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78" r:id="rId2"/>
    <p:sldId id="279" r:id="rId3"/>
    <p:sldId id="280" r:id="rId4"/>
    <p:sldId id="281" r:id="rId5"/>
    <p:sldId id="288" r:id="rId6"/>
    <p:sldId id="289" r:id="rId7"/>
    <p:sldId id="290" r:id="rId8"/>
    <p:sldId id="294" r:id="rId9"/>
    <p:sldId id="291" r:id="rId10"/>
    <p:sldId id="292" r:id="rId11"/>
    <p:sldId id="293" r:id="rId12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108" d="100"/>
          <a:sy n="108" d="100"/>
        </p:scale>
        <p:origin x="714" y="9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3:40:51.9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24575,'43'-1'0,"79"5"0,-107-3 0,-1 2 0,0 0 0,0 0 0,0 1 0,-1 1 0,22 10 0,-3 3 0,0 1 0,0 2 0,-2 1 0,45 43 0,-57-47 0,-1 0 0,-1 1 0,-1 1 0,0 0 0,-2 1 0,0 1 0,-2 0 0,10 25 0,2 11 0,3-1 0,2-1 0,3-1 0,2-2 0,42 53 0,-22-43 0,74 68 0,-86-91 0,-27-27 0,0 0 0,2-1 0,-1-1 0,1-1 0,34 17 0,93 27 0,-18-8 0,-79-30 0,1-2 0,0-2 0,1-2 0,70 5 0,-20-2 0,197 40 0,152 19 0,564-44 0,-700-30 0,220 2 0,-475-3 0,1-3 0,72-16 0,-5 1 0,-37 10 0,-19 4 0,-1-3 0,110-31 0,-82 7 0,-43 14 0,0 2 0,105-20 0,-131 34 0,-1-1 0,1-2 0,-1 0 0,0-1 0,24-12 0,63-21 0,-76 29 0,50-22 0,-8-3 0,172-89 0,-64 12 0,-97 58 0,-25 12 0,77-69 0,-45 34 0,-85 70 0,1 0 0,-1-1 0,0 0 0,-1-1 0,-1 0 0,0-1 0,0 0 0,-1 0 0,0 0 0,-1-1 0,9-25 0,22-79-1365,-27 85-5461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3:40:54.5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846 0 24575,'-1'3'0,"-1"-1"0,1 0 0,-1 0 0,1 0 0,-1 0 0,0 0 0,0 0 0,0-1 0,0 1 0,0-1 0,0 1 0,0-1 0,-1 0 0,1 0 0,-4 2 0,-7 4 0,-11 10 0,-1-1 0,-1-2 0,0 0 0,-1-2 0,0-1 0,-34 10 0,27-10 0,1 1 0,-38 20 0,-22 9 0,5-6-64,39-14-370,0-3 1,-91 21-1,115-34-6392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3:40:56.3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0 24575,'-2'2'0,"1"0"0,-1 0 0,1 0 0,-1 0 0,1 0 0,0 0 0,0 1 0,0-1 0,0 0 0,0 1 0,1-1 0,-1 0 0,1 1 0,-1-1 0,1 1 0,0-1 0,0 1 0,0-1 0,0 1 0,0-1 0,1 0 0,-1 1 0,1-1 0,-1 1 0,1-1 0,2 3 0,2 8 0,2-1 0,0 0 0,15 20 0,6 11 0,30 91 0,15 33 0,0-21-1365,-55-118-5461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3:41:01.3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1189 24575,'16'-18'0,"-1"-1"0,-2-1 0,19-33 0,19-28 0,-11 31 0,2 2 0,1 2 0,3 2 0,84-63 0,-41 45 0,183-97 0,-162 102 0,186-88 0,-153 96 0,-19 9 0,-39 7 0,1 4 0,172-34 0,14 29 0,1 11 0,289 15 0,220 8 0,65 2 0,-771 2 0,-1 5 0,0 2 0,0 4 0,119 40 0,276 129 0,-456-178 0,131 57 0,281 114 0,-234-107 0,140 55 0,-310-114 0,-1 1 0,0 1 0,-2 1 0,1 0 0,25 26 0,27 20 0,358 259-1365,-374-276-5461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3:41:04.7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469 1 24575,'1'23'0,"1"-1"0,1 1 0,1 0 0,11 36 0,39 89 0,-23-68 0,51 143 0,-81-219 0,1 0 0,-1 0 0,0-1 0,0 1 0,0 0 0,0 0 0,-1 0 0,0 0 0,0 0 0,0 0 0,0 0 0,0 0 0,-1 0 0,0 0 0,0-1 0,0 1 0,-3 7 0,2-7 0,-1 0 0,0-1 0,0 1 0,0-1 0,-1 0 0,1 0 0,-1 0 0,0 0 0,1-1 0,-1 1 0,0-1 0,-1 0 0,1 0 0,0 0 0,-7 1 0,-20 6 0,-1-1 0,0-1 0,-60 3 0,-98-8 0,113-3 0,64 2-68,0 1 0,1 0 0,-1 0 0,0 1 0,1 1 0,-14 6-1,10-5-819,-9 4-5938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3:41:19.9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31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11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5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0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46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7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85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50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65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85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gpran.ru/&#1058;&#1086;&#1085;&#1082;&#1086;&#1074;%20&#1076;&#1080;&#1089;&#1089;&#1077;&#1088;&#1090;&#1072;&#1094;&#1080;&#1103;_&#1088;&#1072;&#1079;&#1084;.12.12.2022.pdf?ysclid=lp6w2zgwco27451991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6.png"/><Relationship Id="rId18" Type="http://schemas.openxmlformats.org/officeDocument/2006/relationships/customXml" Target="../ink/ink6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customXml" Target="../ink/ink3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customXml" Target="../ink/ink2.xml"/><Relationship Id="rId19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Теория права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59" y="834502"/>
            <a:ext cx="6845127" cy="807868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/>
              <a:t>Сущность права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634" y="1748902"/>
            <a:ext cx="7022237" cy="362208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Сущность выражает наиболее устойчивые характеристики права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Право - регулятор общественных отношений ?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Право – система норм, выражающих волю господствующего класса ?</a:t>
            </a:r>
          </a:p>
          <a:p>
            <a:pPr rtl="0"/>
            <a:endParaRPr lang="ru-RU" dirty="0"/>
          </a:p>
          <a:p>
            <a:r>
              <a:rPr lang="ru-RU" dirty="0"/>
              <a:t>Байтин М. И. право выступает в качестве «…единственного официального определителя и критерия правомерного и неправомерного, законного и противозаконного поведения…»</a:t>
            </a:r>
          </a:p>
          <a:p>
            <a:endParaRPr lang="ru-RU" dirty="0"/>
          </a:p>
          <a:p>
            <a:r>
              <a:rPr lang="ru-RU" dirty="0"/>
              <a:t>Следуя доктрине правового признания и концепции права как принудительного приказа, по мнению Г. Харта, право представляет собой приказ суверена или его подчиненного, которому он дает распоряжение от своего имени.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СПАСИБО !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452761"/>
            <a:ext cx="5693664" cy="72352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Понятие права</a:t>
            </a:r>
            <a:endParaRPr lang="ru-RU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933" y="1176290"/>
            <a:ext cx="7119890" cy="522894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Проблема правопонимания, подходы, определения</a:t>
            </a:r>
          </a:p>
          <a:p>
            <a:pPr rtl="0"/>
            <a:r>
              <a:rPr lang="ru-RU" dirty="0"/>
              <a:t>1. Юридический позитивизм (Д. Остин, </a:t>
            </a:r>
          </a:p>
          <a:p>
            <a:pPr rtl="0"/>
            <a:r>
              <a:rPr lang="ru-RU" dirty="0"/>
              <a:t>Г. </a:t>
            </a:r>
            <a:r>
              <a:rPr lang="ru-RU" dirty="0" err="1"/>
              <a:t>Кельзен</a:t>
            </a:r>
            <a:r>
              <a:rPr lang="ru-RU" dirty="0"/>
              <a:t>, Г. Шершеневич, А. Вышинский, Г. Харт)</a:t>
            </a:r>
          </a:p>
          <a:p>
            <a:pPr rtl="0"/>
            <a:r>
              <a:rPr lang="ru-RU" dirty="0"/>
              <a:t>2. Естественно-правовая концепция (Д. Локк, </a:t>
            </a:r>
          </a:p>
          <a:p>
            <a:pPr rtl="0"/>
            <a:r>
              <a:rPr lang="ru-RU" dirty="0"/>
              <a:t>Т. Гоббс, Ш.Л. Монтескье, Ж.Ж. Руссо, И. Кант)</a:t>
            </a:r>
          </a:p>
          <a:p>
            <a:pPr rtl="0"/>
            <a:r>
              <a:rPr lang="ru-RU" dirty="0"/>
              <a:t>3. Социологический подход, правовой реализм </a:t>
            </a:r>
          </a:p>
          <a:p>
            <a:pPr rtl="0"/>
            <a:r>
              <a:rPr lang="ru-RU" dirty="0"/>
              <a:t>(Л. </a:t>
            </a:r>
            <a:r>
              <a:rPr lang="ru-RU" dirty="0" err="1"/>
              <a:t>Дюги</a:t>
            </a:r>
            <a:r>
              <a:rPr lang="ru-RU" dirty="0"/>
              <a:t>, О. Эрлих, Р. Паунд)</a:t>
            </a:r>
            <a:endParaRPr lang="ru-RU" sz="1400" i="1" dirty="0"/>
          </a:p>
          <a:p>
            <a:pPr rtl="0"/>
            <a:r>
              <a:rPr lang="ru-RU" sz="1400" i="1" dirty="0"/>
              <a:t>1. Тонков Д. Е. </a:t>
            </a:r>
            <a:r>
              <a:rPr lang="ru-RU" sz="1200" i="1" dirty="0"/>
              <a:t>Конструктивный скептицизм Д. Фрэнка и В. </a:t>
            </a:r>
            <a:r>
              <a:rPr lang="ru-RU" sz="1200" i="1" dirty="0" err="1"/>
              <a:t>Лундштедта</a:t>
            </a:r>
            <a:r>
              <a:rPr lang="ru-RU" sz="1200" i="1" dirty="0"/>
              <a:t>: сравнительный анализ подходов радикального правового реализма. </a:t>
            </a:r>
            <a:r>
              <a:rPr lang="ru-RU" sz="1200" i="1" dirty="0" err="1"/>
              <a:t>Дисс</a:t>
            </a:r>
            <a:r>
              <a:rPr lang="ru-RU" sz="1200" i="1" dirty="0"/>
              <a:t>. Москва, 2022. // </a:t>
            </a:r>
            <a:r>
              <a:rPr lang="en-US" sz="1200" i="1" dirty="0"/>
              <a:t>URL</a:t>
            </a:r>
            <a:r>
              <a:rPr lang="ru-RU" sz="1200" i="1" dirty="0"/>
              <a:t>: </a:t>
            </a:r>
            <a:r>
              <a:rPr lang="en-US" sz="1200" i="1" dirty="0">
                <a:hlinkClick r:id="rId3"/>
              </a:rPr>
              <a:t>http://igpran.ru/</a:t>
            </a:r>
            <a:r>
              <a:rPr lang="ru-RU" sz="1200" i="1" dirty="0">
                <a:hlinkClick r:id="rId3"/>
              </a:rPr>
              <a:t>Тонков%20диссертация_разм.12.12.2022.</a:t>
            </a:r>
            <a:r>
              <a:rPr lang="en-US" sz="1200" i="1" dirty="0" err="1">
                <a:hlinkClick r:id="rId3"/>
              </a:rPr>
              <a:t>pdf?ysclid</a:t>
            </a:r>
            <a:r>
              <a:rPr lang="en-US" sz="1200" i="1" dirty="0">
                <a:hlinkClick r:id="rId3"/>
              </a:rPr>
              <a:t>=lp6w2zgwco274519911</a:t>
            </a:r>
            <a:endParaRPr lang="ru-RU" sz="1200" i="1" dirty="0"/>
          </a:p>
          <a:p>
            <a:pPr rtl="0"/>
            <a:r>
              <a:rPr lang="ru-RU" sz="1200" i="1" dirty="0"/>
              <a:t>2. Критические теории права. Под. Ред. Е.Н. Тонкова, И.И. </a:t>
            </a:r>
            <a:r>
              <a:rPr lang="ru-RU" sz="1200" i="1" dirty="0" err="1"/>
              <a:t>Осветимской</a:t>
            </a:r>
            <a:r>
              <a:rPr lang="ru-RU" sz="1200" i="1" dirty="0"/>
              <a:t>. </a:t>
            </a:r>
            <a:r>
              <a:rPr lang="ru-RU" sz="1200" i="1" dirty="0" err="1"/>
              <a:t>Спб</a:t>
            </a:r>
            <a:r>
              <a:rPr lang="ru-RU" sz="1200" i="1" dirty="0"/>
              <a:t>., 2023.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867" y="2276856"/>
            <a:ext cx="8075776" cy="768096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/>
              <a:t>Нормы и формы права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867" y="3329126"/>
            <a:ext cx="8671133" cy="2956264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 dirty="0"/>
              <a:t>Формы и источники права, </a:t>
            </a:r>
          </a:p>
          <a:p>
            <a:pPr algn="ctr" rtl="0"/>
            <a:r>
              <a:rPr lang="ru-RU" sz="2400" dirty="0"/>
              <a:t>классификации норм права, </a:t>
            </a:r>
          </a:p>
          <a:p>
            <a:pPr algn="ctr" rtl="0"/>
            <a:r>
              <a:rPr lang="ru-RU" sz="2400" dirty="0"/>
              <a:t>нормотворчество, </a:t>
            </a:r>
          </a:p>
          <a:p>
            <a:pPr algn="ctr" rtl="0"/>
            <a:r>
              <a:rPr lang="ru-RU" sz="2400" dirty="0"/>
              <a:t>юридическая техника, </a:t>
            </a:r>
          </a:p>
          <a:p>
            <a:pPr algn="ctr" rtl="0"/>
            <a:r>
              <a:rPr lang="ru-RU" sz="2400" dirty="0"/>
              <a:t>соотношение системы права и системы законодательства.</a:t>
            </a:r>
          </a:p>
          <a:p>
            <a:pPr algn="ctr" rtl="0"/>
            <a:r>
              <a:rPr lang="ru-RU" sz="2400" dirty="0"/>
              <a:t>Закон. Судебный прецедент. Нормативный договор.</a:t>
            </a:r>
          </a:p>
          <a:p>
            <a:pPr algn="ctr" rtl="0"/>
            <a:r>
              <a:rPr lang="ru-RU" sz="2400" dirty="0"/>
              <a:t>Правовая стратегия. Правовая доктрина.</a:t>
            </a:r>
          </a:p>
          <a:p>
            <a:pPr rtl="0"/>
            <a:endParaRPr lang="ru-RU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34654"/>
            <a:ext cx="6400800" cy="247828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ПРАВО и другие социальные нормы. </a:t>
            </a:r>
            <a:b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Право и мораль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7"/>
            <a:ext cx="10671048" cy="13843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dirty="0"/>
              <a:t>Правоотношение</a:t>
            </a:r>
            <a:br>
              <a:rPr lang="ru-RU" sz="2800" dirty="0"/>
            </a:br>
            <a:r>
              <a:rPr lang="ru-RU" sz="2800" dirty="0"/>
              <a:t>разновидности: обязательство,</a:t>
            </a:r>
            <a:br>
              <a:rPr lang="ru-RU" sz="2800" dirty="0"/>
            </a:br>
            <a:r>
              <a:rPr lang="ru-RU" sz="2800" dirty="0"/>
              <a:t>юридическая ответственность</a:t>
            </a:r>
            <a:br>
              <a:rPr lang="ru-RU" sz="2800" dirty="0"/>
            </a:br>
            <a:r>
              <a:rPr lang="ru-RU" sz="4000" dirty="0"/>
              <a:t> </a:t>
            </a:r>
          </a:p>
        </p:txBody>
      </p:sp>
      <p:sp>
        <p:nvSpPr>
          <p:cNvPr id="374" name="Номер слайда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041864"/>
            <a:ext cx="2011680" cy="3274994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z="1600" dirty="0"/>
              <a:t>Норма права, ст. ??? ГК РФ</a:t>
            </a:r>
          </a:p>
          <a:p>
            <a:pPr lvl="0" rtl="0"/>
            <a:r>
              <a:rPr lang="ru-RU" sz="1600" dirty="0"/>
              <a:t>Ст. ??? УК и УПК РФ </a:t>
            </a:r>
          </a:p>
          <a:p>
            <a:pPr lvl="0" rtl="0"/>
            <a:r>
              <a:rPr lang="ru-RU" sz="1600" dirty="0"/>
              <a:t>+</a:t>
            </a:r>
          </a:p>
        </p:txBody>
      </p:sp>
      <p:pic>
        <p:nvPicPr>
          <p:cNvPr id="292" name="Рисунок 291" descr="значок контрольного списка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/>
      </p:pic>
      <p:sp>
        <p:nvSpPr>
          <p:cNvPr id="24" name="Текст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3"/>
            <a:ext cx="1920240" cy="1428453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Юридический факт</a:t>
            </a:r>
          </a:p>
          <a:p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Н-р, Договор купли-продажи,</a:t>
            </a:r>
          </a:p>
          <a:p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преступление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Субъект 1</a:t>
            </a:r>
          </a:p>
        </p:txBody>
      </p:sp>
      <p:pic>
        <p:nvPicPr>
          <p:cNvPr id="290" name="Рисунок 289" descr="человек со значком динамика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/>
          <a:srcRect t="113" b="113"/>
          <a:stretch/>
        </p:blipFill>
        <p:spPr/>
      </p:pic>
      <p:sp>
        <p:nvSpPr>
          <p:cNvPr id="25" name="Текст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lvl="0"/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субъект 2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Право</a:t>
            </a:r>
          </a:p>
          <a:p>
            <a:pPr rtl="0"/>
            <a:r>
              <a:rPr lang="ru-RU" sz="1600" dirty="0"/>
              <a:t>отношение</a:t>
            </a:r>
          </a:p>
          <a:p>
            <a:pPr rtl="0"/>
            <a:endParaRPr lang="ru-RU" sz="1600" dirty="0"/>
          </a:p>
        </p:txBody>
      </p:sp>
      <p:pic>
        <p:nvPicPr>
          <p:cNvPr id="288" name="Рисунок 287" descr="значок схемы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5"/>
          <a:srcRect t="431" b="431"/>
          <a:stretch/>
        </p:blipFill>
        <p:spPr/>
      </p:pic>
      <p:sp>
        <p:nvSpPr>
          <p:cNvPr id="26" name="Текст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z="1300" dirty="0"/>
              <a:t>Субъективные права и юридические обязанности.</a:t>
            </a:r>
          </a:p>
          <a:p>
            <a:pPr lvl="0" rtl="0"/>
            <a:r>
              <a:rPr lang="ru-RU" sz="1300" dirty="0"/>
              <a:t>Фактическое и юридическое содержание правоотношения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Объект право</a:t>
            </a:r>
          </a:p>
          <a:p>
            <a:pPr rtl="0"/>
            <a:r>
              <a:rPr lang="ru-RU" sz="1600" dirty="0"/>
              <a:t>отношения</a:t>
            </a:r>
          </a:p>
          <a:p>
            <a:pPr rtl="0"/>
            <a:endParaRPr lang="ru-RU" sz="1600" dirty="0"/>
          </a:p>
        </p:txBody>
      </p:sp>
      <p:pic>
        <p:nvPicPr>
          <p:cNvPr id="270" name="Рисунок 269" descr="значок цели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/>
          <a:srcRect t="113" b="113"/>
          <a:stretch/>
        </p:blipFill>
        <p:spPr/>
      </p:pic>
      <p:sp>
        <p:nvSpPr>
          <p:cNvPr id="27" name="Текст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z="1300" dirty="0"/>
              <a:t>Объекты права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38182" y="2161070"/>
            <a:ext cx="2385289" cy="1591243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400" dirty="0"/>
              <a:t>опосредованные правоотношением формы реализации права</a:t>
            </a:r>
          </a:p>
          <a:p>
            <a:pPr rtl="0"/>
            <a:endParaRPr lang="ru-RU" sz="1400" dirty="0"/>
          </a:p>
        </p:txBody>
      </p:sp>
      <p:pic>
        <p:nvPicPr>
          <p:cNvPr id="268" name="Рисунок 267" descr="значок ракеты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7"/>
          <a:srcRect t="543" b="543"/>
          <a:stretch/>
        </p:blipFill>
        <p:spPr>
          <a:xfrm>
            <a:off x="10201425" y="1793289"/>
            <a:ext cx="704088" cy="698395"/>
          </a:xfrm>
        </p:spPr>
      </p:pic>
      <p:sp>
        <p:nvSpPr>
          <p:cNvPr id="28" name="Текст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13314" cy="1371600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z="1300" dirty="0"/>
              <a:t>Исполнение</a:t>
            </a:r>
          </a:p>
          <a:p>
            <a:pPr lvl="0" rtl="0"/>
            <a:r>
              <a:rPr lang="ru-RU" sz="1300" dirty="0"/>
              <a:t>Использование </a:t>
            </a:r>
          </a:p>
          <a:p>
            <a:pPr lvl="0" rtl="0"/>
            <a:r>
              <a:rPr lang="ru-RU" sz="1300" dirty="0"/>
              <a:t>Применение.</a:t>
            </a:r>
          </a:p>
          <a:p>
            <a:pPr lvl="0" rtl="0"/>
            <a:endParaRPr lang="ru-RU" sz="1300" dirty="0"/>
          </a:p>
          <a:p>
            <a:pPr lvl="0" rtl="0"/>
            <a:r>
              <a:rPr lang="ru-RU" sz="1300" dirty="0"/>
              <a:t>Акты реализации права.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211519A-3F90-C1BC-B79D-1C5D12DC6581}"/>
              </a:ext>
            </a:extLst>
          </p:cNvPr>
          <p:cNvGrpSpPr/>
          <p:nvPr/>
        </p:nvGrpSpPr>
        <p:grpSpPr>
          <a:xfrm>
            <a:off x="2691387" y="5306467"/>
            <a:ext cx="2648160" cy="514440"/>
            <a:chOff x="2691387" y="5306467"/>
            <a:chExt cx="264816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Рукописный ввод 1">
                  <a:extLst>
                    <a:ext uri="{FF2B5EF4-FFF2-40B4-BE49-F238E27FC236}">
                      <a16:creationId xmlns:a16="http://schemas.microsoft.com/office/drawing/2014/main" id="{454726FF-97D2-D454-C264-2FB763946031}"/>
                    </a:ext>
                  </a:extLst>
                </p14:cNvPr>
                <p14:cNvContentPartPr/>
                <p14:nvPr/>
              </p14:nvContentPartPr>
              <p14:xfrm>
                <a:off x="2691387" y="5306467"/>
                <a:ext cx="2541600" cy="514440"/>
              </p14:xfrm>
            </p:contentPart>
          </mc:Choice>
          <mc:Fallback xmlns="">
            <p:pic>
              <p:nvPicPr>
                <p:cNvPr id="2" name="Рукописный ввод 1">
                  <a:extLst>
                    <a:ext uri="{FF2B5EF4-FFF2-40B4-BE49-F238E27FC236}">
                      <a16:creationId xmlns:a16="http://schemas.microsoft.com/office/drawing/2014/main" id="{454726FF-97D2-D454-C264-2FB7639460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85267" y="5300347"/>
                  <a:ext cx="255384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Рукописный ввод 2">
                  <a:extLst>
                    <a:ext uri="{FF2B5EF4-FFF2-40B4-BE49-F238E27FC236}">
                      <a16:creationId xmlns:a16="http://schemas.microsoft.com/office/drawing/2014/main" id="{2CC3A35B-8EE6-F936-0A6D-F54D5CEEC37C}"/>
                    </a:ext>
                  </a:extLst>
                </p14:cNvPr>
                <p14:cNvContentPartPr/>
                <p14:nvPr/>
              </p14:nvContentPartPr>
              <p14:xfrm>
                <a:off x="4933827" y="5349307"/>
                <a:ext cx="304920" cy="127800"/>
              </p14:xfrm>
            </p:contentPart>
          </mc:Choice>
          <mc:Fallback xmlns="">
            <p:pic>
              <p:nvPicPr>
                <p:cNvPr id="3" name="Рукописный ввод 2">
                  <a:extLst>
                    <a:ext uri="{FF2B5EF4-FFF2-40B4-BE49-F238E27FC236}">
                      <a16:creationId xmlns:a16="http://schemas.microsoft.com/office/drawing/2014/main" id="{2CC3A35B-8EE6-F936-0A6D-F54D5CEEC3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27707" y="5343187"/>
                  <a:ext cx="317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143C5244-6679-CB77-66E6-1CD802150112}"/>
                    </a:ext>
                  </a:extLst>
                </p14:cNvPr>
                <p14:cNvContentPartPr/>
                <p14:nvPr/>
              </p14:nvContentPartPr>
              <p14:xfrm>
                <a:off x="5232267" y="5383507"/>
                <a:ext cx="107280" cy="23472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143C5244-6679-CB77-66E6-1CD8021501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26147" y="5377387"/>
                  <a:ext cx="11952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9600ED18-E33B-B430-D9AE-B46E5F5F190C}"/>
                  </a:ext>
                </a:extLst>
              </p14:cNvPr>
              <p14:cNvContentPartPr/>
              <p14:nvPr/>
            </p14:nvContentPartPr>
            <p14:xfrm>
              <a:off x="2623347" y="2135587"/>
              <a:ext cx="2666520" cy="44928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9600ED18-E33B-B430-D9AE-B46E5F5F190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17227" y="2129467"/>
                <a:ext cx="267876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B201B52D-BA8F-8A10-1168-49350EE94C8E}"/>
                  </a:ext>
                </a:extLst>
              </p14:cNvPr>
              <p14:cNvContentPartPr/>
              <p14:nvPr/>
            </p14:nvContentPartPr>
            <p14:xfrm>
              <a:off x="5052627" y="2366707"/>
              <a:ext cx="241200" cy="28728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B201B52D-BA8F-8A10-1168-49350EE94C8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46507" y="2360587"/>
                <a:ext cx="2534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4D855A6F-7D54-01F7-78A2-1A188F705A62}"/>
                  </a:ext>
                </a:extLst>
              </p14:cNvPr>
              <p14:cNvContentPartPr/>
              <p14:nvPr/>
            </p14:nvContentPartPr>
            <p14:xfrm>
              <a:off x="10630467" y="4460827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4D855A6F-7D54-01F7-78A2-1A188F705A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24347" y="4454707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4000" dirty="0"/>
              <a:t>Реализация права</a:t>
            </a:r>
          </a:p>
        </p:txBody>
      </p:sp>
      <p:sp>
        <p:nvSpPr>
          <p:cNvPr id="175" name="Номер слайда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56" name="Текст 55">
            <a:extLst>
              <a:ext uri="{FF2B5EF4-FFF2-40B4-BE49-F238E27FC236}">
                <a16:creationId xmlns:a16="http://schemas.microsoft.com/office/drawing/2014/main" id="{42027341-30B3-44DB-373E-60B96EBF2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dirty="0"/>
              <a:t>Соблюдение права</a:t>
            </a:r>
          </a:p>
        </p:txBody>
      </p:sp>
      <p:sp>
        <p:nvSpPr>
          <p:cNvPr id="57" name="Текст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3017520"/>
            <a:ext cx="2372425" cy="557784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dirty="0"/>
              <a:t>Исполнение права</a:t>
            </a:r>
          </a:p>
        </p:txBody>
      </p:sp>
      <p:sp>
        <p:nvSpPr>
          <p:cNvPr id="58" name="Текст 57">
            <a:extLst>
              <a:ext uri="{FF2B5EF4-FFF2-40B4-BE49-F238E27FC236}">
                <a16:creationId xmlns:a16="http://schemas.microsoft.com/office/drawing/2014/main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5792" y="3017520"/>
            <a:ext cx="2181214" cy="557784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dirty="0"/>
              <a:t>Использование права</a:t>
            </a:r>
          </a:p>
        </p:txBody>
      </p:sp>
      <p:sp>
        <p:nvSpPr>
          <p:cNvPr id="59" name="Текст 58">
            <a:extLst>
              <a:ext uri="{FF2B5EF4-FFF2-40B4-BE49-F238E27FC236}">
                <a16:creationId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5010" y="3017520"/>
            <a:ext cx="2317072" cy="557784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dirty="0"/>
              <a:t>Применение права</a:t>
            </a:r>
          </a:p>
        </p:txBody>
      </p:sp>
      <p:sp>
        <p:nvSpPr>
          <p:cNvPr id="139" name="Прямоугольник 138" descr="Маркер временной шкалы">
            <a:extLst>
              <a:ext uri="{FF2B5EF4-FFF2-40B4-BE49-F238E27FC236}">
                <a16:creationId xmlns:a16="http://schemas.microsoft.com/office/drawing/2014/main" id="{632DC974-3AFC-3B05-984D-8920F2613BAB}"/>
              </a:ext>
            </a:extLst>
          </p:cNvPr>
          <p:cNvSpPr/>
          <p:nvPr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41" name="Прямоугольник 140" descr="Маркер временной шкалы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4064724" y="4063761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43" name="Прямоугольник 142" descr="Маркер временной шкалы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6721266" y="4022940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45" name="Прямоугольник 144" descr="Маркер временной шкалы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9579299" y="4050164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z="1800" dirty="0"/>
              <a:t>Запрещающие нормы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2207832" cy="795528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z="1800" dirty="0"/>
              <a:t>Обязывающие нормы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85792" y="4745736"/>
            <a:ext cx="2250844" cy="795528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z="1800" dirty="0" err="1"/>
              <a:t>Управомачивающие</a:t>
            </a:r>
            <a:r>
              <a:rPr lang="ru-RU" sz="1800" dirty="0"/>
              <a:t> нормы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13685" y="4745736"/>
            <a:ext cx="2246050" cy="795528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dirty="0"/>
              <a:t>Обязывающие нормы ?</a:t>
            </a:r>
          </a:p>
        </p:txBody>
      </p:sp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731520"/>
            <a:ext cx="8165592" cy="706663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/>
              <a:t>Принципы права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7</a:t>
            </a:fld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7640" y="1562470"/>
            <a:ext cx="3822192" cy="3817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Принцип законности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663302"/>
            <a:ext cx="3822192" cy="203298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Общие принципы права</a:t>
            </a:r>
          </a:p>
          <a:p>
            <a:pPr rtl="0"/>
            <a:r>
              <a:rPr lang="ru-RU" dirty="0"/>
              <a:t>верховенства права</a:t>
            </a:r>
          </a:p>
          <a:p>
            <a:pPr rtl="0"/>
            <a:r>
              <a:rPr lang="ru-RU" b="1" dirty="0"/>
              <a:t>равенства всех перед законом (равноправия)</a:t>
            </a:r>
          </a:p>
          <a:p>
            <a:pPr rtl="0"/>
            <a:r>
              <a:rPr lang="ru-RU" dirty="0"/>
              <a:t>взаимной ответственности личности и государства</a:t>
            </a:r>
          </a:p>
          <a:p>
            <a:pPr rtl="0"/>
            <a:r>
              <a:rPr lang="ru-RU" dirty="0"/>
              <a:t>ответственности при наличии вины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618F075-837C-1005-19D6-8DC90759C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86785" y="2024109"/>
            <a:ext cx="3520440" cy="47051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Принцип справедливости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37688" y="1562470"/>
            <a:ext cx="4114800" cy="498481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Межотраслевые принципы права</a:t>
            </a:r>
          </a:p>
          <a:p>
            <a:pPr rtl="0"/>
            <a:r>
              <a:rPr lang="ru-RU" dirty="0"/>
              <a:t>принцип гласности судопроизводства</a:t>
            </a:r>
          </a:p>
          <a:p>
            <a:pPr rtl="0"/>
            <a:r>
              <a:rPr lang="ru-RU" dirty="0"/>
              <a:t>принцип состязательности при отправлении правосудия</a:t>
            </a:r>
          </a:p>
          <a:p>
            <a:pPr rtl="0"/>
            <a:endParaRPr lang="ru-RU" b="1" dirty="0"/>
          </a:p>
          <a:p>
            <a:pPr rtl="0"/>
            <a:r>
              <a:rPr lang="ru-RU" b="1" dirty="0"/>
              <a:t>Отраслевые принципы права (на примере гражданского права, ст. 1 ГК РФ)</a:t>
            </a:r>
          </a:p>
          <a:p>
            <a:pPr rtl="0"/>
            <a:r>
              <a:rPr lang="ru-RU" dirty="0"/>
              <a:t>признание равенства участников,</a:t>
            </a:r>
          </a:p>
          <a:p>
            <a:pPr rtl="0"/>
            <a:r>
              <a:rPr lang="ru-RU" dirty="0"/>
              <a:t>неприкосновенность собственности. </a:t>
            </a:r>
          </a:p>
          <a:p>
            <a:pPr rtl="0"/>
            <a:r>
              <a:rPr lang="ru-RU" b="1" dirty="0"/>
              <a:t>свобода договора, </a:t>
            </a:r>
          </a:p>
          <a:p>
            <a:pPr rtl="0"/>
            <a:r>
              <a:rPr lang="ru-RU" dirty="0"/>
              <a:t>недопустимость произвольного вмешательства кого-либо в частные дела, </a:t>
            </a:r>
          </a:p>
          <a:p>
            <a:pPr rtl="0"/>
            <a:r>
              <a:rPr lang="ru-RU" dirty="0"/>
              <a:t>беспрепятственное осуществление гражданских прав, </a:t>
            </a:r>
          </a:p>
          <a:p>
            <a:pPr rtl="0"/>
            <a:r>
              <a:rPr lang="ru-RU" dirty="0"/>
              <a:t>обеспечение восстановления нарушенных прав, их судебная защита,</a:t>
            </a:r>
          </a:p>
          <a:p>
            <a:pPr rtl="0"/>
            <a:r>
              <a:rPr lang="ru-RU" b="1" dirty="0"/>
              <a:t>принцип добросовестности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204186"/>
            <a:ext cx="7013448" cy="6551721"/>
          </a:xfrm>
        </p:spPr>
        <p:txBody>
          <a:bodyPr rtlCol="0"/>
          <a:lstStyle>
            <a:defPPr>
              <a:defRPr lang="ru-RU"/>
            </a:defPPr>
          </a:lstStyle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Ценности в праве</a:t>
            </a:r>
            <a:br>
              <a:rPr lang="ru-RU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ценностное ядро общества как основа государственной безопасности</a:t>
            </a:r>
            <a:b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конкуренция ценностей в истории Российского права и государства</a:t>
            </a:r>
            <a:b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глобализация и традиционные ценности</a:t>
            </a:r>
            <a:b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системоцентризм</a:t>
            </a:r>
            <a: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персоноцентризм</a:t>
            </a:r>
            <a: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 и закон, справедливость и милосердие как ценностные установки государства и права</a:t>
            </a:r>
            <a:b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аксиологических противоречий современного российского общества на уровень и содержание профессиональной культуры будущего юриста</a:t>
            </a:r>
            <a:b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правовые средства достижения аксиологического иммунитета российского общества</a:t>
            </a:r>
            <a:br>
              <a:rPr lang="ru-RU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1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КАК МЫ ЭТОГО ДОСТИГНЕМ ?</a:t>
            </a:r>
          </a:p>
        </p:txBody>
      </p:sp>
      <p:sp>
        <p:nvSpPr>
          <p:cNvPr id="102" name="Номер слайда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9</a:t>
            </a:fld>
            <a:endParaRPr lang="ru-RU" dirty="0"/>
          </a:p>
        </p:txBody>
      </p:sp>
      <p:pic>
        <p:nvPicPr>
          <p:cNvPr id="72" name="Рисунок 71" descr="значок абака">
            <a:extLst>
              <a:ext uri="{FF2B5EF4-FFF2-40B4-BE49-F238E27FC236}">
                <a16:creationId xmlns:a16="http://schemas.microsoft.com/office/drawing/2014/main" id="{FD5AE93E-9743-FD3B-C935-638BF9D159C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5AD6749A-51D8-599C-7C31-9922CF228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1300" dirty="0"/>
              <a:t>Символический </a:t>
            </a:r>
            <a:r>
              <a:rPr lang="ru-RU" sz="1300" dirty="0" err="1"/>
              <a:t>интеракционизм</a:t>
            </a:r>
            <a:endParaRPr lang="ru-RU" sz="1300" dirty="0"/>
          </a:p>
        </p:txBody>
      </p:sp>
      <p:pic>
        <p:nvPicPr>
          <p:cNvPr id="76" name="Рисунок 75" descr="значок диаграммы роста">
            <a:extLst>
              <a:ext uri="{FF2B5EF4-FFF2-40B4-BE49-F238E27FC236}">
                <a16:creationId xmlns:a16="http://schemas.microsoft.com/office/drawing/2014/main" id="{7541E72A-A0CB-A011-55A9-1126F707D88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/>
          <a:srcRect/>
          <a:stretch/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0BF56CE2-ADEB-1E22-50FB-9F2AB37864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93436" y="3950208"/>
            <a:ext cx="2300071" cy="2206752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1300" dirty="0" err="1"/>
              <a:t>Этнометодология</a:t>
            </a:r>
            <a:endParaRPr lang="ru-RU" sz="1300" dirty="0"/>
          </a:p>
        </p:txBody>
      </p:sp>
      <p:pic>
        <p:nvPicPr>
          <p:cNvPr id="80" name="Рисунок 79" descr="значок связи цепочки">
            <a:extLst>
              <a:ext uri="{FF2B5EF4-FFF2-40B4-BE49-F238E27FC236}">
                <a16:creationId xmlns:a16="http://schemas.microsoft.com/office/drawing/2014/main" id="{FCC17566-BE36-5CE0-25C6-8AC132D1479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/>
          <a:srcRect t="85" b="85"/>
          <a:stretch/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7063C991-877C-CD1D-A03D-547E04121F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905257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1300" dirty="0"/>
              <a:t>Сравнительное правоведение</a:t>
            </a:r>
          </a:p>
          <a:p>
            <a:pPr marL="0" indent="0" algn="ctr" rtl="0">
              <a:buNone/>
            </a:pPr>
            <a:endParaRPr lang="ru-RU" sz="1300" dirty="0"/>
          </a:p>
          <a:p>
            <a:pPr algn="ctr" rtl="0"/>
            <a:r>
              <a:rPr lang="ru-RU" sz="1300" dirty="0"/>
              <a:t>Нормативный функционализм</a:t>
            </a:r>
          </a:p>
          <a:p>
            <a:pPr rtl="0"/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{A2638FE1-5491-47EF-BAF5-97FB5C55B2B6}tf78438558_win32</Template>
  <TotalTime>8909</TotalTime>
  <Words>573</Words>
  <Application>Microsoft Office PowerPoint</Application>
  <PresentationFormat>Широкоэкранный</PresentationFormat>
  <Paragraphs>96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Aptos</vt:lpstr>
      <vt:lpstr>Arial</vt:lpstr>
      <vt:lpstr>Arial Black</vt:lpstr>
      <vt:lpstr>Calibri</vt:lpstr>
      <vt:lpstr>Times New Roman</vt:lpstr>
      <vt:lpstr>Times New Roman</vt:lpstr>
      <vt:lpstr>Тема Office</vt:lpstr>
      <vt:lpstr>Теория права</vt:lpstr>
      <vt:lpstr>Понятие права</vt:lpstr>
      <vt:lpstr>Нормы и формы права</vt:lpstr>
      <vt:lpstr>ПРАВО и другие социальные нормы.  Право и мораль</vt:lpstr>
      <vt:lpstr>Правоотношение разновидности: обязательство, юридическая ответственность  </vt:lpstr>
      <vt:lpstr>Реализация права</vt:lpstr>
      <vt:lpstr>Принципы права</vt:lpstr>
      <vt:lpstr>     Ценности в праве  - ценностное ядро общества как основа государственной безопасности  - конкуренция ценностей в истории Российского права и государства  - глобализация и традиционные ценности  - системоцентризм и персоноцентризм,  право и закон, справедливость и милосердие как ценностные установки государства и права  - влияние аксиологических противоречий современного российского общества на уровень и содержание профессиональной культуры будущего юриста  - правовые средства достижения аксиологического иммунитета российского общества   </vt:lpstr>
      <vt:lpstr>КАК МЫ ЭТОГО ДОСТИГНЕМ ?</vt:lpstr>
      <vt:lpstr>Сущность права</vt:lpstr>
      <vt:lpstr>СПАСИБО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права</dc:title>
  <dc:subject/>
  <dc:creator>Степан</dc:creator>
  <cp:lastModifiedBy>Степан</cp:lastModifiedBy>
  <cp:revision>9</cp:revision>
  <dcterms:created xsi:type="dcterms:W3CDTF">2023-11-20T13:35:56Z</dcterms:created>
  <dcterms:modified xsi:type="dcterms:W3CDTF">2023-11-27T16:00:55Z</dcterms:modified>
</cp:coreProperties>
</file>