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92" r:id="rId5"/>
    <p:sldId id="319" r:id="rId6"/>
    <p:sldId id="320" r:id="rId7"/>
    <p:sldId id="310" r:id="rId8"/>
    <p:sldId id="311" r:id="rId9"/>
    <p:sldId id="312" r:id="rId10"/>
    <p:sldId id="313" r:id="rId11"/>
    <p:sldId id="314" r:id="rId12"/>
    <p:sldId id="316" r:id="rId13"/>
    <p:sldId id="318" r:id="rId14"/>
    <p:sldId id="317" r:id="rId15"/>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112" d="100"/>
          <a:sy n="112" d="100"/>
        </p:scale>
        <p:origin x="552" y="96"/>
      </p:cViewPr>
      <p:guideLst/>
    </p:cSldViewPr>
  </p:slideViewPr>
  <p:notesTextViewPr>
    <p:cViewPr>
      <p:scale>
        <a:sx n="1" d="1"/>
        <a:sy n="1" d="1"/>
      </p:scale>
      <p:origin x="0" y="0"/>
    </p:cViewPr>
  </p:notesTextViewPr>
  <p:notesViewPr>
    <p:cSldViewPr snapToGrid="0">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649EA-8337-40AF-9C32-4728600BF76E}" type="datetime1">
              <a:rPr lang="ru-RU" smtClean="0"/>
              <a:t>20.01.2024</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FBED0A-4909-4EAE-B03E-86E9A1BD3DDA}" type="slidenum">
              <a:rPr lang="ru-RU" smtClean="0"/>
              <a:t>‹#›</a:t>
            </a:fld>
            <a:endParaRPr lang="ru-RU" dirty="0"/>
          </a:p>
        </p:txBody>
      </p:sp>
    </p:spTree>
    <p:extLst>
      <p:ext uri="{BB962C8B-B14F-4D97-AF65-F5344CB8AC3E}">
        <p14:creationId xmlns:p14="http://schemas.microsoft.com/office/powerpoint/2010/main" val="3934428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E4899E-56C9-4B24-855B-CE22A71CDBD9}" type="datetime1">
              <a:rPr lang="ru-RU" smtClean="0"/>
              <a:pPr/>
              <a:t>20.01.2024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Щелкните, чтобы изменить стили текста образца слайда</a:t>
            </a:r>
          </a:p>
          <a:p>
            <a:pPr lvl="1"/>
            <a:r>
              <a:rPr lang="ru-RU" noProof="0" dirty="0"/>
              <a:t>Второй уровень</a:t>
            </a:r>
          </a:p>
          <a:p>
            <a:pPr lvl="2"/>
            <a:r>
              <a:rPr lang="ru-RU" noProof="0" dirty="0"/>
              <a:t>Третий уровень</a:t>
            </a:r>
          </a:p>
          <a:p>
            <a:pPr lvl="3"/>
            <a:r>
              <a:rPr lang="ru-RU" noProof="0" dirty="0"/>
              <a:t>Четвертый уровень</a:t>
            </a:r>
          </a:p>
          <a:p>
            <a:pPr lvl="4"/>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621DB5-9738-4E49-8E42-90D7FF561548}" type="slidenum">
              <a:rPr lang="ru-RU" noProof="0" smtClean="0"/>
              <a:t>‹#›</a:t>
            </a:fld>
            <a:endParaRPr lang="ru-RU" noProof="0" dirty="0"/>
          </a:p>
        </p:txBody>
      </p:sp>
    </p:spTree>
    <p:extLst>
      <p:ext uri="{BB962C8B-B14F-4D97-AF65-F5344CB8AC3E}">
        <p14:creationId xmlns:p14="http://schemas.microsoft.com/office/powerpoint/2010/main" val="3120177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C621DB5-9738-4E49-8E42-90D7FF561548}" type="slidenum">
              <a:rPr lang="ru-RU" smtClean="0"/>
              <a:t>1</a:t>
            </a:fld>
            <a:endParaRPr lang="ru-RU" dirty="0"/>
          </a:p>
        </p:txBody>
      </p:sp>
    </p:spTree>
    <p:extLst>
      <p:ext uri="{BB962C8B-B14F-4D97-AF65-F5344CB8AC3E}">
        <p14:creationId xmlns:p14="http://schemas.microsoft.com/office/powerpoint/2010/main" val="427306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Times New Roman" panose="02020603050405020304" pitchFamily="18" charset="0"/>
            </a:endParaRPr>
          </a:p>
        </p:txBody>
      </p:sp>
      <p:sp useBgFill="1">
        <p:nvSpPr>
          <p:cNvPr id="10" name="Прямоугольник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Прямоугольник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Прямоугольник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Группа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Прямая соединительная линия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Заголовок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800" b="0" kern="1200" cap="all" spc="-100" baseline="0" dirty="0">
                <a:solidFill>
                  <a:schemeClr val="tx1">
                    <a:lumMod val="85000"/>
                    <a:lumOff val="15000"/>
                  </a:schemeClr>
                </a:solidFill>
                <a:effectLst/>
                <a:latin typeface="Times New Roman" panose="02020603050405020304" pitchFamily="18" charset="0"/>
                <a:ea typeface="+mn-ea"/>
                <a:cs typeface="+mn-cs"/>
              </a:defRPr>
            </a:lvl1pPr>
          </a:lstStyle>
          <a:p>
            <a:pPr rtl="0"/>
            <a:r>
              <a:rPr lang="ru-RU" noProof="0"/>
              <a:t>Образец заголовка</a:t>
            </a:r>
            <a:endParaRPr lang="ru-RU" noProof="0" dirty="0"/>
          </a:p>
        </p:txBody>
      </p:sp>
      <p:sp>
        <p:nvSpPr>
          <p:cNvPr id="3" name="Подзаголовок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a:t>Образец подзаголовка</a:t>
            </a:r>
            <a:endParaRPr lang="ru-RU" noProof="0" dirty="0"/>
          </a:p>
        </p:txBody>
      </p:sp>
      <p:sp>
        <p:nvSpPr>
          <p:cNvPr id="20" name="Дата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Times New Roman" panose="02020603050405020304" pitchFamily="18" charset="0"/>
              </a:defRPr>
            </a:lvl1pPr>
          </a:lstStyle>
          <a:p>
            <a:fld id="{2B47D4CE-DBB1-4F0D-AAD4-62A0375762F3}" type="datetime1">
              <a:rPr lang="ru-RU" noProof="0" smtClean="0"/>
              <a:t>20.01.2024</a:t>
            </a:fld>
            <a:endParaRPr lang="ru-RU" noProof="0" dirty="0"/>
          </a:p>
        </p:txBody>
      </p:sp>
      <p:sp>
        <p:nvSpPr>
          <p:cNvPr id="21" name="Нижний колонтитул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ru-RU" noProof="0" dirty="0"/>
          </a:p>
        </p:txBody>
      </p:sp>
      <p:sp>
        <p:nvSpPr>
          <p:cNvPr id="22" name="Номер слайда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ru-RU" noProof="0" smtClean="0"/>
              <a:t>‹#›</a:t>
            </a:fld>
            <a:endParaRPr lang="ru-RU" noProof="0"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endParaRPr lang="ru-RU" noProof="0" dirty="0"/>
          </a:p>
        </p:txBody>
      </p:sp>
      <p:sp>
        <p:nvSpPr>
          <p:cNvPr id="3" name="Объект 2"/>
          <p:cNvSpPr>
            <a:spLocks noGrp="1"/>
          </p:cNvSpPr>
          <p:nvPr>
            <p:ph idx="1"/>
          </p:nvPr>
        </p:nvSpPr>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endParaRPr lang="ru-RU" noProof="0" dirty="0"/>
          </a:p>
        </p:txBody>
      </p:sp>
      <p:sp>
        <p:nvSpPr>
          <p:cNvPr id="4" name="Дата 3"/>
          <p:cNvSpPr>
            <a:spLocks noGrp="1"/>
          </p:cNvSpPr>
          <p:nvPr>
            <p:ph type="dt" sz="half" idx="10"/>
          </p:nvPr>
        </p:nvSpPr>
        <p:spPr/>
        <p:txBody>
          <a:bodyPr rtlCol="0"/>
          <a:lstStyle/>
          <a:p>
            <a:pPr rtl="0"/>
            <a:fld id="{9B678614-6C8B-41F2-9613-5C14E7410234}" type="datetime1">
              <a:rPr lang="ru-RU" noProof="0" smtClean="0"/>
              <a:t>20.01.2024</a:t>
            </a:fld>
            <a:endParaRPr lang="ru-RU" noProof="0" dirty="0"/>
          </a:p>
        </p:txBody>
      </p:sp>
      <p:sp>
        <p:nvSpPr>
          <p:cNvPr id="5" name="Нижний колонтитул 4"/>
          <p:cNvSpPr>
            <a:spLocks noGrp="1"/>
          </p:cNvSpPr>
          <p:nvPr>
            <p:ph type="ftr" sz="quarter" idx="11"/>
          </p:nvPr>
        </p:nvSpPr>
        <p:spPr/>
        <p:txBody>
          <a:bodyPr rtlCol="0"/>
          <a:lstStyle/>
          <a:p>
            <a:pPr rtl="0"/>
            <a:endParaRPr lang="ru-RU" noProof="0" dirty="0"/>
          </a:p>
        </p:txBody>
      </p:sp>
      <p:sp>
        <p:nvSpPr>
          <p:cNvPr id="6" name="Номер слайда 5"/>
          <p:cNvSpPr>
            <a:spLocks noGrp="1"/>
          </p:cNvSpPr>
          <p:nvPr>
            <p:ph type="sldNum" sz="quarter" idx="12"/>
          </p:nvPr>
        </p:nvSpPr>
        <p:spPr/>
        <p:txBody>
          <a:bodyPr rtlCol="0"/>
          <a:lstStyle/>
          <a:p>
            <a:pPr rtl="0"/>
            <a:fld id="{34B7E4EF-A1BD-40F4-AB7B-04F084DD991D}" type="slidenum">
              <a:rPr lang="ru-RU" noProof="0" smtClean="0"/>
              <a:t>‹#›</a:t>
            </a:fld>
            <a:endParaRPr lang="ru-RU" noProof="0"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5" name="Прямоугольник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Times New Roman" panose="02020603050405020304" pitchFamily="18" charset="0"/>
            </a:endParaRPr>
          </a:p>
        </p:txBody>
      </p:sp>
      <p:sp useBgFill="1">
        <p:nvSpPr>
          <p:cNvPr id="23" name="Прямоугольник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Прямоугольник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Прямоугольник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1629156" y="2275165"/>
            <a:ext cx="8933688" cy="2406895"/>
          </a:xfrm>
        </p:spPr>
        <p:txBody>
          <a:bodyPr rtlCol="0" anchor="ctr">
            <a:normAutofit/>
          </a:bodyPr>
          <a:lstStyle>
            <a:lvl1pPr algn="ctr">
              <a:lnSpc>
                <a:spcPct val="83000"/>
              </a:lnSpc>
              <a:defRPr lang="en-US" sz="6800" kern="1200" cap="all" spc="-100" baseline="0" dirty="0">
                <a:solidFill>
                  <a:schemeClr val="tx1">
                    <a:lumMod val="85000"/>
                    <a:lumOff val="15000"/>
                  </a:schemeClr>
                </a:solidFill>
                <a:effectLst/>
                <a:latin typeface="Times New Roman" panose="02020603050405020304" pitchFamily="18" charset="0"/>
                <a:ea typeface="+mn-ea"/>
                <a:cs typeface="+mn-cs"/>
              </a:defRPr>
            </a:lvl1pPr>
          </a:lstStyle>
          <a:p>
            <a:pPr rtl="0"/>
            <a:r>
              <a:rPr lang="ru-RU" noProof="0"/>
              <a:t>Образец заголовка</a:t>
            </a:r>
            <a:endParaRPr lang="ru-RU" noProof="0" dirty="0"/>
          </a:p>
        </p:txBody>
      </p:sp>
      <p:grpSp>
        <p:nvGrpSpPr>
          <p:cNvPr id="16" name="Группа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Прямая соединительная линия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Текст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noProof="0"/>
              <a:t>Образец текста</a:t>
            </a:r>
          </a:p>
        </p:txBody>
      </p:sp>
      <p:sp>
        <p:nvSpPr>
          <p:cNvPr id="4" name="Дата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Times New Roman" panose="02020603050405020304" pitchFamily="18" charset="0"/>
                <a:ea typeface="+mn-ea"/>
                <a:cs typeface="+mn-cs"/>
              </a:defRPr>
            </a:lvl1pPr>
          </a:lstStyle>
          <a:p>
            <a:fld id="{9EAACA41-E26A-44F9-B455-91288031DEE8}" type="datetime1">
              <a:rPr lang="ru-RU" noProof="0" smtClean="0"/>
              <a:t>20.01.2024</a:t>
            </a:fld>
            <a:endParaRPr lang="ru-RU" noProof="0" dirty="0"/>
          </a:p>
        </p:txBody>
      </p:sp>
      <p:sp>
        <p:nvSpPr>
          <p:cNvPr id="5" name="Нижний колонтитул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ru-RU" noProof="0" dirty="0"/>
          </a:p>
        </p:txBody>
      </p:sp>
      <p:sp>
        <p:nvSpPr>
          <p:cNvPr id="6" name="Номер слайда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ru-RU" noProof="0" smtClean="0"/>
              <a:t>‹#›</a:t>
            </a:fld>
            <a:endParaRPr lang="ru-RU" noProof="0"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rtlCol="0"/>
          <a:lstStyle/>
          <a:p>
            <a:pPr rtl="0"/>
            <a:r>
              <a:rPr lang="ru-RU" noProof="0"/>
              <a:t>Образец заголовка</a:t>
            </a:r>
            <a:endParaRPr lang="ru-RU" noProof="0" dirty="0"/>
          </a:p>
        </p:txBody>
      </p:sp>
      <p:sp>
        <p:nvSpPr>
          <p:cNvPr id="3" name="Объект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endParaRPr lang="ru-RU" noProof="0" dirty="0"/>
          </a:p>
        </p:txBody>
      </p:sp>
      <p:sp>
        <p:nvSpPr>
          <p:cNvPr id="4" name="Объект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endParaRPr lang="ru-RU" noProof="0" dirty="0"/>
          </a:p>
        </p:txBody>
      </p:sp>
      <p:sp>
        <p:nvSpPr>
          <p:cNvPr id="5" name="Дата 4"/>
          <p:cNvSpPr>
            <a:spLocks noGrp="1"/>
          </p:cNvSpPr>
          <p:nvPr>
            <p:ph type="dt" sz="half" idx="10"/>
          </p:nvPr>
        </p:nvSpPr>
        <p:spPr/>
        <p:txBody>
          <a:bodyPr rtlCol="0"/>
          <a:lstStyle/>
          <a:p>
            <a:pPr rtl="0"/>
            <a:fld id="{007B33AE-68CA-4D6B-ADE3-C687AC5C197C}" type="datetime1">
              <a:rPr lang="ru-RU" noProof="0" smtClean="0"/>
              <a:t>20.01.2024</a:t>
            </a:fld>
            <a:endParaRPr lang="ru-RU" noProof="0" dirty="0"/>
          </a:p>
        </p:txBody>
      </p:sp>
      <p:sp>
        <p:nvSpPr>
          <p:cNvPr id="6" name="Нижний колонтитул 5"/>
          <p:cNvSpPr>
            <a:spLocks noGrp="1"/>
          </p:cNvSpPr>
          <p:nvPr>
            <p:ph type="ftr" sz="quarter" idx="11"/>
          </p:nvPr>
        </p:nvSpPr>
        <p:spPr/>
        <p:txBody>
          <a:bodyPr rtlCol="0"/>
          <a:lstStyle/>
          <a:p>
            <a:pPr rtl="0"/>
            <a:endParaRPr lang="ru-RU" noProof="0" dirty="0"/>
          </a:p>
        </p:txBody>
      </p:sp>
      <p:sp>
        <p:nvSpPr>
          <p:cNvPr id="7" name="Номер слайда 6"/>
          <p:cNvSpPr>
            <a:spLocks noGrp="1"/>
          </p:cNvSpPr>
          <p:nvPr>
            <p:ph type="sldNum" sz="quarter" idx="12"/>
          </p:nvPr>
        </p:nvSpPr>
        <p:spPr/>
        <p:txBody>
          <a:bodyPr rtlCol="0"/>
          <a:lstStyle/>
          <a:p>
            <a:pPr rtl="0"/>
            <a:fld id="{34B7E4EF-A1BD-40F4-AB7B-04F084DD991D}" type="slidenum">
              <a:rPr lang="ru-RU" noProof="0" smtClean="0"/>
              <a:t>‹#›</a:t>
            </a:fld>
            <a:endParaRPr lang="ru-RU" noProof="0"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endParaRPr lang="ru-RU" noProof="0" dirty="0"/>
          </a:p>
        </p:txBody>
      </p:sp>
      <p:sp>
        <p:nvSpPr>
          <p:cNvPr id="3" name="Текст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Times New Roman" panose="02020603050405020304" pitchFamily="18"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4" name="Объект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endParaRPr lang="ru-RU" noProof="0" dirty="0"/>
          </a:p>
        </p:txBody>
      </p:sp>
      <p:sp>
        <p:nvSpPr>
          <p:cNvPr id="5" name="Текст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6" name="Объект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endParaRPr lang="ru-RU" noProof="0" dirty="0"/>
          </a:p>
        </p:txBody>
      </p:sp>
      <p:sp>
        <p:nvSpPr>
          <p:cNvPr id="7" name="Дата 6"/>
          <p:cNvSpPr>
            <a:spLocks noGrp="1"/>
          </p:cNvSpPr>
          <p:nvPr>
            <p:ph type="dt" sz="half" idx="10"/>
          </p:nvPr>
        </p:nvSpPr>
        <p:spPr/>
        <p:txBody>
          <a:bodyPr rtlCol="0"/>
          <a:lstStyle/>
          <a:p>
            <a:pPr rtl="0"/>
            <a:fld id="{531273FC-465F-46BF-866D-6472874EA248}" type="datetime1">
              <a:rPr lang="ru-RU" noProof="0" smtClean="0"/>
              <a:t>20.01.2024</a:t>
            </a:fld>
            <a:endParaRPr lang="ru-RU" noProof="0" dirty="0"/>
          </a:p>
        </p:txBody>
      </p:sp>
      <p:sp>
        <p:nvSpPr>
          <p:cNvPr id="8" name="Нижний колонтитул 7"/>
          <p:cNvSpPr>
            <a:spLocks noGrp="1"/>
          </p:cNvSpPr>
          <p:nvPr>
            <p:ph type="ftr" sz="quarter" idx="11"/>
          </p:nvPr>
        </p:nvSpPr>
        <p:spPr/>
        <p:txBody>
          <a:bodyPr rtlCol="0"/>
          <a:lstStyle/>
          <a:p>
            <a:pPr rtl="0"/>
            <a:endParaRPr lang="ru-RU" noProof="0" dirty="0"/>
          </a:p>
        </p:txBody>
      </p:sp>
      <p:sp>
        <p:nvSpPr>
          <p:cNvPr id="9" name="Номер слайда 8"/>
          <p:cNvSpPr>
            <a:spLocks noGrp="1"/>
          </p:cNvSpPr>
          <p:nvPr>
            <p:ph type="sldNum" sz="quarter" idx="12"/>
          </p:nvPr>
        </p:nvSpPr>
        <p:spPr/>
        <p:txBody>
          <a:bodyPr rtlCol="0"/>
          <a:lstStyle/>
          <a:p>
            <a:pPr rtl="0"/>
            <a:fld id="{34B7E4EF-A1BD-40F4-AB7B-04F084DD991D}" type="slidenum">
              <a:rPr lang="ru-RU" noProof="0" smtClean="0"/>
              <a:t>‹#›</a:t>
            </a:fld>
            <a:endParaRPr lang="ru-RU" noProof="0"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endParaRPr lang="ru-RU" noProof="0" dirty="0"/>
          </a:p>
        </p:txBody>
      </p:sp>
      <p:sp>
        <p:nvSpPr>
          <p:cNvPr id="3" name="Дата 2"/>
          <p:cNvSpPr>
            <a:spLocks noGrp="1"/>
          </p:cNvSpPr>
          <p:nvPr>
            <p:ph type="dt" sz="half" idx="10"/>
          </p:nvPr>
        </p:nvSpPr>
        <p:spPr/>
        <p:txBody>
          <a:bodyPr rtlCol="0"/>
          <a:lstStyle/>
          <a:p>
            <a:pPr rtl="0"/>
            <a:fld id="{9669F03E-5EF3-4CE8-A29D-EE99929DA80A}" type="datetime1">
              <a:rPr lang="ru-RU" noProof="0" smtClean="0"/>
              <a:t>20.01.2024</a:t>
            </a:fld>
            <a:endParaRPr lang="ru-RU" noProof="0" dirty="0"/>
          </a:p>
        </p:txBody>
      </p:sp>
      <p:sp>
        <p:nvSpPr>
          <p:cNvPr id="4" name="Нижний колонтитул 3"/>
          <p:cNvSpPr>
            <a:spLocks noGrp="1"/>
          </p:cNvSpPr>
          <p:nvPr>
            <p:ph type="ftr" sz="quarter" idx="11"/>
          </p:nvPr>
        </p:nvSpPr>
        <p:spPr/>
        <p:txBody>
          <a:bodyPr rtlCol="0"/>
          <a:lstStyle/>
          <a:p>
            <a:pPr rtl="0"/>
            <a:endParaRPr lang="ru-RU" noProof="0" dirty="0"/>
          </a:p>
        </p:txBody>
      </p:sp>
      <p:sp>
        <p:nvSpPr>
          <p:cNvPr id="5" name="Номер слайда 4"/>
          <p:cNvSpPr>
            <a:spLocks noGrp="1"/>
          </p:cNvSpPr>
          <p:nvPr>
            <p:ph type="sldNum" sz="quarter" idx="12"/>
          </p:nvPr>
        </p:nvSpPr>
        <p:spPr/>
        <p:txBody>
          <a:bodyPr rtlCol="0"/>
          <a:lstStyle/>
          <a:p>
            <a:pPr rtl="0"/>
            <a:fld id="{34B7E4EF-A1BD-40F4-AB7B-04F084DD991D}" type="slidenum">
              <a:rPr lang="ru-RU" noProof="0" smtClean="0"/>
              <a:t>‹#›</a:t>
            </a:fld>
            <a:endParaRPr lang="ru-RU" noProof="0"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5CE54459-3999-466D-B39C-B903E3640A24}" type="datetime1">
              <a:rPr lang="ru-RU" noProof="0" smtClean="0"/>
              <a:t>20.01.2024</a:t>
            </a:fld>
            <a:endParaRPr lang="ru-RU" noProof="0" dirty="0"/>
          </a:p>
        </p:txBody>
      </p:sp>
      <p:sp>
        <p:nvSpPr>
          <p:cNvPr id="3" name="Нижний колонтитул 2"/>
          <p:cNvSpPr>
            <a:spLocks noGrp="1"/>
          </p:cNvSpPr>
          <p:nvPr>
            <p:ph type="ftr" sz="quarter" idx="11"/>
          </p:nvPr>
        </p:nvSpPr>
        <p:spPr/>
        <p:txBody>
          <a:bodyPr rtlCol="0"/>
          <a:lstStyle/>
          <a:p>
            <a:pPr rtl="0"/>
            <a:endParaRPr lang="ru-RU" noProof="0" dirty="0"/>
          </a:p>
        </p:txBody>
      </p:sp>
      <p:sp>
        <p:nvSpPr>
          <p:cNvPr id="4" name="Номер слайда 3"/>
          <p:cNvSpPr>
            <a:spLocks noGrp="1"/>
          </p:cNvSpPr>
          <p:nvPr>
            <p:ph type="sldNum" sz="quarter" idx="12"/>
          </p:nvPr>
        </p:nvSpPr>
        <p:spPr/>
        <p:txBody>
          <a:bodyPr rtlCol="0"/>
          <a:lstStyle/>
          <a:p>
            <a:pPr rtl="0"/>
            <a:fld id="{34B7E4EF-A1BD-40F4-AB7B-04F084DD991D}" type="slidenum">
              <a:rPr lang="ru-RU" noProof="0" smtClean="0"/>
              <a:t>‹#›</a:t>
            </a:fld>
            <a:endParaRPr lang="ru-RU" noProof="0"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Прямоугольник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Times New Roman" panose="02020603050405020304" pitchFamily="18" charset="0"/>
                <a:ea typeface="+mn-ea"/>
                <a:cs typeface="+mn-cs"/>
              </a:defRPr>
            </a:lvl1pPr>
          </a:lstStyle>
          <a:p>
            <a:pPr rtl="0"/>
            <a:r>
              <a:rPr lang="ru-RU" noProof="0"/>
              <a:t>Образец заголовка</a:t>
            </a:r>
            <a:endParaRPr lang="ru-RU" noProof="0" dirty="0"/>
          </a:p>
        </p:txBody>
      </p:sp>
      <p:sp>
        <p:nvSpPr>
          <p:cNvPr id="3" name="Объект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endParaRPr lang="ru-RU" noProof="0" dirty="0"/>
          </a:p>
        </p:txBody>
      </p:sp>
      <p:sp>
        <p:nvSpPr>
          <p:cNvPr id="4" name="Текст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a:t>Образец текста</a:t>
            </a:r>
          </a:p>
        </p:txBody>
      </p:sp>
      <p:sp>
        <p:nvSpPr>
          <p:cNvPr id="8" name="Дата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9B5BB21D-82E3-4EBC-980A-CAED32826078}" type="datetime1">
              <a:rPr lang="ru-RU" noProof="0" smtClean="0"/>
              <a:t>20.01.2024</a:t>
            </a:fld>
            <a:endParaRPr lang="ru-RU" noProof="0" dirty="0"/>
          </a:p>
        </p:txBody>
      </p:sp>
      <p:sp>
        <p:nvSpPr>
          <p:cNvPr id="9" name="Нижний колонтитул 8"/>
          <p:cNvSpPr>
            <a:spLocks noGrp="1"/>
          </p:cNvSpPr>
          <p:nvPr>
            <p:ph type="ftr" sz="quarter" idx="11"/>
          </p:nvPr>
        </p:nvSpPr>
        <p:spPr>
          <a:xfrm>
            <a:off x="685801" y="6035040"/>
            <a:ext cx="4584700" cy="365760"/>
          </a:xfrm>
        </p:spPr>
        <p:txBody>
          <a:bodyPr rtlCol="0"/>
          <a:lstStyle>
            <a:lvl1pPr algn="l">
              <a:defRPr/>
            </a:lvl1pPr>
          </a:lstStyle>
          <a:p>
            <a:pPr rtl="0"/>
            <a:endParaRPr lang="ru-RU" noProof="0" dirty="0"/>
          </a:p>
        </p:txBody>
      </p:sp>
      <p:sp>
        <p:nvSpPr>
          <p:cNvPr id="11" name="Номер слайда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ru-RU" noProof="0" smtClean="0"/>
              <a:t>‹#›</a:t>
            </a:fld>
            <a:endParaRPr lang="ru-RU" noProof="0"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Рисунок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noProof="0"/>
              <a:t>Вставка рисунка</a:t>
            </a:r>
            <a:endParaRPr lang="ru-RU" noProof="0" dirty="0"/>
          </a:p>
        </p:txBody>
      </p:sp>
      <p:sp>
        <p:nvSpPr>
          <p:cNvPr id="5" name="Дата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931765AB-3620-47D7-9EC4-0D1F11704FB2}" type="datetime1">
              <a:rPr lang="ru-RU" noProof="0" smtClean="0"/>
              <a:t>20.01.2024</a:t>
            </a:fld>
            <a:endParaRPr lang="ru-RU" noProof="0" dirty="0"/>
          </a:p>
        </p:txBody>
      </p:sp>
      <p:sp>
        <p:nvSpPr>
          <p:cNvPr id="6" name="Нижний колонтитул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Times New Roman" panose="02020603050405020304" pitchFamily="18" charset="0"/>
                <a:ea typeface="+mn-ea"/>
                <a:cs typeface="+mn-cs"/>
              </a:defRPr>
            </a:lvl1pPr>
          </a:lstStyle>
          <a:p>
            <a:pPr algn="l"/>
            <a:endParaRPr lang="ru-RU" noProof="0" dirty="0"/>
          </a:p>
        </p:txBody>
      </p:sp>
      <p:sp>
        <p:nvSpPr>
          <p:cNvPr id="7" name="Номер слайда 6"/>
          <p:cNvSpPr>
            <a:spLocks noGrp="1"/>
          </p:cNvSpPr>
          <p:nvPr>
            <p:ph type="sldNum" sz="quarter" idx="12"/>
          </p:nvPr>
        </p:nvSpPr>
        <p:spPr>
          <a:xfrm>
            <a:off x="10396728" y="6035040"/>
            <a:ext cx="1225296" cy="365760"/>
          </a:xfrm>
        </p:spPr>
        <p:txBody>
          <a:bodyPr rtlCol="0"/>
          <a:lstStyle/>
          <a:p>
            <a:pPr rtl="0"/>
            <a:fld id="{34B7E4EF-A1BD-40F4-AB7B-04F084DD991D}" type="slidenum">
              <a:rPr lang="ru-RU" noProof="0" smtClean="0"/>
              <a:t>‹#›</a:t>
            </a:fld>
            <a:endParaRPr lang="ru-RU" noProof="0" dirty="0"/>
          </a:p>
        </p:txBody>
      </p:sp>
      <p:sp>
        <p:nvSpPr>
          <p:cNvPr id="12" name="Прямоугольник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Times New Roman" panose="02020603050405020304" pitchFamily="18" charset="0"/>
              </a:defRPr>
            </a:lvl1pPr>
          </a:lstStyle>
          <a:p>
            <a:pPr rtl="0"/>
            <a:r>
              <a:rPr lang="ru-RU" noProof="0"/>
              <a:t>Образец заголовка</a:t>
            </a:r>
            <a:endParaRPr lang="ru-RU" noProof="0" dirty="0"/>
          </a:p>
        </p:txBody>
      </p:sp>
      <p:sp>
        <p:nvSpPr>
          <p:cNvPr id="4" name="Текст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a:t>Образец текста</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Прямоугольник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Times New Roman" panose="02020603050405020304" pitchFamily="18" charset="0"/>
            </a:endParaRPr>
          </a:p>
        </p:txBody>
      </p:sp>
      <p:sp>
        <p:nvSpPr>
          <p:cNvPr id="7" name="Прямоугольник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Прямоугольник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Заголовок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ru-RU" noProof="0" dirty="0"/>
              <a:t>Образец заголовка</a:t>
            </a:r>
          </a:p>
        </p:txBody>
      </p:sp>
      <p:sp>
        <p:nvSpPr>
          <p:cNvPr id="3" name="Текст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ru-RU" noProof="0" dirty="0"/>
              <a:t>Щелкните, чтобы изменить стили текста образца слайда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4" name="Дата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latin typeface="Times New Roman" panose="02020603050405020304" pitchFamily="18" charset="0"/>
              </a:defRPr>
            </a:lvl1pPr>
          </a:lstStyle>
          <a:p>
            <a:fld id="{40D7BA88-2893-476C-9EAA-C35EF96765B4}" type="datetime1">
              <a:rPr lang="ru-RU" noProof="0" smtClean="0"/>
              <a:t>20.01.2024</a:t>
            </a:fld>
            <a:endParaRPr lang="ru-RU" noProof="0" dirty="0"/>
          </a:p>
        </p:txBody>
      </p:sp>
      <p:sp>
        <p:nvSpPr>
          <p:cNvPr id="5" name="Нижний колонтитул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latin typeface="Times New Roman" panose="02020603050405020304" pitchFamily="18" charset="0"/>
              </a:defRPr>
            </a:lvl1pPr>
          </a:lstStyle>
          <a:p>
            <a:endParaRPr lang="ru-RU" noProof="0" dirty="0"/>
          </a:p>
        </p:txBody>
      </p:sp>
      <p:sp>
        <p:nvSpPr>
          <p:cNvPr id="6" name="Номер слайда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latin typeface="Times New Roman" panose="02020603050405020304" pitchFamily="18" charset="0"/>
              </a:defRPr>
            </a:lvl1pPr>
          </a:lstStyle>
          <a:p>
            <a:fld id="{34B7E4EF-A1BD-40F4-AB7B-04F084DD991D}" type="slidenum">
              <a:rPr lang="ru-RU" noProof="0" smtClean="0"/>
              <a:pPr/>
              <a:t>‹#›</a:t>
            </a:fld>
            <a:endParaRPr lang="ru-RU" noProof="0"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Times New Roman" panose="02020603050405020304" pitchFamily="18" charset="0"/>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Times New Roman" panose="02020603050405020304" pitchFamily="18" charset="0"/>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imes New Roman" panose="02020603050405020304" pitchFamily="18" charset="0"/>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Times New Roman" panose="02020603050405020304" pitchFamily="18" charset="0"/>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Times New Roman" panose="02020603050405020304" pitchFamily="18" charset="0"/>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Times New Roman" panose="02020603050405020304" pitchFamily="18" charset="0"/>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4"/>
          <a:srcRect t="3846"/>
          <a:stretch/>
        </p:blipFill>
        <p:spPr>
          <a:xfrm>
            <a:off x="20" y="10"/>
            <a:ext cx="12191979" cy="6857990"/>
          </a:xfrm>
          <a:prstGeom prst="rect">
            <a:avLst/>
          </a:prstGeom>
        </p:spPr>
      </p:pic>
      <p:sp>
        <p:nvSpPr>
          <p:cNvPr id="19" name="Прямоугольник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txBody>
          <a:bodyPr/>
          <a:lstStyle/>
          <a:p>
            <a:endParaRPr lang="ru-RU"/>
          </a:p>
        </p:txBody>
      </p:sp>
      <p:sp>
        <p:nvSpPr>
          <p:cNvPr id="21" name="Прямоугольник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txBody>
          <a:bodyPr/>
          <a:lstStyle/>
          <a:p>
            <a:endParaRPr lang="ru-RU"/>
          </a:p>
        </p:txBody>
      </p:sp>
      <p:sp>
        <p:nvSpPr>
          <p:cNvPr id="2" name="Заголовок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rtlCol="0">
            <a:normAutofit/>
          </a:bodyPr>
          <a:lstStyle/>
          <a:p>
            <a:r>
              <a:rPr lang="ru-RU" sz="4400" dirty="0">
                <a:solidFill>
                  <a:schemeClr val="tx1"/>
                </a:solidFill>
              </a:rPr>
              <a:t>ТЕОРИЯ ПРАВА</a:t>
            </a:r>
            <a:br>
              <a:rPr lang="ru-RU" sz="4400" dirty="0">
                <a:solidFill>
                  <a:schemeClr val="tx1"/>
                </a:solidFill>
              </a:rPr>
            </a:br>
            <a:r>
              <a:rPr lang="ru-RU" sz="4400" dirty="0">
                <a:solidFill>
                  <a:schemeClr val="tx1"/>
                </a:solidFill>
              </a:rPr>
              <a:t>ГЕРБЕРТА ХАРТА</a:t>
            </a:r>
          </a:p>
        </p:txBody>
      </p:sp>
      <p:sp>
        <p:nvSpPr>
          <p:cNvPr id="3" name="Подзаголовок 2">
            <a:extLst>
              <a:ext uri="{FF2B5EF4-FFF2-40B4-BE49-F238E27FC236}">
                <a16:creationId xmlns:a16="http://schemas.microsoft.com/office/drawing/2014/main" id="{5C5BFB45-FC34-495C-9C68-F9641246C2EE}"/>
              </a:ext>
            </a:extLst>
          </p:cNvPr>
          <p:cNvSpPr>
            <a:spLocks noGrp="1"/>
          </p:cNvSpPr>
          <p:nvPr>
            <p:ph type="subTitle" idx="1"/>
          </p:nvPr>
        </p:nvSpPr>
        <p:spPr>
          <a:xfrm>
            <a:off x="1276055" y="3990546"/>
            <a:ext cx="4775075" cy="559656"/>
          </a:xfrm>
        </p:spPr>
        <p:txBody>
          <a:bodyPr rtlCol="0">
            <a:normAutofit/>
          </a:bodyPr>
          <a:lstStyle/>
          <a:p>
            <a:pPr rtl="0"/>
            <a:r>
              <a:rPr lang="ru-RU" dirty="0">
                <a:solidFill>
                  <a:schemeClr val="tx1"/>
                </a:solidFill>
              </a:rPr>
              <a:t>Аналитическая юриспруденция</a:t>
            </a:r>
          </a:p>
          <a:p>
            <a:pPr rtl="0"/>
            <a:endParaRPr lang="ru-RU" dirty="0">
              <a:solidFill>
                <a:schemeClr val="tx1"/>
              </a:solidFill>
            </a:endParaRP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53BD32-14A6-8E6F-DB87-0FB3405002DF}"/>
              </a:ext>
            </a:extLst>
          </p:cNvPr>
          <p:cNvSpPr>
            <a:spLocks noGrp="1"/>
          </p:cNvSpPr>
          <p:nvPr>
            <p:ph type="title"/>
          </p:nvPr>
        </p:nvSpPr>
        <p:spPr/>
        <p:txBody>
          <a:bodyPr/>
          <a:lstStyle/>
          <a:p>
            <a:pPr algn="ctr"/>
            <a:r>
              <a:rPr lang="ru-RU" dirty="0"/>
              <a:t>Практическое использование юридических понятий</a:t>
            </a:r>
          </a:p>
        </p:txBody>
      </p:sp>
      <p:sp>
        <p:nvSpPr>
          <p:cNvPr id="3" name="Объект 2">
            <a:extLst>
              <a:ext uri="{FF2B5EF4-FFF2-40B4-BE49-F238E27FC236}">
                <a16:creationId xmlns:a16="http://schemas.microsoft.com/office/drawing/2014/main" id="{9692018D-5DBB-156A-CD66-34402989C33C}"/>
              </a:ext>
            </a:extLst>
          </p:cNvPr>
          <p:cNvSpPr>
            <a:spLocks noGrp="1"/>
          </p:cNvSpPr>
          <p:nvPr>
            <p:ph idx="1"/>
          </p:nvPr>
        </p:nvSpPr>
        <p:spPr>
          <a:xfrm>
            <a:off x="1066800" y="2768836"/>
            <a:ext cx="10058400" cy="3183907"/>
          </a:xfrm>
        </p:spPr>
        <p:txBody>
          <a:bodyPr/>
          <a:lstStyle/>
          <a:p>
            <a:r>
              <a:rPr lang="ru-RU" dirty="0"/>
              <a:t>Подход, предложенный профессором Хартом для устранения неопределенности в интерпретации юридических понятий, состоит в рассмотрении функции, которую эти термины выполняют в контексте правовой системы. Такой подход направлен на сосредоточение внимания на том факте, что право включает в себя правила, а понятия, используемые в связи с этими правилами, обладают особенностями, которые следует учитывать. Аналогии с правилами игр, такими как крикет или </a:t>
            </a:r>
            <a:r>
              <a:rPr lang="ru-RU" b="1" dirty="0"/>
              <a:t>карточные игры</a:t>
            </a:r>
            <a:r>
              <a:rPr lang="ru-RU" dirty="0"/>
              <a:t>, являются ключевыми для иллюстрации того, как функционируют концепции, зависящие от правил.</a:t>
            </a:r>
          </a:p>
          <a:p>
            <a:r>
              <a:rPr lang="ru-RU" dirty="0"/>
              <a:t>Профессор Харт использует слово «право» в определенном контексте, например: «A имеет право на получение 20 долларов от Б». Это предложение предполагает наличие юридической системы и конкретной связи с определенным правилом этой системы. Несмотря на то, что само предложение не содержит этой информации, оно выражает результат применения определенного правила правовой системы к конкретным обстоятельствам.</a:t>
            </a:r>
          </a:p>
          <a:p>
            <a:endParaRPr lang="ru-RU" dirty="0"/>
          </a:p>
        </p:txBody>
      </p:sp>
    </p:spTree>
    <p:extLst>
      <p:ext uri="{BB962C8B-B14F-4D97-AF65-F5344CB8AC3E}">
        <p14:creationId xmlns:p14="http://schemas.microsoft.com/office/powerpoint/2010/main" val="4281342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9A7FD5-95BD-C3E1-15A6-DA86E9ADFE13}"/>
              </a:ext>
            </a:extLst>
          </p:cNvPr>
          <p:cNvSpPr>
            <a:spLocks noGrp="1"/>
          </p:cNvSpPr>
          <p:nvPr>
            <p:ph type="title"/>
          </p:nvPr>
        </p:nvSpPr>
        <p:spPr>
          <a:xfrm>
            <a:off x="1066800" y="642594"/>
            <a:ext cx="10058400" cy="741825"/>
          </a:xfrm>
        </p:spPr>
        <p:txBody>
          <a:bodyPr/>
          <a:lstStyle/>
          <a:p>
            <a:pPr algn="ctr"/>
            <a:r>
              <a:rPr lang="ru-RU" dirty="0"/>
              <a:t>Внутренний аспект правовых норм</a:t>
            </a:r>
          </a:p>
        </p:txBody>
      </p:sp>
      <p:sp>
        <p:nvSpPr>
          <p:cNvPr id="3" name="Объект 2">
            <a:extLst>
              <a:ext uri="{FF2B5EF4-FFF2-40B4-BE49-F238E27FC236}">
                <a16:creationId xmlns:a16="http://schemas.microsoft.com/office/drawing/2014/main" id="{C544E111-0A51-A7DC-0172-DEB94C94CB25}"/>
              </a:ext>
            </a:extLst>
          </p:cNvPr>
          <p:cNvSpPr>
            <a:spLocks noGrp="1"/>
          </p:cNvSpPr>
          <p:nvPr>
            <p:ph idx="1"/>
          </p:nvPr>
        </p:nvSpPr>
        <p:spPr>
          <a:xfrm>
            <a:off x="1066800" y="1384419"/>
            <a:ext cx="10058400" cy="4568325"/>
          </a:xfrm>
        </p:spPr>
        <p:txBody>
          <a:bodyPr>
            <a:normAutofit fontScale="92500"/>
          </a:bodyPr>
          <a:lstStyle/>
          <a:p>
            <a:r>
              <a:rPr lang="ru-RU" dirty="0"/>
              <a:t>Один из центральных постулатов, выдвинутых профессором Хартом в его работе «Понятие права», заключается в неотъемлемой важности понимания </a:t>
            </a:r>
            <a:r>
              <a:rPr lang="ru-RU" b="1" dirty="0"/>
              <a:t>внутреннего аспекта правовых норм </a:t>
            </a:r>
            <a:r>
              <a:rPr lang="ru-RU" dirty="0"/>
              <a:t>для более глубокого осмысления функционирования правовой системы в обществе. Профессор утверждает, что лишь при полном понимании этого аспекта становится возможным адекватное восприятие уникального стиля человеческого мышления, речи и действий, связанного с существованием правил и составляющего нормальную структуру общества .</a:t>
            </a:r>
          </a:p>
          <a:p>
            <a:r>
              <a:rPr lang="ru-RU" dirty="0"/>
              <a:t>Профессор Харт подчеркивает, что </a:t>
            </a:r>
            <a:r>
              <a:rPr lang="ru-RU" b="1" dirty="0"/>
              <a:t>те, кто принимает правила, используют их в различных ситуациях как руководство для социальной взаимодействия, основу для претензий, требований, признаний, критики или наказания. </a:t>
            </a:r>
            <a:r>
              <a:rPr lang="ru-RU" dirty="0"/>
              <a:t>Такие индивиды рассматривают правила не только как потенциальный источник враждебных последствий, но и как фундамент для собственного поведения и межличностных отношений.</a:t>
            </a:r>
          </a:p>
          <a:p>
            <a:r>
              <a:rPr lang="ru-RU" dirty="0"/>
              <a:t>Профессор Харт в своей работе «Понятие права» вводит термины «внешний аспект правил» и </a:t>
            </a:r>
            <a:r>
              <a:rPr lang="ru-RU" b="1" dirty="0"/>
              <a:t>«внутренний аспект правил» </a:t>
            </a:r>
            <a:r>
              <a:rPr lang="ru-RU" dirty="0"/>
              <a:t>с целью дифференциации между послушанием правил и их принятием. Он осознает, что в обществе в любой период времени существует противоречие между теми, кто принимает его правила, и теми, кто полностью или частично их отвергает. Профессор также подчеркивает сложность явления принятия правил, которое, несмотря на свою важность, оставалось на периферии юридических размышлений.</a:t>
            </a:r>
          </a:p>
          <a:p>
            <a:r>
              <a:rPr lang="ru-RU" dirty="0"/>
              <a:t>Основная убежденность Харта заключается в том, что законы функционируют в жизни людей не просто как привычки или основа для предсказания решений судов. Они рассматриваются как принятые </a:t>
            </a:r>
            <a:r>
              <a:rPr lang="ru-RU" b="1" dirty="0"/>
              <a:t>правовые стандарты поведения</a:t>
            </a:r>
            <a:r>
              <a:rPr lang="ru-RU" dirty="0"/>
              <a:t>, и их использование проявляется в различных сферах социальной жизни, выходящих за пределы судебных разбирательств и уголовного преследования.</a:t>
            </a:r>
          </a:p>
        </p:txBody>
      </p:sp>
    </p:spTree>
    <p:extLst>
      <p:ext uri="{BB962C8B-B14F-4D97-AF65-F5344CB8AC3E}">
        <p14:creationId xmlns:p14="http://schemas.microsoft.com/office/powerpoint/2010/main" val="45195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EA2CFB-0754-89AE-14BD-49BA031A3EBD}"/>
              </a:ext>
            </a:extLst>
          </p:cNvPr>
          <p:cNvSpPr>
            <a:spLocks noGrp="1"/>
          </p:cNvSpPr>
          <p:nvPr>
            <p:ph type="title"/>
          </p:nvPr>
        </p:nvSpPr>
        <p:spPr/>
        <p:txBody>
          <a:bodyPr/>
          <a:lstStyle/>
          <a:p>
            <a:r>
              <a:rPr lang="ru-RU" dirty="0"/>
              <a:t>Влияние философии на развитие правовой теории</a:t>
            </a:r>
          </a:p>
        </p:txBody>
      </p:sp>
      <p:sp>
        <p:nvSpPr>
          <p:cNvPr id="3" name="Объект 2">
            <a:extLst>
              <a:ext uri="{FF2B5EF4-FFF2-40B4-BE49-F238E27FC236}">
                <a16:creationId xmlns:a16="http://schemas.microsoft.com/office/drawing/2014/main" id="{9E949271-6901-9740-666B-DC9F1611B53B}"/>
              </a:ext>
            </a:extLst>
          </p:cNvPr>
          <p:cNvSpPr>
            <a:spLocks noGrp="1"/>
          </p:cNvSpPr>
          <p:nvPr>
            <p:ph idx="1"/>
          </p:nvPr>
        </p:nvSpPr>
        <p:spPr>
          <a:xfrm>
            <a:off x="1066800" y="2014194"/>
            <a:ext cx="10058400" cy="3938550"/>
          </a:xfrm>
        </p:spPr>
        <p:txBody>
          <a:bodyPr>
            <a:normAutofit lnSpcReduction="10000"/>
          </a:bodyPr>
          <a:lstStyle/>
          <a:p>
            <a:r>
              <a:rPr lang="ru-RU" dirty="0"/>
              <a:t>В </a:t>
            </a:r>
            <a:r>
              <a:rPr lang="en-US" dirty="0"/>
              <a:t>XX</a:t>
            </a:r>
            <a:r>
              <a:rPr lang="ru-RU" dirty="0"/>
              <a:t> веке озабоченность британской философии лингвистическими проблемами проистекала из идеи о том, что правила грамматики и структуры языка могут привести к логическим ошибкам. </a:t>
            </a:r>
          </a:p>
          <a:p>
            <a:r>
              <a:rPr lang="ru-RU" dirty="0"/>
              <a:t>Эта тенденция получила развитие в период, предшествовавший Второй мировой войне, когда многие выдающиеся философы разделяли убеждение в том, что грамматически уважаемые предложения могут быть логически неудовлетворительными. </a:t>
            </a:r>
          </a:p>
          <a:p>
            <a:r>
              <a:rPr lang="ru-RU" dirty="0"/>
              <a:t>Это направление было вдохновлено </a:t>
            </a:r>
            <a:r>
              <a:rPr lang="ru-RU" b="1" dirty="0"/>
              <a:t>Людвигом Витгенштейном</a:t>
            </a:r>
            <a:r>
              <a:rPr lang="ru-RU" dirty="0"/>
              <a:t>. Из-под его пера вышли несколько загадочных утверждений :</a:t>
            </a:r>
          </a:p>
          <a:p>
            <a:r>
              <a:rPr lang="ru-RU" dirty="0"/>
              <a:t>«Большинство вопросов и утверждений философов возникает из-за того, что мы не понимаем логику нашего собственного языка.</a:t>
            </a:r>
          </a:p>
          <a:p>
            <a:r>
              <a:rPr lang="ru-RU" dirty="0"/>
              <a:t>«Вся философия — это «критика языка»!»</a:t>
            </a:r>
          </a:p>
          <a:p>
            <a:r>
              <a:rPr lang="ru-RU" dirty="0"/>
              <a:t>После 1945 года акцент в аналитической философии начал меняться. Группа философов из Оксфорда начала проявлять интерес к языку, выходящему за пределы решения философских проблем. Они предприняли радикальную атаку на представление о том, что слова ограничены либо описательной, либо эмоциональной функцией. </a:t>
            </a:r>
          </a:p>
          <a:p>
            <a:r>
              <a:rPr lang="ru-RU" dirty="0"/>
              <a:t>Такой взгляд, сформированный под влиянием работ </a:t>
            </a:r>
            <a:r>
              <a:rPr lang="ru-RU" b="1" dirty="0"/>
              <a:t>Бертрана Рассела </a:t>
            </a:r>
            <a:r>
              <a:rPr lang="ru-RU" dirty="0"/>
              <a:t>утверждал, что язык выполняет множество дополнительных функций, и предложения описывают нечто гораздо более сложное, чем факты или эмоции. </a:t>
            </a:r>
          </a:p>
          <a:p>
            <a:endParaRPr lang="ru-RU" dirty="0"/>
          </a:p>
        </p:txBody>
      </p:sp>
    </p:spTree>
    <p:extLst>
      <p:ext uri="{BB962C8B-B14F-4D97-AF65-F5344CB8AC3E}">
        <p14:creationId xmlns:p14="http://schemas.microsoft.com/office/powerpoint/2010/main" val="36660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BE7CE0A5-7326-EE11-1BDF-A4C0B5BF8730}"/>
              </a:ext>
            </a:extLst>
          </p:cNvPr>
          <p:cNvPicPr>
            <a:picLocks noChangeAspect="1"/>
          </p:cNvPicPr>
          <p:nvPr/>
        </p:nvPicPr>
        <p:blipFill rotWithShape="1">
          <a:blip r:embed="rId2"/>
          <a:srcRect t="10961" r="2" b="10463"/>
          <a:stretch/>
        </p:blipFill>
        <p:spPr>
          <a:xfrm>
            <a:off x="228599" y="237744"/>
            <a:ext cx="7696201" cy="6382512"/>
          </a:xfrm>
          <a:prstGeom prst="rect">
            <a:avLst/>
          </a:prstGeom>
          <a:noFill/>
          <a:ln>
            <a:noFill/>
          </a:ln>
        </p:spPr>
      </p:pic>
      <p:sp>
        <p:nvSpPr>
          <p:cNvPr id="9" name="Title 2">
            <a:extLst>
              <a:ext uri="{FF2B5EF4-FFF2-40B4-BE49-F238E27FC236}">
                <a16:creationId xmlns:a16="http://schemas.microsoft.com/office/drawing/2014/main" id="{69C51DB7-7F02-DB5E-A8D1-42B0D52FEF3E}"/>
              </a:ext>
            </a:extLst>
          </p:cNvPr>
          <p:cNvSpPr>
            <a:spLocks noGrp="1"/>
          </p:cNvSpPr>
          <p:nvPr>
            <p:ph type="title"/>
          </p:nvPr>
        </p:nvSpPr>
        <p:spPr>
          <a:xfrm>
            <a:off x="8477250" y="603504"/>
            <a:ext cx="3144774" cy="1086751"/>
          </a:xfrm>
        </p:spPr>
        <p:txBody>
          <a:bodyPr/>
          <a:lstStyle/>
          <a:p>
            <a:r>
              <a:rPr lang="ru-RU" dirty="0"/>
              <a:t>Аналитическая юриспруденция</a:t>
            </a:r>
            <a:endParaRPr lang="en-US" dirty="0"/>
          </a:p>
        </p:txBody>
      </p:sp>
      <p:sp>
        <p:nvSpPr>
          <p:cNvPr id="3" name="Объект 2">
            <a:extLst>
              <a:ext uri="{FF2B5EF4-FFF2-40B4-BE49-F238E27FC236}">
                <a16:creationId xmlns:a16="http://schemas.microsoft.com/office/drawing/2014/main" id="{94662D35-3E31-866C-73A2-A25FB3D41F5A}"/>
              </a:ext>
            </a:extLst>
          </p:cNvPr>
          <p:cNvSpPr>
            <a:spLocks noGrp="1"/>
          </p:cNvSpPr>
          <p:nvPr>
            <p:ph type="body" sz="half" idx="2"/>
          </p:nvPr>
        </p:nvSpPr>
        <p:spPr>
          <a:xfrm>
            <a:off x="8477250" y="2004292"/>
            <a:ext cx="3144774" cy="3703782"/>
          </a:xfrm>
        </p:spPr>
        <p:txBody>
          <a:bodyPr>
            <a:normAutofit/>
          </a:bodyPr>
          <a:lstStyle/>
          <a:p>
            <a:pPr>
              <a:lnSpc>
                <a:spcPct val="100000"/>
              </a:lnSpc>
            </a:pPr>
            <a:r>
              <a:rPr lang="ru-RU" sz="1300" dirty="0"/>
              <a:t>Подобные лингвистические анализы переносят философию к границам филологии. Для иллюстрации разнообразия языкового использования группа исследователей из Оксфорда стала проявлять особый интерес к тонкостям значений, которые различают схожие слова. </a:t>
            </a:r>
          </a:p>
          <a:p>
            <a:pPr>
              <a:lnSpc>
                <a:spcPct val="100000"/>
              </a:lnSpc>
            </a:pPr>
            <a:r>
              <a:rPr lang="ru-RU" sz="1300" dirty="0"/>
              <a:t>Эта чувствительность к языку находит отражение не только в общей философии, но и в исследованиях этики  и политологии. </a:t>
            </a:r>
          </a:p>
          <a:p>
            <a:pPr>
              <a:lnSpc>
                <a:spcPct val="100000"/>
              </a:lnSpc>
            </a:pPr>
            <a:r>
              <a:rPr lang="ru-RU" sz="1300" dirty="0"/>
              <a:t>Профессор Герберт Харт (1907-1992), один из ведущих ученых оксфордской группы, стал применять этот подход в аналитической юриспруденции.</a:t>
            </a:r>
          </a:p>
        </p:txBody>
      </p:sp>
    </p:spTree>
    <p:extLst>
      <p:ext uri="{BB962C8B-B14F-4D97-AF65-F5344CB8AC3E}">
        <p14:creationId xmlns:p14="http://schemas.microsoft.com/office/powerpoint/2010/main" val="247389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E78D9E-7062-CB09-B226-44367E05042B}"/>
              </a:ext>
            </a:extLst>
          </p:cNvPr>
          <p:cNvSpPr>
            <a:spLocks noGrp="1"/>
          </p:cNvSpPr>
          <p:nvPr>
            <p:ph type="title"/>
          </p:nvPr>
        </p:nvSpPr>
        <p:spPr/>
        <p:txBody>
          <a:bodyPr/>
          <a:lstStyle/>
          <a:p>
            <a:pPr algn="ctr"/>
            <a:r>
              <a:rPr lang="ru-RU" dirty="0"/>
              <a:t>Вклад профессора Харта в аналитическую юриспруденцию</a:t>
            </a:r>
          </a:p>
        </p:txBody>
      </p:sp>
      <p:sp>
        <p:nvSpPr>
          <p:cNvPr id="3" name="Объект 2">
            <a:extLst>
              <a:ext uri="{FF2B5EF4-FFF2-40B4-BE49-F238E27FC236}">
                <a16:creationId xmlns:a16="http://schemas.microsoft.com/office/drawing/2014/main" id="{EA8CFF0E-9E9E-E4BA-FDD4-E472E5CDA62A}"/>
              </a:ext>
            </a:extLst>
          </p:cNvPr>
          <p:cNvSpPr>
            <a:spLocks noGrp="1"/>
          </p:cNvSpPr>
          <p:nvPr>
            <p:ph idx="1"/>
          </p:nvPr>
        </p:nvSpPr>
        <p:spPr/>
        <p:txBody>
          <a:bodyPr/>
          <a:lstStyle/>
          <a:p>
            <a:r>
              <a:rPr lang="ru-RU" dirty="0"/>
              <a:t>Задачей аналитической юриспруденции, согласно профессору Харту, является предоставление «более четкого конспекта или карты тех особенностей юридических понятий, которые отличают их от обычных, относительно хорошо понятных типов понятий, и которые ясно показывают их отличительный способ функционирования».</a:t>
            </a:r>
          </a:p>
          <a:p>
            <a:r>
              <a:rPr lang="ru-RU" dirty="0"/>
              <a:t>Харт акцентирует неясность, присущую языковому использованию.</a:t>
            </a:r>
          </a:p>
          <a:p>
            <a:r>
              <a:rPr lang="ru-RU" dirty="0"/>
              <a:t>Харт выделяет сложности толкования таких законов.</a:t>
            </a:r>
          </a:p>
          <a:p>
            <a:r>
              <a:rPr lang="ru-RU" dirty="0"/>
              <a:t>Эта неопределенность является общей чертой правовых норм и языка в целом, создавая полутеневые зоны неопределенности, требующие ответственного решения и возможно влияющие на практические последствия. </a:t>
            </a:r>
          </a:p>
          <a:p>
            <a:r>
              <a:rPr lang="ru-RU" dirty="0"/>
              <a:t>Рациональное разрешение бессмысленных вопросов возможно лишь при учете социальных, моральных и экономических факторов, активное влияние которых на принятие юридических решений стало предметом углубленного исследования. </a:t>
            </a:r>
          </a:p>
          <a:p>
            <a:r>
              <a:rPr lang="ru-RU" dirty="0"/>
              <a:t>Парадигма права, рассматриваемая как предсказание </a:t>
            </a:r>
            <a:r>
              <a:rPr lang="ru-RU" b="1" dirty="0"/>
              <a:t>судебных решений</a:t>
            </a:r>
            <a:r>
              <a:rPr lang="ru-RU" dirty="0"/>
              <a:t>, побудила юридическую общину обратить внимание на компоненты судебных постановлений.</a:t>
            </a:r>
          </a:p>
        </p:txBody>
      </p:sp>
    </p:spTree>
    <p:extLst>
      <p:ext uri="{BB962C8B-B14F-4D97-AF65-F5344CB8AC3E}">
        <p14:creationId xmlns:p14="http://schemas.microsoft.com/office/powerpoint/2010/main" val="74407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2F7E62-AD07-D8D9-F197-226BE4912201}"/>
              </a:ext>
            </a:extLst>
          </p:cNvPr>
          <p:cNvSpPr>
            <a:spLocks noGrp="1"/>
          </p:cNvSpPr>
          <p:nvPr>
            <p:ph type="title"/>
          </p:nvPr>
        </p:nvSpPr>
        <p:spPr/>
        <p:txBody>
          <a:bodyPr/>
          <a:lstStyle/>
          <a:p>
            <a:pPr algn="ctr"/>
            <a:r>
              <a:rPr lang="ru-RU" dirty="0"/>
              <a:t>Вклад профессора Харта в аналитическую юриспруденцию</a:t>
            </a:r>
          </a:p>
        </p:txBody>
      </p:sp>
      <p:sp>
        <p:nvSpPr>
          <p:cNvPr id="3" name="Объект 2">
            <a:extLst>
              <a:ext uri="{FF2B5EF4-FFF2-40B4-BE49-F238E27FC236}">
                <a16:creationId xmlns:a16="http://schemas.microsoft.com/office/drawing/2014/main" id="{58BB1401-21D2-F5A0-558A-F614085C3D25}"/>
              </a:ext>
            </a:extLst>
          </p:cNvPr>
          <p:cNvSpPr>
            <a:spLocks noGrp="1"/>
          </p:cNvSpPr>
          <p:nvPr>
            <p:ph idx="1"/>
          </p:nvPr>
        </p:nvSpPr>
        <p:spPr/>
        <p:txBody>
          <a:bodyPr/>
          <a:lstStyle/>
          <a:p>
            <a:r>
              <a:rPr lang="ru-RU" dirty="0"/>
              <a:t>Харт выявляет особые трудности в течение развития правовой теории, связанные с «формализмом» и «скептицизмом к правилам». Формализм стремится уменьшить необходимость выбора, предполагая замораживание значения правил. Это предоставляет определенную степень определенности, но за счет потери способности адаптироваться к неизвестным обстоятельствам в будущем. </a:t>
            </a:r>
          </a:p>
          <a:p>
            <a:r>
              <a:rPr lang="ru-RU" dirty="0"/>
              <a:t>Скептицизм в отношении правил, в различных своих формах, выражает сомнения в том, что существовали ясные случаи применения правовых норм. Это представляет собой крайность, утверждающую, что слова лишены ядра смысла и зависят исключительно от воли судьи или должностного лица. </a:t>
            </a:r>
          </a:p>
          <a:p>
            <a:r>
              <a:rPr lang="ru-RU" dirty="0"/>
              <a:t>Профессор Харт осознает, что все юридические нормы окружены сферой неоднозначности. </a:t>
            </a:r>
          </a:p>
          <a:p>
            <a:r>
              <a:rPr lang="ru-RU" dirty="0"/>
              <a:t>Харт подчеркивает, что аналитик не может просто сдаться, когда понятие выходит из своего концептуального «ядра» к границам своего значения. Правовые рассуждения в «серых» областях согласно Харту не являются произвольными предчувствиями</a:t>
            </a:r>
          </a:p>
        </p:txBody>
      </p:sp>
    </p:spTree>
    <p:extLst>
      <p:ext uri="{BB962C8B-B14F-4D97-AF65-F5344CB8AC3E}">
        <p14:creationId xmlns:p14="http://schemas.microsoft.com/office/powerpoint/2010/main" val="3416024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C2A4E6-9A4B-311F-630F-FFE56DE77AA9}"/>
              </a:ext>
            </a:extLst>
          </p:cNvPr>
          <p:cNvSpPr>
            <a:spLocks noGrp="1"/>
          </p:cNvSpPr>
          <p:nvPr>
            <p:ph type="title"/>
          </p:nvPr>
        </p:nvSpPr>
        <p:spPr/>
        <p:txBody>
          <a:bodyPr/>
          <a:lstStyle/>
          <a:p>
            <a:pPr algn="ctr"/>
            <a:r>
              <a:rPr lang="ru-RU" dirty="0"/>
              <a:t>Двусмысленность</a:t>
            </a:r>
          </a:p>
        </p:txBody>
      </p:sp>
      <p:sp>
        <p:nvSpPr>
          <p:cNvPr id="3" name="Объект 2">
            <a:extLst>
              <a:ext uri="{FF2B5EF4-FFF2-40B4-BE49-F238E27FC236}">
                <a16:creationId xmlns:a16="http://schemas.microsoft.com/office/drawing/2014/main" id="{D888C96C-45B1-A7B6-6427-ADA453B0E43F}"/>
              </a:ext>
            </a:extLst>
          </p:cNvPr>
          <p:cNvSpPr>
            <a:spLocks noGrp="1"/>
          </p:cNvSpPr>
          <p:nvPr>
            <p:ph idx="1"/>
          </p:nvPr>
        </p:nvSpPr>
        <p:spPr/>
        <p:txBody>
          <a:bodyPr/>
          <a:lstStyle/>
          <a:p>
            <a:r>
              <a:rPr lang="ru-RU" dirty="0"/>
              <a:t>Слова не только могут быть расплывчатыми, но и обладать двусмысленностью, что подразумевает наличие более чем одного фиксированного значения.</a:t>
            </a:r>
          </a:p>
          <a:p>
            <a:r>
              <a:rPr lang="ru-RU" dirty="0"/>
              <a:t>Например, </a:t>
            </a:r>
            <a:r>
              <a:rPr lang="ru-RU" dirty="0" err="1"/>
              <a:t>Хохфельд</a:t>
            </a:r>
            <a:r>
              <a:rPr lang="ru-RU" dirty="0"/>
              <a:t> выделил четыре различных способа, с которыми юристы используют слово «закон». Для разграничения этих значений он предложил новые термины: </a:t>
            </a:r>
            <a:r>
              <a:rPr lang="ru-RU" b="1" dirty="0"/>
              <a:t>притязание, привилегия, власть и иммунитет. </a:t>
            </a:r>
            <a:r>
              <a:rPr lang="ru-RU" dirty="0"/>
              <a:t>Его подход оказался значительным шагом вперед и пролила свет на многие предыдущие недоразумения. Однако Харт подхватил то, на чем остановился </a:t>
            </a:r>
            <a:r>
              <a:rPr lang="ru-RU" dirty="0" err="1"/>
              <a:t>Хохфельд</a:t>
            </a:r>
            <a:r>
              <a:rPr lang="ru-RU" dirty="0"/>
              <a:t>; он попытался показать, почему эти четыре различных понятия обычно называют «правами». Он утверждает, что эти различные концепции проистекают из единого центрального понятия - </a:t>
            </a:r>
            <a:r>
              <a:rPr lang="ru-RU" b="1" dirty="0"/>
              <a:t>идеи индивидуального выбора.</a:t>
            </a:r>
          </a:p>
          <a:p>
            <a:r>
              <a:rPr lang="ru-RU" dirty="0"/>
              <a:t>Объединяющим фактором, по-видимому, является следующее: во всех четырех случаях закон признает выбор индивида, либо негативно, не вмешиваясь и не препятствуя (свобода и иммунитет), либо позитивно, придавая юридическую силу (право и власть). </a:t>
            </a:r>
          </a:p>
          <a:p>
            <a:r>
              <a:rPr lang="ru-RU" dirty="0"/>
              <a:t>В негативных случаях закон не вмешивается в выбор индивида делать или не делать что-то (свобода) или оставлять его правовое положение неизменным (иммунитет); в позитивных случаях закон придает юридическую силу выбору индивида делать или не делать что-то или изменять правовое положение другого лица. </a:t>
            </a:r>
          </a:p>
        </p:txBody>
      </p:sp>
    </p:spTree>
    <p:extLst>
      <p:ext uri="{BB962C8B-B14F-4D97-AF65-F5344CB8AC3E}">
        <p14:creationId xmlns:p14="http://schemas.microsoft.com/office/powerpoint/2010/main" val="514767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07F9D-52B4-A322-7B81-76FBFD69555D}"/>
              </a:ext>
            </a:extLst>
          </p:cNvPr>
          <p:cNvSpPr>
            <a:spLocks noGrp="1"/>
          </p:cNvSpPr>
          <p:nvPr>
            <p:ph type="title"/>
          </p:nvPr>
        </p:nvSpPr>
        <p:spPr/>
        <p:txBody>
          <a:bodyPr/>
          <a:lstStyle/>
          <a:p>
            <a:pPr algn="ctr"/>
            <a:r>
              <a:rPr lang="ru-RU" dirty="0"/>
              <a:t>Харт о понятии справедливости</a:t>
            </a:r>
          </a:p>
        </p:txBody>
      </p:sp>
      <p:sp>
        <p:nvSpPr>
          <p:cNvPr id="3" name="Объект 2">
            <a:extLst>
              <a:ext uri="{FF2B5EF4-FFF2-40B4-BE49-F238E27FC236}">
                <a16:creationId xmlns:a16="http://schemas.microsoft.com/office/drawing/2014/main" id="{6F748490-B944-103E-E47C-1149FEAB5FA3}"/>
              </a:ext>
            </a:extLst>
          </p:cNvPr>
          <p:cNvSpPr>
            <a:spLocks noGrp="1"/>
          </p:cNvSpPr>
          <p:nvPr>
            <p:ph idx="1"/>
          </p:nvPr>
        </p:nvSpPr>
        <p:spPr/>
        <p:txBody>
          <a:bodyPr>
            <a:normAutofit lnSpcReduction="10000"/>
          </a:bodyPr>
          <a:lstStyle/>
          <a:p>
            <a:r>
              <a:rPr lang="ru-RU" dirty="0"/>
              <a:t>Харт считает, что из всех форм моральной критики, которые мы применяем, справедливость обладает уникальным свойством. Это проявляется в нашей реакции на человека, признанного виновным в крайней жестокости по отношению к своему ребенку. Мы выражаем моральное осуждение, называя его деяние проступком, указываем на его негативные качества, но не применяем термин «несправедливый». Этот термин стал бы уместен, если бы он произвольно выбрал одного из своих детей для более сурового наказания за тот же поступок. Это также относится к области юридической критики, где справедливость чаще всего связана с распределением благ и бремен между группами людей или компенсацией за причиненный ущерб.</a:t>
            </a:r>
          </a:p>
          <a:p>
            <a:r>
              <a:rPr lang="ru-RU" dirty="0"/>
              <a:t>Харт формулирует центральную идею справедливости как </a:t>
            </a:r>
            <a:r>
              <a:rPr lang="ru-RU" b="1" dirty="0"/>
              <a:t>«одинаковое отношение к подобным случаям и разное отношение к различным случаям». </a:t>
            </a:r>
            <a:r>
              <a:rPr lang="ru-RU" dirty="0"/>
              <a:t>Эта идея требует дополнения заменяемыми критериями, которые определяют, считаются ли случаи одинаковыми или различными для каждого человека. </a:t>
            </a:r>
          </a:p>
          <a:p>
            <a:r>
              <a:rPr lang="ru-RU" dirty="0"/>
              <a:t>При применении закона к конкретным ситуациям сходства и различия определяются самим законом, и справедливость, в данном контексте, означает беспристрастное применение закона ко всем нарушителям. Таким образом, ужасно неэтичный закон может быть справедливо применен так же, как и закон, соответствующий нормам морали. Однако, когда мы критикуем сам закон как справедливый или несправедливый, возникают споры, обусловленные различиями в политических и моральных взглядах относительно того, какие факторы имеют значение для критики закона с точки зрения справедливости.</a:t>
            </a:r>
          </a:p>
          <a:p>
            <a:endParaRPr lang="ru-RU" dirty="0"/>
          </a:p>
        </p:txBody>
      </p:sp>
    </p:spTree>
    <p:extLst>
      <p:ext uri="{BB962C8B-B14F-4D97-AF65-F5344CB8AC3E}">
        <p14:creationId xmlns:p14="http://schemas.microsoft.com/office/powerpoint/2010/main" val="134620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6DDE54-2289-0992-50CF-230BA65889C5}"/>
              </a:ext>
            </a:extLst>
          </p:cNvPr>
          <p:cNvSpPr>
            <a:spLocks noGrp="1"/>
          </p:cNvSpPr>
          <p:nvPr>
            <p:ph type="title"/>
          </p:nvPr>
        </p:nvSpPr>
        <p:spPr/>
        <p:txBody>
          <a:bodyPr/>
          <a:lstStyle/>
          <a:p>
            <a:pPr algn="ctr"/>
            <a:r>
              <a:rPr lang="ru-RU" dirty="0"/>
              <a:t>Харт о понятии справедливости</a:t>
            </a:r>
          </a:p>
        </p:txBody>
      </p:sp>
      <p:sp>
        <p:nvSpPr>
          <p:cNvPr id="3" name="Объект 2">
            <a:extLst>
              <a:ext uri="{FF2B5EF4-FFF2-40B4-BE49-F238E27FC236}">
                <a16:creationId xmlns:a16="http://schemas.microsoft.com/office/drawing/2014/main" id="{94146E70-5425-857D-BBEB-FA2F1FEF9ECD}"/>
              </a:ext>
            </a:extLst>
          </p:cNvPr>
          <p:cNvSpPr>
            <a:spLocks noGrp="1"/>
          </p:cNvSpPr>
          <p:nvPr>
            <p:ph idx="1"/>
          </p:nvPr>
        </p:nvSpPr>
        <p:spPr>
          <a:xfrm>
            <a:off x="1066800" y="2103120"/>
            <a:ext cx="10058400" cy="3263639"/>
          </a:xfrm>
        </p:spPr>
        <p:txBody>
          <a:bodyPr/>
          <a:lstStyle/>
          <a:p>
            <a:pPr algn="just"/>
            <a:r>
              <a:rPr lang="ru-RU" sz="1800" dirty="0"/>
              <a:t>Харт развивает свой анализ с большим количеством деталей, подробности которых здесь невозможно предоставить. Важно, однако, понять методологию исследования. Он не стремится выявить общую сущность или форму, которую можно было бы использовать в качестве ответа на вопрос «Что такое справедливость?» Вместо этого он исследует условия, при которых мы применяем дихотомию справедливого/несправедливого, чтобы выяснить, связаны ли они как-то с центральным принципом. Это подходит для прояснения путаницы, вызванной постоянной тенденцией рассматривать слово «справедливость» как обладающее единым значением в различных контекстах, позволяя увидеть, что единственной связью между разными употреблениями этого термина является их разное отношение к центральному принципу.</a:t>
            </a:r>
          </a:p>
          <a:p>
            <a:endParaRPr lang="ru-RU" dirty="0"/>
          </a:p>
        </p:txBody>
      </p:sp>
    </p:spTree>
    <p:extLst>
      <p:ext uri="{BB962C8B-B14F-4D97-AF65-F5344CB8AC3E}">
        <p14:creationId xmlns:p14="http://schemas.microsoft.com/office/powerpoint/2010/main" val="4078774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6BDA31-DD2B-3696-17E8-5E323047ED2F}"/>
              </a:ext>
            </a:extLst>
          </p:cNvPr>
          <p:cNvSpPr>
            <a:spLocks noGrp="1"/>
          </p:cNvSpPr>
          <p:nvPr>
            <p:ph type="title"/>
          </p:nvPr>
        </p:nvSpPr>
        <p:spPr/>
        <p:txBody>
          <a:bodyPr/>
          <a:lstStyle/>
          <a:p>
            <a:pPr algn="ctr"/>
            <a:r>
              <a:rPr lang="ru-RU" dirty="0"/>
              <a:t>Практическое использование юридических понятий</a:t>
            </a:r>
          </a:p>
        </p:txBody>
      </p:sp>
      <p:sp>
        <p:nvSpPr>
          <p:cNvPr id="3" name="Объект 2">
            <a:extLst>
              <a:ext uri="{FF2B5EF4-FFF2-40B4-BE49-F238E27FC236}">
                <a16:creationId xmlns:a16="http://schemas.microsoft.com/office/drawing/2014/main" id="{F4A5FE30-CE5A-13F3-6BE8-DD30C299D9CB}"/>
              </a:ext>
            </a:extLst>
          </p:cNvPr>
          <p:cNvSpPr>
            <a:spLocks noGrp="1"/>
          </p:cNvSpPr>
          <p:nvPr>
            <p:ph idx="1"/>
          </p:nvPr>
        </p:nvSpPr>
        <p:spPr/>
        <p:txBody>
          <a:bodyPr>
            <a:normAutofit lnSpcReduction="10000"/>
          </a:bodyPr>
          <a:lstStyle/>
          <a:p>
            <a:r>
              <a:rPr lang="ru-RU" dirty="0"/>
              <a:t>Попытки ответить на вопросы вроде «Что такое владение?» или «Что такое право?». </a:t>
            </a:r>
          </a:p>
          <a:p>
            <a:r>
              <a:rPr lang="ru-RU" dirty="0"/>
              <a:t>Профессор Харт утверждает, что подобные термины, как «корпорация», «право» и «обязанность», лишены непосредственной связи с реальными аналогами в мире фактов, которые обычно используются для определения обычных слов. Таким образом, возникает затруднение в попытках дать им точное определение, поскольку выражения, предложенные в рамках определений, не являются точными эквивалентами для этих юридических терминов, хотя они могут быть связаны с ними некоторым образом.</a:t>
            </a:r>
          </a:p>
          <a:p>
            <a:r>
              <a:rPr lang="ru-RU" dirty="0"/>
              <a:t>Например, при рассмотрении вопроса «Что такое право?» американские реалисты предлагают интерпретацию, сосредоточенную на фактах, а именно, что право представляет собой предсказание официального поведения. Скандинавская школа, напротив, рассматривает право как идеальную, фиктивную или воображаемую силу, лишенную реальности. Третий ответ утверждает, что право – это «объективная реальность», существующая независимо от действий людей. Харт считает, что эта триада «замедлила» анализ концепций правового субъекта, статуса и прочих, сводя их к следующему обобщению: «Теории первого рода утверждают, что термин обозначает нечто неожиданное, сложное, фактическое или психологическое; теории второго рода видят в термине что-то фиктивное; теории третьего рода утверждают, что термин обозначает нечто отличное от других вещей исключительно потому, что мы не можем непосредственно воспринять его через органы чувств».</a:t>
            </a:r>
          </a:p>
        </p:txBody>
      </p:sp>
    </p:spTree>
    <p:extLst>
      <p:ext uri="{BB962C8B-B14F-4D97-AF65-F5344CB8AC3E}">
        <p14:creationId xmlns:p14="http://schemas.microsoft.com/office/powerpoint/2010/main" val="657911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4286039_TF78829772.potx" id="{E6EE79EF-A0C7-4DF4-A627-D19F2D579AB2}" vid="{FE97EE63-AEEF-481D-A8B1-AD2C0EF6F3F5}"/>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AE2713E1-6312-427E-BFCB-C5A5DA3013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{9EBDAECA-FA48-4288-9674-A3ED7422FB66}tf78829772_win32</Template>
  <TotalTime>318</TotalTime>
  <Words>1763</Words>
  <Application>Microsoft Office PowerPoint</Application>
  <PresentationFormat>Широкоэкранный</PresentationFormat>
  <Paragraphs>50</Paragraphs>
  <Slides>11</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Calibri</vt:lpstr>
      <vt:lpstr>Garamond</vt:lpstr>
      <vt:lpstr>Times New Roman</vt:lpstr>
      <vt:lpstr>СавонVTI</vt:lpstr>
      <vt:lpstr>ТЕОРИЯ ПРАВА ГЕРБЕРТА ХАРТА</vt:lpstr>
      <vt:lpstr>Влияние философии на развитие правовой теории</vt:lpstr>
      <vt:lpstr>Аналитическая юриспруденция</vt:lpstr>
      <vt:lpstr>Вклад профессора Харта в аналитическую юриспруденцию</vt:lpstr>
      <vt:lpstr>Вклад профессора Харта в аналитическую юриспруденцию</vt:lpstr>
      <vt:lpstr>Двусмысленность</vt:lpstr>
      <vt:lpstr>Харт о понятии справедливости</vt:lpstr>
      <vt:lpstr>Харт о понятии справедливости</vt:lpstr>
      <vt:lpstr>Практическое использование юридических понятий</vt:lpstr>
      <vt:lpstr>Практическое использование юридических понятий</vt:lpstr>
      <vt:lpstr>Внутренний аспект правовых норм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ПРАВА ГЕРБЕРТА ХАРТ</dc:title>
  <dc:creator>Степан</dc:creator>
  <cp:lastModifiedBy>Степан</cp:lastModifiedBy>
  <cp:revision>4</cp:revision>
  <dcterms:created xsi:type="dcterms:W3CDTF">2024-01-20T07:03:02Z</dcterms:created>
  <dcterms:modified xsi:type="dcterms:W3CDTF">2024-01-20T12:21:06Z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