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50" r:id="rId4"/>
    <p:sldId id="352" r:id="rId5"/>
    <p:sldId id="285" r:id="rId6"/>
    <p:sldId id="312" r:id="rId7"/>
    <p:sldId id="325" r:id="rId8"/>
    <p:sldId id="313" r:id="rId9"/>
    <p:sldId id="314" r:id="rId10"/>
    <p:sldId id="315" r:id="rId11"/>
    <p:sldId id="316" r:id="rId12"/>
    <p:sldId id="317" r:id="rId13"/>
    <p:sldId id="289" r:id="rId14"/>
    <p:sldId id="291" r:id="rId15"/>
    <p:sldId id="290" r:id="rId16"/>
    <p:sldId id="370" r:id="rId17"/>
    <p:sldId id="371" r:id="rId18"/>
    <p:sldId id="372" r:id="rId19"/>
    <p:sldId id="353" r:id="rId20"/>
    <p:sldId id="354" r:id="rId21"/>
    <p:sldId id="355" r:id="rId22"/>
    <p:sldId id="356" r:id="rId23"/>
    <p:sldId id="357" r:id="rId24"/>
    <p:sldId id="358" r:id="rId25"/>
    <p:sldId id="362" r:id="rId26"/>
    <p:sldId id="359" r:id="rId27"/>
    <p:sldId id="363" r:id="rId28"/>
    <p:sldId id="364" r:id="rId29"/>
    <p:sldId id="365" r:id="rId30"/>
    <p:sldId id="361" r:id="rId31"/>
    <p:sldId id="292" r:id="rId32"/>
    <p:sldId id="293" r:id="rId33"/>
    <p:sldId id="366" r:id="rId34"/>
    <p:sldId id="367" r:id="rId35"/>
    <p:sldId id="373" r:id="rId36"/>
    <p:sldId id="374" r:id="rId37"/>
    <p:sldId id="375" r:id="rId38"/>
    <p:sldId id="376" r:id="rId39"/>
    <p:sldId id="347" r:id="rId40"/>
    <p:sldId id="368" r:id="rId41"/>
    <p:sldId id="377" r:id="rId42"/>
    <p:sldId id="378" r:id="rId43"/>
    <p:sldId id="320" r:id="rId44"/>
    <p:sldId id="321" r:id="rId45"/>
    <p:sldId id="341" r:id="rId46"/>
    <p:sldId id="342" r:id="rId47"/>
    <p:sldId id="343" r:id="rId48"/>
    <p:sldId id="329" r:id="rId49"/>
    <p:sldId id="330" r:id="rId50"/>
    <p:sldId id="379" r:id="rId51"/>
    <p:sldId id="380" r:id="rId52"/>
    <p:sldId id="294" r:id="rId53"/>
    <p:sldId id="264" r:id="rId54"/>
    <p:sldId id="286" r:id="rId55"/>
    <p:sldId id="287" r:id="rId56"/>
    <p:sldId id="288" r:id="rId57"/>
    <p:sldId id="295" r:id="rId58"/>
    <p:sldId id="305" r:id="rId59"/>
    <p:sldId id="296" r:id="rId60"/>
    <p:sldId id="297" r:id="rId61"/>
    <p:sldId id="298" r:id="rId62"/>
    <p:sldId id="299" r:id="rId63"/>
    <p:sldId id="300" r:id="rId64"/>
    <p:sldId id="301" r:id="rId65"/>
    <p:sldId id="302" r:id="rId66"/>
    <p:sldId id="263" r:id="rId67"/>
    <p:sldId id="280" r:id="rId68"/>
    <p:sldId id="281" r:id="rId69"/>
    <p:sldId id="282" r:id="rId70"/>
    <p:sldId id="303" r:id="rId71"/>
    <p:sldId id="331" r:id="rId72"/>
    <p:sldId id="304" r:id="rId73"/>
    <p:sldId id="306" r:id="rId74"/>
    <p:sldId id="332" r:id="rId75"/>
    <p:sldId id="307" r:id="rId76"/>
    <p:sldId id="333" r:id="rId77"/>
    <p:sldId id="308" r:id="rId78"/>
    <p:sldId id="310" r:id="rId79"/>
    <p:sldId id="309" r:id="rId80"/>
    <p:sldId id="334" r:id="rId81"/>
    <p:sldId id="278" r:id="rId82"/>
    <p:sldId id="266" r:id="rId83"/>
    <p:sldId id="283" r:id="rId84"/>
    <p:sldId id="284" r:id="rId85"/>
    <p:sldId id="311" r:id="rId86"/>
    <p:sldId id="279" r:id="rId87"/>
    <p:sldId id="335" r:id="rId88"/>
    <p:sldId id="269" r:id="rId89"/>
    <p:sldId id="348" r:id="rId90"/>
    <p:sldId id="259" r:id="rId91"/>
    <p:sldId id="260" r:id="rId92"/>
    <p:sldId id="346" r:id="rId9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104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CE3B298-B687-DBDF-0BBE-0259F7DA0E2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87C6838D-3D3E-D442-94E5-B92AC98663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F4C9AC1E-9D53-62BE-4D97-FE424C422FB8}"/>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5" name="Нижний колонтитул 4">
            <a:extLst>
              <a:ext uri="{FF2B5EF4-FFF2-40B4-BE49-F238E27FC236}">
                <a16:creationId xmlns:a16="http://schemas.microsoft.com/office/drawing/2014/main" xmlns="" id="{147F5711-AD71-76A2-D69B-55BA439AA65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935F27D0-F8C6-FEFB-AE03-1BA58C892DAB}"/>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2939691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DD4A3B-3FC8-F02C-C37D-F6F33DEE91B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FA323E0A-355A-4321-A3A2-3114C6A2043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5804C63C-BC86-0740-0673-6F03BF4BEE97}"/>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5" name="Нижний колонтитул 4">
            <a:extLst>
              <a:ext uri="{FF2B5EF4-FFF2-40B4-BE49-F238E27FC236}">
                <a16:creationId xmlns:a16="http://schemas.microsoft.com/office/drawing/2014/main" xmlns="" id="{E754F138-CB10-6AE9-DB17-D58D6AB6CE4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30C1CB7E-CCF3-83AB-628C-D5EE4C925B34}"/>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443068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F93A73C9-1A52-2090-049E-D221F623BE1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F902AD38-28EC-98A5-1404-D54F9C65EE2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6CD1439-72C6-0CAB-575A-B72FAE529862}"/>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5" name="Нижний колонтитул 4">
            <a:extLst>
              <a:ext uri="{FF2B5EF4-FFF2-40B4-BE49-F238E27FC236}">
                <a16:creationId xmlns:a16="http://schemas.microsoft.com/office/drawing/2014/main" xmlns="" id="{08BF74E2-DA05-EBEB-2463-F7B729391EA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87A47B5E-20FB-EFEC-3998-6753AC26341D}"/>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287335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D84EBE2-C579-0246-2813-53BA06D1C05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1E828A3E-04C4-0F12-A9A6-4E1A1D58EA5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9D12E6EB-059E-45BD-60D0-F410FA399707}"/>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5" name="Нижний колонтитул 4">
            <a:extLst>
              <a:ext uri="{FF2B5EF4-FFF2-40B4-BE49-F238E27FC236}">
                <a16:creationId xmlns:a16="http://schemas.microsoft.com/office/drawing/2014/main" xmlns="" id="{9629AE69-3D16-DCF1-1838-2E9059AE078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59E5414-2079-DB73-27BE-50D866DB6E69}"/>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12196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122ECC2-F513-A2BC-0447-CA6F002C3CD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EB5118F5-478F-F7AA-3495-CA5C5BDC19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7BC5C3F9-1354-C328-4F41-189231CB6AC6}"/>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5" name="Нижний колонтитул 4">
            <a:extLst>
              <a:ext uri="{FF2B5EF4-FFF2-40B4-BE49-F238E27FC236}">
                <a16:creationId xmlns:a16="http://schemas.microsoft.com/office/drawing/2014/main" xmlns="" id="{43361857-41C0-0429-5583-EEA3953DEC8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455E2824-233B-796A-2CB2-E3C47E4AE38A}"/>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531719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15D92E7-4675-28EB-8617-BAAFC96017B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53BA6D87-B131-7DDC-9F20-0DD8E96DFBD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E0F41E50-12B1-DC76-5C12-06F2CE24CCC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F0477A41-A656-4795-1A45-05544D38A3C8}"/>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6" name="Нижний колонтитул 5">
            <a:extLst>
              <a:ext uri="{FF2B5EF4-FFF2-40B4-BE49-F238E27FC236}">
                <a16:creationId xmlns:a16="http://schemas.microsoft.com/office/drawing/2014/main" xmlns="" id="{37A300C3-4F86-BD8C-D7CA-D39F07C8283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1A1FBFA2-0EF3-4E48-124C-9E3FE1716A33}"/>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44214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C4775F-5EE1-4E0F-67FB-1721780AFB1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B94F7B97-433D-5BEF-5C27-D1CE4802A6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B984675A-E8C7-E267-CB92-7B2C0760C29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79341989-F42E-860F-0EB9-8CCACF9554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66AD07C8-8C6B-5852-2A6A-D92201E5C6D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685E048E-8625-8F4B-A4D5-8AD50E2FF44C}"/>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8" name="Нижний колонтитул 7">
            <a:extLst>
              <a:ext uri="{FF2B5EF4-FFF2-40B4-BE49-F238E27FC236}">
                <a16:creationId xmlns:a16="http://schemas.microsoft.com/office/drawing/2014/main" xmlns="" id="{FB738DB9-DDDB-8B28-127E-2EEEBC88645C}"/>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376710E5-BD07-600E-8736-63FB32613E48}"/>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419808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EB675F0-5AFC-9461-E6A8-6263AA0537A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33311774-3C44-74E2-543C-09E2B6664B3E}"/>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4" name="Нижний колонтитул 3">
            <a:extLst>
              <a:ext uri="{FF2B5EF4-FFF2-40B4-BE49-F238E27FC236}">
                <a16:creationId xmlns:a16="http://schemas.microsoft.com/office/drawing/2014/main" xmlns="" id="{7A00E18D-E0D2-455E-AE59-D1D9D7DBED5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EEE360F6-3832-5F11-0941-AE78CD6194AF}"/>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062706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9D6A45C5-B661-C8A6-B6B4-30F74221FD50}"/>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3" name="Нижний колонтитул 2">
            <a:extLst>
              <a:ext uri="{FF2B5EF4-FFF2-40B4-BE49-F238E27FC236}">
                <a16:creationId xmlns:a16="http://schemas.microsoft.com/office/drawing/2014/main" xmlns="" id="{604E8F4E-9452-96E3-0B6C-019578D2336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2350A913-FA8B-685D-1B7B-9C4C2C97D59A}"/>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150866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EE9D798-9805-38AD-68EE-6BB6B400BD2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F4A050A8-A965-9499-F5F6-B15A2E4909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FC735421-379E-8D6C-9C2D-B3B57ED733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5A7A411E-54EC-4B8C-011F-F68E15AED791}"/>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6" name="Нижний колонтитул 5">
            <a:extLst>
              <a:ext uri="{FF2B5EF4-FFF2-40B4-BE49-F238E27FC236}">
                <a16:creationId xmlns:a16="http://schemas.microsoft.com/office/drawing/2014/main" xmlns="" id="{DE4CBCB6-E345-4DA9-7095-83395B219FD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9B22002C-1376-2748-DA05-66846F338B19}"/>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374036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D02FE3C-AEDE-3882-B563-A243CFE49AA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E519E152-E8AF-F3B5-9EAA-D1F29597BE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C79BF8A2-B813-E485-A499-F0B1A96A3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6DF754AB-7FC0-7780-3D18-FB923FAA86AA}"/>
              </a:ext>
            </a:extLst>
          </p:cNvPr>
          <p:cNvSpPr>
            <a:spLocks noGrp="1"/>
          </p:cNvSpPr>
          <p:nvPr>
            <p:ph type="dt" sz="half" idx="10"/>
          </p:nvPr>
        </p:nvSpPr>
        <p:spPr/>
        <p:txBody>
          <a:bodyPr/>
          <a:lstStyle/>
          <a:p>
            <a:fld id="{0CC93304-11CE-4AE9-9C6A-E8CE8010AABE}" type="datetimeFigureOut">
              <a:rPr lang="ru-RU" smtClean="0"/>
              <a:t>24.03.2026</a:t>
            </a:fld>
            <a:endParaRPr lang="ru-RU"/>
          </a:p>
        </p:txBody>
      </p:sp>
      <p:sp>
        <p:nvSpPr>
          <p:cNvPr id="6" name="Нижний колонтитул 5">
            <a:extLst>
              <a:ext uri="{FF2B5EF4-FFF2-40B4-BE49-F238E27FC236}">
                <a16:creationId xmlns:a16="http://schemas.microsoft.com/office/drawing/2014/main" xmlns="" id="{AA2DFDB8-C9BE-9826-9B88-4C24F365ED0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087F47EE-A4F0-54D4-8A3C-3FCECC95A5EF}"/>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854480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6FB75E4-1C70-6316-781E-BF81659F29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7B08914F-4F5C-EC51-EC9F-DDD20D973C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CE7153F-FE16-5B45-A460-B5183C729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93304-11CE-4AE9-9C6A-E8CE8010AABE}" type="datetimeFigureOut">
              <a:rPr lang="ru-RU" smtClean="0"/>
              <a:t>24.03.2026</a:t>
            </a:fld>
            <a:endParaRPr lang="ru-RU"/>
          </a:p>
        </p:txBody>
      </p:sp>
      <p:sp>
        <p:nvSpPr>
          <p:cNvPr id="5" name="Нижний колонтитул 4">
            <a:extLst>
              <a:ext uri="{FF2B5EF4-FFF2-40B4-BE49-F238E27FC236}">
                <a16:creationId xmlns:a16="http://schemas.microsoft.com/office/drawing/2014/main" xmlns="" id="{AC0267B9-96DC-2C64-B6FC-4416D3DE87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1F23BE5F-66B9-BA14-D3CB-3C1BB58D8B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F9B9C3-6370-4F06-BAF0-7BF4BB978250}" type="slidenum">
              <a:rPr lang="ru-RU" smtClean="0"/>
              <a:t>‹#›</a:t>
            </a:fld>
            <a:endParaRPr lang="ru-RU"/>
          </a:p>
        </p:txBody>
      </p:sp>
    </p:spTree>
    <p:extLst>
      <p:ext uri="{BB962C8B-B14F-4D97-AF65-F5344CB8AC3E}">
        <p14:creationId xmlns:p14="http://schemas.microsoft.com/office/powerpoint/2010/main" val="2420589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azprom.ru/press/news/reports/2023/methane-yesterday-today-tomorro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duma.gov.ru/news/51875/"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duma.gov.ru/news/61652/"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duma.gov.ru/news/61652/"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duma.gov.ru/news/6165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login.consultant.ru/link/?req=doc&amp;base=LAW&amp;n=309948&amp;dst=100015&amp;date=23.03.202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neftegas.info/articles/article/987"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ru.tradingview.com/symbols/NYMEX-HH1!/?contract=HHH2026" TargetMode="External"/><Relationship Id="rId2" Type="http://schemas.openxmlformats.org/officeDocument/2006/relationships/hyperlink" Target="https://spimex.com/" TargetMode="External"/><Relationship Id="rId1" Type="http://schemas.openxmlformats.org/officeDocument/2006/relationships/slideLayout" Target="../slideLayouts/slideLayout2.xml"/><Relationship Id="rId4" Type="http://schemas.openxmlformats.org/officeDocument/2006/relationships/hyperlink" Target="https://finance.mail.ru/article/ceny-na-gaz-v-evrope-stabilizirovalis-posle-rezkogo-skachka-nakanune-69202230/"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neftegas.info/articles/article/987"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expert.ru/promishlennost/gaz-rasshiryaetsya-na-birzhe/"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expert.ru/promishlennost/gaz-rasshiryaetsya-na-birzhe/"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spimex.com/markets/gas/documents/" TargetMode="External"/><Relationship Id="rId2" Type="http://schemas.openxmlformats.org/officeDocument/2006/relationships/hyperlink" Target="https://expert.ru/promishlennost/gaz-rasshiryaetsya-na-birzhe/"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www.ice.com/index" TargetMode="External"/><Relationship Id="rId2" Type="http://schemas.openxmlformats.org/officeDocument/2006/relationships/hyperlink" Target="https://www.cmegroup.co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neftegaz.ru/tech-library/transportirovka-i-khranenie/681677-gazovyy-khab/"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gazprombank.investments/blog/market/spg-market/"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www.rbc.ru/economics/09/06/2024/666547969a7947c1f8a20c61"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rbc.ru/economics/09/06/2024/666547969a7947c1f8a20c6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ren.tv/news/ekonomika/1413892-rossiiskii-spg-prevrashchaetsia-v-gaz-poslednei-nadezhdy"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ren.tv/news/ekonomika/1413892-rossiiskii-spg-prevrashchaetsia-v-gaz-poslednei-nadezhdy"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login.consultant.ru/link/?req=doc&amp;base=OTN&amp;n=25010&amp;dst=100014&amp;date=23.03.2023"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nterfax.ru/business/870424"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azprom.ru/press/news/reports/2023/methane-yesterday-today-tomorrow/" TargetMode="Externa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www.bimco.org/contractual-affairs/bimco-contracts/contracts/asbagasvoy/" TargetMode="External"/><Relationship Id="rId2" Type="http://schemas.openxmlformats.org/officeDocument/2006/relationships/hyperlink" Target="https://www.bimco.org/contractual-affairs/bimco-contracts/contracts/lngvo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hyperlink" Target="https://disser.spbu.ru/files/phd_spsu/tubdenov_disser.pdf" TargetMode="External"/><Relationship Id="rId2" Type="http://schemas.openxmlformats.org/officeDocument/2006/relationships/hyperlink" Target="https://disser.spbu.ru/files/2020/disser_akimov.pdf" TargetMode="External"/><Relationship Id="rId1" Type="http://schemas.openxmlformats.org/officeDocument/2006/relationships/slideLayout" Target="../slideLayouts/slideLayout2.xml"/><Relationship Id="rId4" Type="http://schemas.openxmlformats.org/officeDocument/2006/relationships/hyperlink" Target="https://mlcjournal.ru/s231243500022351-4-1/" TargetMode="External"/></Relationships>
</file>

<file path=ppt/slides/_rels/slide92.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xmlns="" id="{33BDD03B-CC77-EC4D-8D95-BB28078B6CE5}"/>
              </a:ext>
            </a:extLst>
          </p:cNvPr>
          <p:cNvSpPr>
            <a:spLocks noGrp="1"/>
          </p:cNvSpPr>
          <p:nvPr>
            <p:ph type="subTitle" idx="1"/>
          </p:nvPr>
        </p:nvSpPr>
        <p:spPr>
          <a:xfrm>
            <a:off x="1524000" y="2714626"/>
            <a:ext cx="9144000" cy="2935676"/>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endParaRPr lang="ru-RU" sz="3600" b="1" dirty="0">
              <a:latin typeface="Times New Roman" panose="02020603050405020304" pitchFamily="18" charset="0"/>
              <a:cs typeface="Times New Roman" panose="02020603050405020304" pitchFamily="18" charset="0"/>
            </a:endParaRPr>
          </a:p>
          <a:p>
            <a:r>
              <a:rPr lang="ru-RU" sz="5100" b="1" dirty="0">
                <a:latin typeface="Times New Roman" panose="02020603050405020304" pitchFamily="18" charset="0"/>
                <a:cs typeface="Times New Roman" panose="02020603050405020304" pitchFamily="18" charset="0"/>
              </a:rPr>
              <a:t>ГАЗОВОЕ ПРАВО</a:t>
            </a:r>
            <a:r>
              <a:rPr lang="ru-RU" sz="3600" b="1" dirty="0">
                <a:latin typeface="Times New Roman" panose="02020603050405020304" pitchFamily="18" charset="0"/>
                <a:cs typeface="Times New Roman" panose="02020603050405020304" pitchFamily="18" charset="0"/>
              </a:rPr>
              <a:t>.</a:t>
            </a:r>
          </a:p>
          <a:p>
            <a:endParaRPr lang="ru-RU" sz="2800" dirty="0">
              <a:latin typeface="Times New Roman" panose="02020603050405020304" pitchFamily="18" charset="0"/>
              <a:cs typeface="Times New Roman" panose="02020603050405020304" pitchFamily="18" charset="0"/>
            </a:endParaRPr>
          </a:p>
          <a:p>
            <a:endParaRPr lang="ru-RU" dirty="0"/>
          </a:p>
          <a:p>
            <a:r>
              <a:rPr lang="ru-RU" b="1" dirty="0">
                <a:latin typeface="Times New Roman" panose="02020603050405020304" pitchFamily="18" charset="0"/>
                <a:cs typeface="Times New Roman" panose="02020603050405020304" pitchFamily="18" charset="0"/>
              </a:rPr>
              <a:t>Раздел «Правовое регулирование частноправовых отношений в газовой отрасли»</a:t>
            </a: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В.В.Романова.2026</a:t>
            </a:r>
            <a:endParaRPr lang="ru-RU"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DB054376-F4EB-D761-9FD5-E4CC21CD152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761158" y="1238588"/>
            <a:ext cx="2646680" cy="781050"/>
          </a:xfrm>
          <a:prstGeom prst="rect">
            <a:avLst/>
          </a:prstGeom>
          <a:ln/>
        </p:spPr>
        <p:style>
          <a:lnRef idx="1">
            <a:schemeClr val="accent5"/>
          </a:lnRef>
          <a:fillRef idx="2">
            <a:schemeClr val="accent5"/>
          </a:fillRef>
          <a:effectRef idx="1">
            <a:schemeClr val="accent5"/>
          </a:effectRef>
          <a:fontRef idx="minor">
            <a:schemeClr val="dk1"/>
          </a:fontRef>
        </p:style>
      </p:pic>
    </p:spTree>
    <p:extLst>
      <p:ext uri="{BB962C8B-B14F-4D97-AF65-F5344CB8AC3E}">
        <p14:creationId xmlns:p14="http://schemas.microsoft.com/office/powerpoint/2010/main" val="1212393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Природные характеристики газа</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endParaRPr lang="ru-RU" dirty="0"/>
          </a:p>
          <a:p>
            <a:pPr algn="just"/>
            <a:r>
              <a:rPr lang="ru-RU" b="1" dirty="0">
                <a:latin typeface="Times New Roman" panose="02020603050405020304" pitchFamily="18" charset="0"/>
                <a:cs typeface="Times New Roman" panose="02020603050405020304" pitchFamily="18" charset="0"/>
              </a:rPr>
              <a:t>Выбросы метана, источником которых является мировая нефтегазовая отрасль, составляют около 10% от общего объема. Исследования демонстрируют минимальный метановый след поставок природного газа «Газпрома». </a:t>
            </a:r>
          </a:p>
          <a:p>
            <a:pPr algn="just"/>
            <a:endParaRPr lang="ru-RU" b="1" dirty="0">
              <a:latin typeface="Times New Roman" panose="02020603050405020304" pitchFamily="18" charset="0"/>
              <a:cs typeface="Times New Roman" panose="02020603050405020304" pitchFamily="18" charset="0"/>
            </a:endParaRPr>
          </a:p>
          <a:p>
            <a:pPr algn="just"/>
            <a:r>
              <a:rPr lang="ru-RU" sz="2000" dirty="0">
                <a:latin typeface="Times New Roman" panose="02020603050405020304" pitchFamily="18" charset="0"/>
                <a:cs typeface="Times New Roman" panose="02020603050405020304" pitchFamily="18" charset="0"/>
              </a:rPr>
              <a:t>Метан и климатические изменения</a:t>
            </a:r>
            <a:r>
              <a:rPr lang="ru-RU" sz="2000" dirty="0" smtClean="0">
                <a:latin typeface="Times New Roman" panose="02020603050405020304" pitchFamily="18" charset="0"/>
                <a:cs typeface="Times New Roman" panose="02020603050405020304" pitchFamily="18" charset="0"/>
              </a:rPr>
              <a:t>: научные </a:t>
            </a:r>
            <a:r>
              <a:rPr lang="ru-RU" sz="2000" dirty="0">
                <a:latin typeface="Times New Roman" panose="02020603050405020304" pitchFamily="18" charset="0"/>
                <a:cs typeface="Times New Roman" panose="02020603050405020304" pitchFamily="18" charset="0"/>
              </a:rPr>
              <a:t>проблемы и технологические аспекты. Монография под ред. академика РАН В.Г. </a:t>
            </a:r>
            <a:r>
              <a:rPr lang="ru-RU" sz="2000" dirty="0" err="1">
                <a:latin typeface="Times New Roman" panose="02020603050405020304" pitchFamily="18" charset="0"/>
                <a:cs typeface="Times New Roman" panose="02020603050405020304" pitchFamily="18" charset="0"/>
              </a:rPr>
              <a:t>Бондура</a:t>
            </a:r>
            <a:r>
              <a:rPr lang="ru-RU" sz="2000" dirty="0">
                <a:latin typeface="Times New Roman" panose="02020603050405020304" pitchFamily="18" charset="0"/>
                <a:cs typeface="Times New Roman" panose="02020603050405020304" pitchFamily="18" charset="0"/>
              </a:rPr>
              <a:t>, академика РАН И.И. Мохова, члена-корреспондента РАН А.А. </a:t>
            </a:r>
            <a:r>
              <a:rPr lang="ru-RU" sz="2000" dirty="0" err="1">
                <a:latin typeface="Times New Roman" panose="02020603050405020304" pitchFamily="18" charset="0"/>
                <a:cs typeface="Times New Roman" panose="02020603050405020304" pitchFamily="18" charset="0"/>
              </a:rPr>
              <a:t>Макоско</a:t>
            </a:r>
            <a:r>
              <a:rPr lang="ru-RU" sz="2000" dirty="0">
                <a:latin typeface="Times New Roman" panose="02020603050405020304" pitchFamily="18" charset="0"/>
                <a:cs typeface="Times New Roman" panose="02020603050405020304" pitchFamily="18" charset="0"/>
              </a:rPr>
              <a:t>.// М.: Российская академия наук, 2022 </a:t>
            </a:r>
            <a:r>
              <a:rPr lang="ru-RU" sz="24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3388951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Природные характеристики газа</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dirty="0">
                <a:latin typeface="Times New Roman" panose="02020603050405020304" pitchFamily="18" charset="0"/>
                <a:cs typeface="Times New Roman" panose="02020603050405020304" pitchFamily="18" charset="0"/>
              </a:rPr>
              <a:t>Представителями научного </a:t>
            </a:r>
            <a:r>
              <a:rPr lang="ru-RU" dirty="0" smtClean="0">
                <a:latin typeface="Times New Roman" panose="02020603050405020304" pitchFamily="18" charset="0"/>
                <a:cs typeface="Times New Roman" panose="02020603050405020304" pitchFamily="18" charset="0"/>
              </a:rPr>
              <a:t>сообщества </a:t>
            </a:r>
            <a:r>
              <a:rPr lang="ru-RU" dirty="0">
                <a:latin typeface="Times New Roman" panose="02020603050405020304" pitchFamily="18" charset="0"/>
                <a:cs typeface="Times New Roman" panose="02020603050405020304" pitchFamily="18" charset="0"/>
              </a:rPr>
              <a:t>обосновывается, что использование природного газа позволяет сокращать углеродный след продукции. Уже сегодня повсеместно внедряются высокотехнологичные производства, связанные с синтезом ценных продуктов (полимеров, пластиков, водорода и т.д.) из природного газа. </a:t>
            </a:r>
            <a:r>
              <a:rPr lang="ru-RU" b="1" dirty="0">
                <a:latin typeface="Times New Roman" panose="02020603050405020304" pitchFamily="18" charset="0"/>
                <a:cs typeface="Times New Roman" panose="02020603050405020304" pitchFamily="18" charset="0"/>
              </a:rPr>
              <a:t>Расширение систем газоснабжения и газификации регионов РФ является одним из масштабных социально и экологически значимых направлений работы ПАО «Газпром». </a:t>
            </a:r>
          </a:p>
          <a:p>
            <a:pPr algn="just"/>
            <a:r>
              <a:rPr lang="ru-RU" sz="1900" dirty="0">
                <a:latin typeface="Times New Roman" panose="02020603050405020304" pitchFamily="18" charset="0"/>
                <a:cs typeface="Times New Roman" panose="02020603050405020304" pitchFamily="18" charset="0"/>
                <a:hlinkClick r:id="rId2"/>
              </a:rPr>
              <a:t>https://www.gazprom.ru/press/news/reports/2023/methane-yesterday-today-tomorrow</a:t>
            </a:r>
            <a:r>
              <a:rPr lang="ru-RU" dirty="0">
                <a:latin typeface="Times New Roman" panose="02020603050405020304" pitchFamily="18" charset="0"/>
                <a:cs typeface="Times New Roman" panose="02020603050405020304" pitchFamily="18" charset="0"/>
                <a:hlinkClick r:id="rId2"/>
              </a:rPr>
              <a:t>/</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07724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Природные характеристики газа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Продолжается комплексная работа по расширению использования природного газа на транспорте, что является рациональным решением проблемы сокращения выбросов загрязняющих веществ и парниковых газов в быстро растущем транспортном секторе. Газомоторное топливо широко применяется на собственном транспорте дочерних обществ «Газпрома». Широкомасштабное применение природного газа действительно помогает формировать будущее, в котором достигаются цели устойчивого развития</a:t>
            </a:r>
            <a:r>
              <a:rPr lang="ru-RU" dirty="0"/>
              <a:t>. </a:t>
            </a:r>
          </a:p>
          <a:p>
            <a:pPr algn="just"/>
            <a:r>
              <a:rPr lang="ru-RU" sz="2000" dirty="0"/>
              <a:t>https://www.gazprom.ru/press/news/reports/2023/methane-yesterday-today-tomorrow</a:t>
            </a:r>
            <a:r>
              <a:rPr lang="ru-RU" dirty="0"/>
              <a:t>/</a:t>
            </a:r>
          </a:p>
          <a:p>
            <a:endParaRPr lang="ru-RU" dirty="0"/>
          </a:p>
        </p:txBody>
      </p:sp>
    </p:spTree>
    <p:extLst>
      <p:ext uri="{BB962C8B-B14F-4D97-AF65-F5344CB8AC3E}">
        <p14:creationId xmlns:p14="http://schemas.microsoft.com/office/powerpoint/2010/main" val="1074802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a:latin typeface="Times New Roman" panose="02020603050405020304" pitchFamily="18" charset="0"/>
                <a:cs typeface="Times New Roman" panose="02020603050405020304" pitchFamily="18" charset="0"/>
              </a:rPr>
              <a:t>Понятие газа. Требования к учету газа</a:t>
            </a:r>
          </a:p>
        </p:txBody>
      </p:sp>
      <p:sp>
        <p:nvSpPr>
          <p:cNvPr id="3" name="Объект 2"/>
          <p:cNvSpPr>
            <a:spLocks noGrp="1"/>
          </p:cNvSpPr>
          <p:nvPr>
            <p:ph idx="1"/>
          </p:nvPr>
        </p:nvSpPr>
        <p:spPr>
          <a:solidFill>
            <a:schemeClr val="accent6">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Определение понятия энергетического ресурса закреплено в Федеральном законе «Об энергосбережении и о повышении энергетической эффективности и о внесении изменений в отдельные законодательные акты Российской Федерации».</a:t>
            </a:r>
          </a:p>
          <a:p>
            <a:pPr algn="just"/>
            <a:r>
              <a:rPr lang="ru-RU" dirty="0">
                <a:latin typeface="Times New Roman" panose="02020603050405020304" pitchFamily="18" charset="0"/>
                <a:cs typeface="Times New Roman" panose="02020603050405020304" pitchFamily="18" charset="0"/>
              </a:rPr>
              <a:t>В данном федеральном законе закреплены общие положения об обеспечении учета используемых энергетических ресурсов и применения приборов учета используемых энергетических ресурсов при осуществлении расчетов за энергетические ресурсы ( ст.13)</a:t>
            </a:r>
          </a:p>
          <a:p>
            <a:pPr algn="just"/>
            <a:r>
              <a:rPr lang="ru-RU" dirty="0">
                <a:latin typeface="Times New Roman" panose="02020603050405020304" pitchFamily="18" charset="0"/>
                <a:cs typeface="Times New Roman" panose="02020603050405020304" pitchFamily="18" charset="0"/>
              </a:rPr>
              <a:t> Определение понятия газа закреплено в Федеральном законе «О газоснабжении в Российской Федерации».</a:t>
            </a:r>
          </a:p>
          <a:p>
            <a:pPr algn="just"/>
            <a:r>
              <a:rPr lang="ru-RU" b="1" dirty="0">
                <a:latin typeface="Times New Roman" panose="02020603050405020304" pitchFamily="18" charset="0"/>
                <a:cs typeface="Times New Roman" panose="02020603050405020304" pitchFamily="18" charset="0"/>
              </a:rPr>
              <a:t>газ - природный газ, нефтяной (попутный) газ, </a:t>
            </a:r>
            <a:r>
              <a:rPr lang="ru-RU" b="1" dirty="0" err="1">
                <a:latin typeface="Times New Roman" panose="02020603050405020304" pitchFamily="18" charset="0"/>
                <a:cs typeface="Times New Roman" panose="02020603050405020304" pitchFamily="18" charset="0"/>
              </a:rPr>
              <a:t>отбензиненный</a:t>
            </a:r>
            <a:r>
              <a:rPr lang="ru-RU" b="1" dirty="0">
                <a:latin typeface="Times New Roman" panose="02020603050405020304" pitchFamily="18" charset="0"/>
                <a:cs typeface="Times New Roman" panose="02020603050405020304" pitchFamily="18" charset="0"/>
              </a:rPr>
              <a:t> сухой газ, газ из газоконденсатных месторождений, добываемый и собираемый газо- и нефтедобывающими организациями, и газ, вырабатываемый газо- и нефтеперерабатывающими организациями.</a:t>
            </a:r>
          </a:p>
          <a:p>
            <a:endParaRPr lang="ru-RU" dirty="0"/>
          </a:p>
        </p:txBody>
      </p:sp>
    </p:spTree>
    <p:extLst>
      <p:ext uri="{BB962C8B-B14F-4D97-AF65-F5344CB8AC3E}">
        <p14:creationId xmlns:p14="http://schemas.microsoft.com/office/powerpoint/2010/main" val="4005460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normAutofit/>
          </a:bodyPr>
          <a:lstStyle/>
          <a:p>
            <a:pPr algn="ctr"/>
            <a:r>
              <a:rPr lang="ru-RU" sz="4000" b="1" dirty="0">
                <a:latin typeface="Times New Roman" panose="02020603050405020304" pitchFamily="18" charset="0"/>
                <a:cs typeface="Times New Roman" panose="02020603050405020304" pitchFamily="18" charset="0"/>
              </a:rPr>
              <a:t>Понятие газа. Требования к учету </a:t>
            </a:r>
            <a:r>
              <a:rPr lang="ru-RU" sz="4000" b="1" dirty="0" smtClean="0">
                <a:latin typeface="Times New Roman" panose="02020603050405020304" pitchFamily="18" charset="0"/>
                <a:cs typeface="Times New Roman" panose="02020603050405020304" pitchFamily="18" charset="0"/>
              </a:rPr>
              <a:t>газа</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sz="2400" dirty="0">
                <a:latin typeface="Times New Roman" panose="02020603050405020304" pitchFamily="18" charset="0"/>
                <a:cs typeface="Times New Roman" panose="02020603050405020304" pitchFamily="18" charset="0"/>
              </a:rPr>
              <a:t>Определение понятия газа, поставляемого для обеспечения коммунально-бытовых нужд, закреплено в Правилах поставки газа для обеспечения коммунально-бытовых нужд граждан, утвержденных Постановлением Правительства Российской Федерации от 21.07.2008 </a:t>
            </a:r>
            <a:r>
              <a:rPr lang="en-US" sz="2400" dirty="0">
                <a:latin typeface="Times New Roman" panose="02020603050405020304" pitchFamily="18" charset="0"/>
                <a:cs typeface="Times New Roman" panose="02020603050405020304" pitchFamily="18" charset="0"/>
              </a:rPr>
              <a:t>N 549</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p>
          <a:p>
            <a:pPr algn="just"/>
            <a:r>
              <a:rPr lang="ru-RU" sz="2400" b="1" dirty="0">
                <a:latin typeface="Times New Roman" panose="02020603050405020304" pitchFamily="18" charset="0"/>
                <a:cs typeface="Times New Roman" panose="02020603050405020304" pitchFamily="18" charset="0"/>
              </a:rPr>
              <a:t> газ, поставляемый для обеспечения коммунально-бытовых нужд граждан - являющийся предметом договора природный газ, поставляемый по газораспределительной сети, либо сжиженный углеводородный газ, поставляемый из резервуарной или групповой баллонной установки</a:t>
            </a:r>
            <a:r>
              <a:rPr lang="ru-RU" dirty="0"/>
              <a:t>. </a:t>
            </a:r>
          </a:p>
          <a:p>
            <a:pPr algn="just"/>
            <a:r>
              <a:rPr lang="ru-RU" sz="2600" dirty="0">
                <a:latin typeface="Times New Roman" panose="02020603050405020304" pitchFamily="18" charset="0"/>
                <a:cs typeface="Times New Roman" panose="02020603050405020304" pitchFamily="18" charset="0"/>
              </a:rPr>
              <a:t>Определение понятия газа закреплено в Приложении № 22 к Договору о Евразийском экономическом союзе:</a:t>
            </a:r>
          </a:p>
          <a:p>
            <a:pPr algn="just"/>
            <a:r>
              <a:rPr lang="ru-RU" sz="2600" b="1" dirty="0">
                <a:latin typeface="Times New Roman" panose="02020603050405020304" pitchFamily="18" charset="0"/>
                <a:cs typeface="Times New Roman" panose="02020603050405020304" pitchFamily="18" charset="0"/>
              </a:rPr>
              <a:t>газ - горючая смесь газообразных углеводородов и других газов, добываемых и (или) произведенных на территории государств-членов, состоящая в основном из метана, транспортируемая в сжатом газообразном состоянии по газотранспортным системам</a:t>
            </a:r>
            <a:r>
              <a:rPr lang="ru-RU" sz="2600" dirty="0">
                <a:latin typeface="Times New Roman" panose="02020603050405020304" pitchFamily="18" charset="0"/>
                <a:cs typeface="Times New Roman" panose="02020603050405020304" pitchFamily="18" charset="0"/>
              </a:rPr>
              <a:t>. </a:t>
            </a:r>
          </a:p>
          <a:p>
            <a:pPr algn="just"/>
            <a:endParaRPr lang="ru-RU" dirty="0"/>
          </a:p>
          <a:p>
            <a:endParaRPr lang="ru-RU" dirty="0"/>
          </a:p>
        </p:txBody>
      </p:sp>
    </p:spTree>
    <p:extLst>
      <p:ext uri="{BB962C8B-B14F-4D97-AF65-F5344CB8AC3E}">
        <p14:creationId xmlns:p14="http://schemas.microsoft.com/office/powerpoint/2010/main" val="1508414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Требования к учету газа. Актуальные вопросы.</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sz="2000" dirty="0">
                <a:latin typeface="Times New Roman" panose="02020603050405020304" pitchFamily="18" charset="0"/>
                <a:cs typeface="Times New Roman" panose="02020603050405020304" pitchFamily="18" charset="0"/>
              </a:rPr>
              <a:t>Порядок учета количества (объема) добытого, транспортируемого, перерабатываемого, хранимого и потребляемого природного газа, нефтяного (попутного) газа, </a:t>
            </a:r>
            <a:r>
              <a:rPr lang="ru-RU" sz="2000" dirty="0" err="1">
                <a:latin typeface="Times New Roman" panose="02020603050405020304" pitchFamily="18" charset="0"/>
                <a:cs typeface="Times New Roman" panose="02020603050405020304" pitchFamily="18" charset="0"/>
              </a:rPr>
              <a:t>отбензиненного</a:t>
            </a:r>
            <a:r>
              <a:rPr lang="ru-RU" sz="2000" dirty="0">
                <a:latin typeface="Times New Roman" panose="02020603050405020304" pitchFamily="18" charset="0"/>
                <a:cs typeface="Times New Roman" panose="02020603050405020304" pitchFamily="18" charset="0"/>
              </a:rPr>
              <a:t> сухого газа, газа из газоконденсатных месторождений, добываемого и собираемого газо- и нефтеперерабатывающими организациями, и газа, вырабатываемого газо- и нефтеперерабатывающими организациями установлен в </a:t>
            </a:r>
            <a:r>
              <a:rPr lang="ru-RU" sz="2000" b="1" dirty="0">
                <a:latin typeface="Times New Roman" panose="02020603050405020304" pitchFamily="18" charset="0"/>
                <a:cs typeface="Times New Roman" panose="02020603050405020304" pitchFamily="18" charset="0"/>
              </a:rPr>
              <a:t>Правилах учета газа</a:t>
            </a:r>
            <a:r>
              <a:rPr lang="ru-RU" sz="2000" dirty="0">
                <a:latin typeface="Times New Roman" panose="02020603050405020304" pitchFamily="18" charset="0"/>
                <a:cs typeface="Times New Roman" panose="02020603050405020304" pitchFamily="18" charset="0"/>
              </a:rPr>
              <a:t>, утвержденных Приказом Минэнерго России от 30.12.2013 </a:t>
            </a:r>
            <a:r>
              <a:rPr lang="en-US" sz="2000" dirty="0">
                <a:latin typeface="Times New Roman" panose="02020603050405020304" pitchFamily="18" charset="0"/>
                <a:cs typeface="Times New Roman" panose="02020603050405020304" pitchFamily="18" charset="0"/>
              </a:rPr>
              <a:t>N 961</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Требования к учету газа для обеспечения коммунально-бытовых нужд предусмотрены Правилами поставки газа для обеспечения коммунально-бытовых нужд граждан, утвержденных Постановлением Правительства Российской Федерации от 21.07.2008 </a:t>
            </a:r>
            <a:r>
              <a:rPr lang="en-US" sz="2000" dirty="0">
                <a:latin typeface="Times New Roman" panose="02020603050405020304" pitchFamily="18" charset="0"/>
                <a:cs typeface="Times New Roman" panose="02020603050405020304" pitchFamily="18" charset="0"/>
              </a:rPr>
              <a:t>N 549</a:t>
            </a:r>
            <a:r>
              <a:rPr lang="ru-RU" sz="2000" dirty="0"/>
              <a:t>.</a:t>
            </a:r>
            <a:endParaRPr lang="en-US" sz="2000" dirty="0"/>
          </a:p>
          <a:p>
            <a:pPr algn="just"/>
            <a:r>
              <a:rPr lang="ru-RU" sz="2000" dirty="0"/>
              <a:t>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Следует отметить, что законодательством в сфере электроэнергетике предусмотрено внедрение интеллектуальной системы учета электрической энергии. Это стало началом революционных изменений в учете потребления энергетических ресурсов в стране. Следующий необходимый шаг – </a:t>
            </a:r>
            <a:r>
              <a:rPr lang="ru-RU" sz="2000" b="1" dirty="0">
                <a:latin typeface="Times New Roman" panose="02020603050405020304" pitchFamily="18" charset="0"/>
                <a:cs typeface="Times New Roman" panose="02020603050405020304" pitchFamily="18" charset="0"/>
              </a:rPr>
              <a:t>создание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системы интеллектуального учета газа</a:t>
            </a:r>
            <a:r>
              <a:rPr lang="ru-RU" sz="2000" dirty="0">
                <a:latin typeface="Times New Roman" panose="02020603050405020304" pitchFamily="18" charset="0"/>
                <a:cs typeface="Times New Roman" panose="02020603050405020304" pitchFamily="18" charset="0"/>
              </a:rPr>
              <a:t>. </a:t>
            </a:r>
            <a:r>
              <a:rPr lang="ru-RU" sz="2000" dirty="0"/>
              <a:t>(</a:t>
            </a:r>
            <a:r>
              <a:rPr lang="en-US" sz="2000" dirty="0">
                <a:hlinkClick r:id="rId2"/>
              </a:rPr>
              <a:t>http://duma.gov.ru/news/51875/</a:t>
            </a:r>
            <a:r>
              <a:rPr lang="ru-RU" sz="2000" dirty="0"/>
              <a:t> ).</a:t>
            </a:r>
            <a:endParaRPr lang="en-US" sz="2000" dirty="0">
              <a:latin typeface="Times New Roman" panose="02020603050405020304" pitchFamily="18" charset="0"/>
              <a:cs typeface="Times New Roman" panose="02020603050405020304" pitchFamily="18" charset="0"/>
            </a:endParaRPr>
          </a:p>
          <a:p>
            <a:endParaRPr lang="ru-RU" dirty="0"/>
          </a:p>
          <a:p>
            <a:endParaRPr lang="ru-RU" dirty="0"/>
          </a:p>
          <a:p>
            <a:endParaRPr lang="ru-RU" dirty="0"/>
          </a:p>
        </p:txBody>
      </p:sp>
    </p:spTree>
    <p:extLst>
      <p:ext uri="{BB962C8B-B14F-4D97-AF65-F5344CB8AC3E}">
        <p14:creationId xmlns:p14="http://schemas.microsoft.com/office/powerpoint/2010/main" val="2367970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О внедрении интеллектуальной системы учета газа</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10000"/>
          </a:bodyPr>
          <a:lstStyle/>
          <a:p>
            <a:pPr algn="just"/>
            <a:r>
              <a:rPr lang="ru-RU" dirty="0" smtClean="0">
                <a:latin typeface="Times New Roman" panose="02020603050405020304" pitchFamily="18" charset="0"/>
                <a:cs typeface="Times New Roman" panose="02020603050405020304" pitchFamily="18" charset="0"/>
              </a:rPr>
              <a:t>20 июня 2025 года на совещании </a:t>
            </a:r>
            <a:r>
              <a:rPr lang="ru-RU" dirty="0">
                <a:latin typeface="Times New Roman" panose="02020603050405020304" pitchFamily="18" charset="0"/>
                <a:cs typeface="Times New Roman" panose="02020603050405020304" pitchFamily="18" charset="0"/>
              </a:rPr>
              <a:t>Комитета </a:t>
            </a:r>
            <a:r>
              <a:rPr lang="ru-RU" dirty="0" smtClean="0">
                <a:latin typeface="Times New Roman" panose="02020603050405020304" pitchFamily="18" charset="0"/>
                <a:cs typeface="Times New Roman" panose="02020603050405020304" pitchFamily="18" charset="0"/>
              </a:rPr>
              <a:t>Государственной думы по энергетике на</a:t>
            </a:r>
            <a:r>
              <a:rPr lang="ru-RU" dirty="0">
                <a:latin typeface="Times New Roman" panose="02020603050405020304" pitchFamily="18" charset="0"/>
                <a:cs typeface="Times New Roman" panose="02020603050405020304" pitchFamily="18" charset="0"/>
              </a:rPr>
              <a:t> тему «Вопросы интеллектуального учета поставок газа. Законодательный и технологический аспект</a:t>
            </a:r>
            <a:r>
              <a:rPr lang="ru-RU" dirty="0" smtClean="0">
                <a:latin typeface="Times New Roman" panose="02020603050405020304" pitchFamily="18" charset="0"/>
                <a:cs typeface="Times New Roman" panose="02020603050405020304" pitchFamily="18" charset="0"/>
              </a:rPr>
              <a:t>» первый заместитель Председателя Комитета </a:t>
            </a:r>
            <a:r>
              <a:rPr lang="ru-RU" dirty="0" err="1" smtClean="0">
                <a:latin typeface="Times New Roman" panose="02020603050405020304" pitchFamily="18" charset="0"/>
                <a:cs typeface="Times New Roman" panose="02020603050405020304" pitchFamily="18" charset="0"/>
              </a:rPr>
              <a:t>П.Н.Завальный</a:t>
            </a:r>
            <a:r>
              <a:rPr lang="ru-RU" dirty="0" smtClean="0">
                <a:latin typeface="Times New Roman" panose="02020603050405020304" pitchFamily="18" charset="0"/>
                <a:cs typeface="Times New Roman" panose="02020603050405020304" pitchFamily="18" charset="0"/>
              </a:rPr>
              <a:t> отметил, что в Нижнем Новгороде был </a:t>
            </a:r>
            <a:r>
              <a:rPr lang="ru-RU" dirty="0">
                <a:latin typeface="Times New Roman" panose="02020603050405020304" pitchFamily="18" charset="0"/>
                <a:cs typeface="Times New Roman" panose="02020603050405020304" pitchFamily="18" charset="0"/>
              </a:rPr>
              <a:t>проведен пилотный проект по установке интеллектуальных приборов учета газа абонентам за счет средств поставщика газа. В период с июля 2023 года по сентябрь 2024 года счетчиками оборудовали 1603 домовладений, использующих газ для отопления. Это позволило обеспечить повышение достоверности учета газа за счет автоматической передачи данных, исключить планово-нормативные начисления, более оперативно устранять утечки газа и </a:t>
            </a:r>
            <a:r>
              <a:rPr lang="ru-RU" dirty="0" err="1">
                <a:latin typeface="Times New Roman" panose="02020603050405020304" pitchFamily="18" charset="0"/>
                <a:cs typeface="Times New Roman" panose="02020603050405020304" pitchFamily="18" charset="0"/>
              </a:rPr>
              <a:t>негерметичность</a:t>
            </a:r>
            <a:r>
              <a:rPr lang="ru-RU" dirty="0">
                <a:latin typeface="Times New Roman" panose="02020603050405020304" pitchFamily="18" charset="0"/>
                <a:cs typeface="Times New Roman" panose="02020603050405020304" pitchFamily="18" charset="0"/>
              </a:rPr>
              <a:t> сетей</a:t>
            </a:r>
            <a:r>
              <a:rPr lang="ru-RU" dirty="0" smtClean="0">
                <a:latin typeface="Times New Roman" panose="02020603050405020304" pitchFamily="18" charset="0"/>
                <a:cs typeface="Times New Roman" panose="02020603050405020304" pitchFamily="18" charset="0"/>
              </a:rPr>
              <a:t>.</a:t>
            </a:r>
          </a:p>
          <a:p>
            <a:r>
              <a:rPr lang="en-US" dirty="0">
                <a:hlinkClick r:id="rId2"/>
              </a:rPr>
              <a:t>http://duma.gov.ru/news/61652</a:t>
            </a:r>
            <a:r>
              <a:rPr lang="en-US" dirty="0" smtClean="0">
                <a:hlinkClick r:id="rId2"/>
              </a:rPr>
              <a:t>/</a:t>
            </a:r>
            <a:r>
              <a:rPr lang="ru-RU" dirty="0" smtClean="0"/>
              <a:t> </a:t>
            </a:r>
            <a:endParaRPr lang="ru-RU" dirty="0"/>
          </a:p>
        </p:txBody>
      </p:sp>
    </p:spTree>
    <p:extLst>
      <p:ext uri="{BB962C8B-B14F-4D97-AF65-F5344CB8AC3E}">
        <p14:creationId xmlns:p14="http://schemas.microsoft.com/office/powerpoint/2010/main" val="1809531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О внедрении интеллектуальной системы учета газа</a:t>
            </a:r>
            <a:endParaRPr lang="ru-RU" sz="2800" dirty="0"/>
          </a:p>
        </p:txBody>
      </p:sp>
      <p:sp>
        <p:nvSpPr>
          <p:cNvPr id="3" name="Объект 2"/>
          <p:cNvSpPr>
            <a:spLocks noGrp="1"/>
          </p:cNvSpPr>
          <p:nvPr>
            <p:ph idx="1"/>
          </p:nvPr>
        </p:nvSpPr>
        <p:spPr>
          <a:solidFill>
            <a:schemeClr val="accent2">
              <a:lumMod val="20000"/>
              <a:lumOff val="80000"/>
            </a:schemeClr>
          </a:solidFill>
        </p:spPr>
        <p:txBody>
          <a:bodyPr>
            <a:normAutofit/>
          </a:bodyPr>
          <a:lstStyle/>
          <a:p>
            <a:pPr algn="just"/>
            <a:r>
              <a:rPr lang="ru-RU" dirty="0">
                <a:latin typeface="Times New Roman" panose="02020603050405020304" pitchFamily="18" charset="0"/>
                <a:cs typeface="Times New Roman" panose="02020603050405020304" pitchFamily="18" charset="0"/>
              </a:rPr>
              <a:t>«Внедрение интеллектуальной системы учета газа с переносом ответственности за установку приборов на поставщика газа открывает новые возможности для повышения надежности газоснабжения, снижения технологических и коммерческих потерь для поставщиков газа и затрат на коммунальные услуги – для потребителей. Она позволяет значительно снизить влияние человеческого фактора на безопасность газа в быту, особенно в многоквартирных домах, поскольку с современными приборами можно дистанционно перекрывать газ в случае его утечки. Также интеллектуальный учет поставок газа поможет в укреплении платежной дисциплины</a:t>
            </a:r>
            <a:r>
              <a:rPr lang="ru-RU"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http://duma.gov.ru/news/61652</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0023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400" b="1" dirty="0">
                <a:latin typeface="Times New Roman" panose="02020603050405020304" pitchFamily="18" charset="0"/>
                <a:cs typeface="Times New Roman" panose="02020603050405020304" pitchFamily="18" charset="0"/>
              </a:rPr>
              <a:t>О внедрении интеллектуальной системы учета газа</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10000"/>
          </a:bodyPr>
          <a:lstStyle/>
          <a:p>
            <a:pPr algn="just" fontAlgn="base"/>
            <a:r>
              <a:rPr lang="ru-RU" dirty="0" smtClean="0">
                <a:latin typeface="Times New Roman" panose="02020603050405020304" pitchFamily="18" charset="0"/>
                <a:cs typeface="Times New Roman" panose="02020603050405020304" pitchFamily="18" charset="0"/>
              </a:rPr>
              <a:t>«Для </a:t>
            </a:r>
            <a:r>
              <a:rPr lang="ru-RU" dirty="0">
                <a:latin typeface="Times New Roman" panose="02020603050405020304" pitchFamily="18" charset="0"/>
                <a:cs typeface="Times New Roman" panose="02020603050405020304" pitchFamily="18" charset="0"/>
              </a:rPr>
              <a:t>развития системы интеллектуального учета газа в России необходимо создание условий по трем ключевым направлениям:</a:t>
            </a:r>
          </a:p>
          <a:p>
            <a:pPr algn="just" fontAlgn="base"/>
            <a:r>
              <a:rPr lang="ru-RU" dirty="0">
                <a:latin typeface="Times New Roman" panose="02020603050405020304" pitchFamily="18" charset="0"/>
                <a:cs typeface="Times New Roman" panose="02020603050405020304" pitchFamily="18" charset="0"/>
              </a:rPr>
              <a:t>— нормативное регулирование, включая определение категорий потребителей газа, для которых установка интеллектуальных приборов учета станет обязательной; перенос ответственности за установку интеллектуальных приборов учета на поставщика газа;</a:t>
            </a:r>
          </a:p>
          <a:p>
            <a:pPr algn="just" fontAlgn="base"/>
            <a:r>
              <a:rPr lang="ru-RU" dirty="0">
                <a:latin typeface="Times New Roman" panose="02020603050405020304" pitchFamily="18" charset="0"/>
                <a:cs typeface="Times New Roman" panose="02020603050405020304" pitchFamily="18" charset="0"/>
              </a:rPr>
              <a:t>— внедрение соответствующих технологий, производство достаточного количества интеллектуальных счетчиков и снижение их стоимости;</a:t>
            </a:r>
          </a:p>
          <a:p>
            <a:pPr algn="just" fontAlgn="base"/>
            <a:r>
              <a:rPr lang="ru-RU" dirty="0">
                <a:latin typeface="Times New Roman" panose="02020603050405020304" pitchFamily="18" charset="0"/>
                <a:cs typeface="Times New Roman" panose="02020603050405020304" pitchFamily="18" charset="0"/>
              </a:rPr>
              <a:t>— определение источников финансирования внедрения системы</a:t>
            </a:r>
            <a:r>
              <a:rPr lang="ru-RU" dirty="0" smtClean="0">
                <a:latin typeface="Times New Roman" panose="02020603050405020304" pitchFamily="18" charset="0"/>
                <a:cs typeface="Times New Roman" panose="02020603050405020304" pitchFamily="18" charset="0"/>
              </a:rPr>
              <a:t>.»</a:t>
            </a:r>
          </a:p>
          <a:p>
            <a:pPr algn="just" fontAlgn="base"/>
            <a:r>
              <a:rPr lang="en-US" dirty="0">
                <a:latin typeface="Times New Roman" panose="02020603050405020304" pitchFamily="18" charset="0"/>
                <a:cs typeface="Times New Roman" panose="02020603050405020304" pitchFamily="18" charset="0"/>
                <a:hlinkClick r:id="rId2"/>
              </a:rPr>
              <a:t>http://duma.gov.ru/news/61652</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041096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smtClean="0">
                <a:latin typeface="Times New Roman" panose="02020603050405020304" pitchFamily="18" charset="0"/>
                <a:cs typeface="Times New Roman" panose="02020603050405020304" pitchFamily="18" charset="0"/>
              </a:rPr>
              <a:t>Правила </a:t>
            </a:r>
            <a:r>
              <a:rPr lang="ru-RU" b="1" dirty="0">
                <a:latin typeface="Times New Roman" panose="02020603050405020304" pitchFamily="18" charset="0"/>
                <a:cs typeface="Times New Roman" panose="02020603050405020304" pitchFamily="18" charset="0"/>
              </a:rPr>
              <a:t>учета газа</a:t>
            </a: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fontScale="85000" lnSpcReduction="20000"/>
          </a:bodyPr>
          <a:lstStyle/>
          <a:p>
            <a:pPr algn="just"/>
            <a:r>
              <a:rPr lang="ru-RU" dirty="0" smtClean="0">
                <a:latin typeface="Times New Roman" panose="02020603050405020304" pitchFamily="18" charset="0"/>
                <a:cs typeface="Times New Roman" panose="02020603050405020304" pitchFamily="18" charset="0"/>
              </a:rPr>
              <a:t>Остановимся подробнее на положениях Правил учета газа.</a:t>
            </a:r>
          </a:p>
          <a:p>
            <a:pPr algn="just"/>
            <a:r>
              <a:rPr lang="ru-RU" dirty="0" smtClean="0">
                <a:latin typeface="Times New Roman" panose="02020603050405020304" pitchFamily="18" charset="0"/>
                <a:cs typeface="Times New Roman" panose="02020603050405020304" pitchFamily="18" charset="0"/>
              </a:rPr>
              <a:t>Правила </a:t>
            </a:r>
            <a:r>
              <a:rPr lang="ru-RU" dirty="0">
                <a:latin typeface="Times New Roman" panose="02020603050405020304" pitchFamily="18" charset="0"/>
                <a:cs typeface="Times New Roman" panose="02020603050405020304" pitchFamily="18" charset="0"/>
              </a:rPr>
              <a:t>устанавливают порядок учета количества (объема) добытого, транспортируемого, перерабатываемого, хранимого и потребляемого природного газа, нефтяного (попутного) газа, </a:t>
            </a:r>
            <a:r>
              <a:rPr lang="ru-RU" dirty="0" err="1">
                <a:latin typeface="Times New Roman" panose="02020603050405020304" pitchFamily="18" charset="0"/>
                <a:cs typeface="Times New Roman" panose="02020603050405020304" pitchFamily="18" charset="0"/>
              </a:rPr>
              <a:t>отбензиненного</a:t>
            </a:r>
            <a:r>
              <a:rPr lang="ru-RU" dirty="0">
                <a:latin typeface="Times New Roman" panose="02020603050405020304" pitchFamily="18" charset="0"/>
                <a:cs typeface="Times New Roman" panose="02020603050405020304" pitchFamily="18" charset="0"/>
              </a:rPr>
              <a:t> сухого газа, газа из газоконденсатных месторождений, добываемого и собираемого газо- и нефтеперерабатывающими организациями, и газа, вырабатываемого газо- и нефтеперерабатывающими </a:t>
            </a:r>
            <a:r>
              <a:rPr lang="ru-RU" dirty="0" smtClean="0">
                <a:latin typeface="Times New Roman" panose="02020603050405020304" pitchFamily="18" charset="0"/>
                <a:cs typeface="Times New Roman" panose="02020603050405020304" pitchFamily="18" charset="0"/>
              </a:rPr>
              <a:t>организациями.</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При </a:t>
            </a:r>
            <a:r>
              <a:rPr lang="ru-RU" dirty="0">
                <a:latin typeface="Times New Roman" panose="02020603050405020304" pitchFamily="18" charset="0"/>
                <a:cs typeface="Times New Roman" panose="02020603050405020304" pitchFamily="18" charset="0"/>
              </a:rPr>
              <a:t>проведении учета газа осуществляется упорядоченный сбор, регистрация и обобщение информации о количественных и (или) о количественных и качественных их показателях в натуральном выражении, о наличии и движении путем документального оформления всех операций, связанных с добычей, транспортировкой, переработкой, хранением и потреблением.</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2552480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D8FBF8-570C-1EE9-7147-A391B40613A5}"/>
              </a:ext>
            </a:extLst>
          </p:cNvPr>
          <p:cNvSpPr>
            <a:spLocks noGrp="1"/>
          </p:cNvSpPr>
          <p:nvPr>
            <p:ph type="title"/>
          </p:nvPr>
        </p:nvSpPr>
        <p:spPr>
          <a:solidFill>
            <a:srgbClr val="00B0F0"/>
          </a:solidFill>
        </p:spPr>
        <p:txBody>
          <a:bodyPr>
            <a:normAutofit/>
          </a:bodyPr>
          <a:lstStyle/>
          <a:p>
            <a:pPr algn="ctr"/>
            <a:r>
              <a:rPr lang="ru-RU" b="1" dirty="0">
                <a:latin typeface="Times New Roman" panose="02020603050405020304" pitchFamily="18" charset="0"/>
                <a:cs typeface="Times New Roman" panose="02020603050405020304" pitchFamily="18" charset="0"/>
              </a:rPr>
              <a:t>Правовой режим газа</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0FAF65C0-42D8-97CE-8D37-05E1B00568B0}"/>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endParaRPr lang="ru-RU" sz="1600" i="1" dirty="0">
              <a:hlinkClick r:id="rId2" tooltip="Ссылка на КонсультантПлюс"/>
            </a:endParaRPr>
          </a:p>
          <a:p>
            <a:pPr algn="just"/>
            <a:r>
              <a:rPr lang="ru-RU" sz="2000" b="1" u="sng" dirty="0">
                <a:latin typeface="Times New Roman" panose="02020603050405020304" pitchFamily="18" charset="0"/>
                <a:cs typeface="Times New Roman" panose="02020603050405020304" pitchFamily="18" charset="0"/>
                <a:hlinkClick r:id="rId2" tooltip="Ссылка на КонсультантПлюс"/>
              </a:rPr>
              <a:t>Содержание правового режима энергетических ресурсов, требования в отношении их качества, учета, порядка добычи, производства, поставки, транспортировки, хранения, ценового, налогового, таможенного регулирования относятся к фундаментальным проблемам энергетического права и ключевым элементом энергетического правопорядка </a:t>
            </a:r>
            <a:endParaRPr lang="ru-RU" sz="2000" u="sng" dirty="0">
              <a:latin typeface="Times New Roman" panose="02020603050405020304" pitchFamily="18" charset="0"/>
              <a:cs typeface="Times New Roman" panose="02020603050405020304" pitchFamily="18" charset="0"/>
              <a:hlinkClick r:id="rId2" tooltip="Ссылка на КонсультантПлюс"/>
            </a:endParaRPr>
          </a:p>
          <a:p>
            <a:pPr algn="just"/>
            <a:r>
              <a:rPr lang="ru-RU" sz="2000" dirty="0">
                <a:latin typeface="Times New Roman" panose="02020603050405020304" pitchFamily="18" charset="0"/>
                <a:cs typeface="Times New Roman" panose="02020603050405020304" pitchFamily="18" charset="0"/>
              </a:rPr>
              <a:t>Принципы использования энергетических ресурсов должны обеспечивать баланс интересов различных участников энергетических рынков.</a:t>
            </a:r>
          </a:p>
          <a:p>
            <a:pPr algn="just"/>
            <a:r>
              <a:rPr lang="ru-RU" sz="2000" dirty="0">
                <a:latin typeface="Times New Roman" panose="02020603050405020304" pitchFamily="18" charset="0"/>
                <a:cs typeface="Times New Roman" panose="02020603050405020304" pitchFamily="18" charset="0"/>
              </a:rPr>
              <a:t>Общие положения о правовом режиме энергетических ресурсов, принципах использования энергетических ресурсов </a:t>
            </a:r>
            <a:r>
              <a:rPr lang="ru-RU" sz="2000" dirty="0" err="1">
                <a:latin typeface="Times New Roman" panose="02020603050405020304" pitchFamily="18" charset="0"/>
                <a:cs typeface="Times New Roman" panose="02020603050405020304" pitchFamily="18" charset="0"/>
              </a:rPr>
              <a:t>см.подр</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Романова В.В. Энергетический правопорядок: современное состояние и задачи. М.: </a:t>
            </a:r>
            <a:r>
              <a:rPr lang="ru-RU" sz="2000" dirty="0" err="1">
                <a:latin typeface="Times New Roman" panose="02020603050405020304" pitchFamily="18" charset="0"/>
                <a:cs typeface="Times New Roman" panose="02020603050405020304" pitchFamily="18" charset="0"/>
              </a:rPr>
              <a:t>Издатество</a:t>
            </a:r>
            <a:r>
              <a:rPr lang="ru-RU" sz="2000" dirty="0">
                <a:latin typeface="Times New Roman" panose="02020603050405020304" pitchFamily="18" charset="0"/>
                <a:cs typeface="Times New Roman" panose="02020603050405020304" pitchFamily="18" charset="0"/>
              </a:rPr>
              <a:t> «Юрист». 2016. с.20-21;</a:t>
            </a:r>
          </a:p>
          <a:p>
            <a:pPr algn="just"/>
            <a:r>
              <a:rPr lang="ru-RU" sz="2000" dirty="0">
                <a:latin typeface="Times New Roman" panose="02020603050405020304" pitchFamily="18" charset="0"/>
                <a:cs typeface="Times New Roman" panose="02020603050405020304" pitchFamily="18" charset="0"/>
              </a:rPr>
              <a:t>Романова </a:t>
            </a:r>
            <a:r>
              <a:rPr lang="ru-RU" sz="2000" dirty="0" err="1">
                <a:latin typeface="Times New Roman" panose="02020603050405020304" pitchFamily="18" charset="0"/>
                <a:cs typeface="Times New Roman" panose="02020603050405020304" pitchFamily="18" charset="0"/>
              </a:rPr>
              <a:t>В.В.Энергетическое</a:t>
            </a:r>
            <a:r>
              <a:rPr lang="ru-RU" sz="2000" dirty="0">
                <a:latin typeface="Times New Roman" panose="02020603050405020304" pitchFamily="18" charset="0"/>
                <a:cs typeface="Times New Roman" panose="02020603050405020304" pitchFamily="18" charset="0"/>
              </a:rPr>
              <a:t> право. Учебник для подготовки кадров высшей квалификации. М.: Издательская группа «Юрист». 2021. с. 60-86.</a:t>
            </a:r>
          </a:p>
        </p:txBody>
      </p:sp>
    </p:spTree>
    <p:extLst>
      <p:ext uri="{BB962C8B-B14F-4D97-AF65-F5344CB8AC3E}">
        <p14:creationId xmlns:p14="http://schemas.microsoft.com/office/powerpoint/2010/main" val="1203967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a:latin typeface="Times New Roman" panose="02020603050405020304" pitchFamily="18" charset="0"/>
                <a:cs typeface="Times New Roman" panose="02020603050405020304" pitchFamily="18" charset="0"/>
              </a:rPr>
              <a:t>Правила учета газа</a:t>
            </a: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lnSpcReduction="10000"/>
          </a:bodyPr>
          <a:lstStyle/>
          <a:p>
            <a:pPr algn="just"/>
            <a:r>
              <a:rPr lang="ru-RU" sz="3200" dirty="0">
                <a:latin typeface="Times New Roman" panose="02020603050405020304" pitchFamily="18" charset="0"/>
                <a:cs typeface="Times New Roman" panose="02020603050405020304" pitchFamily="18" charset="0"/>
              </a:rPr>
              <a:t>Правила распространяются на юридических и физических лиц, включая индивидуальных предпринимателей.</a:t>
            </a:r>
            <a:br>
              <a:rPr lang="ru-RU" sz="3200" dirty="0">
                <a:latin typeface="Times New Roman" panose="02020603050405020304" pitchFamily="18" charset="0"/>
                <a:cs typeface="Times New Roman" panose="02020603050405020304" pitchFamily="18" charset="0"/>
              </a:rPr>
            </a:br>
            <a:r>
              <a:rPr lang="ru-RU" sz="3200" dirty="0">
                <a:latin typeface="Times New Roman" panose="02020603050405020304" pitchFamily="18" charset="0"/>
                <a:cs typeface="Times New Roman" panose="02020603050405020304" pitchFamily="18" charset="0"/>
              </a:rPr>
              <a:t>Средства измерений и (или) технические системы и устройства с измерительными функциями, применяемые для учета газа в сферах государственного регулирования, должны отвечать требованиям законодательства Российской Федерации об обеспечении единства измерений.</a:t>
            </a:r>
            <a:br>
              <a:rPr lang="ru-RU" sz="3200" dirty="0">
                <a:latin typeface="Times New Roman" panose="02020603050405020304" pitchFamily="18" charset="0"/>
                <a:cs typeface="Times New Roman" panose="02020603050405020304" pitchFamily="18" charset="0"/>
              </a:rPr>
            </a:b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126682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a:latin typeface="Times New Roman" panose="02020603050405020304" pitchFamily="18" charset="0"/>
                <a:cs typeface="Times New Roman" panose="02020603050405020304" pitchFamily="18" charset="0"/>
              </a:rPr>
              <a:t>Правила учета газа</a:t>
            </a:r>
            <a:endParaRPr lang="ru-RU" dirty="0"/>
          </a:p>
        </p:txBody>
      </p:sp>
      <p:sp>
        <p:nvSpPr>
          <p:cNvPr id="3" name="Объект 2"/>
          <p:cNvSpPr>
            <a:spLocks noGrp="1"/>
          </p:cNvSpPr>
          <p:nvPr>
            <p:ph idx="1"/>
          </p:nvPr>
        </p:nvSpPr>
        <p:spPr>
          <a:solidFill>
            <a:schemeClr val="accent6">
              <a:lumMod val="20000"/>
              <a:lumOff val="80000"/>
            </a:schemeClr>
          </a:solidFill>
        </p:spPr>
        <p:txBody>
          <a:bodyPr/>
          <a:lstStyle/>
          <a:p>
            <a:r>
              <a:rPr lang="ru-RU" sz="3200" b="1" dirty="0" smtClean="0">
                <a:latin typeface="Times New Roman" panose="02020603050405020304" pitchFamily="18" charset="0"/>
                <a:cs typeface="Times New Roman" panose="02020603050405020304" pitchFamily="18" charset="0"/>
              </a:rPr>
              <a:t>Цели учета газа: </a:t>
            </a:r>
          </a:p>
          <a:p>
            <a:r>
              <a:rPr lang="ru-RU" sz="3200" dirty="0" smtClean="0">
                <a:latin typeface="Times New Roman" panose="02020603050405020304" pitchFamily="18" charset="0"/>
                <a:cs typeface="Times New Roman" panose="02020603050405020304" pitchFamily="18" charset="0"/>
              </a:rPr>
              <a:t>►осуществление </a:t>
            </a:r>
            <a:r>
              <a:rPr lang="ru-RU" sz="3200" dirty="0">
                <a:latin typeface="Times New Roman" panose="02020603050405020304" pitchFamily="18" charset="0"/>
                <a:cs typeface="Times New Roman" panose="02020603050405020304" pitchFamily="18" charset="0"/>
              </a:rPr>
              <a:t>финансовых расчетов при газоснабжении;</a:t>
            </a:r>
            <a:br>
              <a:rPr lang="ru-RU" sz="3200" dirty="0">
                <a:latin typeface="Times New Roman" panose="02020603050405020304" pitchFamily="18" charset="0"/>
                <a:cs typeface="Times New Roman" panose="02020603050405020304" pitchFamily="18" charset="0"/>
              </a:rPr>
            </a:br>
            <a:r>
              <a:rPr lang="ru-RU" sz="3200" dirty="0" smtClean="0">
                <a:latin typeface="Times New Roman" panose="02020603050405020304" pitchFamily="18" charset="0"/>
                <a:cs typeface="Times New Roman" panose="02020603050405020304" pitchFamily="18" charset="0"/>
              </a:rPr>
              <a:t>►контроль </a:t>
            </a:r>
            <a:r>
              <a:rPr lang="ru-RU" sz="3200" dirty="0">
                <a:latin typeface="Times New Roman" panose="02020603050405020304" pitchFamily="18" charset="0"/>
                <a:cs typeface="Times New Roman" panose="02020603050405020304" pitchFamily="18" charset="0"/>
              </a:rPr>
              <a:t>за режимами поставки газа и контроль за потреблением газа организацией в целом, отдельным газоиспользующим оборудованием или в технологическом процессе; </a:t>
            </a:r>
          </a:p>
          <a:p>
            <a:r>
              <a:rPr lang="ru-RU" sz="3200" dirty="0" smtClean="0">
                <a:latin typeface="Times New Roman" panose="02020603050405020304" pitchFamily="18" charset="0"/>
                <a:cs typeface="Times New Roman" panose="02020603050405020304" pitchFamily="18" charset="0"/>
              </a:rPr>
              <a:t>►контроль </a:t>
            </a:r>
            <a:r>
              <a:rPr lang="ru-RU" sz="3200" dirty="0">
                <a:latin typeface="Times New Roman" panose="02020603050405020304" pitchFamily="18" charset="0"/>
                <a:cs typeface="Times New Roman" panose="02020603050405020304" pitchFamily="18" charset="0"/>
              </a:rPr>
              <a:t>за использованием газа </a:t>
            </a:r>
          </a:p>
          <a:p>
            <a:endParaRPr lang="ru-RU" dirty="0"/>
          </a:p>
        </p:txBody>
      </p:sp>
    </p:spTree>
    <p:extLst>
      <p:ext uri="{BB962C8B-B14F-4D97-AF65-F5344CB8AC3E}">
        <p14:creationId xmlns:p14="http://schemas.microsoft.com/office/powerpoint/2010/main" val="980322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a:latin typeface="Times New Roman" panose="02020603050405020304" pitchFamily="18" charset="0"/>
                <a:cs typeface="Times New Roman" panose="02020603050405020304" pitchFamily="18" charset="0"/>
              </a:rPr>
              <a:t>Правила учета газа</a:t>
            </a:r>
            <a:endParaRPr lang="ru-RU" dirty="0"/>
          </a:p>
        </p:txBody>
      </p:sp>
      <p:sp>
        <p:nvSpPr>
          <p:cNvPr id="3" name="Объект 2"/>
          <p:cNvSpPr>
            <a:spLocks noGrp="1"/>
          </p:cNvSpPr>
          <p:nvPr>
            <p:ph idx="1"/>
          </p:nvPr>
        </p:nvSpPr>
        <p:spPr>
          <a:solidFill>
            <a:schemeClr val="accent6">
              <a:lumMod val="20000"/>
              <a:lumOff val="80000"/>
            </a:schemeClr>
          </a:solidFill>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При добыче учету подлежит газ:</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добытый; </a:t>
            </a:r>
          </a:p>
          <a:p>
            <a:r>
              <a:rPr lang="ru-RU" dirty="0">
                <a:latin typeface="Times New Roman" panose="02020603050405020304" pitchFamily="18" charset="0"/>
                <a:cs typeface="Times New Roman" panose="02020603050405020304" pitchFamily="18" charset="0"/>
              </a:rPr>
              <a:t>поставленный потребителям; </a:t>
            </a:r>
          </a:p>
          <a:p>
            <a:r>
              <a:rPr lang="ru-RU" dirty="0">
                <a:latin typeface="Times New Roman" panose="02020603050405020304" pitchFamily="18" charset="0"/>
                <a:cs typeface="Times New Roman" panose="02020603050405020304" pitchFamily="18" charset="0"/>
              </a:rPr>
              <a:t>расходуемый на обеспечение собственных нужд газодобывающей организации, в том числе на технологические нужды, на жилищно-коммунальные и бытовые нужды (собственные производственно-технологические нужды) (в том числе в качестве топлива); </a:t>
            </a:r>
          </a:p>
          <a:p>
            <a:r>
              <a:rPr lang="ru-RU" dirty="0">
                <a:latin typeface="Times New Roman" panose="02020603050405020304" pitchFamily="18" charset="0"/>
                <a:cs typeface="Times New Roman" panose="02020603050405020304" pitchFamily="18" charset="0"/>
              </a:rPr>
              <a:t>сожженный на факельных установках; </a:t>
            </a:r>
          </a:p>
          <a:p>
            <a:r>
              <a:rPr lang="ru-RU" dirty="0">
                <a:latin typeface="Times New Roman" panose="02020603050405020304" pitchFamily="18" charset="0"/>
                <a:cs typeface="Times New Roman" panose="02020603050405020304" pitchFamily="18" charset="0"/>
              </a:rPr>
              <a:t>полученный от других газодобывающих организаций; </a:t>
            </a:r>
          </a:p>
          <a:p>
            <a:r>
              <a:rPr lang="ru-RU" dirty="0">
                <a:latin typeface="Times New Roman" panose="02020603050405020304" pitchFamily="18" charset="0"/>
                <a:cs typeface="Times New Roman" panose="02020603050405020304" pitchFamily="18" charset="0"/>
              </a:rPr>
              <a:t>утерянный. </a:t>
            </a:r>
          </a:p>
          <a:p>
            <a:endParaRPr lang="ru-RU" dirty="0"/>
          </a:p>
        </p:txBody>
      </p:sp>
    </p:spTree>
    <p:extLst>
      <p:ext uri="{BB962C8B-B14F-4D97-AF65-F5344CB8AC3E}">
        <p14:creationId xmlns:p14="http://schemas.microsoft.com/office/powerpoint/2010/main" val="3482280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a:latin typeface="Times New Roman" panose="02020603050405020304" pitchFamily="18" charset="0"/>
                <a:cs typeface="Times New Roman" panose="02020603050405020304" pitchFamily="18" charset="0"/>
              </a:rPr>
              <a:t>Правила учета газа</a:t>
            </a:r>
            <a:endParaRPr lang="ru-RU" dirty="0"/>
          </a:p>
        </p:txBody>
      </p:sp>
      <p:sp>
        <p:nvSpPr>
          <p:cNvPr id="3" name="Объект 2"/>
          <p:cNvSpPr>
            <a:spLocks noGrp="1"/>
          </p:cNvSpPr>
          <p:nvPr>
            <p:ph idx="1"/>
          </p:nvPr>
        </p:nvSpPr>
        <p:spPr>
          <a:solidFill>
            <a:schemeClr val="accent6">
              <a:lumMod val="20000"/>
              <a:lumOff val="80000"/>
            </a:schemeClr>
          </a:solidFill>
        </p:spPr>
        <p:txBody>
          <a:bodyPr/>
          <a:lstStyle/>
          <a:p>
            <a:r>
              <a:rPr lang="ru-RU" dirty="0">
                <a:latin typeface="Times New Roman" panose="02020603050405020304" pitchFamily="18" charset="0"/>
                <a:cs typeface="Times New Roman" panose="02020603050405020304" pitchFamily="18" charset="0"/>
              </a:rPr>
              <a:t>При транспортировке учету подлежит газ:</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принимаемый от грузоотправителя для транспортировки; </a:t>
            </a:r>
          </a:p>
          <a:p>
            <a:r>
              <a:rPr lang="ru-RU" dirty="0">
                <a:latin typeface="Times New Roman" panose="02020603050405020304" pitchFamily="18" charset="0"/>
                <a:cs typeface="Times New Roman" panose="02020603050405020304" pitchFamily="18" charset="0"/>
              </a:rPr>
              <a:t>сдаваемый грузополучателю; </a:t>
            </a:r>
          </a:p>
          <a:p>
            <a:r>
              <a:rPr lang="ru-RU" dirty="0">
                <a:latin typeface="Times New Roman" panose="02020603050405020304" pitchFamily="18" charset="0"/>
                <a:cs typeface="Times New Roman" panose="02020603050405020304" pitchFamily="18" charset="0"/>
              </a:rPr>
              <a:t>передаваемый одной организацией трубопроводного транспорта другой организации трубопроводного транспорта; </a:t>
            </a:r>
          </a:p>
          <a:p>
            <a:r>
              <a:rPr lang="ru-RU" dirty="0">
                <a:latin typeface="Times New Roman" panose="02020603050405020304" pitchFamily="18" charset="0"/>
                <a:cs typeface="Times New Roman" panose="02020603050405020304" pitchFamily="18" charset="0"/>
              </a:rPr>
              <a:t>утерянный. </a:t>
            </a:r>
            <a:endParaRPr lang="ru-RU" b="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53293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b="1" dirty="0">
                <a:latin typeface="Times New Roman" panose="02020603050405020304" pitchFamily="18" charset="0"/>
                <a:cs typeface="Times New Roman" panose="02020603050405020304" pitchFamily="18" charset="0"/>
              </a:rPr>
              <a:t>Правила учета газа</a:t>
            </a:r>
            <a:endParaRPr lang="ru-RU" dirty="0"/>
          </a:p>
        </p:txBody>
      </p:sp>
      <p:sp>
        <p:nvSpPr>
          <p:cNvPr id="3" name="Объект 2"/>
          <p:cNvSpPr>
            <a:spLocks noGrp="1"/>
          </p:cNvSpPr>
          <p:nvPr>
            <p:ph idx="1"/>
          </p:nvPr>
        </p:nvSpPr>
        <p:spPr>
          <a:solidFill>
            <a:schemeClr val="accent6">
              <a:lumMod val="20000"/>
              <a:lumOff val="80000"/>
            </a:schemeClr>
          </a:solidFill>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При переработке учету подлежит газ:</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поставленный на газоперерабатывающий объект; </a:t>
            </a:r>
          </a:p>
          <a:p>
            <a:r>
              <a:rPr lang="ru-RU" dirty="0">
                <a:latin typeface="Times New Roman" panose="02020603050405020304" pitchFamily="18" charset="0"/>
                <a:cs typeface="Times New Roman" panose="02020603050405020304" pitchFamily="18" charset="0"/>
              </a:rPr>
              <a:t>сожженный на факельных установках; </a:t>
            </a:r>
          </a:p>
          <a:p>
            <a:r>
              <a:rPr lang="ru-RU" dirty="0">
                <a:latin typeface="Times New Roman" panose="02020603050405020304" pitchFamily="18" charset="0"/>
                <a:cs typeface="Times New Roman" panose="02020603050405020304" pitchFamily="18" charset="0"/>
              </a:rPr>
              <a:t>отпущенный с газоперерабатывающего объекта; </a:t>
            </a:r>
          </a:p>
          <a:p>
            <a:r>
              <a:rPr lang="ru-RU" dirty="0">
                <a:latin typeface="Times New Roman" panose="02020603050405020304" pitchFamily="18" charset="0"/>
                <a:cs typeface="Times New Roman" panose="02020603050405020304" pitchFamily="18" charset="0"/>
              </a:rPr>
              <a:t>расходуемый на обеспечение собственных нужд газоперерабатывающего объекта, в том числе на технологические нужды, на жилищно-коммунальные и бытовые нужды (собственные производственно-технологические нужды) (в том числе в качестве топлива); </a:t>
            </a:r>
          </a:p>
          <a:p>
            <a:r>
              <a:rPr lang="ru-RU" dirty="0">
                <a:latin typeface="Times New Roman" panose="02020603050405020304" pitchFamily="18" charset="0"/>
                <a:cs typeface="Times New Roman" panose="02020603050405020304" pitchFamily="18" charset="0"/>
              </a:rPr>
              <a:t>утерянный. </a:t>
            </a:r>
            <a:endParaRPr lang="ru-RU" b="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453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normAutofit fontScale="90000"/>
          </a:bodyPr>
          <a:lstStyle/>
          <a:p>
            <a:pPr algn="ct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smtClean="0">
                <a:latin typeface="Times New Roman" panose="02020603050405020304" pitchFamily="18" charset="0"/>
                <a:cs typeface="Times New Roman" panose="02020603050405020304" pitchFamily="18" charset="0"/>
              </a:rPr>
              <a:t>Правила </a:t>
            </a:r>
            <a:r>
              <a:rPr lang="ru-RU" b="1" dirty="0">
                <a:latin typeface="Times New Roman" panose="02020603050405020304" pitchFamily="18" charset="0"/>
                <a:cs typeface="Times New Roman" panose="02020603050405020304" pitchFamily="18" charset="0"/>
              </a:rPr>
              <a:t>учета </a:t>
            </a:r>
            <a:r>
              <a:rPr lang="ru-RU" b="1" dirty="0" smtClean="0">
                <a:latin typeface="Times New Roman" panose="02020603050405020304" pitchFamily="18" charset="0"/>
                <a:cs typeface="Times New Roman" panose="02020603050405020304" pitchFamily="18" charset="0"/>
              </a:rPr>
              <a:t>газа</a:t>
            </a:r>
            <a:br>
              <a:rPr lang="ru-RU" b="1" dirty="0" smtClean="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solidFill>
            <a:schemeClr val="accent6">
              <a:lumMod val="40000"/>
              <a:lumOff val="60000"/>
            </a:schemeClr>
          </a:solidFill>
        </p:spPr>
        <p:txBody>
          <a:bodyPr/>
          <a:lstStyle/>
          <a:p>
            <a:r>
              <a:rPr lang="ru-RU" dirty="0">
                <a:latin typeface="Times New Roman" panose="02020603050405020304" pitchFamily="18" charset="0"/>
                <a:cs typeface="Times New Roman" panose="02020603050405020304" pitchFamily="18" charset="0"/>
              </a:rPr>
              <a:t>При хранении учету подлежит газ:</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принимаемый </a:t>
            </a:r>
            <a:r>
              <a:rPr lang="ru-RU" dirty="0">
                <a:latin typeface="Times New Roman" panose="02020603050405020304" pitchFamily="18" charset="0"/>
                <a:cs typeface="Times New Roman" panose="02020603050405020304" pitchFamily="18" charset="0"/>
              </a:rPr>
              <a:t>в места хранения; </a:t>
            </a:r>
          </a:p>
          <a:p>
            <a:r>
              <a:rPr lang="ru-RU" dirty="0">
                <a:latin typeface="Times New Roman" panose="02020603050405020304" pitchFamily="18" charset="0"/>
                <a:cs typeface="Times New Roman" panose="02020603050405020304" pitchFamily="18" charset="0"/>
              </a:rPr>
              <a:t>отпускаемый с мест хранения; </a:t>
            </a:r>
          </a:p>
          <a:p>
            <a:r>
              <a:rPr lang="ru-RU" dirty="0">
                <a:latin typeface="Times New Roman" panose="02020603050405020304" pitchFamily="18" charset="0"/>
                <a:cs typeface="Times New Roman" panose="02020603050405020304" pitchFamily="18" charset="0"/>
              </a:rPr>
              <a:t>утерянный. </a:t>
            </a:r>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При потреблении учету подлежит газ при входе на </a:t>
            </a:r>
            <a:r>
              <a:rPr lang="ru-RU" dirty="0" err="1">
                <a:latin typeface="Times New Roman" panose="02020603050405020304" pitchFamily="18" charset="0"/>
                <a:cs typeface="Times New Roman" panose="02020603050405020304" pitchFamily="18" charset="0"/>
              </a:rPr>
              <a:t>газопотребляющий</a:t>
            </a:r>
            <a:r>
              <a:rPr lang="ru-RU" dirty="0">
                <a:latin typeface="Times New Roman" panose="02020603050405020304" pitchFamily="18" charset="0"/>
                <a:cs typeface="Times New Roman" panose="02020603050405020304" pitchFamily="18" charset="0"/>
              </a:rPr>
              <a:t> объект.</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63867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Ответственность за </a:t>
            </a:r>
            <a:r>
              <a:rPr lang="ru-RU" sz="2800" b="1" dirty="0" err="1" smtClean="0">
                <a:latin typeface="Times New Roman" panose="02020603050405020304" pitchFamily="18" charset="0"/>
                <a:cs typeface="Times New Roman" panose="02020603050405020304" pitchFamily="18" charset="0"/>
              </a:rPr>
              <a:t>безучетное</a:t>
            </a:r>
            <a:r>
              <a:rPr lang="ru-RU" sz="2800" b="1" dirty="0" smtClean="0">
                <a:latin typeface="Times New Roman" panose="02020603050405020304" pitchFamily="18" charset="0"/>
                <a:cs typeface="Times New Roman" panose="02020603050405020304" pitchFamily="18" charset="0"/>
              </a:rPr>
              <a:t> потребление газа</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txBody>
          <a:bodyPr>
            <a:normAutofit fontScale="40000" lnSpcReduction="20000"/>
          </a:bodyPr>
          <a:lstStyle/>
          <a:p>
            <a:pPr algn="just"/>
            <a:r>
              <a:rPr lang="ru-RU" sz="6700" b="1" dirty="0">
                <a:latin typeface="Times New Roman" panose="02020603050405020304" pitchFamily="18" charset="0"/>
                <a:cs typeface="Times New Roman" panose="02020603050405020304" pitchFamily="18" charset="0"/>
              </a:rPr>
              <a:t>Административная ответственность</a:t>
            </a:r>
          </a:p>
          <a:p>
            <a:pPr algn="just"/>
            <a:r>
              <a:rPr lang="ru-RU" sz="6700" dirty="0" smtClean="0">
                <a:latin typeface="Times New Roman" panose="02020603050405020304" pitchFamily="18" charset="0"/>
                <a:cs typeface="Times New Roman" panose="02020603050405020304" pitchFamily="18" charset="0"/>
              </a:rPr>
              <a:t>Статьей </a:t>
            </a:r>
            <a:r>
              <a:rPr lang="ru-RU" sz="6700" dirty="0">
                <a:latin typeface="Times New Roman" panose="02020603050405020304" pitchFamily="18" charset="0"/>
                <a:cs typeface="Times New Roman" panose="02020603050405020304" pitchFamily="18" charset="0"/>
              </a:rPr>
              <a:t>7.19 КоАП </a:t>
            </a:r>
            <a:r>
              <a:rPr lang="ru-RU" sz="6700" dirty="0" smtClean="0">
                <a:latin typeface="Times New Roman" panose="02020603050405020304" pitchFamily="18" charset="0"/>
                <a:cs typeface="Times New Roman" panose="02020603050405020304" pitchFamily="18" charset="0"/>
              </a:rPr>
              <a:t>РФ предусмотрена ответственность за </a:t>
            </a:r>
            <a:r>
              <a:rPr lang="ru-RU" sz="6700" b="1" dirty="0">
                <a:latin typeface="Times New Roman" panose="02020603050405020304" pitchFamily="18" charset="0"/>
                <a:cs typeface="Times New Roman" panose="02020603050405020304" pitchFamily="18" charset="0"/>
              </a:rPr>
              <a:t>с</a:t>
            </a:r>
            <a:r>
              <a:rPr lang="ru-RU" sz="6700" b="1" dirty="0" smtClean="0">
                <a:latin typeface="Times New Roman" panose="02020603050405020304" pitchFamily="18" charset="0"/>
                <a:cs typeface="Times New Roman" panose="02020603050405020304" pitchFamily="18" charset="0"/>
              </a:rPr>
              <a:t>амовольное </a:t>
            </a:r>
            <a:r>
              <a:rPr lang="ru-RU" sz="6700" b="1" dirty="0">
                <a:latin typeface="Times New Roman" panose="02020603050405020304" pitchFamily="18" charset="0"/>
                <a:cs typeface="Times New Roman" panose="02020603050405020304" pitchFamily="18" charset="0"/>
              </a:rPr>
              <a:t>подключение и использование электрической, тепловой энергии, нефти или </a:t>
            </a:r>
            <a:r>
              <a:rPr lang="ru-RU" sz="6700" b="1" dirty="0" smtClean="0">
                <a:latin typeface="Times New Roman" panose="02020603050405020304" pitchFamily="18" charset="0"/>
                <a:cs typeface="Times New Roman" panose="02020603050405020304" pitchFamily="18" charset="0"/>
              </a:rPr>
              <a:t>газа.</a:t>
            </a:r>
          </a:p>
          <a:p>
            <a:pPr algn="just"/>
            <a:r>
              <a:rPr lang="ru-RU" sz="6700" b="1" dirty="0" smtClean="0">
                <a:latin typeface="Times New Roman" panose="02020603050405020304" pitchFamily="18" charset="0"/>
                <a:cs typeface="Times New Roman" panose="02020603050405020304" pitchFamily="18" charset="0"/>
              </a:rPr>
              <a:t>Уголовная ответственность </a:t>
            </a:r>
          </a:p>
          <a:p>
            <a:pPr algn="just"/>
            <a:r>
              <a:rPr lang="ru-RU" sz="6700" dirty="0" smtClean="0">
                <a:latin typeface="Times New Roman" panose="02020603050405020304" pitchFamily="18" charset="0"/>
                <a:cs typeface="Times New Roman" panose="02020603050405020304" pitchFamily="18" charset="0"/>
              </a:rPr>
              <a:t>За самовольное </a:t>
            </a:r>
            <a:r>
              <a:rPr lang="ru-RU" sz="6700" dirty="0">
                <a:latin typeface="Times New Roman" panose="02020603050405020304" pitchFamily="18" charset="0"/>
                <a:cs typeface="Times New Roman" panose="02020603050405020304" pitchFamily="18" charset="0"/>
              </a:rPr>
              <a:t>подключение к нефтепроводам, нефтепродуктопроводам и газопроводам, совершенное лицом, подвергнутым административному наказанию за аналогичное деяние</a:t>
            </a:r>
            <a:r>
              <a:rPr lang="ru-RU" sz="6700" dirty="0" smtClean="0">
                <a:latin typeface="Times New Roman" panose="02020603050405020304" pitchFamily="18" charset="0"/>
                <a:cs typeface="Times New Roman" panose="02020603050405020304" pitchFamily="18" charset="0"/>
              </a:rPr>
              <a:t>, статьей 215.3 УК РФ предусмотрена уголовная ответственность.</a:t>
            </a:r>
          </a:p>
          <a:p>
            <a:r>
              <a:rPr lang="ru-RU" dirty="0"/>
              <a:t/>
            </a:r>
            <a:br>
              <a:rPr lang="ru-RU" dirty="0"/>
            </a:br>
            <a:endParaRPr lang="ru-RU" dirty="0"/>
          </a:p>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3264373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fontScale="90000"/>
          </a:bodyPr>
          <a:lstStyle/>
          <a:p>
            <a:pPr algn="ctr"/>
            <a:r>
              <a:rPr lang="ru-RU" sz="2700" b="1" dirty="0" smtClean="0">
                <a:latin typeface="Times New Roman" panose="02020603050405020304" pitchFamily="18" charset="0"/>
                <a:cs typeface="Times New Roman" panose="02020603050405020304" pitchFamily="18" charset="0"/>
              </a:rPr>
              <a:t/>
            </a:r>
            <a:br>
              <a:rPr lang="ru-RU" sz="2700" b="1" dirty="0" smtClean="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
            </a:r>
            <a:br>
              <a:rPr lang="ru-RU" sz="2700" b="1" dirty="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
            </a:r>
            <a:br>
              <a:rPr lang="ru-RU" sz="2700" b="1" dirty="0" smtClean="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Правила </a:t>
            </a:r>
            <a:r>
              <a:rPr lang="ru-RU" sz="2700" b="1" dirty="0">
                <a:latin typeface="Times New Roman" panose="02020603050405020304" pitchFamily="18" charset="0"/>
                <a:cs typeface="Times New Roman" panose="02020603050405020304" pitchFamily="18" charset="0"/>
              </a:rPr>
              <a:t>учета поставляемого </a:t>
            </a:r>
            <a:r>
              <a:rPr lang="ru-RU" sz="2700" b="1" dirty="0" smtClean="0">
                <a:latin typeface="Times New Roman" panose="02020603050405020304" pitchFamily="18" charset="0"/>
                <a:cs typeface="Times New Roman" panose="02020603050405020304" pitchFamily="18" charset="0"/>
              </a:rPr>
              <a:t>газа для </a:t>
            </a:r>
            <a:r>
              <a:rPr lang="ru-RU" sz="2700" b="1" dirty="0">
                <a:latin typeface="Times New Roman" panose="02020603050405020304" pitchFamily="18" charset="0"/>
                <a:cs typeface="Times New Roman" panose="02020603050405020304" pitchFamily="18" charset="0"/>
              </a:rPr>
              <a:t>обеспечения коммунально-бытовых нужд граждан</a:t>
            </a:r>
            <a:r>
              <a:rPr lang="ru-RU" sz="2700" dirty="0">
                <a:latin typeface="Times New Roman" panose="02020603050405020304" pitchFamily="18" charset="0"/>
                <a:cs typeface="Times New Roman" panose="02020603050405020304" pitchFamily="18" charset="0"/>
              </a:rPr>
              <a:t/>
            </a:r>
            <a:br>
              <a:rPr lang="ru-RU" sz="2700" dirty="0">
                <a:latin typeface="Times New Roman" panose="02020603050405020304" pitchFamily="18" charset="0"/>
                <a:cs typeface="Times New Roman" panose="02020603050405020304" pitchFamily="18" charset="0"/>
              </a:rPr>
            </a:br>
            <a:r>
              <a:rPr lang="ru-RU" dirty="0"/>
              <a:t/>
            </a:r>
            <a:br>
              <a:rPr lang="ru-RU" dirty="0"/>
            </a:br>
            <a:endParaRPr lang="ru-RU" dirty="0"/>
          </a:p>
        </p:txBody>
      </p:sp>
      <p:sp>
        <p:nvSpPr>
          <p:cNvPr id="3" name="Объект 2"/>
          <p:cNvSpPr>
            <a:spLocks noGrp="1"/>
          </p:cNvSpPr>
          <p:nvPr>
            <p:ph idx="1"/>
          </p:nvPr>
        </p:nvSpPr>
        <p:spPr>
          <a:solidFill>
            <a:schemeClr val="accent6">
              <a:lumMod val="20000"/>
              <a:lumOff val="80000"/>
            </a:schemeClr>
          </a:solidFill>
        </p:spPr>
        <p:txBody>
          <a:bodyPr>
            <a:normAutofit fontScale="92500"/>
          </a:bodyPr>
          <a:lstStyle/>
          <a:p>
            <a:pPr algn="just"/>
            <a:r>
              <a:rPr lang="ru-RU" dirty="0" smtClean="0">
                <a:latin typeface="Times New Roman" panose="02020603050405020304" pitchFamily="18" charset="0"/>
                <a:cs typeface="Times New Roman" panose="02020603050405020304" pitchFamily="18" charset="0"/>
              </a:rPr>
              <a:t>Постановлением </a:t>
            </a:r>
            <a:r>
              <a:rPr lang="ru-RU" dirty="0">
                <a:latin typeface="Times New Roman" panose="02020603050405020304" pitchFamily="18" charset="0"/>
                <a:cs typeface="Times New Roman" panose="02020603050405020304" pitchFamily="18" charset="0"/>
              </a:rPr>
              <a:t>Правительства РФ от 21.07.2008 N </a:t>
            </a:r>
            <a:r>
              <a:rPr lang="ru-RU" dirty="0" smtClean="0">
                <a:latin typeface="Times New Roman" panose="02020603050405020304" pitchFamily="18" charset="0"/>
                <a:cs typeface="Times New Roman" panose="02020603050405020304" pitchFamily="18" charset="0"/>
              </a:rPr>
              <a:t>549 (</a:t>
            </a:r>
            <a:r>
              <a:rPr lang="ru-RU" dirty="0">
                <a:latin typeface="Times New Roman" panose="02020603050405020304" pitchFamily="18" charset="0"/>
                <a:cs typeface="Times New Roman" panose="02020603050405020304" pitchFamily="18" charset="0"/>
              </a:rPr>
              <a:t>ред. от 29.11.2025) </a:t>
            </a:r>
            <a:r>
              <a:rPr lang="ru-RU" dirty="0" smtClean="0">
                <a:latin typeface="Times New Roman" panose="02020603050405020304" pitchFamily="18" charset="0"/>
                <a:cs typeface="Times New Roman" panose="02020603050405020304" pitchFamily="18" charset="0"/>
              </a:rPr>
              <a:t>«О </a:t>
            </a:r>
            <a:r>
              <a:rPr lang="ru-RU" dirty="0">
                <a:latin typeface="Times New Roman" panose="02020603050405020304" pitchFamily="18" charset="0"/>
                <a:cs typeface="Times New Roman" panose="02020603050405020304" pitchFamily="18" charset="0"/>
              </a:rPr>
              <a:t>порядке поставки газа для обеспечения коммунально-бытовых нужд </a:t>
            </a:r>
            <a:r>
              <a:rPr lang="ru-RU" dirty="0" smtClean="0">
                <a:latin typeface="Times New Roman" panose="02020603050405020304" pitchFamily="18" charset="0"/>
                <a:cs typeface="Times New Roman" panose="02020603050405020304" pitchFamily="18" charset="0"/>
              </a:rPr>
              <a:t>граждан» утверждены Правила </a:t>
            </a:r>
            <a:r>
              <a:rPr lang="ru-RU" dirty="0">
                <a:latin typeface="Times New Roman" panose="02020603050405020304" pitchFamily="18" charset="0"/>
                <a:cs typeface="Times New Roman" panose="02020603050405020304" pitchFamily="18" charset="0"/>
              </a:rPr>
              <a:t>поставки газа для обеспечения коммунально-бытовых нужд </a:t>
            </a:r>
            <a:r>
              <a:rPr lang="ru-RU" dirty="0" smtClean="0">
                <a:latin typeface="Times New Roman" panose="02020603050405020304" pitchFamily="18" charset="0"/>
                <a:cs typeface="Times New Roman" panose="02020603050405020304" pitchFamily="18" charset="0"/>
              </a:rPr>
              <a:t>граждан, которые предусматривают требования к учету поставляемого газа.</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Общее правило:</a:t>
            </a:r>
          </a:p>
          <a:p>
            <a:pPr algn="just"/>
            <a:r>
              <a:rPr lang="ru-RU" dirty="0" smtClean="0">
                <a:latin typeface="Times New Roman" panose="02020603050405020304" pitchFamily="18" charset="0"/>
                <a:cs typeface="Times New Roman" panose="02020603050405020304" pitchFamily="18" charset="0"/>
              </a:rPr>
              <a:t>При </a:t>
            </a:r>
            <a:r>
              <a:rPr lang="ru-RU" dirty="0">
                <a:latin typeface="Times New Roman" panose="02020603050405020304" pitchFamily="18" charset="0"/>
                <a:cs typeface="Times New Roman" panose="02020603050405020304" pitchFamily="18" charset="0"/>
              </a:rPr>
              <a:t>наличии приборов учета газа определение объема поставляемого газа осуществляется по показаниям прибора (узла) учета газа.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282757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400" b="1" dirty="0">
                <a:latin typeface="Times New Roman" panose="02020603050405020304" pitchFamily="18" charset="0"/>
                <a:cs typeface="Times New Roman" panose="02020603050405020304" pitchFamily="18" charset="0"/>
              </a:rPr>
              <a:t>Основные правила учета поставляемого газа для обеспечения коммунально-бытовых нужд граждан</a:t>
            </a:r>
            <a:endParaRPr lang="ru-RU" sz="2400" dirty="0"/>
          </a:p>
        </p:txBody>
      </p:sp>
      <p:sp>
        <p:nvSpPr>
          <p:cNvPr id="3" name="Объект 2"/>
          <p:cNvSpPr>
            <a:spLocks noGrp="1"/>
          </p:cNvSpPr>
          <p:nvPr>
            <p:ph idx="1"/>
          </p:nvPr>
        </p:nvSpPr>
        <p:spPr>
          <a:solidFill>
            <a:schemeClr val="accent6">
              <a:lumMod val="20000"/>
              <a:lumOff val="80000"/>
            </a:schemeClr>
          </a:solidFill>
        </p:spPr>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25. Определение объема потребленного газа осуществляется по показаниям прибора учета газа при соблюдении следующих условий:</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а) используются приборы учета газа, типы которых внесены в государственный реестр средств измерений; </a:t>
            </a:r>
          </a:p>
          <a:p>
            <a:pPr algn="just"/>
            <a:r>
              <a:rPr lang="ru-RU" dirty="0">
                <a:latin typeface="Times New Roman" panose="02020603050405020304" pitchFamily="18" charset="0"/>
                <a:cs typeface="Times New Roman" panose="02020603050405020304" pitchFamily="18" charset="0"/>
              </a:rPr>
              <a:t>б) пломба (пломбы), установленная на приборе учета газа заводом-изготовителем или организацией, проводившей последнюю поверку, и пломба, установленная поставщиком газа на месте, где прибор учета газа присоединен к газопроводу, не нарушены; </a:t>
            </a:r>
          </a:p>
          <a:p>
            <a:pPr algn="just"/>
            <a:r>
              <a:rPr lang="ru-RU" dirty="0">
                <a:latin typeface="Times New Roman" panose="02020603050405020304" pitchFamily="18" charset="0"/>
                <a:cs typeface="Times New Roman" panose="02020603050405020304" pitchFamily="18" charset="0"/>
              </a:rPr>
              <a:t>в) срок проведения очередной поверки, определяемый с учетом периодичности ее проведения, устанавливаемой Федеральным агентством по техническому регулированию и метрологии для каждого типа приборов учета газа, допущенных к использованию на территории Российской Федерации, не наступил </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21986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Основные правила учета поставляемого газа для обеспечения коммунально-бытовых нужд граждан</a:t>
            </a:r>
            <a:endParaRPr lang="ru-RU" sz="2800" dirty="0"/>
          </a:p>
        </p:txBody>
      </p:sp>
      <p:sp>
        <p:nvSpPr>
          <p:cNvPr id="3" name="Объект 2"/>
          <p:cNvSpPr>
            <a:spLocks noGrp="1"/>
          </p:cNvSpPr>
          <p:nvPr>
            <p:ph idx="1"/>
          </p:nvPr>
        </p:nvSpPr>
        <p:spPr>
          <a:solidFill>
            <a:schemeClr val="accent6">
              <a:lumMod val="20000"/>
              <a:lumOff val="80000"/>
            </a:schemeClr>
          </a:solidFill>
        </p:spPr>
        <p:txBody>
          <a:bodyPr/>
          <a:lstStyle/>
          <a:p>
            <a:pPr algn="just"/>
            <a:r>
              <a:rPr lang="ru-RU" dirty="0">
                <a:latin typeface="Times New Roman" panose="02020603050405020304" pitchFamily="18" charset="0"/>
                <a:cs typeface="Times New Roman" panose="02020603050405020304" pitchFamily="18" charset="0"/>
              </a:rPr>
              <a:t>В случае повреждения целостности любой из пломб, указанных в подпункте "б" пункта 25 настоящих Правил, или возникновения неисправности прибора учета газа, о чем абонент уведомил поставщика газа в день обнаружения такой неисправности, объем потребленного газа определяется в соответствии с нормативами потребления газа за период со дня уведомления и до дня, следующего за днем восстановления пломб, в том числе установки пломбы на месте, где прибор учета газа после ремонта присоединяется к газопроводу.</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25794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pPr algn="ctr"/>
            <a:r>
              <a:rPr lang="ru-RU" dirty="0" smtClean="0"/>
              <a:t>  </a:t>
            </a:r>
            <a:r>
              <a:rPr lang="ru-RU" b="1" dirty="0" smtClean="0">
                <a:latin typeface="Times New Roman" panose="02020603050405020304" pitchFamily="18" charset="0"/>
                <a:cs typeface="Times New Roman" panose="02020603050405020304" pitchFamily="18" charset="0"/>
              </a:rPr>
              <a:t>Запасы стратегического ресурса </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txBody>
          <a:bodyPr>
            <a:normAutofit/>
          </a:bodyPr>
          <a:lstStyle/>
          <a:p>
            <a:pPr algn="just"/>
            <a:r>
              <a:rPr lang="ru-RU" dirty="0">
                <a:latin typeface="Times New Roman" panose="02020603050405020304" pitchFamily="18" charset="0"/>
                <a:cs typeface="Times New Roman" panose="02020603050405020304" pitchFamily="18" charset="0"/>
              </a:rPr>
              <a:t>Оценка запасов ПГ в России по различным источникам </a:t>
            </a:r>
            <a:r>
              <a:rPr lang="ru-RU" dirty="0" smtClean="0">
                <a:latin typeface="Times New Roman" panose="02020603050405020304" pitchFamily="18" charset="0"/>
                <a:cs typeface="Times New Roman" panose="02020603050405020304" pitchFamily="18" charset="0"/>
              </a:rPr>
              <a:t>колеблется. </a:t>
            </a:r>
            <a:r>
              <a:rPr lang="ru-RU" dirty="0" smtClean="0">
                <a:latin typeface="Times New Roman" panose="02020603050405020304" pitchFamily="18" charset="0"/>
                <a:cs typeface="Times New Roman" panose="02020603050405020304" pitchFamily="18" charset="0"/>
              </a:rPr>
              <a:t>Официально </a:t>
            </a:r>
            <a:r>
              <a:rPr lang="ru-RU" dirty="0">
                <a:latin typeface="Times New Roman" panose="02020603050405020304" pitchFamily="18" charset="0"/>
                <a:cs typeface="Times New Roman" panose="02020603050405020304" pitchFamily="18" charset="0"/>
              </a:rPr>
              <a:t>до 2014 г. указанная информация не раскрывалась. По данным, основанным на международном аудите, запасы ПГ в России оцениваются в 30–35 трлн м</a:t>
            </a:r>
            <a:r>
              <a:rPr lang="ru-RU" baseline="30000" dirty="0">
                <a:latin typeface="Times New Roman" panose="02020603050405020304" pitchFamily="18" charset="0"/>
                <a:cs typeface="Times New Roman" panose="02020603050405020304" pitchFamily="18" charset="0"/>
              </a:rPr>
              <a:t>3</a:t>
            </a:r>
            <a:r>
              <a:rPr lang="ru-RU" dirty="0">
                <a:latin typeface="Times New Roman" panose="02020603050405020304" pitchFamily="18" charset="0"/>
                <a:cs typeface="Times New Roman" panose="02020603050405020304" pitchFamily="18" charset="0"/>
              </a:rPr>
              <a:t> (обеспеченность добычи R / P, где R – запасы, P – добыча, </a:t>
            </a:r>
            <a:r>
              <a:rPr lang="ru-RU" b="1" dirty="0">
                <a:latin typeface="Times New Roman" panose="02020603050405020304" pitchFamily="18" charset="0"/>
                <a:cs typeface="Times New Roman" panose="02020603050405020304" pitchFamily="18" charset="0"/>
              </a:rPr>
              <a:t>составляет около 43–50 лет</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По отечественной классификации эта величина в 2,5 раза больше</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По данным </a:t>
            </a:r>
            <a:r>
              <a:rPr lang="ru-RU" dirty="0" err="1">
                <a:latin typeface="Times New Roman" panose="02020603050405020304" pitchFamily="18" charset="0"/>
                <a:cs typeface="Times New Roman" panose="02020603050405020304" pitchFamily="18" charset="0"/>
              </a:rPr>
              <a:t>Oil</a:t>
            </a:r>
            <a:r>
              <a:rPr lang="ru-RU" dirty="0">
                <a:latin typeface="Times New Roman" panose="02020603050405020304" pitchFamily="18" charset="0"/>
                <a:cs typeface="Times New Roman" panose="02020603050405020304" pitchFamily="18" charset="0"/>
              </a:rPr>
              <a:t> &amp; </a:t>
            </a:r>
            <a:r>
              <a:rPr lang="ru-RU" dirty="0" err="1">
                <a:latin typeface="Times New Roman" panose="02020603050405020304" pitchFamily="18" charset="0"/>
                <a:cs typeface="Times New Roman" panose="02020603050405020304" pitchFamily="18" charset="0"/>
              </a:rPr>
              <a:t>Gas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Journal</a:t>
            </a:r>
            <a:r>
              <a:rPr lang="ru-RU" dirty="0">
                <a:latin typeface="Times New Roman" panose="02020603050405020304" pitchFamily="18" charset="0"/>
                <a:cs typeface="Times New Roman" panose="02020603050405020304" pitchFamily="18" charset="0"/>
              </a:rPr>
              <a:t> на </a:t>
            </a:r>
            <a:r>
              <a:rPr lang="ru-RU" dirty="0" smtClean="0">
                <a:latin typeface="Times New Roman" panose="02020603050405020304" pitchFamily="18" charset="0"/>
                <a:cs typeface="Times New Roman" panose="02020603050405020304" pitchFamily="18" charset="0"/>
              </a:rPr>
              <a:t>01.01.2025, доказанные </a:t>
            </a:r>
            <a:r>
              <a:rPr lang="ru-RU" dirty="0">
                <a:latin typeface="Times New Roman" panose="02020603050405020304" pitchFamily="18" charset="0"/>
                <a:cs typeface="Times New Roman" panose="02020603050405020304" pitchFamily="18" charset="0"/>
              </a:rPr>
              <a:t>и вероятные запасы ПГ (категория 2P) составляют 60 трлн м</a:t>
            </a:r>
            <a:r>
              <a:rPr lang="ru-RU" baseline="30000" dirty="0">
                <a:latin typeface="Times New Roman" panose="02020603050405020304" pitchFamily="18" charset="0"/>
                <a:cs typeface="Times New Roman" panose="02020603050405020304" pitchFamily="18" charset="0"/>
              </a:rPr>
              <a:t>3</a:t>
            </a:r>
            <a:r>
              <a:rPr lang="ru-RU"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https://</a:t>
            </a:r>
            <a:r>
              <a:rPr lang="en-US" dirty="0" smtClean="0">
                <a:latin typeface="Times New Roman" panose="02020603050405020304" pitchFamily="18" charset="0"/>
                <a:cs typeface="Times New Roman" panose="02020603050405020304" pitchFamily="18" charset="0"/>
                <a:hlinkClick r:id="rId2"/>
              </a:rPr>
              <a:t>neftegas.info/articles/article/987</a:t>
            </a:r>
            <a:r>
              <a:rPr lang="ru-RU" dirty="0" smtClean="0">
                <a:latin typeface="Times New Roman" panose="02020603050405020304" pitchFamily="18" charset="0"/>
                <a:cs typeface="Times New Roman" panose="02020603050405020304" pitchFamily="18" charset="0"/>
              </a:rPr>
              <a:t> </a:t>
            </a:r>
          </a:p>
          <a:p>
            <a:endParaRPr lang="ru-RU" dirty="0" smtClean="0"/>
          </a:p>
          <a:p>
            <a:endParaRPr lang="ru-RU" dirty="0"/>
          </a:p>
        </p:txBody>
      </p:sp>
    </p:spTree>
    <p:extLst>
      <p:ext uri="{BB962C8B-B14F-4D97-AF65-F5344CB8AC3E}">
        <p14:creationId xmlns:p14="http://schemas.microsoft.com/office/powerpoint/2010/main" val="14871617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r>
              <a:rPr lang="ru-RU" sz="3200" b="1" dirty="0" smtClean="0">
                <a:latin typeface="Times New Roman" panose="02020603050405020304" pitchFamily="18" charset="0"/>
                <a:cs typeface="Times New Roman" panose="02020603050405020304" pitchFamily="18" charset="0"/>
              </a:rPr>
              <a:t>Акты Конституционного Суда Российской Федерации</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20000"/>
              <a:lumOff val="80000"/>
            </a:schemeClr>
          </a:solidFill>
        </p:spPr>
        <p:txBody>
          <a:bodyPr>
            <a:normAutofit fontScale="92500" lnSpcReduction="10000"/>
          </a:bodyPr>
          <a:lstStyle/>
          <a:p>
            <a:r>
              <a:rPr lang="ru-RU" dirty="0" smtClean="0"/>
              <a:t>Определение </a:t>
            </a:r>
            <a:r>
              <a:rPr lang="ru-RU" dirty="0"/>
              <a:t>Конституционного Суда РФ от 25.04.2024 N 1005-О</a:t>
            </a:r>
            <a:br>
              <a:rPr lang="ru-RU" dirty="0"/>
            </a:br>
            <a:r>
              <a:rPr lang="ru-RU" dirty="0" smtClean="0"/>
              <a:t>"</a:t>
            </a:r>
            <a:r>
              <a:rPr lang="ru-RU" dirty="0"/>
              <a:t>Об отказе в принятии к рассмотрению жалобы гражданки Кузнецовой Анны Сергеевны на нарушение ее конституционных прав </a:t>
            </a:r>
            <a:r>
              <a:rPr lang="ru-RU" b="1" dirty="0"/>
              <a:t>пунктом 25 Правил поставки газа для обеспечения коммунально-бытовых нужд граждан</a:t>
            </a:r>
            <a:r>
              <a:rPr lang="ru-RU" dirty="0"/>
              <a:t> и пунктом 81.12 Правил предоставления коммунальных услуг собственникам и пользователям помещений в многоквартирных домах и жилых домов" </a:t>
            </a:r>
            <a:endParaRPr lang="ru-RU" dirty="0" smtClean="0"/>
          </a:p>
          <a:p>
            <a:r>
              <a:rPr lang="ru-RU" dirty="0"/>
              <a:t>Определение Конституционного Суда РФ от 29.04.2025 N 1101-О</a:t>
            </a:r>
            <a:br>
              <a:rPr lang="ru-RU" dirty="0"/>
            </a:br>
            <a:r>
              <a:rPr lang="ru-RU" dirty="0" smtClean="0"/>
              <a:t>"</a:t>
            </a:r>
            <a:r>
              <a:rPr lang="ru-RU" dirty="0"/>
              <a:t>Об отказе в принятии к рассмотрению жалобы гражданина </a:t>
            </a:r>
            <a:r>
              <a:rPr lang="ru-RU" dirty="0" err="1"/>
              <a:t>Рассохина</a:t>
            </a:r>
            <a:r>
              <a:rPr lang="ru-RU" dirty="0"/>
              <a:t> Владимира Ивановича на нарушение его конституционных прав пунктами 21 и 30 Правил поставки газа для обеспечения коммунально-бытовых нужд граждан" </a:t>
            </a:r>
          </a:p>
          <a:p>
            <a:endParaRPr lang="ru-RU" dirty="0"/>
          </a:p>
          <a:p>
            <a:endParaRPr lang="ru-RU" dirty="0"/>
          </a:p>
        </p:txBody>
      </p:sp>
    </p:spTree>
    <p:extLst>
      <p:ext uri="{BB962C8B-B14F-4D97-AF65-F5344CB8AC3E}">
        <p14:creationId xmlns:p14="http://schemas.microsoft.com/office/powerpoint/2010/main" val="2980589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Требования к качеству газа</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sz="2400" dirty="0">
                <a:latin typeface="Times New Roman" panose="02020603050405020304" pitchFamily="18" charset="0"/>
                <a:cs typeface="Times New Roman" panose="02020603050405020304" pitchFamily="18" charset="0"/>
              </a:rPr>
              <a:t>С 1 января 2023 года введен в действие ГОСТ 34895-2022 (ISO 14532:2014). Межгосударственный стандарт. Газ природный. Качество. Термины и определения (Приказ </a:t>
            </a:r>
            <a:r>
              <a:rPr lang="ru-RU" sz="2400" dirty="0" err="1">
                <a:latin typeface="Times New Roman" panose="02020603050405020304" pitchFamily="18" charset="0"/>
                <a:cs typeface="Times New Roman" panose="02020603050405020304" pitchFamily="18" charset="0"/>
              </a:rPr>
              <a:t>Росстандарта</a:t>
            </a:r>
            <a:r>
              <a:rPr lang="ru-RU" sz="2400" dirty="0">
                <a:latin typeface="Times New Roman" panose="02020603050405020304" pitchFamily="18" charset="0"/>
                <a:cs typeface="Times New Roman" panose="02020603050405020304" pitchFamily="18" charset="0"/>
              </a:rPr>
              <a:t> от 10.10.2022 N 1085-ст).</a:t>
            </a:r>
          </a:p>
          <a:p>
            <a:r>
              <a:rPr lang="ru-RU" sz="2400" dirty="0">
                <a:latin typeface="Times New Roman" panose="02020603050405020304" pitchFamily="18" charset="0"/>
                <a:cs typeface="Times New Roman" panose="02020603050405020304" pitchFamily="18" charset="0"/>
              </a:rPr>
              <a:t>3.1.8 </a:t>
            </a:r>
            <a:r>
              <a:rPr lang="ru-RU" sz="2400" b="1" dirty="0">
                <a:latin typeface="Times New Roman" panose="02020603050405020304" pitchFamily="18" charset="0"/>
                <a:cs typeface="Times New Roman" panose="02020603050405020304" pitchFamily="18" charset="0"/>
              </a:rPr>
              <a:t>качество (природного газа)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gas</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quality</a:t>
            </a:r>
            <a:r>
              <a:rPr lang="ru-RU" sz="2400" dirty="0">
                <a:latin typeface="Times New Roman" panose="02020603050405020304" pitchFamily="18" charset="0"/>
                <a:cs typeface="Times New Roman" panose="02020603050405020304" pitchFamily="18" charset="0"/>
              </a:rPr>
              <a:t>): Соответствие значений физико-химических показателей природного газа установленным требованиям и нормам.</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a:p>
            <a:r>
              <a:rPr lang="ru-RU" sz="2400" dirty="0">
                <a:latin typeface="Times New Roman" panose="02020603050405020304" pitchFamily="18" charset="0"/>
                <a:cs typeface="Times New Roman" panose="02020603050405020304" pitchFamily="18" charset="0"/>
              </a:rPr>
              <a:t>3.1.9 </a:t>
            </a:r>
            <a:r>
              <a:rPr lang="ru-RU" sz="2400" b="1" dirty="0">
                <a:latin typeface="Times New Roman" panose="02020603050405020304" pitchFamily="18" charset="0"/>
                <a:cs typeface="Times New Roman" panose="02020603050405020304" pitchFamily="18" charset="0"/>
              </a:rPr>
              <a:t>показатель качества (природного газа)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quality</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attribute</a:t>
            </a:r>
            <a:r>
              <a:rPr lang="ru-RU" sz="2400" dirty="0">
                <a:latin typeface="Times New Roman" panose="02020603050405020304" pitchFamily="18" charset="0"/>
                <a:cs typeface="Times New Roman" panose="02020603050405020304" pitchFamily="18" charset="0"/>
              </a:rPr>
              <a:t>): Компонент, ряд компонентов или физико-химическое свойство природного газа, необходимость определения, а также нормы содержания или численное значение которого устанавливают в технических условиях или спецификациях на данный вид природного газа. </a:t>
            </a:r>
          </a:p>
          <a:p>
            <a:r>
              <a:rPr lang="ru-RU" sz="2400" dirty="0">
                <a:latin typeface="Times New Roman" panose="02020603050405020304" pitchFamily="18" charset="0"/>
                <a:cs typeface="Times New Roman" panose="02020603050405020304" pitchFamily="18" charset="0"/>
              </a:rPr>
              <a:t>Примечание - Под рядом компонентов природного газа понимают несколько компонентов, объединенных по какому-либо признаку или качеству, например по числу атомов углерода, групповому составу и т.п., и в зависимости от принципа их объединения такую совокупность называют группой, фракцией, суммой, суммарным </a:t>
            </a:r>
            <a:r>
              <a:rPr lang="ru-RU" sz="2400" dirty="0" err="1">
                <a:latin typeface="Times New Roman" panose="02020603050405020304" pitchFamily="18" charset="0"/>
                <a:cs typeface="Times New Roman" panose="02020603050405020304" pitchFamily="18" charset="0"/>
              </a:rPr>
              <a:t>псевдокомпонентом</a:t>
            </a:r>
            <a:r>
              <a:rPr lang="ru-RU" sz="2400" dirty="0">
                <a:latin typeface="Times New Roman" panose="02020603050405020304" pitchFamily="18" charset="0"/>
                <a:cs typeface="Times New Roman" panose="02020603050405020304" pitchFamily="18" charset="0"/>
              </a:rPr>
              <a:t> и т.д. </a:t>
            </a:r>
          </a:p>
          <a:p>
            <a:pPr algn="just"/>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444735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Правовой режим газа как товара</a:t>
            </a:r>
            <a:r>
              <a:rPr lang="ru-RU" sz="3600" b="1" dirty="0" smtClean="0">
                <a:latin typeface="Times New Roman" panose="02020603050405020304" pitchFamily="18" charset="0"/>
                <a:cs typeface="Times New Roman" panose="02020603050405020304" pitchFamily="18" charset="0"/>
              </a:rPr>
              <a:t>.</a:t>
            </a:r>
            <a:br>
              <a:rPr lang="ru-RU" sz="3600" b="1" dirty="0" smtClean="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Цена </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60000"/>
              <a:lumOff val="40000"/>
            </a:schemeClr>
          </a:solidFill>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На сегодняшний день цены на газ и тарифы на его </a:t>
            </a:r>
            <a:r>
              <a:rPr lang="ru-RU" dirty="0" smtClean="0">
                <a:latin typeface="Times New Roman" panose="02020603050405020304" pitchFamily="18" charset="0"/>
                <a:cs typeface="Times New Roman" panose="02020603050405020304" pitchFamily="18" charset="0"/>
              </a:rPr>
              <a:t>транспортировку </a:t>
            </a:r>
            <a:r>
              <a:rPr lang="ru-RU" dirty="0">
                <a:latin typeface="Times New Roman" panose="02020603050405020304" pitchFamily="18" charset="0"/>
                <a:cs typeface="Times New Roman" panose="02020603050405020304" pitchFamily="18" charset="0"/>
              </a:rPr>
              <a:t>подлежат государственному регулированию</a:t>
            </a:r>
            <a:r>
              <a:rPr lang="ru-RU" dirty="0" smtClean="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Постановление Правительства РФ от 29.12.2000 N </a:t>
            </a:r>
            <a:r>
              <a:rPr lang="ru-RU" dirty="0" smtClean="0">
                <a:latin typeface="Times New Roman" panose="02020603050405020304" pitchFamily="18" charset="0"/>
                <a:cs typeface="Times New Roman" panose="02020603050405020304" pitchFamily="18" charset="0"/>
              </a:rPr>
              <a:t>1021 (</a:t>
            </a:r>
            <a:r>
              <a:rPr lang="ru-RU" dirty="0">
                <a:latin typeface="Times New Roman" panose="02020603050405020304" pitchFamily="18" charset="0"/>
                <a:cs typeface="Times New Roman" panose="02020603050405020304" pitchFamily="18" charset="0"/>
              </a:rPr>
              <a:t>ред. от 29.11.2025) </a:t>
            </a:r>
          </a:p>
          <a:p>
            <a:pPr algn="just"/>
            <a:r>
              <a:rPr lang="ru-RU" dirty="0">
                <a:latin typeface="Times New Roman" panose="02020603050405020304" pitchFamily="18" charset="0"/>
                <a:cs typeface="Times New Roman" panose="02020603050405020304" pitchFamily="18" charset="0"/>
              </a:rPr>
              <a:t>"О государственном регулировании цен на газ, тарифов на услуги по его транспортировке,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 предназначенных для транспортировки газа от магистральных газопроводов до объектов капитального строительства, и газопроводов, предназначенных для транспортировки газа от месторождений природного газа до магистрального газопровода, а также цен (стоимости) услуг по техническому обслуживанию единицы внутридомового газового оборудования в многоквартирном доме, единицы внутриквартирного газового оборудования в многоквартирном доме, единицы внутридомового газового оборудования в жилом доме и цен (стоимости) работ по установке и замене такого оборудования" </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6556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Правовой режим газа как товара.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Цена </a:t>
            </a:r>
            <a:endParaRPr lang="ru-RU" sz="2800" dirty="0"/>
          </a:p>
        </p:txBody>
      </p:sp>
      <p:sp>
        <p:nvSpPr>
          <p:cNvPr id="3" name="Объект 2"/>
          <p:cNvSpPr>
            <a:spLocks noGrp="1"/>
          </p:cNvSpPr>
          <p:nvPr>
            <p:ph idx="1"/>
          </p:nvPr>
        </p:nvSpPr>
        <p:spPr>
          <a:solidFill>
            <a:schemeClr val="accent6">
              <a:lumMod val="60000"/>
              <a:lumOff val="40000"/>
            </a:schemeClr>
          </a:solidFill>
        </p:spPr>
        <p:txBody>
          <a:bodyPr>
            <a:normAutofit fontScale="77500" lnSpcReduction="20000"/>
          </a:bodyPr>
          <a:lstStyle/>
          <a:p>
            <a:r>
              <a:rPr lang="ru-RU" dirty="0" smtClean="0">
                <a:latin typeface="Times New Roman" panose="02020603050405020304" pitchFamily="18" charset="0"/>
                <a:cs typeface="Times New Roman" panose="02020603050405020304" pitchFamily="18" charset="0"/>
              </a:rPr>
              <a:t>Постановление Правительства </a:t>
            </a:r>
            <a:r>
              <a:rPr lang="ru-RU" dirty="0">
                <a:latin typeface="Times New Roman" panose="02020603050405020304" pitchFamily="18" charset="0"/>
                <a:cs typeface="Times New Roman" panose="02020603050405020304" pitchFamily="18" charset="0"/>
              </a:rPr>
              <a:t>РФ от 12 декабря 2025 года </a:t>
            </a:r>
            <a:r>
              <a:rPr lang="ru-RU" dirty="0" smtClean="0">
                <a:latin typeface="Times New Roman" panose="02020603050405020304" pitchFamily="18" charset="0"/>
                <a:cs typeface="Times New Roman" panose="02020603050405020304" pitchFamily="18" charset="0"/>
              </a:rPr>
              <a:t>№ 2019 </a:t>
            </a:r>
            <a:r>
              <a:rPr lang="ru-RU" dirty="0">
                <a:latin typeface="Times New Roman" panose="02020603050405020304" pitchFamily="18" charset="0"/>
                <a:cs typeface="Times New Roman" panose="02020603050405020304" pitchFamily="18" charset="0"/>
              </a:rPr>
              <a:t>«Об индексации цен (тарифов) в сфере газоснабжения</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Федеральной антимонопольной службе не позднее 10 дней со дня вступления в силу настоящего постановления установить и ввести в действие:</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smtClean="0">
                <a:latin typeface="Times New Roman"/>
                <a:cs typeface="Times New Roman"/>
              </a:rPr>
              <a:t>►</a:t>
            </a:r>
            <a:r>
              <a:rPr lang="ru-RU" dirty="0" smtClean="0">
                <a:latin typeface="Times New Roman" panose="02020603050405020304" pitchFamily="18" charset="0"/>
                <a:cs typeface="Times New Roman" panose="02020603050405020304" pitchFamily="18" charset="0"/>
              </a:rPr>
              <a:t>цены </a:t>
            </a:r>
            <a:r>
              <a:rPr lang="ru-RU" dirty="0">
                <a:latin typeface="Times New Roman" panose="02020603050405020304" pitchFamily="18" charset="0"/>
                <a:cs typeface="Times New Roman" panose="02020603050405020304" pitchFamily="18" charset="0"/>
              </a:rPr>
              <a:t>на природный газ, добываемый и реализуемый потребителям Российской Федерации, в размере, увеличенном с 1 октября 2026 г. на 9,6 процента; </a:t>
            </a:r>
          </a:p>
          <a:p>
            <a:r>
              <a:rPr lang="ru-RU" dirty="0" smtClean="0">
                <a:latin typeface="Times New Roman"/>
                <a:cs typeface="Times New Roman"/>
              </a:rPr>
              <a:t>►</a:t>
            </a:r>
            <a:r>
              <a:rPr lang="ru-RU" dirty="0" smtClean="0">
                <a:latin typeface="Times New Roman" panose="02020603050405020304" pitchFamily="18" charset="0"/>
                <a:cs typeface="Times New Roman" panose="02020603050405020304" pitchFamily="18" charset="0"/>
              </a:rPr>
              <a:t>тарифы </a:t>
            </a:r>
            <a:r>
              <a:rPr lang="ru-RU" dirty="0">
                <a:latin typeface="Times New Roman" panose="02020603050405020304" pitchFamily="18" charset="0"/>
                <a:cs typeface="Times New Roman" panose="02020603050405020304" pitchFamily="18" charset="0"/>
              </a:rPr>
              <a:t>на услуги по транспортировке газа по газораспределительным сетям для газораспределительных организаций, являющихся исполнителями, соисполнителями или участниками региональных и межрегиональных программ газификации жилищно-коммунального хозяйства, промышленных и иных организаций в размере, увеличенном с 1 октября 2026 г. на 11,6 процента, с 1 июля 2027 г. - на 11,1 процента, с 1 июля 2028 года - на 7 процентов; </a:t>
            </a:r>
          </a:p>
          <a:p>
            <a:r>
              <a:rPr lang="ru-RU" dirty="0" smtClean="0">
                <a:latin typeface="Times New Roman"/>
                <a:cs typeface="Times New Roman"/>
              </a:rPr>
              <a:t>►</a:t>
            </a:r>
            <a:r>
              <a:rPr lang="ru-RU" dirty="0" smtClean="0">
                <a:latin typeface="Times New Roman" panose="02020603050405020304" pitchFamily="18" charset="0"/>
                <a:cs typeface="Times New Roman" panose="02020603050405020304" pitchFamily="18" charset="0"/>
              </a:rPr>
              <a:t>размер </a:t>
            </a:r>
            <a:r>
              <a:rPr lang="ru-RU" dirty="0">
                <a:latin typeface="Times New Roman" panose="02020603050405020304" pitchFamily="18" charset="0"/>
                <a:cs typeface="Times New Roman" panose="02020603050405020304" pitchFamily="18" charset="0"/>
              </a:rPr>
              <a:t>платы за снабженческо-сбытовые услуги, оказываемые потребителям газа его поставщиками, увеличенный с 1 октября 2026 г. на 5,1 процента. </a:t>
            </a:r>
          </a:p>
          <a:p>
            <a:endParaRPr lang="ru-RU" dirty="0"/>
          </a:p>
        </p:txBody>
      </p:sp>
    </p:spTree>
    <p:extLst>
      <p:ext uri="{BB962C8B-B14F-4D97-AF65-F5344CB8AC3E}">
        <p14:creationId xmlns:p14="http://schemas.microsoft.com/office/powerpoint/2010/main" val="12534345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Правовой режим газа как товара.</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Цена </a:t>
            </a:r>
            <a:endParaRPr lang="ru-RU" sz="2800" dirty="0"/>
          </a:p>
        </p:txBody>
      </p:sp>
      <p:sp>
        <p:nvSpPr>
          <p:cNvPr id="3" name="Объект 2"/>
          <p:cNvSpPr>
            <a:spLocks noGrp="1"/>
          </p:cNvSpPr>
          <p:nvPr>
            <p:ph idx="1"/>
          </p:nvPr>
        </p:nvSpPr>
        <p:spPr>
          <a:solidFill>
            <a:schemeClr val="accent6">
              <a:lumMod val="20000"/>
              <a:lumOff val="80000"/>
            </a:schemeClr>
          </a:solidFill>
        </p:spPr>
        <p:txBody>
          <a:bodyPr>
            <a:normAutofit fontScale="70000" lnSpcReduction="20000"/>
          </a:bodyPr>
          <a:lstStyle/>
          <a:p>
            <a:pPr algn="just"/>
            <a:r>
              <a:rPr lang="ru-RU" dirty="0" smtClean="0">
                <a:latin typeface="Times New Roman" panose="02020603050405020304" pitchFamily="18" charset="0"/>
                <a:cs typeface="Times New Roman" panose="02020603050405020304" pitchFamily="18" charset="0"/>
              </a:rPr>
              <a:t>Соответствующие приказы ФАС России зарегистрированы в Минюст и опубликованы.</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См., напр., Приказ </a:t>
            </a:r>
            <a:r>
              <a:rPr lang="ru-RU" dirty="0">
                <a:latin typeface="Times New Roman" panose="02020603050405020304" pitchFamily="18" charset="0"/>
                <a:cs typeface="Times New Roman" panose="02020603050405020304" pitchFamily="18" charset="0"/>
              </a:rPr>
              <a:t>ФАС России от 29.12.2025 N </a:t>
            </a:r>
            <a:r>
              <a:rPr lang="ru-RU" dirty="0" smtClean="0">
                <a:latin typeface="Times New Roman" panose="02020603050405020304" pitchFamily="18" charset="0"/>
                <a:cs typeface="Times New Roman" panose="02020603050405020304" pitchFamily="18" charset="0"/>
              </a:rPr>
              <a:t>1213/25</a:t>
            </a:r>
            <a:r>
              <a:rPr lang="ru-RU" dirty="0">
                <a:latin typeface="Times New Roman" panose="02020603050405020304" pitchFamily="18" charset="0"/>
                <a:cs typeface="Times New Roman" panose="02020603050405020304" pitchFamily="18" charset="0"/>
              </a:rPr>
              <a:t>"Об утверждении оптовых цен на газ, используемых в качестве предельных минимальных и предельных максимальных уровней оптовых цен на газ, добываемый ПАО "Газпром" и его аффилированными лицами, реализуемый потребителям Российской Федерации, указанным в пункте 15.1 Основных положений формирования и государственного регулирования цен на газ, тарифов на услуги по его транспортировке,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 предназначенных для транспортировки газа от магистральных газопроводов до объектов капитального строительства, и газопроводов, предназначенных для транспортировки газа от месторождений природного газа до магистрального газопровода, утвержденных постановлением Правительства Российской Федерации от 29 декабря 2000 г. N 1021"</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Начало действия с 01.10.2026.</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870981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400" b="1" dirty="0" smtClean="0">
                <a:latin typeface="Times New Roman" panose="02020603050405020304" pitchFamily="18" charset="0"/>
                <a:cs typeface="Times New Roman" panose="02020603050405020304" pitchFamily="18" charset="0"/>
              </a:rPr>
              <a:t>Правовой режим газа как объекта отношений по поставке на внутреннем рынке </a:t>
            </a: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2">
              <a:lumMod val="20000"/>
              <a:lumOff val="80000"/>
            </a:schemeClr>
          </a:solidFill>
        </p:spPr>
        <p:txBody>
          <a:bodyPr>
            <a:normAutofit fontScale="77500" lnSpcReduction="20000"/>
          </a:bodyPr>
          <a:lstStyle/>
          <a:p>
            <a:pPr algn="just"/>
            <a:r>
              <a:rPr lang="ru-RU" b="1" dirty="0">
                <a:latin typeface="Times New Roman" panose="02020603050405020304" pitchFamily="18" charset="0"/>
                <a:cs typeface="Times New Roman" panose="02020603050405020304" pitchFamily="18" charset="0"/>
              </a:rPr>
              <a:t>Правовые основы поставок </a:t>
            </a:r>
            <a:r>
              <a:rPr lang="ru-RU" b="1" dirty="0" smtClean="0">
                <a:latin typeface="Times New Roman" panose="02020603050405020304" pitchFamily="18" charset="0"/>
                <a:cs typeface="Times New Roman" panose="02020603050405020304" pitchFamily="18" charset="0"/>
              </a:rPr>
              <a:t>газа определены в статье 18 Федерального закона «О газоснабжении в Российской Федерации»</a:t>
            </a:r>
          </a:p>
          <a:p>
            <a:pPr algn="just"/>
            <a:r>
              <a:rPr lang="ru-RU" dirty="0">
                <a:latin typeface="Times New Roman" panose="02020603050405020304" pitchFamily="18" charset="0"/>
                <a:cs typeface="Times New Roman" panose="02020603050405020304" pitchFamily="18" charset="0"/>
              </a:rPr>
              <a:t>Поставки газа проводятся </a:t>
            </a:r>
            <a:r>
              <a:rPr lang="ru-RU" b="1" dirty="0">
                <a:latin typeface="Times New Roman" panose="02020603050405020304" pitchFamily="18" charset="0"/>
                <a:cs typeface="Times New Roman" panose="02020603050405020304" pitchFamily="18" charset="0"/>
              </a:rPr>
              <a:t>на основании договоров </a:t>
            </a:r>
            <a:r>
              <a:rPr lang="ru-RU" dirty="0">
                <a:latin typeface="Times New Roman" panose="02020603050405020304" pitchFamily="18" charset="0"/>
                <a:cs typeface="Times New Roman" panose="02020603050405020304" pitchFamily="18" charset="0"/>
              </a:rPr>
              <a:t>между поставщиками и потребителями независимо от форм собственности в соответствии с гражданским законодательством и утвержденными </a:t>
            </a:r>
            <a:r>
              <a:rPr lang="ru-RU" b="1" dirty="0">
                <a:latin typeface="Times New Roman" panose="02020603050405020304" pitchFamily="18" charset="0"/>
                <a:cs typeface="Times New Roman" panose="02020603050405020304" pitchFamily="18" charset="0"/>
              </a:rPr>
              <a:t>Правительством Российской Федерации правилами поставок газа и правилами пользования газом в Российской Федерации</a:t>
            </a:r>
            <a:r>
              <a:rPr lang="ru-RU" dirty="0">
                <a:latin typeface="Times New Roman" panose="02020603050405020304" pitchFamily="18" charset="0"/>
                <a:cs typeface="Times New Roman" panose="02020603050405020304" pitchFamily="18" charset="0"/>
              </a:rPr>
              <a:t>, а также иными нормативными правовыми актами, изданными во исполнение настоящего Федерального закона.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Преимущественное право на заключение договоров поставки газа </a:t>
            </a:r>
            <a:r>
              <a:rPr lang="ru-RU" dirty="0">
                <a:latin typeface="Times New Roman" panose="02020603050405020304" pitchFamily="18" charset="0"/>
                <a:cs typeface="Times New Roman" panose="02020603050405020304" pitchFamily="18" charset="0"/>
              </a:rPr>
              <a:t>имеют:</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покупатели газа для государственных или муниципальных нужд, коммунально-бытовых нужд и социальных нужд граждан; </a:t>
            </a:r>
          </a:p>
          <a:p>
            <a:pPr algn="just"/>
            <a:r>
              <a:rPr lang="ru-RU" dirty="0">
                <a:latin typeface="Times New Roman" panose="02020603050405020304" pitchFamily="18" charset="0"/>
                <a:cs typeface="Times New Roman" panose="02020603050405020304" pitchFamily="18" charset="0"/>
              </a:rPr>
              <a:t>покупатели газа, в отношении которых продлеваются действующие договоры поставки газа; </a:t>
            </a:r>
          </a:p>
          <a:p>
            <a:pPr algn="just"/>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86872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400" b="1" dirty="0">
                <a:latin typeface="Times New Roman" panose="02020603050405020304" pitchFamily="18" charset="0"/>
                <a:cs typeface="Times New Roman" panose="02020603050405020304" pitchFamily="18" charset="0"/>
              </a:rPr>
              <a:t>Правовой режим газа как объекта отношений по поставке на внутреннем рынке </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fontScale="70000" lnSpcReduction="20000"/>
          </a:bodyPr>
          <a:lstStyle/>
          <a:p>
            <a:pPr algn="just"/>
            <a:r>
              <a:rPr lang="ru-RU" dirty="0"/>
              <a:t>покупатели газа - </a:t>
            </a:r>
            <a:r>
              <a:rPr lang="ru-RU" b="1" dirty="0"/>
              <a:t>российские промышленные потребители, категории которых определяются Правительством Российской Федерации</a:t>
            </a:r>
            <a:r>
              <a:rPr lang="ru-RU" dirty="0"/>
              <a:t>, в том числе вводящие в эксплуатацию новые промышленные объекты, осуществляющие производство продукции, выработку тепловой и электрической энергии, в целях обеспечения их потребности в долгосрочной поставке газа при условии заключения долгосрочного договора поставки газа из ресурсов организации - собственника Единой системы газоснабжения и аффилированных с ней лиц (при наличии возможности поставки газа в заявленном потребителями объеме), в соответствии с которым указанные потребители в случае </a:t>
            </a:r>
            <a:r>
              <a:rPr lang="ru-RU" dirty="0" err="1"/>
              <a:t>невыборки</a:t>
            </a:r>
            <a:r>
              <a:rPr lang="ru-RU" dirty="0"/>
              <a:t> ими газа гарантируют поставщику газа оплату стоимости поставленного газа в расчетном периоде в объеме фактической поставки газа, но не менее его стоимости, определяемой исходя из установленного в соответствии с долгосрочным договором поставки газа планового объема газа либо его части (доли), за исключением случаев возникновения обстоятельств непреодолимой силы. </a:t>
            </a:r>
            <a:r>
              <a:rPr lang="ru-RU" b="1" dirty="0"/>
              <a:t>Если иное не согласовано сторонами</a:t>
            </a:r>
            <a:r>
              <a:rPr lang="ru-RU" dirty="0"/>
              <a:t>, в случае недопоставки по вине поставщика газа согласованных объемов газа либо его части (доли) в рамках исполнения указанного долгосрочного договора поставки газа поставщик газа обязан возместить потребителю газа стоимость недопоставленного газа либо его части (доли) в размере его стоимости, определяемой в соответствии с условиями долгосрочного договора поставки газа.</a:t>
            </a:r>
            <a:br>
              <a:rPr lang="ru-RU" dirty="0"/>
            </a:br>
            <a:endParaRPr lang="ru-RU" dirty="0"/>
          </a:p>
          <a:p>
            <a:endParaRPr lang="ru-RU" dirty="0"/>
          </a:p>
        </p:txBody>
      </p:sp>
    </p:spTree>
    <p:extLst>
      <p:ext uri="{BB962C8B-B14F-4D97-AF65-F5344CB8AC3E}">
        <p14:creationId xmlns:p14="http://schemas.microsoft.com/office/powerpoint/2010/main" val="38695935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400" b="1" dirty="0">
                <a:latin typeface="Times New Roman" panose="02020603050405020304" pitchFamily="18" charset="0"/>
                <a:cs typeface="Times New Roman" panose="02020603050405020304" pitchFamily="18" charset="0"/>
              </a:rPr>
              <a:t>Правовой режим газа как объекта отношений по поставке на внутреннем рынке </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lnSpcReduction="10000"/>
          </a:bodyPr>
          <a:lstStyle/>
          <a:p>
            <a:pPr algn="just"/>
            <a:r>
              <a:rPr lang="ru-RU" dirty="0">
                <a:latin typeface="Times New Roman" panose="02020603050405020304" pitchFamily="18" charset="0"/>
                <a:cs typeface="Times New Roman" panose="02020603050405020304" pitchFamily="18" charset="0"/>
              </a:rPr>
              <a:t>При заключении государственного или муниципального контракта на поставки газа для государственных или муниципальных нужд в нем должен учитываться объем потребления газа, согласованный государственным или муниципальным заказчиком в порядке, установленном Правительством Российской Федерации.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Правила </a:t>
            </a:r>
            <a:r>
              <a:rPr lang="ru-RU" dirty="0">
                <a:latin typeface="Times New Roman" panose="02020603050405020304" pitchFamily="18" charset="0"/>
                <a:cs typeface="Times New Roman" panose="02020603050405020304" pitchFamily="18" charset="0"/>
              </a:rPr>
              <a:t>согласования государственным (муниципальным) заказчиком объемов потребления газа для государственных (муниципальных) </a:t>
            </a:r>
            <a:r>
              <a:rPr lang="ru-RU" dirty="0" smtClean="0">
                <a:latin typeface="Times New Roman" panose="02020603050405020304" pitchFamily="18" charset="0"/>
                <a:cs typeface="Times New Roman" panose="02020603050405020304" pitchFamily="18" charset="0"/>
              </a:rPr>
              <a:t>нужд утверждены Постановлением Правительства РФ от </a:t>
            </a:r>
            <a:r>
              <a:rPr lang="en-US" dirty="0">
                <a:latin typeface="Times New Roman" panose="02020603050405020304" pitchFamily="18" charset="0"/>
                <a:cs typeface="Times New Roman" panose="02020603050405020304" pitchFamily="18" charset="0"/>
              </a:rPr>
              <a:t>02.09.2010 N </a:t>
            </a:r>
            <a:r>
              <a:rPr lang="en-US" dirty="0" smtClean="0">
                <a:latin typeface="Times New Roman" panose="02020603050405020304" pitchFamily="18" charset="0"/>
                <a:cs typeface="Times New Roman" panose="02020603050405020304" pitchFamily="18" charset="0"/>
              </a:rPr>
              <a:t>667</a:t>
            </a:r>
            <a:r>
              <a:rPr lang="ru-RU"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988144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normAutofit/>
          </a:bodyPr>
          <a:lstStyle/>
          <a:p>
            <a:pPr algn="ctr"/>
            <a:r>
              <a:rPr lang="ru-RU" sz="2400" b="1" dirty="0" smtClean="0">
                <a:latin typeface="Times New Roman" panose="02020603050405020304" pitchFamily="18" charset="0"/>
                <a:cs typeface="Times New Roman" panose="02020603050405020304" pitchFamily="18" charset="0"/>
              </a:rPr>
              <a:t>Правовой режим газа как объекта отношений по </a:t>
            </a:r>
            <a:r>
              <a:rPr lang="ru-RU" sz="2400" b="1" dirty="0">
                <a:latin typeface="Times New Roman" panose="02020603050405020304" pitchFamily="18" charset="0"/>
                <a:cs typeface="Times New Roman" panose="02020603050405020304" pitchFamily="18" charset="0"/>
              </a:rPr>
              <a:t>поставке на внутреннем </a:t>
            </a:r>
            <a:r>
              <a:rPr lang="ru-RU" sz="2400" b="1" dirty="0" smtClean="0">
                <a:latin typeface="Times New Roman" panose="02020603050405020304" pitchFamily="18" charset="0"/>
                <a:cs typeface="Times New Roman" panose="02020603050405020304" pitchFamily="18" charset="0"/>
              </a:rPr>
              <a:t>рынке </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lnSpcReduction="10000"/>
          </a:bodyPr>
          <a:lstStyle/>
          <a:p>
            <a:pPr algn="just"/>
            <a:r>
              <a:rPr lang="ru-RU" dirty="0">
                <a:latin typeface="Times New Roman" panose="02020603050405020304" pitchFamily="18" charset="0"/>
                <a:cs typeface="Times New Roman" panose="02020603050405020304" pitchFamily="18" charset="0"/>
              </a:rPr>
              <a:t>Поставщик газа вправе в порядке, установленном Правительством Российской Федерации, включать в долгосрочные договоры поставки газа, заключаемые с потребителями газа, категории которых определяются Правительством Российской Федерации, условие об оплате газа, в соответствии с которым указанные потребители газа гарантируют поставщику газа оплату стоимости поставленного газа в объеме фактической поставки газа, но не менее стоимости, определяемой исходя из установленного в соответствии с договором поставки газа объема газа, за исключением случаев возникновения непреодолимой силы.</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952149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Газ как объект биржевой </a:t>
            </a:r>
            <a:r>
              <a:rPr lang="ru-RU" sz="2800" b="1" dirty="0" smtClean="0">
                <a:latin typeface="Times New Roman" panose="02020603050405020304" pitchFamily="18" charset="0"/>
                <a:cs typeface="Times New Roman" panose="02020603050405020304" pitchFamily="18" charset="0"/>
              </a:rPr>
              <a:t>торговли</a:t>
            </a:r>
            <a:endParaRPr lang="ru-RU" sz="2800" dirty="0"/>
          </a:p>
        </p:txBody>
      </p:sp>
      <p:sp>
        <p:nvSpPr>
          <p:cNvPr id="3" name="Объект 2"/>
          <p:cNvSpPr>
            <a:spLocks noGrp="1"/>
          </p:cNvSpPr>
          <p:nvPr>
            <p:ph idx="1"/>
          </p:nvPr>
        </p:nvSpPr>
        <p:spPr>
          <a:solidFill>
            <a:schemeClr val="accent4">
              <a:lumMod val="40000"/>
              <a:lumOff val="60000"/>
            </a:schemeClr>
          </a:solidFill>
        </p:spPr>
        <p:txBody>
          <a:bodyPr>
            <a:normAutofit lnSpcReduction="10000"/>
          </a:bodyPr>
          <a:lstStyle/>
          <a:p>
            <a:pPr algn="just"/>
            <a:r>
              <a:rPr lang="ru-RU" dirty="0">
                <a:latin typeface="Times New Roman" panose="02020603050405020304" pitchFamily="18" charset="0"/>
                <a:cs typeface="Times New Roman" panose="02020603050405020304" pitchFamily="18" charset="0"/>
              </a:rPr>
              <a:t>Информацию о биржевой торговле газом и связанных с ней тенденциях можно найти на следующих ресурсах:</a:t>
            </a:r>
          </a:p>
          <a:p>
            <a:pPr algn="just"/>
            <a:r>
              <a:rPr lang="ru-RU" b="1" dirty="0">
                <a:latin typeface="Times New Roman" panose="02020603050405020304" pitchFamily="18" charset="0"/>
                <a:cs typeface="Times New Roman" panose="02020603050405020304" pitchFamily="18" charset="0"/>
              </a:rPr>
              <a:t>spimex.com</a:t>
            </a:r>
            <a:r>
              <a:rPr lang="ru-RU" dirty="0">
                <a:latin typeface="Times New Roman" panose="02020603050405020304" pitchFamily="18" charset="0"/>
                <a:cs typeface="Times New Roman" panose="02020603050405020304" pitchFamily="18" charset="0"/>
              </a:rPr>
              <a:t> — сайт АО «Петербургская Биржа», где представлены, в том числе, биржевые индексы и цены на природный газ за март 2026 года. </a:t>
            </a:r>
            <a:r>
              <a:rPr lang="ru-RU" dirty="0">
                <a:latin typeface="Times New Roman" panose="02020603050405020304" pitchFamily="18" charset="0"/>
                <a:cs typeface="Times New Roman" panose="02020603050405020304" pitchFamily="18" charset="0"/>
                <a:hlinkClick r:id="rId2"/>
              </a:rPr>
              <a:t>spimex.com</a:t>
            </a:r>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ru.tradingview.com</a:t>
            </a:r>
            <a:r>
              <a:rPr lang="ru-RU" dirty="0">
                <a:latin typeface="Times New Roman" panose="02020603050405020304" pitchFamily="18" charset="0"/>
                <a:cs typeface="Times New Roman" panose="02020603050405020304" pitchFamily="18" charset="0"/>
              </a:rPr>
              <a:t> — на сайте есть графики и котировки фьючерсов на природный газ, в том числе за март 2026 года. </a:t>
            </a:r>
            <a:r>
              <a:rPr lang="ru-RU" dirty="0">
                <a:latin typeface="Times New Roman" panose="02020603050405020304" pitchFamily="18" charset="0"/>
                <a:cs typeface="Times New Roman" panose="02020603050405020304" pitchFamily="18" charset="0"/>
                <a:hlinkClick r:id="rId3"/>
              </a:rPr>
              <a:t>ru.tradingview.com</a:t>
            </a:r>
            <a:endParaRPr lang="ru-RU"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finance.mail.ru</a:t>
            </a:r>
            <a:r>
              <a:rPr lang="ru-RU" dirty="0">
                <a:latin typeface="Times New Roman" panose="02020603050405020304" pitchFamily="18" charset="0"/>
                <a:cs typeface="Times New Roman" panose="02020603050405020304" pitchFamily="18" charset="0"/>
              </a:rPr>
              <a:t> — на сайте представлены новости и аналитика по рынку газа, в том числе информация о торгах на разных биржах. </a:t>
            </a:r>
            <a:r>
              <a:rPr lang="ru-RU" dirty="0">
                <a:latin typeface="Times New Roman" panose="02020603050405020304" pitchFamily="18" charset="0"/>
                <a:cs typeface="Times New Roman" panose="02020603050405020304" pitchFamily="18" charset="0"/>
                <a:hlinkClick r:id="rId4"/>
              </a:rPr>
              <a:t>finance.mail.ru</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2806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40000"/>
              <a:lumOff val="60000"/>
            </a:schemeClr>
          </a:solidFill>
        </p:spPr>
        <p:txBody>
          <a:bodyPr/>
          <a:lstStyle/>
          <a:p>
            <a:r>
              <a:rPr lang="ru-RU" b="1" dirty="0">
                <a:latin typeface="Times New Roman" panose="02020603050405020304" pitchFamily="18" charset="0"/>
                <a:cs typeface="Times New Roman" panose="02020603050405020304" pitchFamily="18" charset="0"/>
              </a:rPr>
              <a:t>Запасы стратегического ресурса</a:t>
            </a: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Наиболее перспективным регионом для открытия новых газовых месторождений считается шельф Арктики, однако уровень изученности его нефтегазового потенциала составляет около 20 %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Разработка месторождений в морях Северного Ледовитого </a:t>
            </a:r>
            <a:r>
              <a:rPr lang="ru-RU" dirty="0" smtClean="0">
                <a:latin typeface="Times New Roman" panose="02020603050405020304" pitchFamily="18" charset="0"/>
                <a:cs typeface="Times New Roman" panose="02020603050405020304" pitchFamily="18" charset="0"/>
              </a:rPr>
              <a:t>океана</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могут </a:t>
            </a:r>
            <a:r>
              <a:rPr lang="ru-RU" dirty="0">
                <a:latin typeface="Times New Roman" panose="02020603050405020304" pitchFamily="18" charset="0"/>
                <a:cs typeface="Times New Roman" panose="02020603050405020304" pitchFamily="18" charset="0"/>
              </a:rPr>
              <a:t>дать существенный прирост добычи. </a:t>
            </a: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При </a:t>
            </a:r>
            <a:r>
              <a:rPr lang="ru-RU" dirty="0">
                <a:latin typeface="Times New Roman" panose="02020603050405020304" pitchFamily="18" charset="0"/>
                <a:cs typeface="Times New Roman" panose="02020603050405020304" pitchFamily="18" charset="0"/>
              </a:rPr>
              <a:t>этом ключевой проблемой остается недостаточная развитость собственных технологий газодобычи в северных морях.</a:t>
            </a:r>
          </a:p>
          <a:p>
            <a:r>
              <a:rPr lang="ru-RU" dirty="0">
                <a:latin typeface="Times New Roman" panose="02020603050405020304" pitchFamily="18" charset="0"/>
                <a:cs typeface="Times New Roman" panose="02020603050405020304" pitchFamily="18" charset="0"/>
              </a:rPr>
              <a:t>Наша страна по запасам ПГ занимает 1-е место в мире (22,4 % от общемировых) </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На 2-м и 3-м расположились Иран и Катар (42,4 и 29,8 трлн м</a:t>
            </a:r>
            <a:r>
              <a:rPr lang="ru-RU" baseline="30000" dirty="0">
                <a:latin typeface="Times New Roman" panose="02020603050405020304" pitchFamily="18" charset="0"/>
                <a:cs typeface="Times New Roman" panose="02020603050405020304" pitchFamily="18" charset="0"/>
              </a:rPr>
              <a:t>3</a:t>
            </a:r>
            <a:r>
              <a:rPr lang="ru-RU" dirty="0">
                <a:latin typeface="Times New Roman" panose="02020603050405020304" pitchFamily="18" charset="0"/>
                <a:cs typeface="Times New Roman" panose="02020603050405020304" pitchFamily="18" charset="0"/>
              </a:rPr>
              <a:t> соответственно). Замыкают четверку лидеров США с показателем 21,7 трлн м</a:t>
            </a:r>
            <a:r>
              <a:rPr lang="ru-RU" baseline="30000" dirty="0">
                <a:latin typeface="Times New Roman" panose="02020603050405020304" pitchFamily="18" charset="0"/>
                <a:cs typeface="Times New Roman" panose="02020603050405020304" pitchFamily="18" charset="0"/>
              </a:rPr>
              <a:t>3</a:t>
            </a:r>
            <a:r>
              <a:rPr lang="ru-RU"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hlinkClick r:id="rId2"/>
              </a:rPr>
              <a:t>https</a:t>
            </a:r>
            <a:r>
              <a:rPr lang="en-US" dirty="0">
                <a:latin typeface="Times New Roman" panose="02020603050405020304" pitchFamily="18" charset="0"/>
                <a:cs typeface="Times New Roman" panose="02020603050405020304" pitchFamily="18" charset="0"/>
                <a:hlinkClick r:id="rId2"/>
              </a:rPr>
              <a:t>://</a:t>
            </a:r>
            <a:r>
              <a:rPr lang="en-US" dirty="0" smtClean="0">
                <a:latin typeface="Times New Roman" panose="02020603050405020304" pitchFamily="18" charset="0"/>
                <a:cs typeface="Times New Roman" panose="02020603050405020304" pitchFamily="18" charset="0"/>
                <a:hlinkClick r:id="rId2"/>
              </a:rPr>
              <a:t>neftegas.info/articles/article/987</a:t>
            </a:r>
            <a:r>
              <a:rPr lang="ru-RU" dirty="0" smtClean="0">
                <a:latin typeface="Times New Roman" panose="02020603050405020304" pitchFamily="18" charset="0"/>
                <a:cs typeface="Times New Roman" panose="02020603050405020304" pitchFamily="18" charset="0"/>
              </a:rPr>
              <a:t> </a:t>
            </a:r>
          </a:p>
          <a:p>
            <a:endParaRPr lang="ru-RU" dirty="0" smtClean="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7100826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Газ как объект биржевой торговли. Биржевая торговля газом на АО Петербургская биржа</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4">
              <a:lumMod val="20000"/>
              <a:lumOff val="80000"/>
            </a:schemeClr>
          </a:solidFill>
        </p:spPr>
        <p:txBody>
          <a:bodyPr/>
          <a:lstStyle/>
          <a:p>
            <a:pPr algn="just"/>
            <a:r>
              <a:rPr lang="ru-RU" dirty="0">
                <a:latin typeface="Times New Roman" panose="02020603050405020304" pitchFamily="18" charset="0"/>
                <a:cs typeface="Times New Roman" panose="02020603050405020304" pitchFamily="18" charset="0"/>
              </a:rPr>
              <a:t>В целом биржевой рынок газа пока занимает небольшую долю российского рынка</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Тем не менее объем </a:t>
            </a:r>
            <a:r>
              <a:rPr lang="ru-RU" dirty="0">
                <a:latin typeface="Times New Roman" panose="02020603050405020304" pitchFamily="18" charset="0"/>
                <a:cs typeface="Times New Roman" panose="02020603050405020304" pitchFamily="18" charset="0"/>
              </a:rPr>
              <a:t>торгов природным газом на </a:t>
            </a:r>
            <a:r>
              <a:rPr lang="ru-RU" dirty="0" smtClean="0">
                <a:latin typeface="Times New Roman" panose="02020603050405020304" pitchFamily="18" charset="0"/>
                <a:cs typeface="Times New Roman" panose="02020603050405020304" pitchFamily="18" charset="0"/>
              </a:rPr>
              <a:t>Петербургской бирже по</a:t>
            </a:r>
            <a:r>
              <a:rPr lang="ru-RU" dirty="0">
                <a:latin typeface="Times New Roman" panose="02020603050405020304" pitchFamily="18" charset="0"/>
                <a:cs typeface="Times New Roman" panose="02020603050405020304" pitchFamily="18" charset="0"/>
              </a:rPr>
              <a:t> итогам 2025 г. вырос на 70% к предыдущему году и составил 15,6 млрд куб. м, рассказал президент торговой площадки </a:t>
            </a:r>
            <a:r>
              <a:rPr lang="ru-RU" dirty="0" smtClean="0">
                <a:latin typeface="Times New Roman" panose="02020603050405020304" pitchFamily="18" charset="0"/>
                <a:cs typeface="Times New Roman" panose="02020603050405020304" pitchFamily="18" charset="0"/>
              </a:rPr>
              <a:t>И.А. Артемьев. </a:t>
            </a:r>
            <a:r>
              <a:rPr lang="ru-RU" dirty="0">
                <a:latin typeface="Times New Roman" panose="02020603050405020304" pitchFamily="18" charset="0"/>
                <a:cs typeface="Times New Roman" panose="02020603050405020304" pitchFamily="18" charset="0"/>
              </a:rPr>
              <a:t>Это максимальный за последние 5 лет объем реализации газа через биржу. В стоимостном выражении оборот торгов газом достиг 53,4 млрд руб</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https://expert.ru/promishlennost/gaz-rasshiryaetsya-na-birzhe</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p>
          <a:p>
            <a:endParaRPr lang="ru-RU" dirty="0"/>
          </a:p>
          <a:p>
            <a:endParaRPr lang="ru-RU" dirty="0"/>
          </a:p>
        </p:txBody>
      </p:sp>
    </p:spTree>
    <p:extLst>
      <p:ext uri="{BB962C8B-B14F-4D97-AF65-F5344CB8AC3E}">
        <p14:creationId xmlns:p14="http://schemas.microsoft.com/office/powerpoint/2010/main" val="30244953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pPr algn="ctr"/>
            <a:r>
              <a:rPr lang="ru-RU" sz="2400" b="1" dirty="0">
                <a:latin typeface="Times New Roman" panose="02020603050405020304" pitchFamily="18" charset="0"/>
                <a:cs typeface="Times New Roman" panose="02020603050405020304" pitchFamily="18" charset="0"/>
              </a:rPr>
              <a:t>Газ как объект биржевой торговли. Биржевая торговля газом на АО Петербургская биржа</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92500" lnSpcReduction="10000"/>
          </a:bodyPr>
          <a:lstStyle/>
          <a:p>
            <a:pPr algn="just"/>
            <a:r>
              <a:rPr lang="ru-RU" dirty="0" err="1" smtClean="0">
                <a:latin typeface="Times New Roman" panose="02020603050405020304" pitchFamily="18" charset="0"/>
                <a:cs typeface="Times New Roman" panose="02020603050405020304" pitchFamily="18" charset="0"/>
              </a:rPr>
              <a:t>ПАО«Газпром</a:t>
            </a:r>
            <a:r>
              <a:rPr lang="ru-RU" dirty="0" smtClean="0">
                <a:latin typeface="Times New Roman" panose="02020603050405020304" pitchFamily="18" charset="0"/>
                <a:cs typeface="Times New Roman" panose="02020603050405020304" pitchFamily="18" charset="0"/>
              </a:rPr>
              <a:t>» пока не очень активно представлен на торгах. </a:t>
            </a:r>
            <a:r>
              <a:rPr lang="ru-RU" dirty="0">
                <a:latin typeface="Times New Roman" panose="02020603050405020304" pitchFamily="18" charset="0"/>
                <a:cs typeface="Times New Roman" panose="02020603050405020304" pitchFamily="18" charset="0"/>
              </a:rPr>
              <a:t>Это связано с тем, что основной объем газа, поставляемого холдингом на внутренний рынок, продается по установленным правительством тарифам. Глава Петербургской биржи отметил, что объем газа, который «Газпром» может продавать на свободном рынке, «довольно ограничен». При этом значительный рост объемов продаж газа, в том числе и от «Газпрома», биржа ожидает с 2027 г. благодаря запуску с 1 сентября 2026 г. механизма коммерческой балансировки газа. Этот механизм предполагает обязательный вывод на биржу объемов газа, которые были оплачены по долгосрочным контрактам на условиях «бери или плати», но не были физически отобраны</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https://expert.ru/promishlennost/gaz-rasshiryaetsya-na-birzhe</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7600514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pPr algn="ctr"/>
            <a:r>
              <a:rPr lang="ru-RU" sz="2400" b="1" dirty="0">
                <a:latin typeface="Times New Roman" panose="02020603050405020304" pitchFamily="18" charset="0"/>
                <a:cs typeface="Times New Roman" panose="02020603050405020304" pitchFamily="18" charset="0"/>
              </a:rPr>
              <a:t>Газ как объект биржевой торговли. Биржевая торговля газом на АО Петербургская биржа</a:t>
            </a:r>
            <a:endParaRPr lang="ru-RU" sz="2400" dirty="0"/>
          </a:p>
        </p:txBody>
      </p:sp>
      <p:sp>
        <p:nvSpPr>
          <p:cNvPr id="3" name="Объект 2"/>
          <p:cNvSpPr>
            <a:spLocks noGrp="1"/>
          </p:cNvSpPr>
          <p:nvPr>
            <p:ph idx="1"/>
          </p:nvPr>
        </p:nvSpPr>
        <p:spPr>
          <a:solidFill>
            <a:schemeClr val="accent4">
              <a:lumMod val="40000"/>
              <a:lumOff val="60000"/>
            </a:schemeClr>
          </a:solidFill>
        </p:spPr>
        <p:txBody>
          <a:bodyPr/>
          <a:lstStyle/>
          <a:p>
            <a:pPr algn="just"/>
            <a:r>
              <a:rPr lang="ru-RU" dirty="0" smtClean="0">
                <a:latin typeface="Times New Roman" panose="02020603050405020304" pitchFamily="18" charset="0"/>
                <a:cs typeface="Times New Roman" panose="02020603050405020304" pitchFamily="18" charset="0"/>
              </a:rPr>
              <a:t>Крупными поставщиками газа на биржу в 2025 году стал </a:t>
            </a:r>
            <a:r>
              <a:rPr lang="ru-RU" dirty="0" err="1" smtClean="0">
                <a:latin typeface="Times New Roman" panose="02020603050405020304" pitchFamily="18" charset="0"/>
                <a:cs typeface="Times New Roman" panose="02020603050405020304" pitchFamily="18" charset="0"/>
              </a:rPr>
              <a:t>Новатек</a:t>
            </a:r>
            <a:r>
              <a:rPr lang="ru-RU" dirty="0" smtClean="0">
                <a:latin typeface="Times New Roman" panose="02020603050405020304" pitchFamily="18" charset="0"/>
                <a:cs typeface="Times New Roman" panose="02020603050405020304" pitchFamily="18" charset="0"/>
              </a:rPr>
              <a:t>, в также крупные </a:t>
            </a:r>
            <a:r>
              <a:rPr lang="ru-RU" dirty="0">
                <a:latin typeface="Times New Roman" panose="02020603050405020304" pitchFamily="18" charset="0"/>
                <a:cs typeface="Times New Roman" panose="02020603050405020304" pitchFamily="18" charset="0"/>
              </a:rPr>
              <a:t>нефтяные компании, в том числе «Роснефть», «Лукойл», «Сургутнефтегаз», «Газпром нефть</a:t>
            </a:r>
            <a:r>
              <a:rPr lang="ru-RU" dirty="0" smtClean="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hlinkClick r:id="rId2"/>
              </a:rPr>
              <a:t>https://expert.ru/promishlennost/gaz-rasshiryaetsya-na-birzhe</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С правилами проведения торгов и спецификацией биржевого товара газ природный можно ознакомиться на сайте АО «Петербургская биржа»</a:t>
            </a:r>
          </a:p>
          <a:p>
            <a:pPr algn="just"/>
            <a:r>
              <a:rPr lang="en-US" dirty="0">
                <a:latin typeface="Times New Roman" panose="02020603050405020304" pitchFamily="18" charset="0"/>
                <a:cs typeface="Times New Roman" panose="02020603050405020304" pitchFamily="18" charset="0"/>
                <a:hlinkClick r:id="rId3"/>
              </a:rPr>
              <a:t>https://spimex.com/markets/gas/documents</a:t>
            </a:r>
            <a:r>
              <a:rPr lang="en-US" dirty="0" smtClean="0">
                <a:latin typeface="Times New Roman" panose="02020603050405020304" pitchFamily="18" charset="0"/>
                <a:cs typeface="Times New Roman" panose="02020603050405020304" pitchFamily="18" charset="0"/>
                <a:hlinkClick r:id="rId3"/>
              </a:rPr>
              <a:t>/</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3182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4000" b="1" dirty="0" smtClean="0">
                <a:latin typeface="Times New Roman" panose="02020603050405020304" pitchFamily="18" charset="0"/>
                <a:cs typeface="Times New Roman" panose="02020603050405020304" pitchFamily="18" charset="0"/>
              </a:rPr>
              <a:t>Биржевая торговля газом за рубежом</a:t>
            </a:r>
            <a:endParaRPr lang="ru-RU" sz="4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3">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На всех крупных биржах мира наряду со </a:t>
            </a:r>
            <a:r>
              <a:rPr lang="ru-RU" dirty="0" err="1">
                <a:latin typeface="Times New Roman" panose="02020603050405020304" pitchFamily="18" charset="0"/>
                <a:cs typeface="Times New Roman" panose="02020603050405020304" pitchFamily="18" charset="0"/>
              </a:rPr>
              <a:t>спотовым</a:t>
            </a:r>
            <a:r>
              <a:rPr lang="ru-RU" dirty="0">
                <a:latin typeface="Times New Roman" panose="02020603050405020304" pitchFamily="18" charset="0"/>
                <a:cs typeface="Times New Roman" panose="02020603050405020304" pitchFamily="18" charset="0"/>
              </a:rPr>
              <a:t> рынком (с немедленной поставкой) газ торгуется в виде фьючерсов (с поставкой через месяц и более) </a:t>
            </a:r>
          </a:p>
          <a:p>
            <a:pPr algn="just"/>
            <a:r>
              <a:rPr lang="ru-RU" dirty="0">
                <a:latin typeface="Times New Roman" panose="02020603050405020304" pitchFamily="18" charset="0"/>
                <a:cs typeface="Times New Roman" panose="02020603050405020304" pitchFamily="18" charset="0"/>
              </a:rPr>
              <a:t> Чаще всего в такой контракт заложена цена газа в США (на </a:t>
            </a:r>
            <a:r>
              <a:rPr lang="ru-RU" dirty="0" err="1">
                <a:latin typeface="Times New Roman" panose="02020603050405020304" pitchFamily="18" charset="0"/>
                <a:cs typeface="Times New Roman" panose="02020603050405020304" pitchFamily="18" charset="0"/>
              </a:rPr>
              <a:t>Henry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Hub</a:t>
            </a:r>
            <a:r>
              <a:rPr lang="ru-RU" dirty="0">
                <a:latin typeface="Times New Roman" panose="02020603050405020304" pitchFamily="18" charset="0"/>
                <a:cs typeface="Times New Roman" panose="02020603050405020304" pitchFamily="18" charset="0"/>
              </a:rPr>
              <a:t>).</a:t>
            </a:r>
          </a:p>
          <a:p>
            <a:pPr algn="just"/>
            <a:r>
              <a:rPr lang="ru-RU" b="1" dirty="0" err="1">
                <a:latin typeface="Times New Roman" panose="02020603050405020304" pitchFamily="18" charset="0"/>
                <a:cs typeface="Times New Roman" panose="02020603050405020304" pitchFamily="18" charset="0"/>
              </a:rPr>
              <a:t>Henry</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Hub</a:t>
            </a:r>
            <a:r>
              <a:rPr lang="ru-RU" dirty="0">
                <a:latin typeface="Times New Roman" panose="02020603050405020304" pitchFamily="18" charset="0"/>
                <a:cs typeface="Times New Roman" panose="02020603050405020304" pitchFamily="18" charset="0"/>
              </a:rPr>
              <a:t>  — </a:t>
            </a:r>
            <a:r>
              <a:rPr lang="ru-RU" i="1" dirty="0">
                <a:latin typeface="Times New Roman" panose="02020603050405020304" pitchFamily="18" charset="0"/>
                <a:cs typeface="Times New Roman" panose="02020603050405020304" pitchFamily="18" charset="0"/>
              </a:rPr>
              <a:t>физический</a:t>
            </a:r>
            <a:r>
              <a:rPr lang="ru-RU" dirty="0">
                <a:latin typeface="Times New Roman" panose="02020603050405020304" pitchFamily="18" charset="0"/>
                <a:cs typeface="Times New Roman" panose="02020603050405020304" pitchFamily="18" charset="0"/>
              </a:rPr>
              <a:t> газовый </a:t>
            </a:r>
            <a:r>
              <a:rPr lang="ru-RU" dirty="0" err="1">
                <a:latin typeface="Times New Roman" panose="02020603050405020304" pitchFamily="18" charset="0"/>
                <a:cs typeface="Times New Roman" panose="02020603050405020304" pitchFamily="18" charset="0"/>
              </a:rPr>
              <a:t>хаб</a:t>
            </a:r>
            <a:r>
              <a:rPr lang="ru-RU" dirty="0">
                <a:latin typeface="Times New Roman" panose="02020603050405020304" pitchFamily="18" charset="0"/>
                <a:cs typeface="Times New Roman" panose="02020603050405020304" pitchFamily="18" charset="0"/>
              </a:rPr>
              <a:t> (газораспределительный центр), расположенный недалеко от города </a:t>
            </a:r>
            <a:r>
              <a:rPr lang="ru-RU" dirty="0" err="1">
                <a:latin typeface="Times New Roman" panose="02020603050405020304" pitchFamily="18" charset="0"/>
                <a:cs typeface="Times New Roman" panose="02020603050405020304" pitchFamily="18" charset="0"/>
              </a:rPr>
              <a:t>Эрат</a:t>
            </a:r>
            <a:r>
              <a:rPr lang="ru-RU" dirty="0">
                <a:latin typeface="Times New Roman" panose="02020603050405020304" pitchFamily="18" charset="0"/>
                <a:cs typeface="Times New Roman" panose="02020603050405020304" pitchFamily="18" charset="0"/>
              </a:rPr>
              <a:t>, штат Луизиана, США. Играет ведущую роль в формировании цен на природный газ в США.</a:t>
            </a:r>
          </a:p>
          <a:p>
            <a:pPr algn="just"/>
            <a:r>
              <a:rPr lang="ru-RU" dirty="0" err="1">
                <a:latin typeface="Times New Roman" panose="02020603050405020304" pitchFamily="18" charset="0"/>
                <a:cs typeface="Times New Roman" panose="02020603050405020304" pitchFamily="18" charset="0"/>
              </a:rPr>
              <a:t>Henry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Hub</a:t>
            </a:r>
            <a:r>
              <a:rPr lang="ru-RU" dirty="0">
                <a:latin typeface="Times New Roman" panose="02020603050405020304" pitchFamily="18" charset="0"/>
                <a:cs typeface="Times New Roman" panose="02020603050405020304" pitchFamily="18" charset="0"/>
              </a:rPr>
              <a:t> является </a:t>
            </a:r>
            <a:r>
              <a:rPr lang="ru-RU" i="1" dirty="0">
                <a:latin typeface="Times New Roman" panose="02020603050405020304" pitchFamily="18" charset="0"/>
                <a:cs typeface="Times New Roman" panose="02020603050405020304" pitchFamily="18" charset="0"/>
              </a:rPr>
              <a:t>точкой поставки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спотовых</a:t>
            </a:r>
            <a:r>
              <a:rPr lang="ru-RU" dirty="0">
                <a:latin typeface="Times New Roman" panose="02020603050405020304" pitchFamily="18" charset="0"/>
                <a:cs typeface="Times New Roman" panose="02020603050405020304" pitchFamily="18" charset="0"/>
              </a:rPr>
              <a:t> и фьючерсных контрактов на природный газ, торгуемых на:</a:t>
            </a:r>
          </a:p>
          <a:p>
            <a:pPr algn="just"/>
            <a:r>
              <a:rPr lang="ru-RU" dirty="0">
                <a:latin typeface="Times New Roman" panose="02020603050405020304" pitchFamily="18" charset="0"/>
                <a:cs typeface="Times New Roman" panose="02020603050405020304" pitchFamily="18" charset="0"/>
              </a:rPr>
              <a:t> Нью-Йоркской товарно-сырьевой бирже (NYMEX) - </a:t>
            </a:r>
            <a:r>
              <a:rPr lang="en-US" dirty="0">
                <a:latin typeface="Times New Roman" panose="02020603050405020304" pitchFamily="18" charset="0"/>
                <a:cs typeface="Times New Roman" panose="02020603050405020304" pitchFamily="18" charset="0"/>
                <a:hlinkClick r:id="rId2"/>
              </a:rPr>
              <a:t>https://www.cmegroup.com/</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и Межконтинентальной бирже (ICE)</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3"/>
              </a:rPr>
              <a:t>https://www.ice.com/index</a:t>
            </a: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474947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Биржевая торговля газом за рубежом</a:t>
            </a:r>
            <a:endParaRPr lang="ru-RU" dirty="0"/>
          </a:p>
        </p:txBody>
      </p:sp>
      <p:sp>
        <p:nvSpPr>
          <p:cNvPr id="3" name="Объект 2"/>
          <p:cNvSpPr>
            <a:spLocks noGrp="1"/>
          </p:cNvSpPr>
          <p:nvPr>
            <p:ph idx="1"/>
          </p:nvPr>
        </p:nvSpPr>
        <p:spPr>
          <a:solidFill>
            <a:schemeClr val="accent3">
              <a:lumMod val="20000"/>
              <a:lumOff val="80000"/>
            </a:schemeClr>
          </a:solidFill>
        </p:spPr>
        <p:style>
          <a:lnRef idx="1">
            <a:schemeClr val="accent5"/>
          </a:lnRef>
          <a:fillRef idx="2">
            <a:schemeClr val="accent5"/>
          </a:fillRef>
          <a:effectRef idx="1">
            <a:schemeClr val="accent5"/>
          </a:effectRef>
          <a:fontRef idx="minor">
            <a:schemeClr val="dk1"/>
          </a:fontRef>
        </p:style>
        <p:txBody>
          <a:bodyPr/>
          <a:lstStyle/>
          <a:p>
            <a:r>
              <a:rPr lang="ru-RU" sz="3200" dirty="0">
                <a:latin typeface="Times New Roman" panose="02020603050405020304" pitchFamily="18" charset="0"/>
                <a:cs typeface="Times New Roman" panose="02020603050405020304" pitchFamily="18" charset="0"/>
              </a:rPr>
              <a:t>В качестве центрального пункта ценообразования на газ используются газовые </a:t>
            </a:r>
            <a:r>
              <a:rPr lang="ru-RU" sz="3200" dirty="0" err="1">
                <a:latin typeface="Times New Roman" panose="02020603050405020304" pitchFamily="18" charset="0"/>
                <a:cs typeface="Times New Roman" panose="02020603050405020304" pitchFamily="18" charset="0"/>
              </a:rPr>
              <a:t>хабы</a:t>
            </a:r>
            <a:r>
              <a:rPr lang="ru-RU" sz="3200" dirty="0">
                <a:latin typeface="Times New Roman" panose="02020603050405020304" pitchFamily="18" charset="0"/>
                <a:cs typeface="Times New Roman" panose="02020603050405020304" pitchFamily="18" charset="0"/>
              </a:rPr>
              <a:t>.</a:t>
            </a:r>
          </a:p>
          <a:p>
            <a:pPr algn="just"/>
            <a:r>
              <a:rPr lang="ru-RU" sz="3200" b="1" dirty="0">
                <a:latin typeface="Times New Roman" panose="02020603050405020304" pitchFamily="18" charset="0"/>
                <a:cs typeface="Times New Roman" panose="02020603050405020304" pitchFamily="18" charset="0"/>
              </a:rPr>
              <a:t>Газовый </a:t>
            </a:r>
            <a:r>
              <a:rPr lang="ru-RU" sz="3200" b="1" dirty="0" err="1">
                <a:latin typeface="Times New Roman" panose="02020603050405020304" pitchFamily="18" charset="0"/>
                <a:cs typeface="Times New Roman" panose="02020603050405020304" pitchFamily="18" charset="0"/>
              </a:rPr>
              <a:t>хаб</a:t>
            </a:r>
            <a:r>
              <a:rPr lang="ru-RU" sz="3200" dirty="0">
                <a:latin typeface="Times New Roman" panose="02020603050405020304" pitchFamily="18" charset="0"/>
                <a:cs typeface="Times New Roman" panose="02020603050405020304" pitchFamily="18" charset="0"/>
              </a:rPr>
              <a:t> - это своеобразный газораспределительный центр, находящийся, как правило, в самом сердце инфраструктуры газотранспортных систем (ГТС): таких как газопроводы, СПГ- терминалы сжиженного природного газа (СПГ) и крупные порты.</a:t>
            </a:r>
          </a:p>
          <a:p>
            <a:r>
              <a:rPr lang="en-US" sz="3200" dirty="0">
                <a:latin typeface="Times New Roman" panose="02020603050405020304" pitchFamily="18" charset="0"/>
                <a:cs typeface="Times New Roman" panose="02020603050405020304" pitchFamily="18" charset="0"/>
                <a:hlinkClick r:id="rId2"/>
              </a:rPr>
              <a:t>https://neftegaz.ru/tech-library/transportirovka-i-khranenie/681677-gazovyy-khab/</a:t>
            </a:r>
            <a:r>
              <a:rPr lang="ru-RU" sz="3200"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5990066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style>
          <a:lnRef idx="1">
            <a:schemeClr val="accent5"/>
          </a:lnRef>
          <a:fillRef idx="2">
            <a:schemeClr val="accent5"/>
          </a:fillRef>
          <a:effectRef idx="1">
            <a:schemeClr val="accent5"/>
          </a:effectRef>
          <a:fontRef idx="minor">
            <a:schemeClr val="dk1"/>
          </a:fontRef>
        </p:style>
        <p:txBody>
          <a:bodyPr/>
          <a:lstStyle/>
          <a:p>
            <a:pPr algn="ctr"/>
            <a:r>
              <a:rPr lang="ru-RU" b="1" dirty="0">
                <a:latin typeface="Times New Roman" panose="02020603050405020304" pitchFamily="18" charset="0"/>
                <a:cs typeface="Times New Roman" panose="02020603050405020304" pitchFamily="18" charset="0"/>
              </a:rPr>
              <a:t>Развитие рынка  СПГ</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r>
              <a:rPr lang="ru-RU" sz="2400" dirty="0">
                <a:latin typeface="Times New Roman" panose="02020603050405020304" pitchFamily="18" charset="0"/>
                <a:cs typeface="Times New Roman" panose="02020603050405020304" pitchFamily="18" charset="0"/>
              </a:rPr>
              <a:t>Исторически сложилось так, что сформировалось два отдельных региона торговли сжиженным природным газом:</a:t>
            </a:r>
          </a:p>
          <a:p>
            <a:r>
              <a:rPr lang="ru-RU" sz="2400" dirty="0">
                <a:latin typeface="Times New Roman" panose="02020603050405020304" pitchFamily="18" charset="0"/>
                <a:cs typeface="Times New Roman" panose="02020603050405020304" pitchFamily="18" charset="0"/>
              </a:rPr>
              <a:t>Азиатско-Тихоокеанский регион,</a:t>
            </a:r>
          </a:p>
          <a:p>
            <a:r>
              <a:rPr lang="ru-RU" sz="2400" dirty="0">
                <a:latin typeface="Times New Roman" panose="02020603050405020304" pitchFamily="18" charset="0"/>
                <a:cs typeface="Times New Roman" panose="02020603050405020304" pitchFamily="18" charset="0"/>
              </a:rPr>
              <a:t>регион Атлантического бассейна, который включал Северную и Южную Америку и большую часть Европы.</a:t>
            </a:r>
          </a:p>
          <a:p>
            <a:r>
              <a:rPr lang="ru-RU" sz="2400" dirty="0">
                <a:latin typeface="Times New Roman" panose="02020603050405020304" pitchFamily="18" charset="0"/>
                <a:cs typeface="Times New Roman" panose="02020603050405020304" pitchFamily="18" charset="0"/>
              </a:rPr>
              <a:t>Из-за появления на рынке Катара произошло стирание границ. Дополнительными факторами стали развитие технологических процессов сжижения, сокращение стоимости морской перевозки и активное развитие </a:t>
            </a:r>
            <a:r>
              <a:rPr lang="ru-RU" sz="2400" dirty="0" err="1">
                <a:latin typeface="Times New Roman" panose="02020603050405020304" pitchFamily="18" charset="0"/>
                <a:cs typeface="Times New Roman" panose="02020603050405020304" pitchFamily="18" charset="0"/>
              </a:rPr>
              <a:t>спотового</a:t>
            </a:r>
            <a:r>
              <a:rPr lang="ru-RU" sz="2400" dirty="0">
                <a:latin typeface="Times New Roman" panose="02020603050405020304" pitchFamily="18" charset="0"/>
                <a:cs typeface="Times New Roman" panose="02020603050405020304" pitchFamily="18" charset="0"/>
              </a:rPr>
              <a:t> рынка.</a:t>
            </a:r>
          </a:p>
          <a:p>
            <a:r>
              <a:rPr lang="en-US" sz="2400" dirty="0">
                <a:latin typeface="Times New Roman" panose="02020603050405020304" pitchFamily="18" charset="0"/>
                <a:cs typeface="Times New Roman" panose="02020603050405020304" pitchFamily="18" charset="0"/>
                <a:hlinkClick r:id="rId2"/>
              </a:rPr>
              <a:t>https://gazprombank.investments/blog/market/spg-market/</a:t>
            </a:r>
            <a:r>
              <a:rPr lang="ru-RU" sz="2400" dirty="0">
                <a:latin typeface="Times New Roman" panose="02020603050405020304" pitchFamily="18" charset="0"/>
                <a:cs typeface="Times New Roman" panose="02020603050405020304" pitchFamily="18" charset="0"/>
              </a:rPr>
              <a:t> </a:t>
            </a: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46857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style>
          <a:lnRef idx="1">
            <a:schemeClr val="accent1"/>
          </a:lnRef>
          <a:fillRef idx="2">
            <a:schemeClr val="accent1"/>
          </a:fillRef>
          <a:effectRef idx="1">
            <a:schemeClr val="accent1"/>
          </a:effectRef>
          <a:fontRef idx="minor">
            <a:schemeClr val="dk1"/>
          </a:fontRef>
        </p:style>
        <p:txBody>
          <a:bodyPr/>
          <a:lstStyle/>
          <a:p>
            <a:pPr algn="ctr"/>
            <a:r>
              <a:rPr lang="ru-RU" b="1" dirty="0">
                <a:latin typeface="Times New Roman" panose="02020603050405020304" pitchFamily="18" charset="0"/>
                <a:cs typeface="Times New Roman" panose="02020603050405020304" pitchFamily="18" charset="0"/>
              </a:rPr>
              <a:t>Развитие рынка  СПГ</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Сегодня глобальный рынок сжиженного природного газа характеризуется высокой мобильностью и позволяет поставщикам относительно быстро переориентировать свои экспортные потоки в различные регионы мира, исходя из спроса и ценовой конъюнктуры.</a:t>
            </a:r>
          </a:p>
          <a:p>
            <a:pPr algn="just"/>
            <a:r>
              <a:rPr lang="ru-RU" b="1" dirty="0">
                <a:latin typeface="Times New Roman" panose="02020603050405020304" pitchFamily="18" charset="0"/>
                <a:cs typeface="Times New Roman" panose="02020603050405020304" pitchFamily="18" charset="0"/>
              </a:rPr>
              <a:t>Цепочка создания стоимости СПГ</a:t>
            </a:r>
          </a:p>
          <a:p>
            <a:pPr algn="just"/>
            <a:r>
              <a:rPr lang="ru-RU" dirty="0">
                <a:latin typeface="Times New Roman" panose="02020603050405020304" pitchFamily="18" charset="0"/>
                <a:cs typeface="Times New Roman" panose="02020603050405020304" pitchFamily="18" charset="0"/>
              </a:rPr>
              <a:t>Как и в нефтяной отрасли, цепочку создания стоимости сжиженного природного газа можно разделить на три основных этапа:</a:t>
            </a:r>
          </a:p>
          <a:p>
            <a:pPr algn="just"/>
            <a:r>
              <a:rPr lang="ru-RU" dirty="0">
                <a:latin typeface="Times New Roman" panose="02020603050405020304" pitchFamily="18" charset="0"/>
                <a:cs typeface="Times New Roman" panose="02020603050405020304" pitchFamily="18" charset="0"/>
              </a:rPr>
              <a:t>Разведка и добыча природного газа — </a:t>
            </a:r>
            <a:r>
              <a:rPr lang="ru-RU" dirty="0" err="1">
                <a:latin typeface="Times New Roman" panose="02020603050405020304" pitchFamily="18" charset="0"/>
                <a:cs typeface="Times New Roman" panose="02020603050405020304" pitchFamily="18" charset="0"/>
              </a:rPr>
              <a:t>Upstream</a:t>
            </a:r>
            <a:r>
              <a:rPr lang="ru-RU" dirty="0">
                <a:latin typeface="Times New Roman" panose="02020603050405020304" pitchFamily="18" charset="0"/>
                <a:cs typeface="Times New Roman" panose="02020603050405020304" pitchFamily="18" charset="0"/>
              </a:rPr>
              <a:t> в международной классификации.</a:t>
            </a:r>
          </a:p>
          <a:p>
            <a:pPr algn="just"/>
            <a:r>
              <a:rPr lang="ru-RU" dirty="0">
                <a:latin typeface="Times New Roman" panose="02020603050405020304" pitchFamily="18" charset="0"/>
                <a:cs typeface="Times New Roman" panose="02020603050405020304" pitchFamily="18" charset="0"/>
              </a:rPr>
              <a:t>Сжижение, транспортировка и хранение — </a:t>
            </a:r>
            <a:r>
              <a:rPr lang="ru-RU" dirty="0" err="1">
                <a:latin typeface="Times New Roman" panose="02020603050405020304" pitchFamily="18" charset="0"/>
                <a:cs typeface="Times New Roman" panose="02020603050405020304" pitchFamily="18" charset="0"/>
              </a:rPr>
              <a:t>Midstream</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Прием, </a:t>
            </a:r>
            <a:r>
              <a:rPr lang="ru-RU" dirty="0" err="1">
                <a:latin typeface="Times New Roman" panose="02020603050405020304" pitchFamily="18" charset="0"/>
                <a:cs typeface="Times New Roman" panose="02020603050405020304" pitchFamily="18" charset="0"/>
              </a:rPr>
              <a:t>регазификация</a:t>
            </a:r>
            <a:r>
              <a:rPr lang="ru-RU" dirty="0">
                <a:latin typeface="Times New Roman" panose="02020603050405020304" pitchFamily="18" charset="0"/>
                <a:cs typeface="Times New Roman" panose="02020603050405020304" pitchFamily="18" charset="0"/>
              </a:rPr>
              <a:t> и распределение — </a:t>
            </a:r>
            <a:r>
              <a:rPr lang="ru-RU" dirty="0" err="1">
                <a:latin typeface="Times New Roman" panose="02020603050405020304" pitchFamily="18" charset="0"/>
                <a:cs typeface="Times New Roman" panose="02020603050405020304" pitchFamily="18" charset="0"/>
              </a:rPr>
              <a:t>Downstream</a:t>
            </a:r>
            <a:r>
              <a:rPr lang="ru-RU" dirty="0"/>
              <a:t>.</a:t>
            </a:r>
          </a:p>
          <a:p>
            <a:endParaRPr lang="ru-RU" dirty="0"/>
          </a:p>
        </p:txBody>
      </p:sp>
    </p:spTree>
    <p:extLst>
      <p:ext uri="{BB962C8B-B14F-4D97-AF65-F5344CB8AC3E}">
        <p14:creationId xmlns:p14="http://schemas.microsoft.com/office/powerpoint/2010/main" val="27279860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style>
          <a:lnRef idx="1">
            <a:schemeClr val="accent1"/>
          </a:lnRef>
          <a:fillRef idx="2">
            <a:schemeClr val="accent1"/>
          </a:fillRef>
          <a:effectRef idx="1">
            <a:schemeClr val="accent1"/>
          </a:effectRef>
          <a:fontRef idx="minor">
            <a:schemeClr val="dk1"/>
          </a:fontRef>
        </p:style>
        <p:txBody>
          <a:bodyPr/>
          <a:lstStyle/>
          <a:p>
            <a:pPr algn="ctr"/>
            <a:r>
              <a:rPr lang="ru-RU" b="1" dirty="0">
                <a:latin typeface="Times New Roman" panose="02020603050405020304" pitchFamily="18" charset="0"/>
                <a:cs typeface="Times New Roman" panose="02020603050405020304" pitchFamily="18" charset="0"/>
              </a:rPr>
              <a:t>Развитие рынка  СПГ</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Крупнейшими мировыми экспортерами сжиженного природного газа являются США, Катар, Австралия, Малайзия и Россия. </a:t>
            </a:r>
          </a:p>
          <a:p>
            <a:pPr algn="just"/>
            <a:r>
              <a:rPr lang="ru-RU" dirty="0">
                <a:latin typeface="Times New Roman" panose="02020603050405020304" pitchFamily="18" charset="0"/>
                <a:cs typeface="Times New Roman" panose="02020603050405020304" pitchFamily="18" charset="0"/>
              </a:rPr>
              <a:t>По оценкам </a:t>
            </a:r>
            <a:r>
              <a:rPr lang="ru-RU" dirty="0" err="1">
                <a:latin typeface="Times New Roman" panose="02020603050405020304" pitchFamily="18" charset="0"/>
                <a:cs typeface="Times New Roman" panose="02020603050405020304" pitchFamily="18" charset="0"/>
              </a:rPr>
              <a:t>Bloomberg</a:t>
            </a:r>
            <a:r>
              <a:rPr lang="ru-RU" dirty="0">
                <a:latin typeface="Times New Roman" panose="02020603050405020304" pitchFamily="18" charset="0"/>
                <a:cs typeface="Times New Roman" panose="02020603050405020304" pitchFamily="18" charset="0"/>
              </a:rPr>
              <a:t>, ежегодный рост спроса на СПГ в период 2023–2026 годов составит около 18% в годовом исчислении.</a:t>
            </a:r>
          </a:p>
          <a:p>
            <a:pPr algn="just"/>
            <a:r>
              <a:rPr lang="ru-RU" dirty="0">
                <a:latin typeface="Times New Roman" panose="02020603050405020304" pitchFamily="18" charset="0"/>
                <a:cs typeface="Times New Roman" panose="02020603050405020304" pitchFamily="18" charset="0"/>
              </a:rPr>
              <a:t>По оценкам Катара, мировой спрос на СПГ не достигнет пика в ближайшие 20–30 лет. При этом предложение будет оставаться «структурно недостаточным» до тех пор, пока не появятся значительные новые производственные мощности, что произойдет не ранее 2026 года.</a:t>
            </a:r>
          </a:p>
        </p:txBody>
      </p:sp>
    </p:spTree>
    <p:extLst>
      <p:ext uri="{BB962C8B-B14F-4D97-AF65-F5344CB8AC3E}">
        <p14:creationId xmlns:p14="http://schemas.microsoft.com/office/powerpoint/2010/main" val="135826560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Развитие рынка СПГ</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dirty="0">
                <a:latin typeface="Times New Roman" panose="02020603050405020304" pitchFamily="18" charset="0"/>
                <a:cs typeface="Times New Roman" panose="02020603050405020304" pitchFamily="18" charset="0"/>
              </a:rPr>
              <a:t>Из-за отсутствия регулирования рынка, низких цен и высокой эффективности СПГ вскоре может заменить собой нефть, пишет </a:t>
            </a:r>
            <a:r>
              <a:rPr lang="ru-RU" dirty="0" err="1">
                <a:latin typeface="Times New Roman" panose="02020603050405020304" pitchFamily="18" charset="0"/>
                <a:cs typeface="Times New Roman" panose="02020603050405020304" pitchFamily="18" charset="0"/>
              </a:rPr>
              <a:t>Bloomberg</a:t>
            </a:r>
            <a:r>
              <a:rPr lang="ru-RU" dirty="0">
                <a:latin typeface="Times New Roman" panose="02020603050405020304" pitchFamily="18" charset="0"/>
                <a:cs typeface="Times New Roman" panose="02020603050405020304" pitchFamily="18" charset="0"/>
              </a:rPr>
              <a:t>. Агентство приводит в пример рынок Китая, где каждый третий проданный новый грузовик работает на СПГ.</a:t>
            </a:r>
          </a:p>
          <a:p>
            <a:pPr algn="just"/>
            <a:r>
              <a:rPr lang="ru-RU" dirty="0">
                <a:latin typeface="Times New Roman" panose="02020603050405020304" pitchFamily="18" charset="0"/>
                <a:cs typeface="Times New Roman" panose="02020603050405020304" pitchFamily="18" charset="0"/>
              </a:rPr>
              <a:t>СПГ сегодня способен оказать более продолжительное влияние на транспорт, главным образом потому, что теперь дешевле дизельного топлива. Также не существует картеля, поддерживающего цены на газ, в отличие от нефти, где есть ОПЕК+.</a:t>
            </a:r>
          </a:p>
          <a:p>
            <a:endParaRPr lang="ru-RU" dirty="0"/>
          </a:p>
          <a:p>
            <a:r>
              <a:rPr lang="en-US" dirty="0">
                <a:hlinkClick r:id="rId2"/>
              </a:rPr>
              <a:t>https://www.rbc.ru/economics/09/06/2024/666547969a7947c1f8a20c61</a:t>
            </a:r>
            <a:r>
              <a:rPr lang="ru-RU" dirty="0"/>
              <a:t> </a:t>
            </a:r>
          </a:p>
        </p:txBody>
      </p:sp>
    </p:spTree>
    <p:extLst>
      <p:ext uri="{BB962C8B-B14F-4D97-AF65-F5344CB8AC3E}">
        <p14:creationId xmlns:p14="http://schemas.microsoft.com/office/powerpoint/2010/main" val="41467197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Развитие рынка СПГ</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Россия — один из крупнейших мировых производителей СПГ с долей около 8%. Плановый объем производства сжиженного природного газа (СПГ) в стране в 2024 году — 47,3 млн т, следует из паспорта госпрограммы «Развитие энергетики». Заместитель председателя Правительства Российской Федерации </a:t>
            </a:r>
            <a:r>
              <a:rPr lang="ru-RU" dirty="0" err="1">
                <a:latin typeface="Times New Roman" panose="02020603050405020304" pitchFamily="18" charset="0"/>
                <a:cs typeface="Times New Roman" panose="02020603050405020304" pitchFamily="18" charset="0"/>
              </a:rPr>
              <a:t>А.В.Новак</a:t>
            </a:r>
            <a:r>
              <a:rPr lang="ru-RU" dirty="0">
                <a:latin typeface="Times New Roman" panose="02020603050405020304" pitchFamily="18" charset="0"/>
                <a:cs typeface="Times New Roman" panose="02020603050405020304" pitchFamily="18" charset="0"/>
              </a:rPr>
              <a:t> заявил, что Россия ставит перед собой задачу занять долю в 20% в мировом производстве сжиженного природного газа (СПГ) к 2030 году.</a:t>
            </a:r>
          </a:p>
          <a:p>
            <a:pPr algn="just"/>
            <a:r>
              <a:rPr lang="en-US" dirty="0">
                <a:hlinkClick r:id="rId2"/>
              </a:rPr>
              <a:t>https://www.rbc.ru/economics/09/06/2024/666547969a7947c1f8a20c61</a:t>
            </a:r>
            <a:r>
              <a:rPr lang="ru-RU" dirty="0"/>
              <a:t> </a:t>
            </a:r>
          </a:p>
        </p:txBody>
      </p:sp>
    </p:spTree>
    <p:extLst>
      <p:ext uri="{BB962C8B-B14F-4D97-AF65-F5344CB8AC3E}">
        <p14:creationId xmlns:p14="http://schemas.microsoft.com/office/powerpoint/2010/main" val="2878596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dirty="0">
                <a:latin typeface="Times New Roman" panose="02020603050405020304" pitchFamily="18" charset="0"/>
                <a:cs typeface="Times New Roman" panose="02020603050405020304" pitchFamily="18" charset="0"/>
              </a:rPr>
              <a:t>Правовой режим газа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dirty="0">
                <a:latin typeface="Times New Roman" panose="02020603050405020304" pitchFamily="18" charset="0"/>
                <a:cs typeface="Times New Roman" panose="02020603050405020304" pitchFamily="18" charset="0"/>
              </a:rPr>
              <a:t>Особенности правового режима газа закреплены на уровне законодательных, подзаконных нормативных правовых актов, в международных договорах.</a:t>
            </a:r>
          </a:p>
          <a:p>
            <a:pPr algn="just"/>
            <a:r>
              <a:rPr lang="ru-RU" dirty="0">
                <a:latin typeface="Times New Roman" panose="02020603050405020304" pitchFamily="18" charset="0"/>
                <a:cs typeface="Times New Roman" panose="02020603050405020304" pitchFamily="18" charset="0"/>
              </a:rPr>
              <a:t>На сегодняшний день сформировался и продолжает формироваться правовой режим газа как товара, как объекта отношений по перевозке, транспортировке, хранению, как объекта внешнеэкономических сделок. В меньшей </a:t>
            </a:r>
            <a:r>
              <a:rPr lang="ru-RU" dirty="0" smtClean="0">
                <a:latin typeface="Times New Roman" panose="02020603050405020304" pitchFamily="18" charset="0"/>
                <a:cs typeface="Times New Roman" panose="02020603050405020304" pitchFamily="18" charset="0"/>
              </a:rPr>
              <a:t>степени на сегодняшний день </a:t>
            </a:r>
            <a:r>
              <a:rPr lang="ru-RU" dirty="0">
                <a:latin typeface="Times New Roman" panose="02020603050405020304" pitchFamily="18" charset="0"/>
                <a:cs typeface="Times New Roman" panose="02020603050405020304" pitchFamily="18" charset="0"/>
              </a:rPr>
              <a:t>сформировался правовой режим газа как объекта биржевой торговли, в то же </a:t>
            </a:r>
            <a:r>
              <a:rPr lang="ru-RU" dirty="0" smtClean="0">
                <a:latin typeface="Times New Roman" panose="02020603050405020304" pitchFamily="18" charset="0"/>
                <a:cs typeface="Times New Roman" panose="02020603050405020304" pitchFamily="18" charset="0"/>
              </a:rPr>
              <a:t>время есть предпосылки для развития данного направления правового регулирования.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03287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smtClean="0">
                <a:latin typeface="Times New Roman" panose="02020603050405020304" pitchFamily="18" charset="0"/>
                <a:cs typeface="Times New Roman" panose="02020603050405020304" pitchFamily="18" charset="0"/>
              </a:rPr>
              <a:t>Экспорт российского СПГ 2026 </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1">
              <a:lumMod val="20000"/>
              <a:lumOff val="80000"/>
            </a:schemeClr>
          </a:solidFill>
        </p:spPr>
        <p:txBody>
          <a:bodyPr>
            <a:normAutofit/>
          </a:bodyPr>
          <a:lstStyle/>
          <a:p>
            <a:pPr algn="just"/>
            <a:r>
              <a:rPr lang="ru-RU" dirty="0">
                <a:latin typeface="Times New Roman" panose="02020603050405020304" pitchFamily="18" charset="0"/>
                <a:cs typeface="Times New Roman" panose="02020603050405020304" pitchFamily="18" charset="0"/>
              </a:rPr>
              <a:t>На фоне обострения конфликта на Ближнем Востоке Европа столкнулась с новым скачком цен на газ – стоимость на лондонской бирже выросла на треть, превысив 850 долларов за тысячу кубометров. Основные поставки сжиженного природного газа (СПГ) из Катара, который обеспечивает до 90% потребностей Азии, оказались под угрозой из-за атак на заводы в регионе. В результате Азия испытывает острый дефицит топлива, а Европа – ценовой шок. </a:t>
            </a:r>
            <a:endParaRPr lang="ru-RU"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hlinkClick r:id="rId2"/>
              </a:rPr>
              <a:t>https</a:t>
            </a:r>
            <a:r>
              <a:rPr lang="en-US" dirty="0">
                <a:latin typeface="Times New Roman" panose="02020603050405020304" pitchFamily="18" charset="0"/>
                <a:cs typeface="Times New Roman" panose="02020603050405020304" pitchFamily="18" charset="0"/>
                <a:hlinkClick r:id="rId2"/>
              </a:rPr>
              <a:t>://</a:t>
            </a:r>
            <a:r>
              <a:rPr lang="en-US" dirty="0" smtClean="0">
                <a:latin typeface="Times New Roman" panose="02020603050405020304" pitchFamily="18" charset="0"/>
                <a:cs typeface="Times New Roman" panose="02020603050405020304" pitchFamily="18" charset="0"/>
                <a:hlinkClick r:id="rId2"/>
              </a:rPr>
              <a:t>ren.tv/news/ekonomika/1413892-rossiiskii-spg-prevrashchaetsia-v-gaz-poslednei-nadezhdy</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2572177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Экспорт российского СПГ 2026 </a:t>
            </a:r>
            <a:endParaRPr lang="ru-RU" dirty="0"/>
          </a:p>
        </p:txBody>
      </p:sp>
      <p:sp>
        <p:nvSpPr>
          <p:cNvPr id="3" name="Объект 2"/>
          <p:cNvSpPr>
            <a:spLocks noGrp="1"/>
          </p:cNvSpPr>
          <p:nvPr>
            <p:ph idx="1"/>
          </p:nvPr>
        </p:nvSpPr>
        <p:spPr>
          <a:solidFill>
            <a:schemeClr val="accent3">
              <a:lumMod val="20000"/>
              <a:lumOff val="80000"/>
            </a:schemeClr>
          </a:solidFill>
        </p:spPr>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Россия заявила о готовности частично заместить выпавшие объемы ближневосточного СПГ для азиатских рынков, не </a:t>
            </a:r>
            <a:r>
              <a:rPr lang="ru-RU" dirty="0" smtClean="0">
                <a:latin typeface="Times New Roman" panose="02020603050405020304" pitchFamily="18" charset="0"/>
                <a:cs typeface="Times New Roman" panose="02020603050405020304" pitchFamily="18" charset="0"/>
              </a:rPr>
              <a:t>дожидаясь </a:t>
            </a:r>
            <a:r>
              <a:rPr lang="ru-RU" dirty="0">
                <a:latin typeface="Times New Roman" panose="02020603050405020304" pitchFamily="18" charset="0"/>
                <a:cs typeface="Times New Roman" panose="02020603050405020304" pitchFamily="18" charset="0"/>
              </a:rPr>
              <a:t>полного запрета ЕС на российский газ</a:t>
            </a:r>
            <a:r>
              <a:rPr lang="ru-RU" dirty="0" smtClean="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Однако эксперты отмечают ряд препятствий, среди них – дефицит танкеров ледового класса, необходимых для транспортировки СПГ из арктических проектов ("Ямал СПГ", "Арктик СПГ-2"), ограниченная инфраструктура для перевалки газа на обычные танкеры для дальних рейсов в Азию. Кроме того, большая часть российского СПГ поставляется по долгосрочным контрактам, а новые проекты находятся под санкциями</a:t>
            </a:r>
            <a:r>
              <a:rPr lang="ru-RU" dirty="0" smtClean="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По оценкам аналитиков, даже при всех ограничениях Россия сможет перенаправить в Азию до 15 млн тонн СПГ после ухода с европейского рынка</a:t>
            </a:r>
            <a:r>
              <a:rPr lang="ru-RU" dirty="0" smtClean="0"/>
              <a:t>.</a:t>
            </a:r>
          </a:p>
          <a:p>
            <a:r>
              <a:rPr lang="en-US" dirty="0">
                <a:hlinkClick r:id="rId2"/>
              </a:rPr>
              <a:t>https://</a:t>
            </a:r>
            <a:r>
              <a:rPr lang="en-US" dirty="0" smtClean="0">
                <a:hlinkClick r:id="rId2"/>
              </a:rPr>
              <a:t>ren.tv/news/ekonomika/1413892-rossiiskii-spg-prevrashchaetsia-v-gaz-poslednei-nadezhdy</a:t>
            </a:r>
            <a:r>
              <a:rPr lang="ru-RU" dirty="0" smtClean="0"/>
              <a:t> </a:t>
            </a:r>
            <a:endParaRPr lang="ru-RU" dirty="0"/>
          </a:p>
        </p:txBody>
      </p:sp>
    </p:spTree>
    <p:extLst>
      <p:ext uri="{BB962C8B-B14F-4D97-AF65-F5344CB8AC3E}">
        <p14:creationId xmlns:p14="http://schemas.microsoft.com/office/powerpoint/2010/main" val="29351792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Правовой режим СПГ</a:t>
            </a:r>
          </a:p>
        </p:txBody>
      </p:sp>
      <p:sp>
        <p:nvSpPr>
          <p:cNvPr id="3" name="Объект 2"/>
          <p:cNvSpPr>
            <a:spLocks noGrp="1"/>
          </p:cNvSpPr>
          <p:nvPr>
            <p:ph idx="1"/>
          </p:nvPr>
        </p:nvSpPr>
        <p:spPr>
          <a:solidFill>
            <a:schemeClr val="accent3">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ru-RU" dirty="0" smtClean="0">
                <a:latin typeface="Times New Roman" panose="02020603050405020304" pitchFamily="18" charset="0"/>
                <a:cs typeface="Times New Roman" panose="02020603050405020304" pitchFamily="18" charset="0"/>
              </a:rPr>
              <a:t>Правовое регулирование экспорта СПГ установлено в  Федеральном </a:t>
            </a:r>
            <a:r>
              <a:rPr lang="ru-RU" dirty="0">
                <a:latin typeface="Times New Roman" panose="02020603050405020304" pitchFamily="18" charset="0"/>
                <a:cs typeface="Times New Roman" panose="02020603050405020304" pitchFamily="18" charset="0"/>
              </a:rPr>
              <a:t>закон от 18.07.2006 N </a:t>
            </a:r>
            <a:r>
              <a:rPr lang="ru-RU" dirty="0" smtClean="0">
                <a:latin typeface="Times New Roman" panose="02020603050405020304" pitchFamily="18" charset="0"/>
                <a:cs typeface="Times New Roman" panose="02020603050405020304" pitchFamily="18" charset="0"/>
              </a:rPr>
              <a:t>117-ФЗ (</a:t>
            </a:r>
            <a:r>
              <a:rPr lang="ru-RU" dirty="0">
                <a:latin typeface="Times New Roman" panose="02020603050405020304" pitchFamily="18" charset="0"/>
                <a:cs typeface="Times New Roman" panose="02020603050405020304" pitchFamily="18" charset="0"/>
              </a:rPr>
              <a:t>ред. от 02.11.2023) </a:t>
            </a:r>
            <a:r>
              <a:rPr lang="ru-RU" dirty="0" smtClean="0">
                <a:latin typeface="Times New Roman" panose="02020603050405020304" pitchFamily="18" charset="0"/>
                <a:cs typeface="Times New Roman" panose="02020603050405020304" pitchFamily="18" charset="0"/>
              </a:rPr>
              <a:t>«Об </a:t>
            </a:r>
            <a:r>
              <a:rPr lang="ru-RU" dirty="0">
                <a:latin typeface="Times New Roman" panose="02020603050405020304" pitchFamily="18" charset="0"/>
                <a:cs typeface="Times New Roman" panose="02020603050405020304" pitchFamily="18" charset="0"/>
              </a:rPr>
              <a:t>экспорте </a:t>
            </a:r>
            <a:r>
              <a:rPr lang="ru-RU" dirty="0" smtClean="0">
                <a:latin typeface="Times New Roman" panose="02020603050405020304" pitchFamily="18" charset="0"/>
                <a:cs typeface="Times New Roman" panose="02020603050405020304" pitchFamily="18" charset="0"/>
              </a:rPr>
              <a:t>газа» </a:t>
            </a:r>
            <a:endParaRPr lang="ru-RU"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Приказом </a:t>
            </a:r>
            <a:r>
              <a:rPr lang="ru-RU" dirty="0" err="1">
                <a:latin typeface="Times New Roman" panose="02020603050405020304" pitchFamily="18" charset="0"/>
                <a:cs typeface="Times New Roman" panose="02020603050405020304" pitchFamily="18" charset="0"/>
              </a:rPr>
              <a:t>Ростехнадзора</a:t>
            </a:r>
            <a:r>
              <a:rPr lang="ru-RU" dirty="0">
                <a:latin typeface="Times New Roman" panose="02020603050405020304" pitchFamily="18" charset="0"/>
                <a:cs typeface="Times New Roman" panose="02020603050405020304" pitchFamily="18" charset="0"/>
              </a:rPr>
              <a:t> от 11.12.2020 № 521 (с изменениями от 20.09.2022) </a:t>
            </a:r>
            <a:r>
              <a:rPr lang="ru-RU" dirty="0" smtClean="0">
                <a:latin typeface="Times New Roman" panose="02020603050405020304" pitchFamily="18" charset="0"/>
                <a:cs typeface="Times New Roman" panose="02020603050405020304" pitchFamily="18" charset="0"/>
              </a:rPr>
              <a:t>утверждены  </a:t>
            </a:r>
            <a:r>
              <a:rPr lang="ru-RU" dirty="0">
                <a:latin typeface="Times New Roman" panose="02020603050405020304" pitchFamily="18" charset="0"/>
                <a:cs typeface="Times New Roman" panose="02020603050405020304" pitchFamily="18" charset="0"/>
              </a:rPr>
              <a:t>«Правила безопасности объектов сжиженного природного газа»</a:t>
            </a:r>
          </a:p>
          <a:p>
            <a:r>
              <a:rPr lang="ru-RU" dirty="0" smtClean="0">
                <a:latin typeface="Times New Roman" panose="02020603050405020304" pitchFamily="18" charset="0"/>
                <a:cs typeface="Times New Roman" panose="02020603050405020304" pitchFamily="18" charset="0"/>
              </a:rPr>
              <a:t>ГОСТ </a:t>
            </a:r>
            <a:r>
              <a:rPr lang="ru-RU" dirty="0">
                <a:latin typeface="Times New Roman" panose="02020603050405020304" pitchFamily="18" charset="0"/>
                <a:cs typeface="Times New Roman" panose="02020603050405020304" pitchFamily="18" charset="0"/>
              </a:rPr>
              <a:t>34894-2022. Межгосударственный стандарт. Газ природный сжиженный. Технические условия"</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введен в действие Приказом </a:t>
            </a:r>
            <a:r>
              <a:rPr lang="ru-RU" dirty="0" err="1">
                <a:latin typeface="Times New Roman" panose="02020603050405020304" pitchFamily="18" charset="0"/>
                <a:cs typeface="Times New Roman" panose="02020603050405020304" pitchFamily="18" charset="0"/>
              </a:rPr>
              <a:t>Росстандарта</a:t>
            </a:r>
            <a:r>
              <a:rPr lang="ru-RU" dirty="0">
                <a:latin typeface="Times New Roman" panose="02020603050405020304" pitchFamily="18" charset="0"/>
                <a:cs typeface="Times New Roman" panose="02020603050405020304" pitchFamily="18" charset="0"/>
              </a:rPr>
              <a:t> от 07.10.2022 N 1079-ст) </a:t>
            </a:r>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Ростехстандартом</a:t>
            </a:r>
            <a:r>
              <a:rPr lang="ru-RU" dirty="0" smtClean="0">
                <a:latin typeface="Times New Roman" panose="02020603050405020304" pitchFamily="18" charset="0"/>
                <a:cs typeface="Times New Roman" panose="02020603050405020304" pitchFamily="18" charset="0"/>
              </a:rPr>
              <a:t> утверждены и иные ГОСТ </a:t>
            </a:r>
            <a:endParaRPr lang="ru-RU" dirty="0">
              <a:latin typeface="Times New Roman" panose="02020603050405020304" pitchFamily="18" charset="0"/>
              <a:cs typeface="Times New Roman" panose="02020603050405020304" pitchFamily="18" charset="0"/>
            </a:endParaRPr>
          </a:p>
          <a:p>
            <a:endParaRPr lang="ru-RU" dirty="0"/>
          </a:p>
          <a:p>
            <a:endParaRPr lang="ru-RU" dirty="0"/>
          </a:p>
          <a:p>
            <a:endParaRPr lang="ru-RU" dirty="0"/>
          </a:p>
        </p:txBody>
      </p:sp>
    </p:spTree>
    <p:extLst>
      <p:ext uri="{BB962C8B-B14F-4D97-AF65-F5344CB8AC3E}">
        <p14:creationId xmlns:p14="http://schemas.microsoft.com/office/powerpoint/2010/main" val="18952970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6C3CB5-7C78-158F-8EE5-EDD443D4946D}"/>
              </a:ext>
            </a:extLst>
          </p:cNvPr>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Правовой режим СУГ</a:t>
            </a:r>
          </a:p>
        </p:txBody>
      </p:sp>
      <p:sp>
        <p:nvSpPr>
          <p:cNvPr id="3" name="Объект 2">
            <a:extLst>
              <a:ext uri="{FF2B5EF4-FFF2-40B4-BE49-F238E27FC236}">
                <a16:creationId xmlns:a16="http://schemas.microsoft.com/office/drawing/2014/main" xmlns="" id="{2145F551-A4B2-DAA4-5D61-68953DC3A873}"/>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lvl="1" algn="just"/>
            <a:r>
              <a:rPr lang="ru-RU" sz="1800" dirty="0">
                <a:latin typeface="Times New Roman" panose="02020603050405020304" pitchFamily="18" charset="0"/>
                <a:cs typeface="Times New Roman" panose="02020603050405020304" pitchFamily="18" charset="0"/>
              </a:rPr>
              <a:t>Согласно подпункту 20 пункта 1 статьи 181 Налогового кодекса Российской Федерации (далее - Кодекс) СУГ является подакцизным товаром. При этом в целях настоящей главы 22 "Акцизы" Кодекса СУГ признается газ (при температуре 20 градусов Цельсия и давлении 760 миллиметров ртутного столба) с содержанием по массе смеси этана и (или) пропана и (или) бутанов (н-бутана и его изомеров) 90 процентов и более. При этом содержание этана по массе должно быть менее 90 процентов. Не признается СУГ газ (при температуре 20 градусов Цельсия и давлении 760 миллиметров ртутного столба) с содержанием по массе смеси этана и (или) пропана и (или) бутанов (н-бутана и его изомеров) 90 процентов и более, полученный в результате химических превращений, протекающих при температуре выше 700 градусов Цельсия (согласно технической документации на технологическое оборудование, посредством которого осуществляются химические превращения). </a:t>
            </a:r>
          </a:p>
          <a:p>
            <a:pPr lvl="1" algn="just"/>
            <a:r>
              <a:rPr lang="ru-RU" sz="1800" b="1" dirty="0">
                <a:latin typeface="Times New Roman" panose="02020603050405020304" pitchFamily="18" charset="0"/>
                <a:cs typeface="Times New Roman" panose="02020603050405020304" pitchFamily="18" charset="0"/>
                <a:hlinkClick r:id="rId2" tooltip="Ссылка на КонсультантПлюс"/>
              </a:rPr>
              <a:t>"ГОСТ Р 8.963-2019. Национальный стандарт Российской Федерации. Государственная система обеспечения единства измерений. Системы измерений количества сжиженных углеводородных газов на автомобильных газозаправочных станциях. Метрологические и технические требования" (утв. и введен в действие Приказом </a:t>
            </a:r>
            <a:r>
              <a:rPr lang="ru-RU" sz="1800" b="1" dirty="0" err="1">
                <a:latin typeface="Times New Roman" panose="02020603050405020304" pitchFamily="18" charset="0"/>
                <a:cs typeface="Times New Roman" panose="02020603050405020304" pitchFamily="18" charset="0"/>
                <a:hlinkClick r:id="rId2" tooltip="Ссылка на КонсультантПлюс"/>
              </a:rPr>
              <a:t>Росстандарта</a:t>
            </a:r>
            <a:r>
              <a:rPr lang="ru-RU" sz="1800" b="1" dirty="0">
                <a:latin typeface="Times New Roman" panose="02020603050405020304" pitchFamily="18" charset="0"/>
                <a:cs typeface="Times New Roman" panose="02020603050405020304" pitchFamily="18" charset="0"/>
                <a:hlinkClick r:id="rId2" tooltip="Ссылка на КонсультантПлюс"/>
              </a:rPr>
              <a:t> от 30.05.2019 N 247-ст)</a:t>
            </a:r>
            <a:endParaRPr lang="ru-RU" sz="1400" b="1" dirty="0"/>
          </a:p>
        </p:txBody>
      </p:sp>
    </p:spTree>
    <p:extLst>
      <p:ext uri="{BB962C8B-B14F-4D97-AF65-F5344CB8AC3E}">
        <p14:creationId xmlns:p14="http://schemas.microsoft.com/office/powerpoint/2010/main" val="36768107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pPr algn="ctr"/>
            <a:r>
              <a:rPr lang="ru-RU" sz="4000" b="1" dirty="0">
                <a:latin typeface="Times New Roman" panose="02020603050405020304" pitchFamily="18" charset="0"/>
                <a:cs typeface="Times New Roman" panose="02020603050405020304" pitchFamily="18" charset="0"/>
              </a:rPr>
              <a:t>Правовой режим энергетических объектов газовой отрасли</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dirty="0">
                <a:latin typeface="Times New Roman" panose="02020603050405020304" pitchFamily="18" charset="0"/>
                <a:cs typeface="Times New Roman" panose="02020603050405020304" pitchFamily="18" charset="0"/>
              </a:rPr>
              <a:t>Энергетические объекты газовой отрасли используются для добычи, переработки, транспортировки, хранению газа.</a:t>
            </a:r>
          </a:p>
          <a:p>
            <a:pPr algn="just"/>
            <a:r>
              <a:rPr lang="ru-RU" sz="2400" dirty="0">
                <a:latin typeface="Times New Roman" panose="02020603050405020304" pitchFamily="18" charset="0"/>
                <a:cs typeface="Times New Roman" panose="02020603050405020304" pitchFamily="18" charset="0"/>
              </a:rPr>
              <a:t>Особенности правового режима энергетических объектов газовой отрасли обусловлены функциональным назначением объектов и закреплены в законодательных, подзаконных нормативных правовых актах, международных договорах.</a:t>
            </a:r>
          </a:p>
          <a:p>
            <a:pPr algn="just"/>
            <a:r>
              <a:rPr lang="ru-RU" sz="2000" b="1" dirty="0">
                <a:latin typeface="Times New Roman" panose="02020603050405020304" pitchFamily="18" charset="0"/>
                <a:cs typeface="Times New Roman" panose="02020603050405020304" pitchFamily="18" charset="0"/>
              </a:rPr>
              <a:t>Специфика правового режима энергетических объектов распространяется на весь «жизненный цикл» таких объектов, включая стадии проектирования, строительства, эксплуатации, модернизации, реконструкции, ремонта, вывода из эксплуатации.</a:t>
            </a:r>
          </a:p>
          <a:p>
            <a:pPr algn="just"/>
            <a:r>
              <a:rPr lang="ru-RU" sz="2000" dirty="0">
                <a:latin typeface="Times New Roman" panose="02020603050405020304" pitchFamily="18" charset="0"/>
                <a:cs typeface="Times New Roman" panose="02020603050405020304" pitchFamily="18" charset="0"/>
              </a:rPr>
              <a:t>Общие положения о правовом режиме энергетических объектов см. </a:t>
            </a:r>
            <a:r>
              <a:rPr lang="ru-RU" sz="2000" dirty="0" err="1">
                <a:latin typeface="Times New Roman" panose="02020603050405020304" pitchFamily="18" charset="0"/>
                <a:cs typeface="Times New Roman" panose="02020603050405020304" pitchFamily="18" charset="0"/>
              </a:rPr>
              <a:t>подр</a:t>
            </a:r>
            <a:r>
              <a:rPr lang="ru-RU" sz="2000" dirty="0">
                <a:latin typeface="Times New Roman" panose="02020603050405020304" pitchFamily="18" charset="0"/>
                <a:cs typeface="Times New Roman" panose="02020603050405020304" pitchFamily="18" charset="0"/>
              </a:rPr>
              <a:t>.:</a:t>
            </a:r>
          </a:p>
          <a:p>
            <a:pPr algn="just"/>
            <a:r>
              <a:rPr lang="ru-RU" sz="2400"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 М.: Издательская группа «Юрист».2021. с.87- 104.</a:t>
            </a:r>
          </a:p>
        </p:txBody>
      </p:sp>
    </p:spTree>
    <p:extLst>
      <p:ext uri="{BB962C8B-B14F-4D97-AF65-F5344CB8AC3E}">
        <p14:creationId xmlns:p14="http://schemas.microsoft.com/office/powerpoint/2010/main" val="5553227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normAutofit/>
          </a:bodyPr>
          <a:lstStyle/>
          <a:p>
            <a:pPr algn="ctr"/>
            <a:r>
              <a:rPr lang="ru-RU" sz="4000" b="1" dirty="0">
                <a:latin typeface="Times New Roman" panose="02020603050405020304" pitchFamily="18" charset="0"/>
                <a:cs typeface="Times New Roman" panose="02020603050405020304" pitchFamily="18" charset="0"/>
              </a:rPr>
              <a:t>Правовой режим объектов газовой отрасли</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sz="2400" dirty="0">
                <a:latin typeface="Times New Roman" panose="02020603050405020304" pitchFamily="18" charset="0"/>
                <a:cs typeface="Times New Roman" panose="02020603050405020304" pitchFamily="18" charset="0"/>
              </a:rPr>
              <a:t>Содержание правового режима энергетических объектов газовой отрасли складывается из требований к энергетическим объектам как объектам отношений по проектированию, строительству, как к объектам недвижимого или движимого имущества, как к объектам отношений по купле-продаже, аренде, перевозке, страхованию, эксплуатации на внутреннем рынке , как к объектам внешнеэкономических сделок, как к объектам, сооружаемым в рамках международных газовых  инфраструктурных проектов.</a:t>
            </a:r>
          </a:p>
          <a:p>
            <a:pPr algn="just"/>
            <a:r>
              <a:rPr lang="ru-RU" sz="2400" dirty="0">
                <a:latin typeface="Times New Roman" panose="02020603050405020304" pitchFamily="18" charset="0"/>
                <a:cs typeface="Times New Roman" panose="02020603050405020304" pitchFamily="18" charset="0"/>
              </a:rPr>
              <a:t>Энергетические объекты газовой отрасли могут быть классифицированы:</a:t>
            </a:r>
          </a:p>
          <a:p>
            <a:pPr algn="just"/>
            <a:r>
              <a:rPr lang="ru-RU" sz="2400" dirty="0">
                <a:latin typeface="Times New Roman" panose="02020603050405020304" pitchFamily="18" charset="0"/>
                <a:cs typeface="Times New Roman" panose="02020603050405020304" pitchFamily="18" charset="0"/>
              </a:rPr>
              <a:t>1) по функциональному назначению,</a:t>
            </a:r>
          </a:p>
          <a:p>
            <a:pPr algn="just"/>
            <a:r>
              <a:rPr lang="ru-RU" sz="2400" dirty="0">
                <a:latin typeface="Times New Roman" panose="02020603050405020304" pitchFamily="18" charset="0"/>
                <a:cs typeface="Times New Roman" panose="02020603050405020304" pitchFamily="18" charset="0"/>
              </a:rPr>
              <a:t>2) с учетом критериев, установленных в Гражданском кодексе Российской Федерации и других законодательных и подзаконных нормативных правовых актов  актов для объектов недвижимого и движимого имущества;</a:t>
            </a:r>
          </a:p>
        </p:txBody>
      </p:sp>
    </p:spTree>
    <p:extLst>
      <p:ext uri="{BB962C8B-B14F-4D97-AF65-F5344CB8AC3E}">
        <p14:creationId xmlns:p14="http://schemas.microsoft.com/office/powerpoint/2010/main" val="8708076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Классификации объектов газовой отрасли</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lstStyle/>
          <a:p>
            <a:pPr algn="just"/>
            <a:r>
              <a:rPr lang="ru-RU" dirty="0"/>
              <a:t>3</a:t>
            </a:r>
            <a:r>
              <a:rPr lang="ru-RU" dirty="0">
                <a:latin typeface="Times New Roman" panose="02020603050405020304" pitchFamily="18" charset="0"/>
                <a:cs typeface="Times New Roman" panose="02020603050405020304" pitchFamily="18" charset="0"/>
              </a:rPr>
              <a:t>) </a:t>
            </a:r>
            <a:r>
              <a:rPr lang="ru-RU" sz="2400" dirty="0">
                <a:latin typeface="Times New Roman" panose="02020603050405020304" pitchFamily="18" charset="0"/>
                <a:cs typeface="Times New Roman" panose="02020603050405020304" pitchFamily="18" charset="0"/>
              </a:rPr>
              <a:t>с учетом критериев, установленных Градостроительным кодексом Российской Федерации;</a:t>
            </a:r>
          </a:p>
          <a:p>
            <a:pPr algn="just"/>
            <a:r>
              <a:rPr lang="ru-RU" sz="2400" dirty="0">
                <a:latin typeface="Times New Roman" panose="02020603050405020304" pitchFamily="18" charset="0"/>
                <a:cs typeface="Times New Roman" panose="02020603050405020304" pitchFamily="18" charset="0"/>
              </a:rPr>
              <a:t>4) с учетом критериев, установленных законодательством в области промышленной безопасности опасных производственных объектов;</a:t>
            </a:r>
          </a:p>
          <a:p>
            <a:pPr algn="just"/>
            <a:r>
              <a:rPr lang="ru-RU" sz="2400" dirty="0">
                <a:latin typeface="Times New Roman" panose="02020603050405020304" pitchFamily="18" charset="0"/>
                <a:cs typeface="Times New Roman" panose="02020603050405020304" pitchFamily="18" charset="0"/>
              </a:rPr>
              <a:t>5) с учетом критериев, установленных законодательством о безопасности объектов топливно-энергетического комплекса.</a:t>
            </a:r>
          </a:p>
          <a:p>
            <a:pPr algn="just"/>
            <a:r>
              <a:rPr lang="ru-RU" sz="2400" dirty="0">
                <a:latin typeface="Times New Roman" panose="02020603050405020304" pitchFamily="18" charset="0"/>
                <a:cs typeface="Times New Roman" panose="02020603050405020304" pitchFamily="18" charset="0"/>
              </a:rPr>
              <a:t>Требования, предусмотренные в законодательстве в том числе о промышленной безопасности опасных производственных объектов, о безопасности объектов топливно-энергетического комплекса необходимо учитывать при проектировании, строительстве, эксплуатации энергетических объектов газовой отрасли. </a:t>
            </a:r>
          </a:p>
        </p:txBody>
      </p:sp>
    </p:spTree>
    <p:extLst>
      <p:ext uri="{BB962C8B-B14F-4D97-AF65-F5344CB8AC3E}">
        <p14:creationId xmlns:p14="http://schemas.microsoft.com/office/powerpoint/2010/main" val="6191282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Единая система газоснабжения</a:t>
            </a:r>
            <a:r>
              <a:rPr lang="ru-RU" dirty="0">
                <a:latin typeface="Times New Roman" panose="02020603050405020304" pitchFamily="18" charset="0"/>
                <a:cs typeface="Times New Roman" panose="02020603050405020304" pitchFamily="18" charset="0"/>
              </a:rPr>
              <a:t>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ru-RU" b="1" dirty="0">
                <a:latin typeface="Times New Roman" panose="02020603050405020304" pitchFamily="18" charset="0"/>
                <a:cs typeface="Times New Roman" panose="02020603050405020304" pitchFamily="18" charset="0"/>
              </a:rPr>
              <a:t>Единая система газоснабжения </a:t>
            </a:r>
            <a:r>
              <a:rPr lang="ru-RU" dirty="0">
                <a:latin typeface="Times New Roman" panose="02020603050405020304" pitchFamily="18" charset="0"/>
                <a:cs typeface="Times New Roman" panose="02020603050405020304" pitchFamily="18" charset="0"/>
              </a:rPr>
              <a:t>представляет собой имущественный производственный комплекс, который состоит из технологически, организационно и экономически взаимосвязанных и централизованно управляемых производственных и иных объектов, предназначенных для добычи, транспортировки, хранения и поставок газа, и находится в собственности организации, образованной в установленных гражданским законодательством организационно-правовой форме и порядке, получившей объекты указанного комплекса в собственность в процессе приватизации либо создавшей или приобретшей их на других основаниях, предусмотренных законодательством Российской Федерации. </a:t>
            </a:r>
          </a:p>
          <a:p>
            <a:pPr algn="just"/>
            <a:r>
              <a:rPr lang="ru-RU" b="1" dirty="0">
                <a:latin typeface="Times New Roman" panose="02020603050405020304" pitchFamily="18" charset="0"/>
                <a:cs typeface="Times New Roman" panose="02020603050405020304" pitchFamily="18" charset="0"/>
              </a:rPr>
              <a:t>Единая система газоснабжения является основной системой газоснабжения в Российской Федерации,</a:t>
            </a:r>
            <a:r>
              <a:rPr lang="ru-RU" dirty="0">
                <a:latin typeface="Times New Roman" panose="02020603050405020304" pitchFamily="18" charset="0"/>
                <a:cs typeface="Times New Roman" panose="02020603050405020304" pitchFamily="18" charset="0"/>
              </a:rPr>
              <a:t> и ее деятельность регулируется государством в порядке, установленном законодательством Российской Федерации</a:t>
            </a:r>
            <a:r>
              <a:rPr lang="ru-RU" dirty="0"/>
              <a:t>. </a:t>
            </a:r>
          </a:p>
          <a:p>
            <a:endParaRPr lang="ru-RU" dirty="0"/>
          </a:p>
        </p:txBody>
      </p:sp>
    </p:spTree>
    <p:extLst>
      <p:ext uri="{BB962C8B-B14F-4D97-AF65-F5344CB8AC3E}">
        <p14:creationId xmlns:p14="http://schemas.microsoft.com/office/powerpoint/2010/main" val="12469462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Неделимость Единой системы газоснабжения</a:t>
            </a:r>
            <a:r>
              <a:rPr lang="ru-RU" sz="3600" dirty="0">
                <a:latin typeface="Times New Roman" panose="02020603050405020304" pitchFamily="18" charset="0"/>
                <a:cs typeface="Times New Roman" panose="02020603050405020304" pitchFamily="18" charset="0"/>
              </a:rPr>
              <a:t> </a:t>
            </a:r>
            <a:br>
              <a:rPr lang="ru-RU" sz="3600" dirty="0">
                <a:latin typeface="Times New Roman" panose="02020603050405020304" pitchFamily="18" charset="0"/>
                <a:cs typeface="Times New Roman" panose="02020603050405020304" pitchFamily="18" charset="0"/>
              </a:rPr>
            </a:b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000" dirty="0">
                <a:latin typeface="Times New Roman" panose="02020603050405020304" pitchFamily="18" charset="0"/>
                <a:cs typeface="Times New Roman" panose="02020603050405020304" pitchFamily="18" charset="0"/>
              </a:rPr>
              <a:t>В соответствии со статьей 14 Федерального закона «О газоснабжении в Российской Федерации»:</a:t>
            </a:r>
          </a:p>
          <a:p>
            <a:pPr algn="just"/>
            <a:r>
              <a:rPr lang="ru-RU" sz="2000" dirty="0">
                <a:latin typeface="Times New Roman" panose="02020603050405020304" pitchFamily="18" charset="0"/>
                <a:cs typeface="Times New Roman" panose="02020603050405020304" pitchFamily="18" charset="0"/>
              </a:rPr>
              <a:t>Для обеспечения надежного газоснабжения, безопасного и устойчивого функционирования объектов Единой системы газоснабжения, связанных общим технологическим режимом добычи, транспортировки и поставок газа, </a:t>
            </a:r>
            <a:r>
              <a:rPr lang="ru-RU" sz="2000" b="1" dirty="0">
                <a:latin typeface="Times New Roman" panose="02020603050405020304" pitchFamily="18" charset="0"/>
                <a:cs typeface="Times New Roman" panose="02020603050405020304" pitchFamily="18" charset="0"/>
              </a:rPr>
              <a:t>разделение Единой системы газоснабжения не допускается</a:t>
            </a:r>
            <a:r>
              <a:rPr lang="ru-RU" sz="2000" dirty="0">
                <a:latin typeface="Times New Roman" panose="02020603050405020304" pitchFamily="18" charset="0"/>
                <a:cs typeface="Times New Roman" panose="02020603050405020304" pitchFamily="18" charset="0"/>
              </a:rPr>
              <a:t>. Ликвидация организации - собственника Единой системы газоснабжения может быть осуществлена только на основании федерального закона. </a:t>
            </a:r>
          </a:p>
          <a:p>
            <a:pPr algn="just"/>
            <a:r>
              <a:rPr lang="ru-RU" sz="2000" dirty="0">
                <a:latin typeface="Times New Roman" panose="02020603050405020304" pitchFamily="18" charset="0"/>
                <a:cs typeface="Times New Roman" panose="02020603050405020304" pitchFamily="18" charset="0"/>
              </a:rPr>
              <a:t>Технологическое и диспетчерское управление объектами, подсоединенными к Единой системе газоснабжения, независимо от того, в чьей собственности они находятся, осуществляется централизованно организацией - собственником Единой системы газоснабжения. Организация - собственник подсоединенного к Единой системе газоснабжения объекта не может осуществить вывод его из эксплуатации без согласования с организацией - собственником Единой системы газоснабжения в период действия между ними договора о подсоединении</a:t>
            </a:r>
            <a:r>
              <a:rPr lang="ru-RU" dirty="0"/>
              <a:t>. </a:t>
            </a:r>
          </a:p>
          <a:p>
            <a:endParaRPr lang="ru-RU" dirty="0"/>
          </a:p>
        </p:txBody>
      </p:sp>
    </p:spTree>
    <p:extLst>
      <p:ext uri="{BB962C8B-B14F-4D97-AF65-F5344CB8AC3E}">
        <p14:creationId xmlns:p14="http://schemas.microsoft.com/office/powerpoint/2010/main" val="345137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Федеральная система газоснабжения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Федеральная система газоснабжения - совокупность действующих на территории Российской Федерации систем газоснабжения: Единой системы газоснабжения, региональных систем газоснабжения, газораспределительных систем и независимых организаций. </a:t>
            </a:r>
          </a:p>
          <a:p>
            <a:pPr algn="just"/>
            <a:r>
              <a:rPr lang="ru-RU" dirty="0">
                <a:latin typeface="Times New Roman" panose="02020603050405020304" pitchFamily="18" charset="0"/>
                <a:cs typeface="Times New Roman" panose="02020603050405020304" pitchFamily="18" charset="0"/>
              </a:rPr>
              <a:t>Федеральная система газоснабжения является одной из федеральных энергетических систем Российской Федерации. </a:t>
            </a:r>
          </a:p>
          <a:p>
            <a:pPr algn="just"/>
            <a:r>
              <a:rPr lang="ru-RU" dirty="0">
                <a:latin typeface="Times New Roman" panose="02020603050405020304" pitchFamily="18" charset="0"/>
                <a:cs typeface="Times New Roman" panose="02020603050405020304" pitchFamily="18" charset="0"/>
              </a:rPr>
              <a:t>Для входящих в федеральную систему газоснабжения организаций - собственников Единой системы газоснабжения, организаций - собственников региональных систем газоснабжения, организаций - собственников газораспределительных систем и независимых организаций независимо от форм их собственности и организационно-правовых форм действуют единые правовые основы формирования рынка и ценовой политики, единые требования энергетической, промышленной и экологической безопасности, установленные настоящим Федеральным законом, другими федеральными законами и принимаемыми в соответствии с ними иными нормативными правовыми актами Российской Федерации.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85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Природные характеристики газа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algn="just"/>
            <a:r>
              <a:rPr lang="ru-RU" sz="2600" dirty="0">
                <a:latin typeface="Times New Roman" panose="02020603050405020304" pitchFamily="18" charset="0"/>
                <a:cs typeface="Times New Roman" panose="02020603050405020304" pitchFamily="18" charset="0"/>
              </a:rPr>
              <a:t>Прежде чем перейти к содержанию правового режима газа следует остановиться на его важнейших природных характеристиках.</a:t>
            </a:r>
          </a:p>
          <a:p>
            <a:pPr algn="just"/>
            <a:r>
              <a:rPr lang="ru-RU" sz="3200" dirty="0">
                <a:latin typeface="Times New Roman" panose="02020603050405020304" pitchFamily="18" charset="0"/>
                <a:cs typeface="Times New Roman" panose="02020603050405020304" pitchFamily="18" charset="0"/>
              </a:rPr>
              <a:t>Президент Российской Федерации неоднократно подчеркивает, что «покупатели газа есть всегда, в мире это очень востребованный продукт: "</a:t>
            </a:r>
            <a:r>
              <a:rPr lang="ru-RU" sz="3200" b="1" dirty="0">
                <a:latin typeface="Times New Roman" panose="02020603050405020304" pitchFamily="18" charset="0"/>
                <a:cs typeface="Times New Roman" panose="02020603050405020304" pitchFamily="18" charset="0"/>
              </a:rPr>
              <a:t>Газ - это самый экологически чистый углеводород, идеальный первичный источник энергии для перехода к "зеленой энергетике</a:t>
            </a:r>
            <a:r>
              <a:rPr lang="ru-RU" sz="3200" dirty="0">
                <a:latin typeface="Times New Roman" panose="02020603050405020304" pitchFamily="18" charset="0"/>
                <a:cs typeface="Times New Roman" panose="02020603050405020304" pitchFamily="18" charset="0"/>
              </a:rPr>
              <a:t>".</a:t>
            </a:r>
          </a:p>
          <a:p>
            <a:pPr algn="just"/>
            <a:r>
              <a:rPr lang="en-US" sz="2600" dirty="0">
                <a:latin typeface="Times New Roman" panose="02020603050405020304" pitchFamily="18" charset="0"/>
                <a:cs typeface="Times New Roman" panose="02020603050405020304" pitchFamily="18" charset="0"/>
                <a:hlinkClick r:id="rId2"/>
              </a:rPr>
              <a:t>https://www.interfax.ru/business/870424</a:t>
            </a:r>
            <a:endParaRPr lang="ru-RU" sz="2600" dirty="0">
              <a:latin typeface="Times New Roman" panose="02020603050405020304" pitchFamily="18" charset="0"/>
              <a:cs typeface="Times New Roman" panose="02020603050405020304" pitchFamily="18" charset="0"/>
            </a:endParaRP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38842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75000"/>
            </a:schemeClr>
          </a:solidFill>
        </p:spPr>
        <p:txBody>
          <a:bodyPr/>
          <a:lstStyle/>
          <a:p>
            <a:pPr algn="ctr"/>
            <a:r>
              <a:rPr lang="ru-RU" b="1" dirty="0">
                <a:latin typeface="Times New Roman" panose="02020603050405020304" pitchFamily="18" charset="0"/>
                <a:cs typeface="Times New Roman" panose="02020603050405020304" pitchFamily="18" charset="0"/>
              </a:rPr>
              <a:t>Региональная система газоснабжения</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sz="2400" dirty="0">
                <a:latin typeface="Times New Roman" panose="02020603050405020304" pitchFamily="18" charset="0"/>
                <a:cs typeface="Times New Roman" panose="02020603050405020304" pitchFamily="18" charset="0"/>
              </a:rPr>
              <a:t>Региональная система газоснабжения представляет собой имущественный производственный комплекс, который состоит из технологически, организационно и экономически взаимосвязанных и централизованно управляемых производственных и иных объектов, предназначенных для добычи, транспортировки, хранения и поставок газа, независим от Единой системы газоснабжения и находится в собственности организации, образованной в установленных гражданским законодательством организационно-правовой форме и порядке, получившей в процессе приватизации объекты указанного комплекса в собственность либо создавшей или приобретшей их на других предусмотренных законодательством Российской Федерации основаниях. </a:t>
            </a:r>
          </a:p>
          <a:p>
            <a:pPr algn="just"/>
            <a:r>
              <a:rPr lang="ru-RU" sz="2400" dirty="0">
                <a:latin typeface="Times New Roman" panose="02020603050405020304" pitchFamily="18" charset="0"/>
                <a:cs typeface="Times New Roman" panose="02020603050405020304" pitchFamily="18" charset="0"/>
              </a:rPr>
              <a:t>Региональная система газоснабжения является основной системой газоснабжения территорий соответствующих субъектов Российской Федерации; ее деятельность контролируется уполномоченными органами государственной власти в порядке, установленном законодательством Российской Федерации. </a:t>
            </a:r>
          </a:p>
          <a:p>
            <a:endParaRPr lang="ru-RU" dirty="0"/>
          </a:p>
        </p:txBody>
      </p:sp>
    </p:spTree>
    <p:extLst>
      <p:ext uri="{BB962C8B-B14F-4D97-AF65-F5344CB8AC3E}">
        <p14:creationId xmlns:p14="http://schemas.microsoft.com/office/powerpoint/2010/main" val="11814554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75000"/>
            </a:schemeClr>
          </a:solidFill>
        </p:spPr>
        <p:txBody>
          <a:bodyPr/>
          <a:lstStyle/>
          <a:p>
            <a:pPr algn="ctr"/>
            <a:r>
              <a:rPr lang="ru-RU" b="1" dirty="0">
                <a:latin typeface="Times New Roman" panose="02020603050405020304" pitchFamily="18" charset="0"/>
                <a:cs typeface="Times New Roman" panose="02020603050405020304" pitchFamily="18" charset="0"/>
              </a:rPr>
              <a:t>Газораспределительная система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dirty="0">
                <a:latin typeface="Times New Roman" panose="02020603050405020304" pitchFamily="18" charset="0"/>
                <a:cs typeface="Times New Roman" panose="02020603050405020304" pitchFamily="18" charset="0"/>
              </a:rPr>
              <a:t>Газораспределительная система представляет собой имущественный производственный комплекс, который состоит из организационно и экономически взаимосвязанных объектов, предназначенных для транспортировки и подачи газа непосредственно его потребителям на соответствующей территории Российской Федерации, независим от Единой системы газоснабжения и региональных систем газоснабжения и находится в собственности организации, образованной в установленных гражданским законодательством организационно-правовой форме и порядке, получившей в процессе приватизации объекты указанного комплекса в собственность либо создавшей или приобретшей их на других предусмотренных законодательством Российской Федерации и законодательством субъектов Российской Федерации основаниях. </a:t>
            </a:r>
          </a:p>
          <a:p>
            <a:endParaRPr lang="ru-RU" dirty="0"/>
          </a:p>
        </p:txBody>
      </p:sp>
    </p:spTree>
    <p:extLst>
      <p:ext uri="{BB962C8B-B14F-4D97-AF65-F5344CB8AC3E}">
        <p14:creationId xmlns:p14="http://schemas.microsoft.com/office/powerpoint/2010/main" val="41962826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4000" b="1" dirty="0">
                <a:latin typeface="Times New Roman" panose="02020603050405020304" pitchFamily="18" charset="0"/>
                <a:cs typeface="Times New Roman" panose="02020603050405020304" pitchFamily="18" charset="0"/>
              </a:rPr>
              <a:t>Обеспечение недискриминационного доступа к газотранспортным сетям</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sz="1800" b="1" dirty="0">
                <a:latin typeface="Times New Roman" panose="02020603050405020304" pitchFamily="18" charset="0"/>
                <a:cs typeface="Times New Roman" panose="02020603050405020304" pitchFamily="18" charset="0"/>
              </a:rPr>
              <a:t>Организации - собственники систем газоснабжения обязаны обеспечить, если иное не предусмотрено настоящим Федеральным законом, недискриминационный доступ любым организациям, осуществляющим деятельность на территории Российской Федерации, к свободным мощностям принадлежащих им газотранспортных и газораспределительных сетей в порядке, установленном Правительством Российской Федерации. </a:t>
            </a:r>
          </a:p>
          <a:p>
            <a:pPr algn="just"/>
            <a:r>
              <a:rPr lang="ru-RU" sz="1800" dirty="0">
                <a:latin typeface="Times New Roman" panose="02020603050405020304" pitchFamily="18" charset="0"/>
                <a:cs typeface="Times New Roman" panose="02020603050405020304" pitchFamily="18" charset="0"/>
              </a:rPr>
              <a:t>Постановление Правительства РФ от 14.07.1997 N 858 (ред. от 19.06.2014) "Об обеспечении доступа независимых организаций к газотранспортной системе открытого акционерного общества "Газпром" .</a:t>
            </a:r>
          </a:p>
          <a:p>
            <a:pPr algn="just"/>
            <a:r>
              <a:rPr lang="ru-RU" sz="1800" dirty="0">
                <a:latin typeface="Times New Roman" panose="02020603050405020304" pitchFamily="18" charset="0"/>
                <a:cs typeface="Times New Roman" panose="02020603050405020304" pitchFamily="18" charset="0"/>
              </a:rPr>
              <a:t>Постановление Правительства РФ от 01.11.2021 N 1898 (ред. от 30.09.2022) «Об утверждении Правил технологического присоединения к магистральным газопроводам</a:t>
            </a:r>
            <a:r>
              <a:rPr lang="ru-RU" sz="1800" i="1" dirty="0"/>
              <a:t>»</a:t>
            </a:r>
            <a:r>
              <a:rPr lang="ru-RU" sz="1800" dirty="0">
                <a:latin typeface="Times New Roman" panose="02020603050405020304" pitchFamily="18" charset="0"/>
                <a:cs typeface="Times New Roman" panose="02020603050405020304" pitchFamily="18" charset="0"/>
              </a:rPr>
              <a:t> </a:t>
            </a:r>
          </a:p>
          <a:p>
            <a:pPr algn="just"/>
            <a:r>
              <a:rPr lang="ru-RU" sz="1800" dirty="0">
                <a:latin typeface="Times New Roman" panose="02020603050405020304" pitchFamily="18" charset="0"/>
                <a:cs typeface="Times New Roman" panose="02020603050405020304" pitchFamily="18" charset="0"/>
              </a:rPr>
              <a:t>Постановление Правительства РФ от 13.09.2021 N 1547 </a:t>
            </a:r>
            <a:r>
              <a:rPr lang="ru-RU" sz="1800" dirty="0"/>
              <a:t>(ред. от </a:t>
            </a:r>
            <a:r>
              <a:rPr lang="ru-RU" sz="1800" dirty="0" smtClean="0"/>
              <a:t>17.09.2024</a:t>
            </a:r>
            <a:r>
              <a:rPr lang="ru-RU" sz="1800" dirty="0"/>
              <a:t>) </a:t>
            </a:r>
            <a:r>
              <a:rPr lang="ru-RU" sz="1800" dirty="0">
                <a:latin typeface="Times New Roman" panose="02020603050405020304" pitchFamily="18" charset="0"/>
                <a:cs typeface="Times New Roman" panose="02020603050405020304" pitchFamily="18" charset="0"/>
              </a:rPr>
              <a:t> «Об утверждении Правил подключения (технологического присоединения) газоиспользующего оборудования и объектов капитального строительства к сетям газораспределения и о признании утратившими силу некоторых актов Правительства Российской Федерации»</a:t>
            </a:r>
          </a:p>
          <a:p>
            <a:r>
              <a:rPr lang="ru-RU" sz="1800" dirty="0">
                <a:latin typeface="Times New Roman" panose="02020603050405020304" pitchFamily="18" charset="0"/>
                <a:cs typeface="Times New Roman" panose="02020603050405020304" pitchFamily="18" charset="0"/>
              </a:rPr>
              <a:t>Постановление Правительства РФ от 31.05.2025 N </a:t>
            </a:r>
            <a:r>
              <a:rPr lang="ru-RU" sz="1800" dirty="0" smtClean="0">
                <a:latin typeface="Times New Roman" panose="02020603050405020304" pitchFamily="18" charset="0"/>
                <a:cs typeface="Times New Roman" panose="02020603050405020304" pitchFamily="18" charset="0"/>
              </a:rPr>
              <a:t>812 (</a:t>
            </a:r>
            <a:r>
              <a:rPr lang="ru-RU" sz="1800" dirty="0">
                <a:latin typeface="Times New Roman" panose="02020603050405020304" pitchFamily="18" charset="0"/>
                <a:cs typeface="Times New Roman" panose="02020603050405020304" pitchFamily="18" charset="0"/>
              </a:rPr>
              <a:t>ред. от 27.10.2025) </a:t>
            </a:r>
          </a:p>
          <a:p>
            <a:r>
              <a:rPr lang="ru-RU" sz="1800" dirty="0" smtClean="0">
                <a:latin typeface="Times New Roman" panose="02020603050405020304" pitchFamily="18" charset="0"/>
                <a:cs typeface="Times New Roman" panose="02020603050405020304" pitchFamily="18" charset="0"/>
              </a:rPr>
              <a:t>«Об </a:t>
            </a:r>
            <a:r>
              <a:rPr lang="ru-RU" sz="1800" dirty="0">
                <a:latin typeface="Times New Roman" panose="02020603050405020304" pitchFamily="18" charset="0"/>
                <a:cs typeface="Times New Roman" panose="02020603050405020304" pitchFamily="18" charset="0"/>
              </a:rPr>
              <a:t>утверждении Правил недискриминационного доступа организаций к местным газораспределительным </a:t>
            </a:r>
            <a:r>
              <a:rPr lang="ru-RU" sz="1800" dirty="0" smtClean="0">
                <a:latin typeface="Times New Roman" panose="02020603050405020304" pitchFamily="18" charset="0"/>
                <a:cs typeface="Times New Roman" panose="02020603050405020304" pitchFamily="18" charset="0"/>
              </a:rPr>
              <a:t>сетям» </a:t>
            </a:r>
            <a:endParaRPr lang="ru-RU" sz="1800" dirty="0">
              <a:latin typeface="Times New Roman" panose="02020603050405020304" pitchFamily="18" charset="0"/>
              <a:cs typeface="Times New Roman" panose="02020603050405020304" pitchFamily="18" charset="0"/>
            </a:endParaRPr>
          </a:p>
          <a:p>
            <a:pPr algn="just"/>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92950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5">
              <a:lumMod val="75000"/>
            </a:schemeClr>
          </a:solidFill>
        </p:spPr>
        <p:txBody>
          <a:bodyPr/>
          <a:lstStyle/>
          <a:p>
            <a:pPr algn="ctr"/>
            <a:r>
              <a:rPr lang="ru-RU" b="1" dirty="0">
                <a:latin typeface="Times New Roman" panose="02020603050405020304" pitchFamily="18" charset="0"/>
                <a:cs typeface="Times New Roman" panose="02020603050405020304" pitchFamily="18" charset="0"/>
              </a:rPr>
              <a:t>Охранные зоны газопроводов </a:t>
            </a:r>
            <a:r>
              <a:rPr lang="ru-RU" b="1" dirty="0"/>
              <a:t/>
            </a:r>
            <a:br>
              <a:rPr lang="ru-RU" b="1" dirty="0"/>
            </a:b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200" b="1" dirty="0">
                <a:latin typeface="Times New Roman" panose="02020603050405020304" pitchFamily="18" charset="0"/>
                <a:cs typeface="Times New Roman" panose="02020603050405020304" pitchFamily="18" charset="0"/>
              </a:rPr>
              <a:t>Действующее законодательство выделяет две охранные зоны газопровода: зону газораспределительных сетей и зону магистральных газопроводов</a:t>
            </a:r>
            <a:r>
              <a:rPr lang="ru-RU" sz="2200" dirty="0">
                <a:latin typeface="Times New Roman" panose="02020603050405020304" pitchFamily="18" charset="0"/>
                <a:cs typeface="Times New Roman" panose="02020603050405020304" pitchFamily="18" charset="0"/>
              </a:rPr>
              <a:t>. </a:t>
            </a:r>
          </a:p>
          <a:p>
            <a:pPr algn="just"/>
            <a:r>
              <a:rPr lang="ru-RU" sz="2200" dirty="0">
                <a:latin typeface="Times New Roman" panose="02020603050405020304" pitchFamily="18" charset="0"/>
                <a:cs typeface="Times New Roman" panose="02020603050405020304" pitchFamily="18" charset="0"/>
              </a:rPr>
              <a:t>Земельным Кодексом  Российской Федерации  предусмотрены охранная зона трубопроводов (в </a:t>
            </a:r>
            <a:r>
              <a:rPr lang="ru-RU" sz="2200" dirty="0" err="1">
                <a:latin typeface="Times New Roman" panose="02020603050405020304" pitchFamily="18" charset="0"/>
                <a:cs typeface="Times New Roman" panose="02020603050405020304" pitchFamily="18" charset="0"/>
              </a:rPr>
              <a:t>т.ч</a:t>
            </a:r>
            <a:r>
              <a:rPr lang="ru-RU" sz="2200" dirty="0">
                <a:latin typeface="Times New Roman" panose="02020603050405020304" pitchFamily="18" charset="0"/>
                <a:cs typeface="Times New Roman" panose="02020603050405020304" pitchFamily="18" charset="0"/>
              </a:rPr>
              <a:t>. газопроводов) (п. 6 ст. 105 ЗК РФ), а также зона минимальных расстояний до магистральных или промышленных трубопроводов (в </a:t>
            </a:r>
            <a:r>
              <a:rPr lang="ru-RU" sz="2200" dirty="0" err="1">
                <a:latin typeface="Times New Roman" panose="02020603050405020304" pitchFamily="18" charset="0"/>
                <a:cs typeface="Times New Roman" panose="02020603050405020304" pitchFamily="18" charset="0"/>
              </a:rPr>
              <a:t>т.ч</a:t>
            </a:r>
            <a:r>
              <a:rPr lang="ru-RU" sz="2200" dirty="0">
                <a:latin typeface="Times New Roman" panose="02020603050405020304" pitchFamily="18" charset="0"/>
                <a:cs typeface="Times New Roman" panose="02020603050405020304" pitchFamily="18" charset="0"/>
              </a:rPr>
              <a:t>. газопроводов) (п. 25 ст. 105 ЗК РФ). </a:t>
            </a:r>
          </a:p>
          <a:p>
            <a:pPr algn="just"/>
            <a:r>
              <a:rPr lang="ru-RU" sz="2200" dirty="0">
                <a:latin typeface="Times New Roman" panose="02020603050405020304" pitchFamily="18" charset="0"/>
                <a:cs typeface="Times New Roman" panose="02020603050405020304" pitchFamily="18" charset="0"/>
              </a:rPr>
              <a:t>охранная зона газопровода - зона с особыми условиями использования территории, которая устанавливается в порядке, определенном Правительством Российской Федерации, вдоль трассы газопроводов и вокруг других объектов данной системы газоснабжения в целях обеспечения нормальных условий эксплуатации таких объектов и исключения возможности их повреждения.</a:t>
            </a:r>
          </a:p>
          <a:p>
            <a:endParaRPr lang="ru-RU" dirty="0"/>
          </a:p>
        </p:txBody>
      </p:sp>
    </p:spTree>
    <p:extLst>
      <p:ext uri="{BB962C8B-B14F-4D97-AF65-F5344CB8AC3E}">
        <p14:creationId xmlns:p14="http://schemas.microsoft.com/office/powerpoint/2010/main" val="23197618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Охранные зоны газопроводов</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000" dirty="0" smtClean="0">
                <a:latin typeface="Times New Roman" panose="02020603050405020304" pitchFamily="18" charset="0"/>
                <a:cs typeface="Times New Roman" panose="02020603050405020304" pitchFamily="18" charset="0"/>
              </a:rPr>
              <a:t>Постановление </a:t>
            </a:r>
            <a:r>
              <a:rPr lang="ru-RU" sz="2000" dirty="0">
                <a:latin typeface="Times New Roman" panose="02020603050405020304" pitchFamily="18" charset="0"/>
                <a:cs typeface="Times New Roman" panose="02020603050405020304" pitchFamily="18" charset="0"/>
              </a:rPr>
              <a:t>Правительства РФ от 08.09.2017 N 1083 (ред. от 15.07.2019) «Об утверждении Правил охраны магистральных газопроводов и о внесении изменений в Положение о представлении в федеральный орган исполнительной власти (его территориальные органы), уполномоченный Правительством Российской Федерации на осуществление государственного кадастрового учета, государственной регистрации прав, ведение Единого государственного реестра недвижимости и предоставление сведений, содержащихся в Едином государственном реестре недвижимости, федеральными органами исполнительной власти, органами государственной власти субъектов Российской Федерации и органами местного самоуправления дополнительных сведений, воспроизводимых на публичных кадастровых картах»;</a:t>
            </a:r>
          </a:p>
          <a:p>
            <a:pPr algn="just"/>
            <a:r>
              <a:rPr lang="ru-RU" sz="2000" dirty="0">
                <a:latin typeface="Times New Roman" panose="02020603050405020304" pitchFamily="18" charset="0"/>
                <a:cs typeface="Times New Roman" panose="02020603050405020304" pitchFamily="18" charset="0"/>
              </a:rPr>
              <a:t>Постановление Правительства РФ от 20.11.2000 N 878 (ред. от 17.05.2016) «Об утверждении Правил охраны газораспределительных сетей»</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381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200" b="1" dirty="0">
                <a:latin typeface="Times New Roman" panose="02020603050405020304" pitchFamily="18" charset="0"/>
                <a:cs typeface="Times New Roman" panose="02020603050405020304" pitchFamily="18" charset="0"/>
              </a:rPr>
              <a:t>Охранные зоны трубопроводов. Акты высших судебных инстанций, судебная практика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dirty="0">
                <a:latin typeface="Times New Roman" panose="02020603050405020304" pitchFamily="18" charset="0"/>
                <a:cs typeface="Times New Roman" panose="02020603050405020304" pitchFamily="18" charset="0"/>
              </a:rPr>
              <a:t>Постановление Конституционного Суда РФ от 11.11.2021 N 48-П «По делу о проверке конституционности положений пункта 6 части четвертой статьи 392 Гражданского процессуального кодекса Российской Федерации, пункта 1 статьи 222 Гражданского кодекса Российской Федерации и статьи 32 Федерального закона "О газоснабжении в Российской Федерации" в связи с жалобой гражданина Ю.В. Тихонова»</a:t>
            </a:r>
          </a:p>
          <a:p>
            <a:pPr algn="just"/>
            <a:r>
              <a:rPr lang="ru-RU" sz="2400" dirty="0">
                <a:latin typeface="Times New Roman" panose="02020603050405020304" pitchFamily="18" charset="0"/>
                <a:cs typeface="Times New Roman" panose="02020603050405020304" pitchFamily="18" charset="0"/>
              </a:rPr>
              <a:t>Обзор судебной практики по спорам, связанным с возведением зданий и сооружений в охранных зонах трубопроводов и в границах минимальных расстояний до магистральных или промышленных трубопроводов (утв. Президиумом Верховного Суда РФ 23 июня 2021 г.)</a:t>
            </a:r>
          </a:p>
        </p:txBody>
      </p:sp>
    </p:spTree>
    <p:extLst>
      <p:ext uri="{BB962C8B-B14F-4D97-AF65-F5344CB8AC3E}">
        <p14:creationId xmlns:p14="http://schemas.microsoft.com/office/powerpoint/2010/main" val="14389581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5EF0BE5-4FE8-B2D0-29FE-80CBDA1C6F34}"/>
              </a:ext>
            </a:extLst>
          </p:cNvPr>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Внутридомовое и внутриквартирное газовое оборудование</a:t>
            </a:r>
          </a:p>
        </p:txBody>
      </p:sp>
      <p:sp>
        <p:nvSpPr>
          <p:cNvPr id="3" name="Объект 2">
            <a:extLst>
              <a:ext uri="{FF2B5EF4-FFF2-40B4-BE49-F238E27FC236}">
                <a16:creationId xmlns:a16="http://schemas.microsoft.com/office/drawing/2014/main" xmlns="" id="{851FB0A1-5EF9-FA96-6A72-0694BCC44704}"/>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Autofit/>
          </a:bodyPr>
          <a:lstStyle/>
          <a:p>
            <a:pPr marL="0" indent="0" algn="just">
              <a:lnSpc>
                <a:spcPct val="150000"/>
              </a:lnSpc>
              <a:spcAft>
                <a:spcPts val="1000"/>
              </a:spcAft>
              <a:buNone/>
            </a:pPr>
            <a:r>
              <a:rPr lang="ru-RU" sz="1600" b="1" dirty="0">
                <a:latin typeface="Times New Roman" panose="02020603050405020304" pitchFamily="18" charset="0"/>
                <a:cs typeface="Times New Roman" panose="02020603050405020304" pitchFamily="18" charset="0"/>
              </a:rPr>
              <a:t>	</a:t>
            </a:r>
            <a:r>
              <a:rPr lang="ru-RU" sz="1800" b="1" dirty="0" smtClean="0">
                <a:latin typeface="Times New Roman" panose="02020603050405020304" pitchFamily="18" charset="0"/>
                <a:cs typeface="Times New Roman" panose="02020603050405020304" pitchFamily="18" charset="0"/>
              </a:rPr>
              <a:t> </a:t>
            </a:r>
            <a:r>
              <a:rPr lang="ru-RU" sz="1800" b="1" dirty="0" smtClean="0">
                <a:latin typeface="Times New Roman" panose="02020603050405020304" pitchFamily="18" charset="0"/>
                <a:cs typeface="Times New Roman" panose="02020603050405020304" pitchFamily="18" charset="0"/>
              </a:rPr>
              <a:t>Постановлением </a:t>
            </a:r>
            <a:r>
              <a:rPr lang="ru-RU" sz="1800" b="1" dirty="0">
                <a:latin typeface="Times New Roman" panose="02020603050405020304" pitchFamily="18" charset="0"/>
                <a:cs typeface="Times New Roman" panose="02020603050405020304" pitchFamily="18" charset="0"/>
              </a:rPr>
              <a:t>Правительства РФ от 14.05.2013 N 410 </a:t>
            </a:r>
            <a:r>
              <a:rPr lang="ru-RU" sz="1800" dirty="0" smtClean="0">
                <a:latin typeface="Times New Roman" panose="02020603050405020304" pitchFamily="18" charset="0"/>
                <a:cs typeface="Times New Roman" panose="02020603050405020304" pitchFamily="18" charset="0"/>
              </a:rPr>
              <a:t>«</a:t>
            </a:r>
            <a:r>
              <a:rPr lang="ru-RU" sz="1800" b="1" dirty="0">
                <a:latin typeface="Times New Roman" panose="02020603050405020304" pitchFamily="18" charset="0"/>
                <a:cs typeface="Times New Roman" panose="02020603050405020304" pitchFamily="18" charset="0"/>
              </a:rPr>
              <a:t>О мерах по обеспечению безопасности при использовании и содержании внутридомового и внутриквартирного газового оборудования» утверждены Правила </a:t>
            </a:r>
            <a:r>
              <a:rPr lang="ru-RU" sz="1800" dirty="0">
                <a:latin typeface="Times New Roman" panose="02020603050405020304" pitchFamily="18" charset="0"/>
                <a:cs typeface="Times New Roman" panose="02020603050405020304" pitchFamily="18" charset="0"/>
              </a:rPr>
              <a:t>пользования газом в части обеспечения безопасности при </a:t>
            </a:r>
            <a:r>
              <a:rPr lang="ru-RU" sz="1800" b="1" dirty="0">
                <a:latin typeface="Times New Roman" panose="02020603050405020304" pitchFamily="18" charset="0"/>
                <a:cs typeface="Times New Roman" panose="02020603050405020304" pitchFamily="18" charset="0"/>
              </a:rPr>
              <a:t>использовании и содержании внутридомового и внутриквартирного газового оборудования </a:t>
            </a:r>
            <a:r>
              <a:rPr lang="ru-RU" sz="1800" dirty="0">
                <a:latin typeface="Times New Roman" panose="02020603050405020304" pitchFamily="18" charset="0"/>
                <a:cs typeface="Times New Roman" panose="02020603050405020304" pitchFamily="18" charset="0"/>
              </a:rPr>
              <a:t>при предоставлении коммунальной услуги по газоснабжению . Правила устанавливают порядок пользования газом в части обеспечения безопасного использования и содержания внутридомового и внутриквартирного газового оборудования при предоставлении коммунальной услуги по газоснабжению, в том числе </a:t>
            </a:r>
            <a:r>
              <a:rPr lang="ru-RU" sz="1800" b="1" dirty="0">
                <a:latin typeface="Times New Roman" panose="02020603050405020304" pitchFamily="18" charset="0"/>
                <a:cs typeface="Times New Roman" panose="02020603050405020304" pitchFamily="18" charset="0"/>
              </a:rPr>
              <a:t>порядок заключения и исполнения договора о техническом обслуживании и ремонте внутридомового и (или) внутриквартирного газового оборудования</a:t>
            </a:r>
            <a:r>
              <a:rPr lang="ru-RU" sz="1800" dirty="0">
                <a:latin typeface="Times New Roman" panose="02020603050405020304" pitchFamily="18" charset="0"/>
                <a:cs typeface="Times New Roman" panose="02020603050405020304" pitchFamily="18" charset="0"/>
              </a:rPr>
              <a:t>. </a:t>
            </a:r>
          </a:p>
          <a:p>
            <a:pPr marL="0" indent="0" algn="just">
              <a:lnSpc>
                <a:spcPct val="150000"/>
              </a:lnSpc>
              <a:spcAft>
                <a:spcPts val="1000"/>
              </a:spcAft>
              <a:buNone/>
            </a:pPr>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340541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Autofit/>
          </a:bodyPr>
          <a:lstStyle/>
          <a:p>
            <a:pPr algn="ctr"/>
            <a:r>
              <a:rPr lang="ru-RU" sz="2000" b="1" dirty="0">
                <a:latin typeface="Times New Roman" panose="02020603050405020304" pitchFamily="18" charset="0"/>
                <a:cs typeface="Times New Roman" panose="02020603050405020304" pitchFamily="18" charset="0"/>
              </a:rPr>
              <a:t>Правовое положение субъектов частноправовых отношений</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газовых рынков</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000" dirty="0">
                <a:latin typeface="Times New Roman" panose="02020603050405020304" pitchFamily="18" charset="0"/>
                <a:cs typeface="Times New Roman" panose="02020603050405020304" pitchFamily="18" charset="0"/>
              </a:rPr>
              <a:t>Частноправовые отношения на газовых рынках складываются межу лицами, осуществляющими деятельность по поиску, добыче газа, переработке, поставке, транспортировке, хранению газа, проектированию, строительству, модернизации энергетических объектов газовой отрасли, между указанными лицами  и лицами, которые приобретают газ, которым оказываются соответствующие  услуги.</a:t>
            </a:r>
          </a:p>
          <a:p>
            <a:pPr algn="just"/>
            <a:r>
              <a:rPr lang="ru-RU" sz="2000" dirty="0">
                <a:latin typeface="Times New Roman" panose="02020603050405020304" pitchFamily="18" charset="0"/>
                <a:cs typeface="Times New Roman" panose="02020603050405020304" pitchFamily="18" charset="0"/>
              </a:rPr>
              <a:t>Для изучения особенностей правового положения субъектов частноправовых отношений на газовых рынках можно использовать различные условные классификации:</a:t>
            </a:r>
          </a:p>
          <a:p>
            <a:pPr algn="just"/>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Подр</a:t>
            </a:r>
            <a:r>
              <a:rPr lang="ru-RU" sz="2000" dirty="0">
                <a:latin typeface="Times New Roman" panose="02020603050405020304" pitchFamily="18" charset="0"/>
                <a:cs typeface="Times New Roman" panose="02020603050405020304" pitchFamily="18" charset="0"/>
              </a:rPr>
              <a:t>. О правовом положении субъектов частноправовых отношений в сфере энергетики:</a:t>
            </a:r>
          </a:p>
          <a:p>
            <a:pPr algn="just"/>
            <a:r>
              <a:rPr lang="ru-RU" sz="2000" dirty="0">
                <a:latin typeface="Times New Roman" panose="02020603050405020304" pitchFamily="18" charset="0"/>
                <a:cs typeface="Times New Roman" panose="02020603050405020304" pitchFamily="18" charset="0"/>
              </a:rPr>
              <a:t>Энергетическое право. Учебник </a:t>
            </a:r>
            <a:r>
              <a:rPr lang="ru-RU" sz="2000" dirty="0" err="1">
                <a:latin typeface="Times New Roman" panose="02020603050405020304" pitchFamily="18" charset="0"/>
                <a:cs typeface="Times New Roman" panose="02020603050405020304" pitchFamily="18" charset="0"/>
              </a:rPr>
              <a:t>В.В.Романовой</a:t>
            </a:r>
            <a:r>
              <a:rPr lang="ru-RU" sz="2000" dirty="0">
                <a:latin typeface="Times New Roman" panose="02020603050405020304" pitchFamily="18" charset="0"/>
                <a:cs typeface="Times New Roman" panose="02020603050405020304" pitchFamily="18" charset="0"/>
              </a:rPr>
              <a:t>. Для подготовки кадров высшей квалификации. М.: Издательская группа «Юрист».2021. с.105-144.</a:t>
            </a:r>
          </a:p>
          <a:p>
            <a:pPr algn="just"/>
            <a:r>
              <a:rPr lang="ru-RU" sz="2000" dirty="0">
                <a:latin typeface="Times New Roman" panose="02020603050405020304" pitchFamily="18" charset="0"/>
                <a:cs typeface="Times New Roman" panose="02020603050405020304" pitchFamily="18" charset="0"/>
              </a:rPr>
              <a:t>Актуальные проблемы и задачи корпоративного права. Монография под ред. </a:t>
            </a:r>
            <a:r>
              <a:rPr lang="ru-RU" sz="2000" dirty="0" err="1">
                <a:latin typeface="Times New Roman" panose="02020603050405020304" pitchFamily="18" charset="0"/>
                <a:cs typeface="Times New Roman" panose="02020603050405020304" pitchFamily="18" charset="0"/>
              </a:rPr>
              <a:t>В.В.Романовой.М</a:t>
            </a:r>
            <a:r>
              <a:rPr lang="ru-RU" sz="2000" dirty="0">
                <a:latin typeface="Times New Roman" panose="02020603050405020304" pitchFamily="18" charset="0"/>
                <a:cs typeface="Times New Roman" panose="02020603050405020304" pitchFamily="18" charset="0"/>
              </a:rPr>
              <a:t>.: Издательская группа «Юрист». 2020. с.16-54.</a:t>
            </a:r>
          </a:p>
        </p:txBody>
      </p:sp>
    </p:spTree>
    <p:extLst>
      <p:ext uri="{BB962C8B-B14F-4D97-AF65-F5344CB8AC3E}">
        <p14:creationId xmlns:p14="http://schemas.microsoft.com/office/powerpoint/2010/main" val="36423289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Классификации субъектов частноправовых отношений на газовых рынках</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1) самая общая классификация – продавец (поставщик) – покупатель газа; </a:t>
            </a:r>
          </a:p>
          <a:p>
            <a:pPr algn="just"/>
            <a:r>
              <a:rPr lang="ru-RU" dirty="0">
                <a:latin typeface="Times New Roman" panose="02020603050405020304" pitchFamily="18" charset="0"/>
                <a:cs typeface="Times New Roman" panose="02020603050405020304" pitchFamily="18" charset="0"/>
              </a:rPr>
              <a:t>2) в зависимости от вида деятельности :</a:t>
            </a:r>
          </a:p>
          <a:p>
            <a:pPr algn="just"/>
            <a:r>
              <a:rPr lang="ru-RU" dirty="0">
                <a:latin typeface="Times New Roman" panose="02020603050405020304" pitchFamily="18" charset="0"/>
                <a:cs typeface="Times New Roman" panose="02020603050405020304" pitchFamily="18" charset="0"/>
              </a:rPr>
              <a:t>Субъекты, осуществляющие поиск, добычу, переработку, поставку, транспортировку, хранение газа, осуществляющие проектирование, строительство, модернизацию энергетических объектов, производство газового оборудования;</a:t>
            </a:r>
          </a:p>
          <a:p>
            <a:pPr algn="just"/>
            <a:r>
              <a:rPr lang="ru-RU" dirty="0">
                <a:latin typeface="Times New Roman" panose="02020603050405020304" pitchFamily="18" charset="0"/>
                <a:cs typeface="Times New Roman" panose="02020603050405020304" pitchFamily="18" charset="0"/>
              </a:rPr>
              <a:t>3) в зависимости от участия или неучастия государства в уставном капитале субъектов частноправовых отношений на газовых рынках;</a:t>
            </a:r>
          </a:p>
        </p:txBody>
      </p:sp>
    </p:spTree>
    <p:extLst>
      <p:ext uri="{BB962C8B-B14F-4D97-AF65-F5344CB8AC3E}">
        <p14:creationId xmlns:p14="http://schemas.microsoft.com/office/powerpoint/2010/main" val="9821402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Классификации субъектов частноправовых отношений на газовых рынках</a:t>
            </a:r>
            <a:endParaRPr lang="ru-RU" sz="2800" dirty="0"/>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4) в зависимости от стратегического значения – стратегические и нестратегические субъекты;</a:t>
            </a:r>
          </a:p>
          <a:p>
            <a:pPr algn="just"/>
            <a:r>
              <a:rPr lang="ru-RU" dirty="0">
                <a:latin typeface="Times New Roman" panose="02020603050405020304" pitchFamily="18" charset="0"/>
                <a:cs typeface="Times New Roman" panose="02020603050405020304" pitchFamily="18" charset="0"/>
              </a:rPr>
              <a:t>5) в зависимости от состояния товарного рынка ;</a:t>
            </a:r>
          </a:p>
          <a:p>
            <a:pPr algn="just"/>
            <a:r>
              <a:rPr lang="ru-RU" dirty="0">
                <a:latin typeface="Times New Roman" panose="02020603050405020304" pitchFamily="18" charset="0"/>
                <a:cs typeface="Times New Roman" panose="02020603050405020304" pitchFamily="18" charset="0"/>
              </a:rPr>
              <a:t>6) в зависимости от территории деятельности – субъекты, осуществляющие деятельность на внутреннем рынке газа, и субъекты, осуществляющие внешнеэкономическую деятельность</a:t>
            </a:r>
            <a:r>
              <a:rPr lang="ru-RU" dirty="0"/>
              <a:t>.</a:t>
            </a:r>
          </a:p>
        </p:txBody>
      </p:sp>
    </p:spTree>
    <p:extLst>
      <p:ext uri="{BB962C8B-B14F-4D97-AF65-F5344CB8AC3E}">
        <p14:creationId xmlns:p14="http://schemas.microsoft.com/office/powerpoint/2010/main" val="1569911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Природные характеристики газа</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smtClean="0">
                <a:latin typeface="Times New Roman" panose="02020603050405020304" pitchFamily="18" charset="0"/>
                <a:cs typeface="Times New Roman" panose="02020603050405020304" pitchFamily="18" charset="0"/>
              </a:rPr>
              <a:t>Доктор </a:t>
            </a:r>
            <a:r>
              <a:rPr lang="ru-RU" dirty="0">
                <a:latin typeface="Times New Roman" panose="02020603050405020304" pitchFamily="18" charset="0"/>
                <a:cs typeface="Times New Roman" panose="02020603050405020304" pitchFamily="18" charset="0"/>
              </a:rPr>
              <a:t>химических наук, </a:t>
            </a:r>
            <a:r>
              <a:rPr lang="ru-RU" dirty="0" smtClean="0">
                <a:latin typeface="Times New Roman" panose="02020603050405020304" pitchFamily="18" charset="0"/>
                <a:cs typeface="Times New Roman" panose="02020603050405020304" pitchFamily="18" charset="0"/>
              </a:rPr>
              <a:t>профессор, </a:t>
            </a:r>
            <a:r>
              <a:rPr lang="ru-RU" dirty="0">
                <a:latin typeface="Times New Roman" panose="02020603050405020304" pitchFamily="18" charset="0"/>
                <a:cs typeface="Times New Roman" panose="02020603050405020304" pitchFamily="18" charset="0"/>
              </a:rPr>
              <a:t>заслуженный  эколог РФ А.Г. </a:t>
            </a:r>
            <a:r>
              <a:rPr lang="ru-RU" dirty="0" err="1">
                <a:latin typeface="Times New Roman" panose="02020603050405020304" pitchFamily="18" charset="0"/>
                <a:cs typeface="Times New Roman" panose="02020603050405020304" pitchFamily="18" charset="0"/>
              </a:rPr>
              <a:t>Ишков</a:t>
            </a:r>
            <a:r>
              <a:rPr lang="ru-RU" dirty="0">
                <a:latin typeface="Times New Roman" panose="02020603050405020304" pitchFamily="18" charset="0"/>
                <a:cs typeface="Times New Roman" panose="02020603050405020304" pitchFamily="18" charset="0"/>
              </a:rPr>
              <a:t> обращает внимание, что  «</a:t>
            </a:r>
            <a:r>
              <a:rPr lang="ru-RU" b="1" dirty="0">
                <a:latin typeface="Times New Roman" panose="02020603050405020304" pitchFamily="18" charset="0"/>
                <a:cs typeface="Times New Roman" panose="02020603050405020304" pitchFamily="18" charset="0"/>
              </a:rPr>
              <a:t>природный газ имеет самый низкий углеродный след по сравнению с другими ископаемыми энергоресурсами, поэтому повышение доли природного газа в энергетическом балансе страны влияет на снижение </a:t>
            </a:r>
            <a:r>
              <a:rPr lang="ru-RU" b="1" dirty="0" err="1">
                <a:latin typeface="Times New Roman" panose="02020603050405020304" pitchFamily="18" charset="0"/>
                <a:cs typeface="Times New Roman" panose="02020603050405020304" pitchFamily="18" charset="0"/>
              </a:rPr>
              <a:t>углеродоемкости</a:t>
            </a:r>
            <a:r>
              <a:rPr lang="ru-RU" b="1" dirty="0">
                <a:latin typeface="Times New Roman" panose="02020603050405020304" pitchFamily="18" charset="0"/>
                <a:cs typeface="Times New Roman" panose="02020603050405020304" pitchFamily="18" charset="0"/>
              </a:rPr>
              <a:t> топливно-энергетического комплекса (ТЭК) в целом</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7195800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fontScale="90000"/>
          </a:bodyPr>
          <a:lstStyle/>
          <a:p>
            <a:pPr algn="ctr"/>
            <a:r>
              <a:rPr lang="ru-RU" sz="3100" b="1" dirty="0">
                <a:latin typeface="Times New Roman" panose="02020603050405020304" pitchFamily="18" charset="0"/>
                <a:cs typeface="Times New Roman" panose="02020603050405020304" pitchFamily="18" charset="0"/>
              </a:rPr>
              <a:t>Особенности правового положения организации- собственника Единой системы газоснабжения</a:t>
            </a:r>
            <a:r>
              <a:rPr lang="ru-RU" sz="3100"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r>
              <a:rPr lang="ru-RU" sz="2900" dirty="0">
                <a:latin typeface="Times New Roman" panose="02020603050405020304" pitchFamily="18" charset="0"/>
                <a:cs typeface="Times New Roman" panose="02020603050405020304" pitchFamily="18" charset="0"/>
              </a:rPr>
              <a:t>В соответствии со статьей 13 Федерального закона «О газоснабжении в Российской Федерации» организация – </a:t>
            </a:r>
            <a:r>
              <a:rPr lang="ru-RU" sz="2900" b="1" dirty="0">
                <a:latin typeface="Times New Roman" panose="02020603050405020304" pitchFamily="18" charset="0"/>
                <a:cs typeface="Times New Roman" panose="02020603050405020304" pitchFamily="18" charset="0"/>
              </a:rPr>
              <a:t>собственник Единой системы газоснабжения:</a:t>
            </a:r>
          </a:p>
          <a:p>
            <a:endParaRPr lang="ru-RU" sz="2900" dirty="0">
              <a:latin typeface="Times New Roman" panose="02020603050405020304" pitchFamily="18" charset="0"/>
              <a:cs typeface="Times New Roman" panose="02020603050405020304" pitchFamily="18" charset="0"/>
            </a:endParaRPr>
          </a:p>
          <a:p>
            <a:r>
              <a:rPr lang="ru-RU" sz="2900" dirty="0">
                <a:latin typeface="Times New Roman" panose="02020603050405020304" pitchFamily="18" charset="0"/>
                <a:cs typeface="Times New Roman" panose="02020603050405020304" pitchFamily="18" charset="0"/>
              </a:rPr>
              <a:t>обеспечивает строительство, эксплуатацию, реконструкцию и развитие объектов Единой системы газоснабжения; </a:t>
            </a:r>
          </a:p>
          <a:p>
            <a:r>
              <a:rPr lang="ru-RU" sz="2900" dirty="0">
                <a:latin typeface="Times New Roman" panose="02020603050405020304" pitchFamily="18" charset="0"/>
                <a:cs typeface="Times New Roman" panose="02020603050405020304" pitchFamily="18" charset="0"/>
              </a:rPr>
              <a:t>обеспечивает непрерывный диспетчерский контроль за функционированием объектов Единой системы газоснабжения, а также подсоединенных к ней объектов газоснабжения в точках их подсоединения; </a:t>
            </a:r>
          </a:p>
          <a:p>
            <a:r>
              <a:rPr lang="ru-RU" sz="2900" dirty="0">
                <a:latin typeface="Times New Roman" panose="02020603050405020304" pitchFamily="18" charset="0"/>
                <a:cs typeface="Times New Roman" panose="02020603050405020304" pitchFamily="18" charset="0"/>
              </a:rPr>
              <a:t>осуществляет управление функционированием Единой системы газоснабжения; </a:t>
            </a:r>
          </a:p>
          <a:p>
            <a:r>
              <a:rPr lang="ru-RU" sz="2900" dirty="0">
                <a:latin typeface="Times New Roman" panose="02020603050405020304" pitchFamily="18" charset="0"/>
                <a:cs typeface="Times New Roman" panose="02020603050405020304" pitchFamily="18" charset="0"/>
              </a:rPr>
              <a:t>обеспечивает использование на объектах Единой системы газоснабжения энергосберегающих и экологически чистых оборудования и технических процессов; </a:t>
            </a:r>
          </a:p>
          <a:p>
            <a:endParaRPr lang="ru-RU" dirty="0"/>
          </a:p>
        </p:txBody>
      </p:sp>
    </p:spTree>
    <p:extLst>
      <p:ext uri="{BB962C8B-B14F-4D97-AF65-F5344CB8AC3E}">
        <p14:creationId xmlns:p14="http://schemas.microsoft.com/office/powerpoint/2010/main" val="37041870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Особенности правового положения организации- собственника Единой системы газоснабжения</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r>
              <a:rPr lang="ru-RU" dirty="0">
                <a:latin typeface="Times New Roman" panose="02020603050405020304" pitchFamily="18" charset="0"/>
                <a:cs typeface="Times New Roman" panose="02020603050405020304" pitchFamily="18" charset="0"/>
              </a:rPr>
              <a:t>осуществляет мероприятия, направленные на обеспечение промышленной и экологической безопасности объектов Единой системы газоснабжения, охраны окружающей среды; </a:t>
            </a:r>
          </a:p>
          <a:p>
            <a:r>
              <a:rPr lang="ru-RU" dirty="0">
                <a:latin typeface="Times New Roman" panose="02020603050405020304" pitchFamily="18" charset="0"/>
                <a:cs typeface="Times New Roman" panose="02020603050405020304" pitchFamily="18" charset="0"/>
              </a:rPr>
              <a:t>осуществляет мероприятия, направленные на предупреждение потенциальных аварий и катастроф, ликвидацию их последствий на объектах Единой системы газоснабжения. </a:t>
            </a:r>
          </a:p>
          <a:p>
            <a:r>
              <a:rPr lang="ru-RU" dirty="0">
                <a:latin typeface="Times New Roman" panose="02020603050405020304" pitchFamily="18" charset="0"/>
                <a:cs typeface="Times New Roman" panose="02020603050405020304" pitchFamily="18" charset="0"/>
              </a:rPr>
              <a:t>В процессе функционирования Единой системы газоснабжения в целях повышения ее эффективности организация - собственник Единой системы газоснабжения может осуществлять меры по совершенствованию структуры данной системы газоснабжения без нарушения надежности газоснабжения. </a:t>
            </a:r>
          </a:p>
          <a:p>
            <a:r>
              <a:rPr lang="ru-RU" dirty="0"/>
              <a:t>  </a:t>
            </a:r>
          </a:p>
          <a:p>
            <a:endParaRPr lang="ru-RU" dirty="0"/>
          </a:p>
        </p:txBody>
      </p:sp>
    </p:spTree>
    <p:extLst>
      <p:ext uri="{BB962C8B-B14F-4D97-AF65-F5344CB8AC3E}">
        <p14:creationId xmlns:p14="http://schemas.microsoft.com/office/powerpoint/2010/main" val="265600569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Особенности правового положения организации- собственника Единой системы газоснабжения</a:t>
            </a:r>
            <a:endParaRPr lang="ru-RU" sz="36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000" dirty="0">
                <a:latin typeface="Times New Roman" panose="02020603050405020304" pitchFamily="18" charset="0"/>
                <a:cs typeface="Times New Roman" panose="02020603050405020304" pitchFamily="18" charset="0"/>
              </a:rPr>
              <a:t>Суммарная доля обыкновенных акций организации - собственника Единой системы газоснабжения, которые находятся в собственности Российской Федерации и в собственности акционерных обществ, более 50 процентов акций которых находится в собственности Российской Федерации, не может составлять менее чем 50 процентов плюс одна акция общего количества обыкновенных акций организации - собственника Единой системы газоснабжения. </a:t>
            </a:r>
          </a:p>
          <a:p>
            <a:pPr algn="just"/>
            <a:r>
              <a:rPr lang="ru-RU" sz="2000" dirty="0">
                <a:latin typeface="Times New Roman" panose="02020603050405020304" pitchFamily="18" charset="0"/>
                <a:cs typeface="Times New Roman" panose="02020603050405020304" pitchFamily="18" charset="0"/>
              </a:rPr>
              <a:t>Продажа и иные способы отчуждения таких обыкновенных акций могут быть осуществлены на основании федерального закона. </a:t>
            </a:r>
          </a:p>
          <a:p>
            <a:pPr algn="just"/>
            <a:r>
              <a:rPr lang="ru-RU" sz="2000" dirty="0">
                <a:latin typeface="Times New Roman" panose="02020603050405020304" pitchFamily="18" charset="0"/>
                <a:cs typeface="Times New Roman" panose="02020603050405020304" pitchFamily="18" charset="0"/>
              </a:rPr>
              <a:t>ПАО «Газпром» отнесено к стратегическим акционерным обществам . Указ Президента РФ от 04.08.2004 N </a:t>
            </a:r>
            <a:r>
              <a:rPr lang="ru-RU" sz="2000" dirty="0" smtClean="0">
                <a:latin typeface="Times New Roman" panose="02020603050405020304" pitchFamily="18" charset="0"/>
                <a:cs typeface="Times New Roman" panose="02020603050405020304" pitchFamily="18" charset="0"/>
              </a:rPr>
              <a:t>1009</a:t>
            </a:r>
            <a:r>
              <a:rPr lang="ru-RU" sz="2000" dirty="0" smtClean="0"/>
              <a:t> </a:t>
            </a:r>
            <a:r>
              <a:rPr lang="ru-RU" sz="2000" dirty="0">
                <a:latin typeface="Times New Roman" panose="02020603050405020304" pitchFamily="18" charset="0"/>
                <a:cs typeface="Times New Roman" panose="02020603050405020304" pitchFamily="18" charset="0"/>
              </a:rPr>
              <a:t>«Об утверждении Перечня стратегических предприятий и стратегических акционерных обществ».</a:t>
            </a:r>
          </a:p>
          <a:p>
            <a:pPr algn="just"/>
            <a:r>
              <a:rPr lang="ru-RU" sz="2000" dirty="0">
                <a:latin typeface="Times New Roman" panose="02020603050405020304" pitchFamily="18" charset="0"/>
                <a:cs typeface="Times New Roman" panose="02020603050405020304" pitchFamily="18" charset="0"/>
              </a:rPr>
              <a:t>См. также Федеральный закон «Об экспорте газа».</a:t>
            </a:r>
          </a:p>
        </p:txBody>
      </p:sp>
    </p:spTree>
    <p:extLst>
      <p:ext uri="{BB962C8B-B14F-4D97-AF65-F5344CB8AC3E}">
        <p14:creationId xmlns:p14="http://schemas.microsoft.com/office/powerpoint/2010/main" val="428054479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200" b="1" dirty="0">
                <a:latin typeface="Times New Roman" panose="02020603050405020304" pitchFamily="18" charset="0"/>
                <a:cs typeface="Times New Roman" panose="02020603050405020304" pitchFamily="18" charset="0"/>
              </a:rPr>
              <a:t>Особенности правового положения Единого  оператора газификации</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endParaRPr lang="ru-RU" sz="1900" dirty="0">
              <a:latin typeface="Times New Roman" panose="02020603050405020304" pitchFamily="18" charset="0"/>
              <a:cs typeface="Times New Roman" panose="02020603050405020304" pitchFamily="18" charset="0"/>
            </a:endParaRPr>
          </a:p>
          <a:p>
            <a:pPr algn="just"/>
            <a:r>
              <a:rPr lang="ru-RU" sz="2100" dirty="0">
                <a:latin typeface="Times New Roman" panose="02020603050405020304" pitchFamily="18" charset="0"/>
                <a:cs typeface="Times New Roman" panose="02020603050405020304" pitchFamily="18" charset="0"/>
              </a:rPr>
              <a:t>Единый оператор газификации - организация - собственник Единой системы газоснабжения или аффилированное лицо указанной организации (Федеральный закон «О газоснабжении в Российской Федерации»).</a:t>
            </a:r>
          </a:p>
          <a:p>
            <a:pPr algn="just"/>
            <a:r>
              <a:rPr lang="ru-RU" sz="2100" dirty="0">
                <a:latin typeface="Times New Roman" panose="02020603050405020304" pitchFamily="18" charset="0"/>
                <a:cs typeface="Times New Roman" panose="02020603050405020304" pitchFamily="18" charset="0"/>
              </a:rPr>
              <a:t>В соответствии с Распоряжением Правительства РФ от 15.12.2021 N 3603-р:</a:t>
            </a:r>
          </a:p>
          <a:p>
            <a:pPr algn="just"/>
            <a:r>
              <a:rPr lang="ru-RU" sz="2100" dirty="0">
                <a:latin typeface="Times New Roman" panose="02020603050405020304" pitchFamily="18" charset="0"/>
                <a:cs typeface="Times New Roman" panose="02020603050405020304" pitchFamily="18" charset="0"/>
              </a:rPr>
              <a:t>ООО  «Газпром газификация» определено единым оператором газификации; </a:t>
            </a:r>
          </a:p>
          <a:p>
            <a:pPr algn="just"/>
            <a:r>
              <a:rPr lang="ru-RU" sz="2100" dirty="0">
                <a:latin typeface="Times New Roman" panose="02020603050405020304" pitchFamily="18" charset="0"/>
                <a:cs typeface="Times New Roman" panose="02020603050405020304" pitchFamily="18" charset="0"/>
              </a:rPr>
              <a:t>утвержден  перечень федеральных территорий и субъектов Российской Федерации, в которых действует единый оператор газификации. </a:t>
            </a:r>
          </a:p>
          <a:p>
            <a:endParaRPr lang="ru-RU" dirty="0"/>
          </a:p>
        </p:txBody>
      </p:sp>
    </p:spTree>
    <p:extLst>
      <p:ext uri="{BB962C8B-B14F-4D97-AF65-F5344CB8AC3E}">
        <p14:creationId xmlns:p14="http://schemas.microsoft.com/office/powerpoint/2010/main" val="6648299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200" b="1" dirty="0">
                <a:latin typeface="Times New Roman" panose="02020603050405020304" pitchFamily="18" charset="0"/>
                <a:cs typeface="Times New Roman" panose="02020603050405020304" pitchFamily="18" charset="0"/>
              </a:rPr>
              <a:t>Особенности правового положения Единого  оператора газификации</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algn="just"/>
            <a:r>
              <a:rPr lang="ru-RU" sz="12800" b="1" dirty="0">
                <a:latin typeface="Times New Roman" panose="02020603050405020304" pitchFamily="18" charset="0"/>
                <a:cs typeface="Times New Roman" panose="02020603050405020304" pitchFamily="18" charset="0"/>
              </a:rPr>
              <a:t>Правила взаимодействия </a:t>
            </a:r>
            <a:r>
              <a:rPr lang="ru-RU" sz="12800" dirty="0">
                <a:latin typeface="Times New Roman" panose="02020603050405020304" pitchFamily="18" charset="0"/>
                <a:cs typeface="Times New Roman" panose="02020603050405020304" pitchFamily="18" charset="0"/>
              </a:rPr>
              <a:t>единого оператора газификации, регионального оператора газификации, органов государственной власти субъектов Российской Федерации, органов публичной власти федеральных территорий и газораспределительных организаций, привлекаемых единым оператором газификации или региональным оператором газификации, при реализации мероприятий межрегиональных и региональных программ газификации жилищно-коммунального хозяйства, промышленных и иных организаций – утверждены Постановлением Правительства РФ от 13.09.2021 N 1550</a:t>
            </a:r>
            <a:r>
              <a:rPr lang="ru-RU" sz="12800" dirty="0" smtClean="0">
                <a:latin typeface="Times New Roman" panose="02020603050405020304" pitchFamily="18" charset="0"/>
                <a:cs typeface="Times New Roman" panose="02020603050405020304" pitchFamily="18" charset="0"/>
              </a:rPr>
              <a:t>.</a:t>
            </a:r>
            <a:r>
              <a:rPr lang="ru-RU" sz="12800" dirty="0">
                <a:latin typeface="Times New Roman" panose="02020603050405020304" pitchFamily="18" charset="0"/>
                <a:cs typeface="Times New Roman" panose="02020603050405020304" pitchFamily="18" charset="0"/>
              </a:rPr>
              <a:t/>
            </a:r>
            <a:br>
              <a:rPr lang="ru-RU" sz="12800" dirty="0">
                <a:latin typeface="Times New Roman" panose="02020603050405020304" pitchFamily="18" charset="0"/>
                <a:cs typeface="Times New Roman" panose="02020603050405020304" pitchFamily="18" charset="0"/>
              </a:rPr>
            </a:br>
            <a:endParaRPr lang="ru-RU" sz="12800"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343895157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200" b="1" dirty="0">
                <a:latin typeface="Times New Roman" panose="02020603050405020304" pitchFamily="18" charset="0"/>
                <a:cs typeface="Times New Roman" panose="02020603050405020304" pitchFamily="18" charset="0"/>
              </a:rPr>
              <a:t>Особенности правового положения газораспределительных  организаций</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endParaRPr lang="ru-RU" sz="2000" dirty="0">
              <a:latin typeface="Times New Roman" panose="02020603050405020304" pitchFamily="18" charset="0"/>
              <a:cs typeface="Times New Roman" panose="02020603050405020304" pitchFamily="18" charset="0"/>
            </a:endParaRPr>
          </a:p>
          <a:p>
            <a:pPr algn="just"/>
            <a:r>
              <a:rPr lang="ru-RU" sz="2400" b="1" dirty="0">
                <a:latin typeface="Times New Roman" panose="02020603050405020304" pitchFamily="18" charset="0"/>
                <a:cs typeface="Times New Roman" panose="02020603050405020304" pitchFamily="18" charset="0"/>
              </a:rPr>
              <a:t>Газораспределительная организация - специализированная организация, которая владеет на праве собственности или ином законном основании газораспределительной сетью и осуществляет регулируемый вид деятельности по оказанию услуг по транспортировке газа по газораспределительным сетям и по технологическому присоединению газоиспользующего оборудования к газораспределительным сетям, обеспечивает подачу газа его потребителям, а также эксплуатацию и развитие газораспределительной системы </a:t>
            </a:r>
            <a:r>
              <a:rPr lang="ru-RU" sz="2400" dirty="0">
                <a:latin typeface="Times New Roman" panose="02020603050405020304" pitchFamily="18" charset="0"/>
                <a:cs typeface="Times New Roman" panose="02020603050405020304" pitchFamily="18" charset="0"/>
              </a:rPr>
              <a:t>– Федеральный закон «О газоснабжении в Российской Федерации».</a:t>
            </a:r>
          </a:p>
        </p:txBody>
      </p:sp>
    </p:spTree>
    <p:extLst>
      <p:ext uri="{BB962C8B-B14F-4D97-AF65-F5344CB8AC3E}">
        <p14:creationId xmlns:p14="http://schemas.microsoft.com/office/powerpoint/2010/main" val="19884415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200" b="1" dirty="0">
                <a:latin typeface="Times New Roman" panose="02020603050405020304" pitchFamily="18" charset="0"/>
                <a:cs typeface="Times New Roman" panose="02020603050405020304" pitchFamily="18" charset="0"/>
              </a:rPr>
              <a:t>Особенности правового положения газораспределительных  организаций</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ru-RU" dirty="0" smtClean="0">
                <a:latin typeface="Times New Roman" panose="02020603050405020304" pitchFamily="18" charset="0"/>
                <a:cs typeface="Times New Roman" panose="02020603050405020304" pitchFamily="18" charset="0"/>
              </a:rPr>
              <a:t>Постановление </a:t>
            </a:r>
            <a:r>
              <a:rPr lang="ru-RU" dirty="0">
                <a:latin typeface="Times New Roman" panose="02020603050405020304" pitchFamily="18" charset="0"/>
                <a:cs typeface="Times New Roman" panose="02020603050405020304" pitchFamily="18" charset="0"/>
              </a:rPr>
              <a:t>Правительства РФ от 31.05.2025 N </a:t>
            </a:r>
            <a:r>
              <a:rPr lang="ru-RU" dirty="0" smtClean="0">
                <a:latin typeface="Times New Roman" panose="02020603050405020304" pitchFamily="18" charset="0"/>
                <a:cs typeface="Times New Roman" panose="02020603050405020304" pitchFamily="18" charset="0"/>
              </a:rPr>
              <a:t>812 (</a:t>
            </a:r>
            <a:r>
              <a:rPr lang="ru-RU" dirty="0">
                <a:latin typeface="Times New Roman" panose="02020603050405020304" pitchFamily="18" charset="0"/>
                <a:cs typeface="Times New Roman" panose="02020603050405020304" pitchFamily="18" charset="0"/>
              </a:rPr>
              <a:t>ред. от 27.10.2025) </a:t>
            </a:r>
          </a:p>
          <a:p>
            <a:r>
              <a:rPr lang="ru-RU" dirty="0" smtClean="0">
                <a:latin typeface="Times New Roman" panose="02020603050405020304" pitchFamily="18" charset="0"/>
                <a:cs typeface="Times New Roman" panose="02020603050405020304" pitchFamily="18" charset="0"/>
              </a:rPr>
              <a:t>«Об </a:t>
            </a:r>
            <a:r>
              <a:rPr lang="ru-RU" dirty="0">
                <a:latin typeface="Times New Roman" panose="02020603050405020304" pitchFamily="18" charset="0"/>
                <a:cs typeface="Times New Roman" panose="02020603050405020304" pitchFamily="18" charset="0"/>
              </a:rPr>
              <a:t>утверждении Правил недискриминационного доступа организаций к местным газораспределительным </a:t>
            </a:r>
            <a:r>
              <a:rPr lang="ru-RU" dirty="0" smtClean="0">
                <a:latin typeface="Times New Roman" panose="02020603050405020304" pitchFamily="18" charset="0"/>
                <a:cs typeface="Times New Roman" panose="02020603050405020304" pitchFamily="18" charset="0"/>
              </a:rPr>
              <a:t>сетям» </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Постановление </a:t>
            </a:r>
            <a:r>
              <a:rPr lang="ru-RU" dirty="0">
                <a:latin typeface="Times New Roman" panose="02020603050405020304" pitchFamily="18" charset="0"/>
                <a:cs typeface="Times New Roman" panose="02020603050405020304" pitchFamily="18" charset="0"/>
              </a:rPr>
              <a:t>Правительства РФ от 18.10.2014 N 1074 (ред. от 04.09.2015) «О порядке определения показателей надежности и качества услуг по транспортировке газа по газораспределительным сетям и о внесении изменения в постановление Правительства Российской Федерации от 29 декабря 2000 г. N 1021</a:t>
            </a:r>
            <a:r>
              <a:rPr lang="ru-RU" i="1"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Постановление Правительства РФ от 20.10.2021 N 1789 "Об утверждении Правил принятия газораспределительной организацией в собственность вновь созданного (построенного) имущества, технологически связанного с принадлежащими газораспределительным организациям существующими газораспределительными сетями, расположенного за границами земельного участка лица, газоиспользующее оборудование которого технологически присоединяется к таким газораспределительным сетям».</a:t>
            </a:r>
          </a:p>
          <a:p>
            <a:endParaRPr lang="ru-RU" dirty="0"/>
          </a:p>
        </p:txBody>
      </p:sp>
    </p:spTree>
    <p:extLst>
      <p:ext uri="{BB962C8B-B14F-4D97-AF65-F5344CB8AC3E}">
        <p14:creationId xmlns:p14="http://schemas.microsoft.com/office/powerpoint/2010/main" val="197166264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Субъекты естественной монополии</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sz="2400" dirty="0">
                <a:latin typeface="Times New Roman" panose="02020603050405020304" pitchFamily="18" charset="0"/>
                <a:cs typeface="Times New Roman" panose="02020603050405020304" pitchFamily="18" charset="0"/>
              </a:rPr>
              <a:t>Транспортировка газа по трубопроводам отнесена к сферам деятельности субъектов естественных монополий ( статья 4 Федерального закона «О естественных монополиях»). В соответствии с Федеральным  законом «О естественных монополиях» предусматриваются:</a:t>
            </a:r>
          </a:p>
          <a:p>
            <a:pPr algn="just"/>
            <a:r>
              <a:rPr lang="ru-RU" sz="2400" dirty="0">
                <a:latin typeface="Times New Roman" panose="02020603050405020304" pitchFamily="18" charset="0"/>
                <a:cs typeface="Times New Roman" panose="02020603050405020304" pitchFamily="18" charset="0"/>
              </a:rPr>
              <a:t>Методы регулирования деятельности субъектов естественных монополий </a:t>
            </a:r>
          </a:p>
          <a:p>
            <a:pPr algn="just"/>
            <a:r>
              <a:rPr lang="ru-RU" sz="2400" dirty="0">
                <a:latin typeface="Times New Roman" panose="02020603050405020304" pitchFamily="18" charset="0"/>
                <a:cs typeface="Times New Roman" panose="02020603050405020304" pitchFamily="18" charset="0"/>
              </a:rPr>
              <a:t>Государственный контроль (надзор) в сферах естественной монополии и согласование действий, которые совершаются с участием или в отношении субъектов естественных монополий. </a:t>
            </a:r>
          </a:p>
          <a:p>
            <a:pPr algn="just"/>
            <a:r>
              <a:rPr lang="ru-RU" sz="2400" dirty="0">
                <a:latin typeface="Times New Roman" panose="02020603050405020304" pitchFamily="18" charset="0"/>
                <a:cs typeface="Times New Roman" panose="02020603050405020304" pitchFamily="18" charset="0"/>
              </a:rPr>
              <a:t>См. также положения Договора о Евразийском экономическом союзе в части обеспечения доступа к субъектам естественных монополий при формировании общего рынка газа ЕАЭС.</a:t>
            </a:r>
          </a:p>
          <a:p>
            <a:endParaRPr lang="ru-RU" dirty="0"/>
          </a:p>
          <a:p>
            <a:endParaRPr lang="ru-RU" dirty="0"/>
          </a:p>
        </p:txBody>
      </p:sp>
    </p:spTree>
    <p:extLst>
      <p:ext uri="{BB962C8B-B14F-4D97-AF65-F5344CB8AC3E}">
        <p14:creationId xmlns:p14="http://schemas.microsoft.com/office/powerpoint/2010/main" val="248475261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Особенности правового положения «неотключаемых потребителей»</a:t>
            </a:r>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В соответствии с  Федерального закона «О газоснабжении в Российской Федерации» Правительство Российской Федерации утверждает перечень потребителей, в том числе организаций, которые имеют преимущественное право пользования газом в качестве топлива и поставки газа которым не подлежат ограничению или прекращению ( неотключаемые потребители).</a:t>
            </a:r>
          </a:p>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Категории потребителей, ограничение режима потребления газа которым может привести к экономическим, экологическим, социальным последствиям, предусмотрены  приложением к Правилам ограничения подачи (поставки) и отбора газа, утвержденными, </a:t>
            </a:r>
            <a:r>
              <a:rPr lang="ru-RU" sz="2400" dirty="0" smtClean="0">
                <a:latin typeface="Times New Roman" panose="02020603050405020304" pitchFamily="18" charset="0"/>
                <a:cs typeface="Times New Roman" panose="02020603050405020304" pitchFamily="18" charset="0"/>
              </a:rPr>
              <a:t>Постановлением Правительства </a:t>
            </a:r>
            <a:r>
              <a:rPr lang="ru-RU" sz="2400" dirty="0">
                <a:latin typeface="Times New Roman" panose="02020603050405020304" pitchFamily="18" charset="0"/>
                <a:cs typeface="Times New Roman" panose="02020603050405020304" pitchFamily="18" charset="0"/>
              </a:rPr>
              <a:t>РФ от 30.05.2025 N 804</a:t>
            </a:r>
            <a:br>
              <a:rPr lang="ru-RU" sz="2400" dirty="0">
                <a:latin typeface="Times New Roman" panose="02020603050405020304" pitchFamily="18" charset="0"/>
                <a:cs typeface="Times New Roman" panose="02020603050405020304" pitchFamily="18" charset="0"/>
              </a:rPr>
            </a:br>
            <a:r>
              <a:rPr lang="ru-RU" sz="24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ред. от 27.10.2025) </a:t>
            </a:r>
            <a:r>
              <a:rPr lang="ru-RU" sz="2400" dirty="0" smtClean="0">
                <a:latin typeface="Times New Roman" panose="02020603050405020304" pitchFamily="18" charset="0"/>
                <a:cs typeface="Times New Roman" panose="02020603050405020304" pitchFamily="18" charset="0"/>
              </a:rPr>
              <a:t>«Об </a:t>
            </a:r>
            <a:r>
              <a:rPr lang="ru-RU" sz="2400" dirty="0">
                <a:latin typeface="Times New Roman" panose="02020603050405020304" pitchFamily="18" charset="0"/>
                <a:cs typeface="Times New Roman" panose="02020603050405020304" pitchFamily="18" charset="0"/>
              </a:rPr>
              <a:t>утверждении Правил ограничения подачи (поставки) и отбора </a:t>
            </a:r>
            <a:r>
              <a:rPr lang="ru-RU" sz="2400" dirty="0" smtClean="0">
                <a:latin typeface="Times New Roman" panose="02020603050405020304" pitchFamily="18" charset="0"/>
                <a:cs typeface="Times New Roman" panose="02020603050405020304" pitchFamily="18" charset="0"/>
              </a:rPr>
              <a:t>газа» </a:t>
            </a:r>
            <a:endParaRPr lang="ru-RU" sz="2400"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3613586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fontScale="90000"/>
          </a:bodyPr>
          <a:lstStyle/>
          <a:p>
            <a:pPr algn="ctr"/>
            <a:r>
              <a:rPr lang="ru-RU" sz="3600" b="1" dirty="0">
                <a:latin typeface="Times New Roman" panose="02020603050405020304" pitchFamily="18" charset="0"/>
                <a:cs typeface="Times New Roman" panose="02020603050405020304" pitchFamily="18" charset="0"/>
              </a:rPr>
              <a:t>Особенности правового положения газовых компаний в рамках специальных экономических мер</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r>
              <a:rPr lang="ru-RU" sz="2400" dirty="0">
                <a:latin typeface="Times New Roman" panose="02020603050405020304" pitchFamily="18" charset="0"/>
                <a:cs typeface="Times New Roman" panose="02020603050405020304" pitchFamily="18" charset="0"/>
              </a:rPr>
              <a:t>См. </a:t>
            </a:r>
            <a:r>
              <a:rPr lang="ru-RU" sz="2400" dirty="0" err="1">
                <a:latin typeface="Times New Roman" panose="02020603050405020304" pitchFamily="18" charset="0"/>
                <a:cs typeface="Times New Roman" panose="02020603050405020304" pitchFamily="18" charset="0"/>
              </a:rPr>
              <a:t>подр</a:t>
            </a:r>
            <a:r>
              <a:rPr lang="ru-RU" sz="2400" dirty="0">
                <a:latin typeface="Times New Roman" panose="02020603050405020304" pitchFamily="18" charset="0"/>
                <a:cs typeface="Times New Roman" panose="02020603050405020304" pitchFamily="18" charset="0"/>
              </a:rPr>
              <a:t>. Актуальные задачи энергетического права. Монография под </a:t>
            </a:r>
            <a:r>
              <a:rPr lang="ru-RU" sz="2400" dirty="0" err="1">
                <a:latin typeface="Times New Roman" panose="02020603050405020304" pitchFamily="18" charset="0"/>
                <a:cs typeface="Times New Roman" panose="02020603050405020304" pitchFamily="18" charset="0"/>
              </a:rPr>
              <a:t>ред.В.В.Романовой</a:t>
            </a:r>
            <a:r>
              <a:rPr lang="ru-RU" sz="2400" dirty="0">
                <a:latin typeface="Times New Roman" panose="02020603050405020304" pitchFamily="18" charset="0"/>
                <a:cs typeface="Times New Roman" panose="02020603050405020304" pitchFamily="18" charset="0"/>
              </a:rPr>
              <a:t>. М.: ООО «Интеграция: Образование и наука». 2022 г. с. 10-29</a:t>
            </a:r>
            <a:r>
              <a:rPr lang="ru-RU" dirty="0"/>
              <a:t>.</a:t>
            </a:r>
          </a:p>
          <a:p>
            <a:pPr algn="just"/>
            <a:r>
              <a:rPr lang="ru-RU" sz="1800" b="1" dirty="0">
                <a:latin typeface="Times New Roman" panose="02020603050405020304" pitchFamily="18" charset="0"/>
                <a:cs typeface="Times New Roman" panose="02020603050405020304" pitchFamily="18" charset="0"/>
              </a:rPr>
              <a:t>Специальные нормативные правовые акты принимаются в соответствии с федеральными законами от 30 декабря 2006 г. N 281-ФЗ "О специальных экономических мерах и принудительных мерах", от 28 декабря 2010 г. N 390-ФЗ "О безопасности" и от 4 июня 2018 г. N 127-ФЗ "О мерах воздействия (противодействия) на недружественные действия Соединенных Штатов Америки и иных иностранных государств</a:t>
            </a:r>
            <a:r>
              <a:rPr lang="ru-RU" sz="1800" dirty="0">
                <a:latin typeface="Times New Roman" panose="02020603050405020304" pitchFamily="18" charset="0"/>
                <a:cs typeface="Times New Roman" panose="02020603050405020304" pitchFamily="18" charset="0"/>
              </a:rPr>
              <a:t>».</a:t>
            </a:r>
          </a:p>
          <a:p>
            <a:pPr algn="just"/>
            <a:r>
              <a:rPr lang="ru-RU" sz="1800" dirty="0">
                <a:latin typeface="Times New Roman" panose="02020603050405020304" pitchFamily="18" charset="0"/>
                <a:cs typeface="Times New Roman" panose="02020603050405020304" pitchFamily="18" charset="0"/>
              </a:rPr>
              <a:t>См., напр.: </a:t>
            </a:r>
          </a:p>
          <a:p>
            <a:pPr algn="just"/>
            <a:r>
              <a:rPr lang="ru-RU" sz="2100" dirty="0">
                <a:latin typeface="Times New Roman" panose="02020603050405020304" pitchFamily="18" charset="0"/>
                <a:cs typeface="Times New Roman" panose="02020603050405020304" pitchFamily="18" charset="0"/>
              </a:rPr>
              <a:t>Указ Президента РФ от 30.06.2022 N 416 </a:t>
            </a:r>
            <a:r>
              <a:rPr lang="ru-RU" sz="2100" dirty="0" smtClean="0">
                <a:latin typeface="Times New Roman" panose="02020603050405020304" pitchFamily="18" charset="0"/>
                <a:cs typeface="Times New Roman" panose="02020603050405020304" pitchFamily="18" charset="0"/>
              </a:rPr>
              <a:t>«</a:t>
            </a:r>
            <a:r>
              <a:rPr lang="ru-RU" sz="2100" dirty="0">
                <a:latin typeface="Times New Roman" panose="02020603050405020304" pitchFamily="18" charset="0"/>
                <a:cs typeface="Times New Roman" panose="02020603050405020304" pitchFamily="18" charset="0"/>
              </a:rPr>
              <a:t>О применении специальных экономических мер в топливно-энергетической сфере в связи с недружественными действиями некоторых иностранных государств и международных организаций»;</a:t>
            </a:r>
          </a:p>
          <a:p>
            <a:endParaRPr lang="ru-RU" dirty="0"/>
          </a:p>
        </p:txBody>
      </p:sp>
    </p:spTree>
    <p:extLst>
      <p:ext uri="{BB962C8B-B14F-4D97-AF65-F5344CB8AC3E}">
        <p14:creationId xmlns:p14="http://schemas.microsoft.com/office/powerpoint/2010/main" val="34784140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Природные характеристики газа</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dirty="0">
                <a:latin typeface="Times New Roman" panose="02020603050405020304" pitchFamily="18" charset="0"/>
                <a:cs typeface="Times New Roman" panose="02020603050405020304" pitchFamily="18" charset="0"/>
              </a:rPr>
              <a:t>ТЭК России имеет один из самых низких показателей </a:t>
            </a:r>
            <a:r>
              <a:rPr lang="ru-RU" dirty="0" err="1">
                <a:latin typeface="Times New Roman" panose="02020603050405020304" pitchFamily="18" charset="0"/>
                <a:cs typeface="Times New Roman" panose="02020603050405020304" pitchFamily="18" charset="0"/>
              </a:rPr>
              <a:t>углеродоемкости</a:t>
            </a:r>
            <a:r>
              <a:rPr lang="ru-RU" dirty="0">
                <a:latin typeface="Times New Roman" panose="02020603050405020304" pitchFamily="18" charset="0"/>
                <a:cs typeface="Times New Roman" panose="02020603050405020304" pitchFamily="18" charset="0"/>
              </a:rPr>
              <a:t> среди крупных мировых экономик (США, Германия, Япония, Китай, Индия и др.). Реализация программ по газификации регионов и переводу транспорта на метан обеспечивает снижение выбросов парниковых газов и загрязняющих веществ, а значит, уменьшение заболеваемости и смертности населения».</a:t>
            </a:r>
          </a:p>
          <a:p>
            <a:pPr algn="just"/>
            <a:r>
              <a:rPr lang="ru-RU" sz="1900" dirty="0" smtClean="0">
                <a:latin typeface="Times New Roman" panose="02020603050405020304" pitchFamily="18" charset="0"/>
                <a:cs typeface="Times New Roman" panose="02020603050405020304" pitchFamily="18" charset="0"/>
              </a:rPr>
              <a:t>Интервью </a:t>
            </a:r>
            <a:r>
              <a:rPr lang="ru-RU" sz="1900" dirty="0">
                <a:latin typeface="Times New Roman" panose="02020603050405020304" pitchFamily="18" charset="0"/>
                <a:cs typeface="Times New Roman" panose="02020603050405020304" pitchFamily="18" charset="0"/>
              </a:rPr>
              <a:t>доктора химических наук</a:t>
            </a:r>
            <a:r>
              <a:rPr lang="ru-RU" sz="1900" dirty="0" smtClean="0">
                <a:latin typeface="Times New Roman" panose="02020603050405020304" pitchFamily="18" charset="0"/>
                <a:cs typeface="Times New Roman" panose="02020603050405020304" pitchFamily="18" charset="0"/>
              </a:rPr>
              <a:t>, профессора, заслуженного  </a:t>
            </a:r>
            <a:r>
              <a:rPr lang="ru-RU" sz="1900" dirty="0">
                <a:latin typeface="Times New Roman" panose="02020603050405020304" pitchFamily="18" charset="0"/>
                <a:cs typeface="Times New Roman" panose="02020603050405020304" pitchFamily="18" charset="0"/>
              </a:rPr>
              <a:t>эколога РФ А.Г. </a:t>
            </a:r>
            <a:r>
              <a:rPr lang="ru-RU" sz="1900" dirty="0" err="1">
                <a:latin typeface="Times New Roman" panose="02020603050405020304" pitchFamily="18" charset="0"/>
                <a:cs typeface="Times New Roman" panose="02020603050405020304" pitchFamily="18" charset="0"/>
              </a:rPr>
              <a:t>Ишкова</a:t>
            </a:r>
            <a:endParaRPr lang="ru-RU" sz="1900" dirty="0">
              <a:latin typeface="Times New Roman" panose="02020603050405020304" pitchFamily="18" charset="0"/>
              <a:cs typeface="Times New Roman" panose="02020603050405020304" pitchFamily="18" charset="0"/>
            </a:endParaRPr>
          </a:p>
          <a:p>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hlinkClick r:id="rId2"/>
              </a:rPr>
              <a:t>https</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www</a:t>
            </a:r>
            <a:r>
              <a:rPr lang="ru-RU" sz="1800" dirty="0">
                <a:latin typeface="Times New Roman" panose="02020603050405020304" pitchFamily="18" charset="0"/>
                <a:cs typeface="Times New Roman" panose="02020603050405020304" pitchFamily="18" charset="0"/>
                <a:hlinkClick r:id="rId2"/>
              </a:rPr>
              <a:t>.</a:t>
            </a:r>
            <a:r>
              <a:rPr lang="en-US" sz="1800" dirty="0" err="1">
                <a:latin typeface="Times New Roman" panose="02020603050405020304" pitchFamily="18" charset="0"/>
                <a:cs typeface="Times New Roman" panose="02020603050405020304" pitchFamily="18" charset="0"/>
                <a:hlinkClick r:id="rId2"/>
              </a:rPr>
              <a:t>gazprom</a:t>
            </a:r>
            <a:r>
              <a:rPr lang="ru-RU" sz="1800" dirty="0">
                <a:latin typeface="Times New Roman" panose="02020603050405020304" pitchFamily="18" charset="0"/>
                <a:cs typeface="Times New Roman" panose="02020603050405020304" pitchFamily="18" charset="0"/>
                <a:hlinkClick r:id="rId2"/>
              </a:rPr>
              <a:t>.</a:t>
            </a:r>
            <a:r>
              <a:rPr lang="en-US" sz="1800" dirty="0" err="1">
                <a:latin typeface="Times New Roman" panose="02020603050405020304" pitchFamily="18" charset="0"/>
                <a:cs typeface="Times New Roman" panose="02020603050405020304" pitchFamily="18" charset="0"/>
                <a:hlinkClick r:id="rId2"/>
              </a:rPr>
              <a:t>ru</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press</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news</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reports</a:t>
            </a:r>
            <a:r>
              <a:rPr lang="ru-RU" sz="1800" dirty="0">
                <a:latin typeface="Times New Roman" panose="02020603050405020304" pitchFamily="18" charset="0"/>
                <a:cs typeface="Times New Roman" panose="02020603050405020304" pitchFamily="18" charset="0"/>
                <a:hlinkClick r:id="rId2"/>
              </a:rPr>
              <a:t>/2023/</a:t>
            </a:r>
            <a:r>
              <a:rPr lang="en-US" sz="1800" dirty="0">
                <a:latin typeface="Times New Roman" panose="02020603050405020304" pitchFamily="18" charset="0"/>
                <a:cs typeface="Times New Roman" panose="02020603050405020304" pitchFamily="18" charset="0"/>
                <a:hlinkClick r:id="rId2"/>
              </a:rPr>
              <a:t>methane</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yesterday</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today</a:t>
            </a:r>
            <a:r>
              <a:rPr lang="ru-RU" sz="1800" dirty="0">
                <a:latin typeface="Times New Roman" panose="02020603050405020304" pitchFamily="18" charset="0"/>
                <a:cs typeface="Times New Roman" panose="02020603050405020304" pitchFamily="18" charset="0"/>
                <a:hlinkClick r:id="rId2"/>
              </a:rPr>
              <a:t>-</a:t>
            </a:r>
            <a:r>
              <a:rPr lang="en-US" sz="1800" dirty="0">
                <a:latin typeface="Times New Roman" panose="02020603050405020304" pitchFamily="18" charset="0"/>
                <a:cs typeface="Times New Roman" panose="02020603050405020304" pitchFamily="18" charset="0"/>
                <a:hlinkClick r:id="rId2"/>
              </a:rPr>
              <a:t>tomorrow</a:t>
            </a:r>
            <a:r>
              <a:rPr lang="ru-RU" sz="1800" dirty="0">
                <a:latin typeface="Times New Roman" panose="02020603050405020304" pitchFamily="18" charset="0"/>
                <a:cs typeface="Times New Roman" panose="02020603050405020304" pitchFamily="18" charset="0"/>
                <a:hlinkClick r:id="rId2"/>
              </a:rPr>
              <a:t>/</a:t>
            </a:r>
            <a:r>
              <a:rPr lang="ru-RU" sz="1800"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411487261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Особенности правового положения газовых компаний в рамках специальных экономических мер</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dirty="0">
                <a:latin typeface="Times New Roman" panose="02020603050405020304" pitchFamily="18" charset="0"/>
                <a:cs typeface="Times New Roman" panose="02020603050405020304" pitchFamily="18" charset="0"/>
              </a:rPr>
              <a:t>Указ Президента РФ от 05.08.2022 N 520 </a:t>
            </a:r>
            <a:r>
              <a:rPr lang="ru-RU" dirty="0" smtClean="0"/>
              <a:t> </a:t>
            </a:r>
            <a:r>
              <a:rPr lang="ru-RU" dirty="0">
                <a:latin typeface="Times New Roman" panose="02020603050405020304" pitchFamily="18" charset="0"/>
                <a:cs typeface="Times New Roman" panose="02020603050405020304" pitchFamily="18" charset="0"/>
              </a:rPr>
              <a:t>«О применении специальных экономических мер в финансовой и топливно-энергетической сферах в связи с недружественными действиями некоторых иностранных государств и международных организаций»;</a:t>
            </a:r>
          </a:p>
          <a:p>
            <a:pPr algn="just"/>
            <a:r>
              <a:rPr lang="ru-RU" dirty="0">
                <a:latin typeface="Times New Roman" panose="02020603050405020304" pitchFamily="18" charset="0"/>
                <a:cs typeface="Times New Roman" panose="02020603050405020304" pitchFamily="18" charset="0"/>
              </a:rPr>
              <a:t>Указ Президента РФ от 07.10.2022 N 723 </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О применении дополнительных специальных экономических мер в топливно-энергетической сфере в связи с недружественными действиями некоторых иностранных государств и международных организаций" ;</a:t>
            </a:r>
          </a:p>
          <a:p>
            <a:pPr algn="just"/>
            <a:r>
              <a:rPr lang="ru-RU" dirty="0">
                <a:latin typeface="Times New Roman" panose="02020603050405020304" pitchFamily="18" charset="0"/>
                <a:cs typeface="Times New Roman" panose="02020603050405020304" pitchFamily="18" charset="0"/>
              </a:rPr>
              <a:t>Указ Президента РФ от 31.03.2022 N 172 </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О специальном порядке исполнения иностранными покупателями обязательств перед российскими поставщиками природного газа».</a:t>
            </a:r>
          </a:p>
          <a:p>
            <a:endParaRPr lang="ru-RU" dirty="0"/>
          </a:p>
        </p:txBody>
      </p:sp>
    </p:spTree>
    <p:extLst>
      <p:ext uri="{BB962C8B-B14F-4D97-AF65-F5344CB8AC3E}">
        <p14:creationId xmlns:p14="http://schemas.microsoft.com/office/powerpoint/2010/main" val="116825281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Договорное регулирование в газовой отрасли</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Договорное регулирование является одним из ключевых элементов системы правового регулирования в сфере энергетики, в том числе в газовой отрасли, призванное обеспечивать баланс интересов участников договорных отношений, надлежащее состояние энергетического правопорядка.</a:t>
            </a:r>
          </a:p>
          <a:p>
            <a:pPr algn="just"/>
            <a:r>
              <a:rPr lang="ru-RU" dirty="0">
                <a:latin typeface="Times New Roman" panose="02020603050405020304" pitchFamily="18" charset="0"/>
                <a:cs typeface="Times New Roman" panose="02020603050405020304" pitchFamily="18" charset="0"/>
              </a:rPr>
              <a:t>Общие положения о договорном регулировании в сфере энергетики см. </a:t>
            </a:r>
            <a:r>
              <a:rPr lang="ru-RU" dirty="0" err="1">
                <a:latin typeface="Times New Roman" panose="02020603050405020304" pitchFamily="18" charset="0"/>
                <a:cs typeface="Times New Roman" panose="02020603050405020304" pitchFamily="18" charset="0"/>
              </a:rPr>
              <a:t>подр</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Энергетическое право. Учебник Романовой В.В. М.: Издательская группа «Юрист». 2021. с. 145-179.</a:t>
            </a:r>
          </a:p>
        </p:txBody>
      </p:sp>
    </p:spTree>
    <p:extLst>
      <p:ext uri="{BB962C8B-B14F-4D97-AF65-F5344CB8AC3E}">
        <p14:creationId xmlns:p14="http://schemas.microsoft.com/office/powerpoint/2010/main" val="186645573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8C8B490-80E4-679D-EE1B-A75858A0F351}"/>
              </a:ext>
            </a:extLst>
          </p:cNvPr>
          <p:cNvSpPr>
            <a:spLocks noGrp="1"/>
          </p:cNvSpPr>
          <p:nvPr>
            <p:ph type="title"/>
          </p:nvPr>
        </p:nvSpPr>
        <p:spPr>
          <a:xfrm>
            <a:off x="838200" y="373751"/>
            <a:ext cx="10515600" cy="1325563"/>
          </a:xfrm>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Договорное регулирование в газовой отрасли</a:t>
            </a:r>
          </a:p>
        </p:txBody>
      </p:sp>
      <p:sp>
        <p:nvSpPr>
          <p:cNvPr id="3" name="Объект 2">
            <a:extLst>
              <a:ext uri="{FF2B5EF4-FFF2-40B4-BE49-F238E27FC236}">
                <a16:creationId xmlns:a16="http://schemas.microsoft.com/office/drawing/2014/main" xmlns="" id="{5148B4FA-EA86-B20E-A776-834BA47F202F}"/>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r>
              <a:rPr lang="ru-RU" sz="2000" b="1" dirty="0">
                <a:latin typeface="Times New Roman" panose="02020603050405020304" pitchFamily="18" charset="0"/>
                <a:cs typeface="Times New Roman" panose="02020603050405020304" pitchFamily="18" charset="0"/>
              </a:rPr>
              <a:t>Явно выраженной особенностью договорного регулирования отношений в газовой отрасли является существенное влияние государственного регулирования на частноправовые отношения. Это характерно также для таких отраслей энергетики как электроэнергетика, теплоэнергетика.</a:t>
            </a:r>
          </a:p>
          <a:p>
            <a:pPr marL="0" indent="0" algn="just">
              <a:buNone/>
            </a:pPr>
            <a:r>
              <a:rPr lang="ru-RU" sz="2000" dirty="0">
                <a:latin typeface="Times New Roman" panose="02020603050405020304" pitchFamily="18" charset="0"/>
                <a:cs typeface="Times New Roman" panose="02020603050405020304" pitchFamily="18" charset="0"/>
              </a:rPr>
              <a:t>Для изучения договорного регулирования в газовой отрасли целесообразно использовать классификации договоров, провести правовой анализ источников договорного регулирования, исследовать практику разрешения споров, возникающих при заключении, исполнении, прекращении различных видов и разновидностей договоров.</a:t>
            </a:r>
          </a:p>
          <a:p>
            <a:pPr marL="0" indent="0" algn="just">
              <a:buNone/>
            </a:pPr>
            <a:r>
              <a:rPr lang="ru-RU" sz="2000" dirty="0">
                <a:latin typeface="Times New Roman" panose="02020603050405020304" pitchFamily="18" charset="0"/>
                <a:cs typeface="Times New Roman" panose="02020603050405020304" pitchFamily="18" charset="0"/>
              </a:rPr>
              <a:t>Вопрос о правильной классификации договора имеет огромное значение, поскольку речь идет об определении применимых норм права. Это особенно важно при возникновении разногласий, которые могут быть рассмотрены как в досудебном, так и в судебном порядке.</a:t>
            </a:r>
          </a:p>
        </p:txBody>
      </p:sp>
    </p:spTree>
    <p:extLst>
      <p:ext uri="{BB962C8B-B14F-4D97-AF65-F5344CB8AC3E}">
        <p14:creationId xmlns:p14="http://schemas.microsoft.com/office/powerpoint/2010/main" val="20502954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ru-RU" sz="2800" b="1" dirty="0">
                <a:latin typeface="Times New Roman" panose="02020603050405020304" pitchFamily="18" charset="0"/>
                <a:cs typeface="Times New Roman" panose="02020603050405020304" pitchFamily="18" charset="0"/>
              </a:rPr>
              <a:t>Классификации договоров в газовой отрасли</a:t>
            </a:r>
            <a:endParaRPr lang="ru-RU" sz="2800" dirty="0"/>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dirty="0">
                <a:latin typeface="Times New Roman" panose="02020603050405020304" pitchFamily="18" charset="0"/>
                <a:cs typeface="Times New Roman" panose="02020603050405020304" pitchFamily="18" charset="0"/>
              </a:rPr>
              <a:t>Условных классификаций договоров может быть много, в частности, в зависимости от </a:t>
            </a:r>
            <a:r>
              <a:rPr lang="ru-RU" sz="2400" b="1" dirty="0">
                <a:latin typeface="Times New Roman" panose="02020603050405020304" pitchFamily="18" charset="0"/>
                <a:cs typeface="Times New Roman" panose="02020603050405020304" pitchFamily="18" charset="0"/>
              </a:rPr>
              <a:t>предмета договора</a:t>
            </a:r>
            <a:r>
              <a:rPr lang="ru-RU" sz="2400" dirty="0">
                <a:latin typeface="Times New Roman" panose="02020603050405020304" pitchFamily="18" charset="0"/>
                <a:cs typeface="Times New Roman" panose="02020603050405020304" pitchFamily="18" charset="0"/>
              </a:rPr>
              <a:t>:</a:t>
            </a:r>
          </a:p>
          <a:p>
            <a:pPr algn="just"/>
            <a:r>
              <a:rPr lang="ru-RU" sz="2400" dirty="0">
                <a:latin typeface="Times New Roman" panose="02020603050405020304" pitchFamily="18" charset="0"/>
                <a:cs typeface="Times New Roman" panose="02020603050405020304" pitchFamily="18" charset="0"/>
              </a:rPr>
              <a:t>1) договоры, регулирующие отношения по поставке газа;</a:t>
            </a:r>
          </a:p>
          <a:p>
            <a:pPr algn="just"/>
            <a:r>
              <a:rPr lang="ru-RU" sz="2400" dirty="0">
                <a:latin typeface="Times New Roman" panose="02020603050405020304" pitchFamily="18" charset="0"/>
                <a:cs typeface="Times New Roman" panose="02020603050405020304" pitchFamily="18" charset="0"/>
              </a:rPr>
              <a:t>2) договоры, регулирующие отношения по транспортировке газа;</a:t>
            </a:r>
          </a:p>
          <a:p>
            <a:pPr algn="just"/>
            <a:r>
              <a:rPr lang="ru-RU" sz="2400" dirty="0">
                <a:latin typeface="Times New Roman" panose="02020603050405020304" pitchFamily="18" charset="0"/>
                <a:cs typeface="Times New Roman" panose="02020603050405020304" pitchFamily="18" charset="0"/>
              </a:rPr>
              <a:t>3) договора на технологическое присоединение к магистральным газопроводам, газораспределительным сетям;</a:t>
            </a:r>
          </a:p>
          <a:p>
            <a:pPr algn="just"/>
            <a:r>
              <a:rPr lang="ru-RU" sz="2400" dirty="0">
                <a:latin typeface="Times New Roman" panose="02020603050405020304" pitchFamily="18" charset="0"/>
                <a:cs typeface="Times New Roman" panose="02020603050405020304" pitchFamily="18" charset="0"/>
              </a:rPr>
              <a:t>4) соглашения о разделе продукции;</a:t>
            </a:r>
          </a:p>
          <a:p>
            <a:pPr algn="just"/>
            <a:r>
              <a:rPr lang="ru-RU" sz="2400" dirty="0">
                <a:latin typeface="Times New Roman" panose="02020603050405020304" pitchFamily="18" charset="0"/>
                <a:cs typeface="Times New Roman" panose="02020603050405020304" pitchFamily="18" charset="0"/>
              </a:rPr>
              <a:t>5) концессионные соглашения;</a:t>
            </a:r>
          </a:p>
          <a:p>
            <a:pPr algn="just"/>
            <a:r>
              <a:rPr lang="ru-RU" sz="2400" dirty="0">
                <a:latin typeface="Times New Roman" panose="02020603050405020304" pitchFamily="18" charset="0"/>
                <a:cs typeface="Times New Roman" panose="02020603050405020304" pitchFamily="18" charset="0"/>
              </a:rPr>
              <a:t>6) соглашения о государственно-частном партнерстве, соглашения о </a:t>
            </a:r>
            <a:r>
              <a:rPr lang="ru-RU" sz="2400" dirty="0" err="1">
                <a:latin typeface="Times New Roman" panose="02020603050405020304" pitchFamily="18" charset="0"/>
                <a:cs typeface="Times New Roman" panose="02020603050405020304" pitchFamily="18" charset="0"/>
              </a:rPr>
              <a:t>муниципально</a:t>
            </a:r>
            <a:r>
              <a:rPr lang="ru-RU" sz="2400" dirty="0">
                <a:latin typeface="Times New Roman" panose="02020603050405020304" pitchFamily="18" charset="0"/>
                <a:cs typeface="Times New Roman" panose="02020603050405020304" pitchFamily="18" charset="0"/>
              </a:rPr>
              <a:t>-частном партнерстве.</a:t>
            </a:r>
          </a:p>
          <a:p>
            <a:endParaRPr lang="ru-RU" dirty="0"/>
          </a:p>
          <a:p>
            <a:endParaRPr lang="ru-RU" dirty="0"/>
          </a:p>
        </p:txBody>
      </p:sp>
    </p:spTree>
    <p:extLst>
      <p:ext uri="{BB962C8B-B14F-4D97-AF65-F5344CB8AC3E}">
        <p14:creationId xmlns:p14="http://schemas.microsoft.com/office/powerpoint/2010/main" val="11100011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Классификации договоров  в газовой отрасли</a:t>
            </a:r>
            <a:endParaRPr lang="ru-RU" sz="3600" dirty="0"/>
          </a:p>
        </p:txBody>
      </p:sp>
      <p:sp>
        <p:nvSpPr>
          <p:cNvPr id="3" name="Объект 2"/>
          <p:cNvSpPr>
            <a:spLocks noGrp="1"/>
          </p:cNvSpPr>
          <p:nvPr>
            <p:ph idx="1"/>
          </p:nvPr>
        </p:nvSpPr>
        <p:spPr>
          <a:solidFill>
            <a:schemeClr val="accent4">
              <a:lumMod val="20000"/>
              <a:lumOff val="80000"/>
            </a:schemeClr>
          </a:solidFill>
        </p:spPr>
        <p:style>
          <a:lnRef idx="1">
            <a:schemeClr val="accent5"/>
          </a:lnRef>
          <a:fillRef idx="2">
            <a:schemeClr val="accent5"/>
          </a:fillRef>
          <a:effectRef idx="1">
            <a:schemeClr val="accent5"/>
          </a:effectRef>
          <a:fontRef idx="minor">
            <a:schemeClr val="dk1"/>
          </a:fontRef>
        </p:style>
        <p:txBody>
          <a:bodyPr/>
          <a:lstStyle/>
          <a:p>
            <a:r>
              <a:rPr lang="ru-RU" dirty="0">
                <a:latin typeface="Times New Roman" panose="02020603050405020304" pitchFamily="18" charset="0"/>
                <a:cs typeface="Times New Roman" panose="02020603050405020304" pitchFamily="18" charset="0"/>
              </a:rPr>
              <a:t>7) Договоры на хранение газа;</a:t>
            </a:r>
          </a:p>
          <a:p>
            <a:r>
              <a:rPr lang="ru-RU" dirty="0">
                <a:latin typeface="Times New Roman" panose="02020603050405020304" pitchFamily="18" charset="0"/>
                <a:cs typeface="Times New Roman" panose="02020603050405020304" pitchFamily="18" charset="0"/>
              </a:rPr>
              <a:t>8) договоры на строительство, модернизацию энергетических объектов газовой отрасли;</a:t>
            </a:r>
          </a:p>
          <a:p>
            <a:r>
              <a:rPr lang="ru-RU" dirty="0">
                <a:latin typeface="Times New Roman" panose="02020603050405020304" pitchFamily="18" charset="0"/>
                <a:cs typeface="Times New Roman" panose="02020603050405020304" pitchFamily="18" charset="0"/>
              </a:rPr>
              <a:t>9) договоры поставки газового оборудования</a:t>
            </a:r>
          </a:p>
          <a:p>
            <a:r>
              <a:rPr lang="ru-RU" dirty="0">
                <a:latin typeface="Times New Roman" panose="02020603050405020304" pitchFamily="18" charset="0"/>
                <a:cs typeface="Times New Roman" panose="02020603050405020304" pitchFamily="18" charset="0"/>
              </a:rPr>
              <a:t>и др.</a:t>
            </a:r>
          </a:p>
          <a:p>
            <a:endParaRPr lang="ru-RU" dirty="0"/>
          </a:p>
          <a:p>
            <a:pPr marL="0" indent="0">
              <a:buNone/>
            </a:pPr>
            <a:endParaRPr lang="ru-RU" dirty="0"/>
          </a:p>
        </p:txBody>
      </p:sp>
    </p:spTree>
    <p:extLst>
      <p:ext uri="{BB962C8B-B14F-4D97-AF65-F5344CB8AC3E}">
        <p14:creationId xmlns:p14="http://schemas.microsoft.com/office/powerpoint/2010/main" val="115664750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3200" b="1" dirty="0">
                <a:latin typeface="Times New Roman" panose="02020603050405020304" pitchFamily="18" charset="0"/>
                <a:cs typeface="Times New Roman" panose="02020603050405020304" pitchFamily="18" charset="0"/>
              </a:rPr>
              <a:t>Договорное регулирование отношений по поставке газа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r>
              <a:rPr lang="ru-RU" sz="2600" dirty="0">
                <a:latin typeface="Times New Roman" panose="02020603050405020304" pitchFamily="18" charset="0"/>
                <a:cs typeface="Times New Roman" panose="02020603050405020304" pitchFamily="18" charset="0"/>
              </a:rPr>
              <a:t>Особенности договорного регулирования отношений по поставке газа предусмотрены в том числе в таких нормативных правовых актах как :</a:t>
            </a:r>
          </a:p>
          <a:p>
            <a:pPr algn="just"/>
            <a:r>
              <a:rPr lang="ru-RU" sz="2600" dirty="0" smtClean="0">
                <a:latin typeface="Times New Roman" panose="02020603050405020304" pitchFamily="18" charset="0"/>
                <a:cs typeface="Times New Roman" panose="02020603050405020304" pitchFamily="18" charset="0"/>
              </a:rPr>
              <a:t>Постановление </a:t>
            </a:r>
            <a:r>
              <a:rPr lang="ru-RU" sz="2600" dirty="0">
                <a:latin typeface="Times New Roman" panose="02020603050405020304" pitchFamily="18" charset="0"/>
                <a:cs typeface="Times New Roman" panose="02020603050405020304" pitchFamily="18" charset="0"/>
              </a:rPr>
              <a:t>Правительства РФ от 01.11.2021 N 1901 </a:t>
            </a:r>
            <a:r>
              <a:rPr lang="ru-RU" sz="2600" dirty="0" smtClean="0">
                <a:latin typeface="Times New Roman" panose="02020603050405020304" pitchFamily="18" charset="0"/>
                <a:cs typeface="Times New Roman" panose="02020603050405020304" pitchFamily="18" charset="0"/>
              </a:rPr>
              <a:t>«</a:t>
            </a:r>
            <a:r>
              <a:rPr lang="ru-RU" sz="2600" dirty="0">
                <a:latin typeface="Times New Roman" panose="02020603050405020304" pitchFamily="18" charset="0"/>
                <a:cs typeface="Times New Roman" panose="02020603050405020304" pitchFamily="18" charset="0"/>
              </a:rPr>
              <a:t>Об утверждении </a:t>
            </a:r>
            <a:r>
              <a:rPr lang="ru-RU" sz="2600" b="1" dirty="0">
                <a:latin typeface="Times New Roman" panose="02020603050405020304" pitchFamily="18" charset="0"/>
                <a:cs typeface="Times New Roman" panose="02020603050405020304" pitchFamily="18" charset="0"/>
              </a:rPr>
              <a:t>Правил поставки газа в Российской Федерации</a:t>
            </a:r>
            <a:r>
              <a:rPr lang="ru-RU" sz="2600" dirty="0">
                <a:latin typeface="Times New Roman" panose="02020603050405020304" pitchFamily="18" charset="0"/>
                <a:cs typeface="Times New Roman" panose="02020603050405020304" pitchFamily="18" charset="0"/>
              </a:rPr>
              <a:t>, а также о внесении изменений в некоторые акты Правительства Российской Федерации и признании утратившими силу некоторых актов Правительства Российской Федерации и отдельных положений актов Правительства Российской Федерации«</a:t>
            </a:r>
            <a:r>
              <a:rPr lang="ru-RU" sz="2600" b="1" dirty="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
            </a:r>
            <a:br>
              <a:rPr lang="ru-RU" sz="2600" dirty="0">
                <a:latin typeface="Times New Roman" panose="02020603050405020304" pitchFamily="18" charset="0"/>
                <a:cs typeface="Times New Roman" panose="02020603050405020304" pitchFamily="18" charset="0"/>
              </a:rPr>
            </a:br>
            <a:endParaRPr lang="ru-RU" sz="2600" dirty="0">
              <a:latin typeface="Times New Roman" panose="02020603050405020304" pitchFamily="18" charset="0"/>
              <a:cs typeface="Times New Roman" panose="02020603050405020304" pitchFamily="18" charset="0"/>
            </a:endParaRPr>
          </a:p>
          <a:p>
            <a:pPr algn="just"/>
            <a:r>
              <a:rPr lang="ru-RU" sz="2600" dirty="0">
                <a:latin typeface="Times New Roman" panose="02020603050405020304" pitchFamily="18" charset="0"/>
                <a:cs typeface="Times New Roman" panose="02020603050405020304" pitchFamily="18" charset="0"/>
              </a:rPr>
              <a:t>Постановление Правительства РФ от 21.07.2008 N 549 </a:t>
            </a:r>
            <a:r>
              <a:rPr lang="ru-RU" sz="2600" dirty="0" smtClean="0">
                <a:latin typeface="Times New Roman" panose="02020603050405020304" pitchFamily="18" charset="0"/>
                <a:cs typeface="Times New Roman" panose="02020603050405020304" pitchFamily="18" charset="0"/>
              </a:rPr>
              <a:t>«</a:t>
            </a:r>
            <a:r>
              <a:rPr lang="ru-RU" sz="2600" b="1" dirty="0">
                <a:latin typeface="Times New Roman" panose="02020603050405020304" pitchFamily="18" charset="0"/>
                <a:cs typeface="Times New Roman" panose="02020603050405020304" pitchFamily="18" charset="0"/>
              </a:rPr>
              <a:t>О порядке поставки газа для обеспечения коммунально-бытовых нужд граждан</a:t>
            </a:r>
            <a:r>
              <a:rPr lang="ru-RU" sz="26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11095517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2800" b="1" dirty="0">
                <a:latin typeface="Times New Roman" panose="02020603050405020304" pitchFamily="18" charset="0"/>
                <a:cs typeface="Times New Roman" panose="02020603050405020304" pitchFamily="18" charset="0"/>
              </a:rPr>
              <a:t>Договорное регулирование отношений по транспортировке газа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2400" b="1" dirty="0">
                <a:latin typeface="Times New Roman" panose="02020603050405020304" pitchFamily="18" charset="0"/>
                <a:cs typeface="Times New Roman" panose="02020603050405020304" pitchFamily="18" charset="0"/>
              </a:rPr>
              <a:t>Транспортировка газа может осуществляться различными видами транспорта , в том числе по газопроводам.</a:t>
            </a:r>
          </a:p>
          <a:p>
            <a:pPr algn="just"/>
            <a:r>
              <a:rPr lang="ru-RU" sz="2400" b="1" dirty="0">
                <a:latin typeface="Times New Roman" panose="02020603050405020304" pitchFamily="18" charset="0"/>
                <a:cs typeface="Times New Roman" panose="02020603050405020304" pitchFamily="18" charset="0"/>
              </a:rPr>
              <a:t>Особенности договорного регулирования транспортировки газа  с использованием газопроводов  установлены, в том числе такими нормативными правовыми актами как :</a:t>
            </a:r>
          </a:p>
          <a:p>
            <a:pPr algn="just"/>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p>
          <a:p>
            <a:pPr algn="just"/>
            <a:r>
              <a:rPr lang="ru-RU" sz="2400" b="1" dirty="0">
                <a:latin typeface="Times New Roman" panose="02020603050405020304" pitchFamily="18" charset="0"/>
                <a:cs typeface="Times New Roman" panose="02020603050405020304" pitchFamily="18" charset="0"/>
              </a:rPr>
              <a:t>Постановление Правительства РФ от 14.07.1997 N 858 </a:t>
            </a:r>
            <a:r>
              <a:rPr lang="ru-RU" sz="2400" b="1" dirty="0" smtClean="0">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Об обеспечении доступа независимых организаций к газотранспортной системе открытого акционерного общества «Газпром»; </a:t>
            </a:r>
          </a:p>
          <a:p>
            <a:pPr algn="just"/>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7420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r>
              <a:rPr lang="ru-RU" sz="2800" b="1" dirty="0">
                <a:latin typeface="Times New Roman" panose="02020603050405020304" pitchFamily="18" charset="0"/>
                <a:cs typeface="Times New Roman" panose="02020603050405020304" pitchFamily="18" charset="0"/>
              </a:rPr>
              <a:t>Договорное регулирование отношений по транспортировке газа</a:t>
            </a:r>
            <a:endParaRPr lang="ru-RU" sz="2800" dirty="0"/>
          </a:p>
        </p:txBody>
      </p:sp>
      <p:sp>
        <p:nvSpPr>
          <p:cNvPr id="3" name="Объект 2"/>
          <p:cNvSpPr>
            <a:spLocks noGrp="1"/>
          </p:cNvSpPr>
          <p:nvPr>
            <p:ph idx="1"/>
          </p:nvPr>
        </p:nvSpPr>
        <p:spPr>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ru-RU" b="1" dirty="0" smtClean="0">
                <a:latin typeface="Times New Roman" panose="02020603050405020304" pitchFamily="18" charset="0"/>
                <a:cs typeface="Times New Roman" panose="02020603050405020304" pitchFamily="18" charset="0"/>
              </a:rPr>
              <a:t>Постановление </a:t>
            </a:r>
            <a:r>
              <a:rPr lang="ru-RU" b="1" dirty="0">
                <a:latin typeface="Times New Roman" panose="02020603050405020304" pitchFamily="18" charset="0"/>
                <a:cs typeface="Times New Roman" panose="02020603050405020304" pitchFamily="18" charset="0"/>
              </a:rPr>
              <a:t>Правительства РФ от 31.05.2025 N </a:t>
            </a:r>
            <a:r>
              <a:rPr lang="ru-RU" b="1" dirty="0" smtClean="0">
                <a:latin typeface="Times New Roman" panose="02020603050405020304" pitchFamily="18" charset="0"/>
                <a:cs typeface="Times New Roman" panose="02020603050405020304" pitchFamily="18" charset="0"/>
              </a:rPr>
              <a:t>812 (</a:t>
            </a:r>
            <a:r>
              <a:rPr lang="ru-RU" b="1" dirty="0">
                <a:latin typeface="Times New Roman" panose="02020603050405020304" pitchFamily="18" charset="0"/>
                <a:cs typeface="Times New Roman" panose="02020603050405020304" pitchFamily="18" charset="0"/>
              </a:rPr>
              <a:t>ред. от 27.10.2025) </a:t>
            </a:r>
            <a:r>
              <a:rPr lang="ru-RU" b="1" dirty="0" smtClean="0">
                <a:latin typeface="Times New Roman" panose="02020603050405020304" pitchFamily="18" charset="0"/>
                <a:cs typeface="Times New Roman" panose="02020603050405020304" pitchFamily="18" charset="0"/>
              </a:rPr>
              <a:t>«Об </a:t>
            </a:r>
            <a:r>
              <a:rPr lang="ru-RU" b="1" dirty="0">
                <a:latin typeface="Times New Roman" panose="02020603050405020304" pitchFamily="18" charset="0"/>
                <a:cs typeface="Times New Roman" panose="02020603050405020304" pitchFamily="18" charset="0"/>
              </a:rPr>
              <a:t>утверждении Правил недискриминационного доступа организаций к местным газораспределительным </a:t>
            </a:r>
            <a:r>
              <a:rPr lang="ru-RU" b="1" dirty="0" smtClean="0">
                <a:latin typeface="Times New Roman" panose="02020603050405020304" pitchFamily="18" charset="0"/>
                <a:cs typeface="Times New Roman" panose="02020603050405020304" pitchFamily="18" charset="0"/>
              </a:rPr>
              <a:t>сетям» </a:t>
            </a:r>
            <a:endParaRPr lang="ru-RU" b="1"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Постановление </a:t>
            </a:r>
            <a:r>
              <a:rPr lang="ru-RU" b="1" dirty="0">
                <a:latin typeface="Times New Roman" panose="02020603050405020304" pitchFamily="18" charset="0"/>
                <a:cs typeface="Times New Roman" panose="02020603050405020304" pitchFamily="18" charset="0"/>
              </a:rPr>
              <a:t>Правительства РФ от 18.10.2014 N 1074 (ред. от 04.09.2015) </a:t>
            </a:r>
            <a:r>
              <a:rPr lang="ru-RU" b="1" dirty="0" smtClean="0">
                <a:latin typeface="Times New Roman" panose="02020603050405020304" pitchFamily="18" charset="0"/>
                <a:cs typeface="Times New Roman" panose="02020603050405020304" pitchFamily="18" charset="0"/>
              </a:rPr>
              <a:t>«О </a:t>
            </a:r>
            <a:r>
              <a:rPr lang="ru-RU" b="1" dirty="0">
                <a:latin typeface="Times New Roman" panose="02020603050405020304" pitchFamily="18" charset="0"/>
                <a:cs typeface="Times New Roman" panose="02020603050405020304" pitchFamily="18" charset="0"/>
              </a:rPr>
              <a:t>порядке определения показателей надежности и качества услуг по транспортировке газа по газораспределительным сетям и о внесении изменения в постановление Правительства Российской Федерации от 29 декабря 2000 г. N </a:t>
            </a:r>
            <a:r>
              <a:rPr lang="ru-RU" b="1" dirty="0" smtClean="0">
                <a:latin typeface="Times New Roman" panose="02020603050405020304" pitchFamily="18" charset="0"/>
                <a:cs typeface="Times New Roman" panose="02020603050405020304" pitchFamily="18" charset="0"/>
              </a:rPr>
              <a:t>1021» </a:t>
            </a:r>
            <a:endParaRPr lang="ru-RU" b="1"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Приказ Минэнерго России от 15.12.2014 N 926 </a:t>
            </a:r>
            <a:r>
              <a:rPr lang="ru-RU" b="1" dirty="0" smtClean="0">
                <a:latin typeface="Times New Roman" panose="02020603050405020304" pitchFamily="18" charset="0"/>
                <a:cs typeface="Times New Roman" panose="02020603050405020304" pitchFamily="18" charset="0"/>
              </a:rPr>
              <a:t>«Об </a:t>
            </a:r>
            <a:r>
              <a:rPr lang="ru-RU" b="1" dirty="0">
                <a:latin typeface="Times New Roman" panose="02020603050405020304" pitchFamily="18" charset="0"/>
                <a:cs typeface="Times New Roman" panose="02020603050405020304" pitchFamily="18" charset="0"/>
              </a:rPr>
              <a:t>утверждении Методики расчета плановых и фактических показателей надежности и качества услуг по транспортировке газа по газораспределительным </a:t>
            </a:r>
            <a:r>
              <a:rPr lang="ru-RU" b="1" dirty="0" smtClean="0">
                <a:latin typeface="Times New Roman" panose="02020603050405020304" pitchFamily="18" charset="0"/>
                <a:cs typeface="Times New Roman" panose="02020603050405020304" pitchFamily="18" charset="0"/>
              </a:rPr>
              <a:t>сетям» </a:t>
            </a:r>
            <a:endParaRPr lang="ru-RU" b="1" dirty="0">
              <a:latin typeface="Times New Roman" panose="02020603050405020304" pitchFamily="18" charset="0"/>
              <a:cs typeface="Times New Roman" panose="02020603050405020304" pitchFamily="18" charset="0"/>
            </a:endParaRPr>
          </a:p>
          <a:p>
            <a:pPr algn="just"/>
            <a:r>
              <a:rPr lang="ru-RU" b="1" dirty="0">
                <a:latin typeface="Times New Roman" panose="02020603050405020304" pitchFamily="18" charset="0"/>
                <a:cs typeface="Times New Roman" panose="02020603050405020304" pitchFamily="18" charset="0"/>
              </a:rPr>
              <a:t>и  др. </a:t>
            </a:r>
          </a:p>
          <a:p>
            <a:endParaRPr lang="ru-RU" dirty="0"/>
          </a:p>
        </p:txBody>
      </p:sp>
    </p:spTree>
    <p:extLst>
      <p:ext uri="{BB962C8B-B14F-4D97-AF65-F5344CB8AC3E}">
        <p14:creationId xmlns:p14="http://schemas.microsoft.com/office/powerpoint/2010/main" val="31341531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CD9E26D-15AF-EE41-D344-6C1E42DA8112}"/>
              </a:ext>
            </a:extLst>
          </p:cNvPr>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normAutofit fontScale="90000"/>
          </a:bodyPr>
          <a:lstStyle/>
          <a:p>
            <a:pPr algn="ctr"/>
            <a:r>
              <a:rPr lang="ru-RU" b="1" dirty="0">
                <a:solidFill>
                  <a:schemeClr val="tx1"/>
                </a:solidFill>
                <a:latin typeface="Times New Roman" panose="02020603050405020304" pitchFamily="18" charset="0"/>
                <a:cs typeface="Times New Roman" panose="02020603050405020304" pitchFamily="18" charset="0"/>
              </a:rPr>
              <a:t>Особенности договорного регулирования отношений в газовой отрасли</a:t>
            </a:r>
            <a:endParaRPr lang="ru-RU" dirty="0">
              <a:solidFill>
                <a:schemeClr val="tx1"/>
              </a:solidFill>
            </a:endParaRPr>
          </a:p>
        </p:txBody>
      </p:sp>
      <p:sp>
        <p:nvSpPr>
          <p:cNvPr id="3" name="Объект 2">
            <a:extLst>
              <a:ext uri="{FF2B5EF4-FFF2-40B4-BE49-F238E27FC236}">
                <a16:creationId xmlns:a16="http://schemas.microsoft.com/office/drawing/2014/main" xmlns="" id="{50099518-DFA4-6898-7BFB-401D4E90E117}"/>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sz="2400" dirty="0">
                <a:latin typeface="Times New Roman" panose="02020603050405020304" pitchFamily="18" charset="0"/>
                <a:cs typeface="Times New Roman" panose="02020603050405020304" pitchFamily="18" charset="0"/>
              </a:rPr>
              <a:t>Государством  определяются порядок заключения, устанавливаются требования к условиям договоров, регулируются цены и тарифы.</a:t>
            </a:r>
          </a:p>
          <a:p>
            <a:pPr algn="just"/>
            <a:r>
              <a:rPr lang="ru-RU" sz="2400" dirty="0">
                <a:latin typeface="Times New Roman" panose="02020603050405020304" pitchFamily="18" charset="0"/>
                <a:cs typeface="Times New Roman" panose="02020603050405020304" pitchFamily="18" charset="0"/>
              </a:rPr>
              <a:t>Необходимо  учитывать Основные положениями формирования и государственного регулирования цен на газ, тарифов на услуги по его транспортировке,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 предназначенных для транспортировки газа от магистральных газопроводов до объектов капитального строительства, и газопроводов, предназначенных для транспортировки газа от месторождений природного газа до магистрального газопровода" , утвержденные Постановлением Правительства РФ от 29.12.2000 N 1021.</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a:p>
            <a:pPr algn="just"/>
            <a:endParaRPr lang="ru-RU" sz="2400" dirty="0">
              <a:latin typeface="Times New Roman" panose="02020603050405020304" pitchFamily="18" charset="0"/>
              <a:cs typeface="Times New Roman" panose="02020603050405020304" pitchFamily="18" charset="0"/>
            </a:endParaRPr>
          </a:p>
          <a:p>
            <a:endParaRPr lang="ru-RU" sz="2000" dirty="0"/>
          </a:p>
          <a:p>
            <a:endParaRPr lang="ru-RU" dirty="0"/>
          </a:p>
        </p:txBody>
      </p:sp>
    </p:spTree>
    <p:extLst>
      <p:ext uri="{BB962C8B-B14F-4D97-AF65-F5344CB8AC3E}">
        <p14:creationId xmlns:p14="http://schemas.microsoft.com/office/powerpoint/2010/main" val="289237214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600" b="1" dirty="0" smtClean="0">
                <a:latin typeface="Times New Roman" panose="02020603050405020304" pitchFamily="18" charset="0"/>
                <a:cs typeface="Times New Roman" panose="02020603050405020304" pitchFamily="18" charset="0"/>
              </a:rPr>
              <a:t>Договорное регулирование морской перевозки СПГ</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5">
              <a:lumMod val="40000"/>
              <a:lumOff val="60000"/>
            </a:schemeClr>
          </a:solidFill>
        </p:spPr>
        <p:txBody>
          <a:bodyPr>
            <a:normAutofit lnSpcReduction="10000"/>
          </a:bodyPr>
          <a:lstStyle/>
          <a:p>
            <a:r>
              <a:rPr lang="ru-RU" dirty="0">
                <a:latin typeface="Times New Roman" panose="02020603050405020304" pitchFamily="18" charset="0"/>
                <a:cs typeface="Times New Roman" panose="02020603050405020304" pitchFamily="18" charset="0"/>
              </a:rPr>
              <a:t>Для </a:t>
            </a:r>
            <a:r>
              <a:rPr lang="ru-RU" dirty="0" smtClean="0">
                <a:latin typeface="Times New Roman" panose="02020603050405020304" pitchFamily="18" charset="0"/>
                <a:cs typeface="Times New Roman" panose="02020603050405020304" pitchFamily="18" charset="0"/>
              </a:rPr>
              <a:t>морской перевозки СПГ </a:t>
            </a:r>
            <a:r>
              <a:rPr lang="ru-RU" dirty="0">
                <a:latin typeface="Times New Roman" panose="02020603050405020304" pitchFamily="18" charset="0"/>
                <a:cs typeface="Times New Roman" panose="02020603050405020304" pitchFamily="18" charset="0"/>
              </a:rPr>
              <a:t>используют </a:t>
            </a:r>
            <a:r>
              <a:rPr lang="ru-RU" b="1" dirty="0">
                <a:latin typeface="Times New Roman" panose="02020603050405020304" pitchFamily="18" charset="0"/>
                <a:cs typeface="Times New Roman" panose="02020603050405020304" pitchFamily="18" charset="0"/>
              </a:rPr>
              <a:t>типовые проформы чартеров</a:t>
            </a:r>
            <a:r>
              <a:rPr lang="ru-RU" dirty="0">
                <a:latin typeface="Times New Roman" panose="02020603050405020304" pitchFamily="18" charset="0"/>
                <a:cs typeface="Times New Roman" panose="02020603050405020304" pitchFamily="18" charset="0"/>
              </a:rPr>
              <a:t>. Некоторые из них: </a:t>
            </a:r>
            <a:endParaRPr lang="ru-RU" dirty="0" smtClean="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ExxonMobiltime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2000;</a:t>
            </a:r>
          </a:p>
          <a:p>
            <a:r>
              <a:rPr lang="en-US" dirty="0" err="1">
                <a:latin typeface="Times New Roman" panose="02020603050405020304" pitchFamily="18" charset="0"/>
                <a:cs typeface="Times New Roman" panose="02020603050405020304" pitchFamily="18" charset="0"/>
              </a:rPr>
              <a:t>ShellLNGTime</a:t>
            </a:r>
            <a:r>
              <a:rPr lang="en-US" dirty="0">
                <a:latin typeface="Times New Roman" panose="02020603050405020304" pitchFamily="18" charset="0"/>
                <a:cs typeface="Times New Roman" panose="02020603050405020304" pitchFamily="18" charset="0"/>
              </a:rPr>
              <a:t> 1, 2, 3, 4 (</a:t>
            </a:r>
            <a:r>
              <a:rPr lang="ru-RU" dirty="0">
                <a:latin typeface="Times New Roman" panose="02020603050405020304" pitchFamily="18" charset="0"/>
                <a:cs typeface="Times New Roman" panose="02020603050405020304" pitchFamily="18" charset="0"/>
              </a:rPr>
              <a:t>изменённая проформа </a:t>
            </a:r>
            <a:r>
              <a:rPr lang="en-US" dirty="0" err="1">
                <a:latin typeface="Times New Roman" panose="02020603050405020304" pitchFamily="18" charset="0"/>
                <a:cs typeface="Times New Roman" panose="02020603050405020304" pitchFamily="18" charset="0"/>
              </a:rPr>
              <a:t>ShellTime</a:t>
            </a:r>
            <a:r>
              <a:rPr lang="en-US" dirty="0">
                <a:latin typeface="Times New Roman" panose="02020603050405020304" pitchFamily="18" charset="0"/>
                <a:cs typeface="Times New Roman" panose="02020603050405020304" pitchFamily="18" charset="0"/>
              </a:rPr>
              <a:t> 4);</a:t>
            </a:r>
          </a:p>
          <a:p>
            <a:r>
              <a:rPr lang="en-US" dirty="0" err="1">
                <a:latin typeface="Times New Roman" panose="02020603050405020304" pitchFamily="18" charset="0"/>
                <a:cs typeface="Times New Roman" panose="02020603050405020304" pitchFamily="18" charset="0"/>
              </a:rPr>
              <a:t>LNGVoy</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разработана </a:t>
            </a:r>
            <a:r>
              <a:rPr lang="en-US" dirty="0">
                <a:latin typeface="Times New Roman" panose="02020603050405020304" pitchFamily="18" charset="0"/>
                <a:cs typeface="Times New Roman" panose="02020603050405020304" pitchFamily="18" charset="0"/>
              </a:rPr>
              <a:t>BIMCO </a:t>
            </a:r>
            <a:r>
              <a:rPr lang="ru-RU" dirty="0">
                <a:latin typeface="Times New Roman" panose="02020603050405020304" pitchFamily="18" charset="0"/>
                <a:cs typeface="Times New Roman" panose="02020603050405020304" pitchFamily="18" charset="0"/>
              </a:rPr>
              <a:t>и </a:t>
            </a:r>
            <a:r>
              <a:rPr lang="en-US" dirty="0">
                <a:latin typeface="Times New Roman" panose="02020603050405020304" pitchFamily="18" charset="0"/>
                <a:cs typeface="Times New Roman" panose="02020603050405020304" pitchFamily="18" charset="0"/>
              </a:rPr>
              <a:t>GIIGNL </a:t>
            </a:r>
            <a:r>
              <a:rPr lang="ru-RU" dirty="0">
                <a:latin typeface="Times New Roman" panose="02020603050405020304" pitchFamily="18" charset="0"/>
                <a:cs typeface="Times New Roman" panose="02020603050405020304" pitchFamily="18" charset="0"/>
              </a:rPr>
              <a:t>на основе </a:t>
            </a:r>
            <a:r>
              <a:rPr lang="en-US" dirty="0" err="1">
                <a:latin typeface="Times New Roman" panose="02020603050405020304" pitchFamily="18" charset="0"/>
                <a:cs typeface="Times New Roman" panose="02020603050405020304" pitchFamily="18" charset="0"/>
              </a:rPr>
              <a:t>ShellLNGTime</a:t>
            </a:r>
            <a:r>
              <a:rPr lang="en-US" dirty="0">
                <a:latin typeface="Times New Roman" panose="02020603050405020304" pitchFamily="18" charset="0"/>
                <a:cs typeface="Times New Roman" panose="02020603050405020304" pitchFamily="18" charset="0"/>
              </a:rPr>
              <a:t> 1</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hlinkClick r:id="rId2"/>
              </a:rPr>
              <a:t>https://www.bimco.org/contractual-affairs/bimco-contracts/contracts/lngvoy</a:t>
            </a:r>
            <a:r>
              <a:rPr lang="en-US" dirty="0" smtClean="0">
                <a:latin typeface="Times New Roman" panose="02020603050405020304" pitchFamily="18" charset="0"/>
                <a:cs typeface="Times New Roman" panose="02020603050405020304" pitchFamily="18" charset="0"/>
                <a:hlinkClick r:id="rId2"/>
              </a:rPr>
              <a:t>/</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ASBAGASVOY (</a:t>
            </a:r>
            <a:r>
              <a:rPr lang="ru-RU" dirty="0">
                <a:latin typeface="Times New Roman" panose="02020603050405020304" pitchFamily="18" charset="0"/>
                <a:cs typeface="Times New Roman" panose="02020603050405020304" pitchFamily="18" charset="0"/>
              </a:rPr>
              <a:t>разработана </a:t>
            </a:r>
            <a:r>
              <a:rPr lang="en-US" dirty="0">
                <a:latin typeface="Times New Roman" panose="02020603050405020304" pitchFamily="18" charset="0"/>
                <a:cs typeface="Times New Roman" panose="02020603050405020304" pitchFamily="18" charset="0"/>
              </a:rPr>
              <a:t>BIMCO) </a:t>
            </a:r>
            <a:r>
              <a:rPr lang="en-US" dirty="0">
                <a:latin typeface="Times New Roman" panose="02020603050405020304" pitchFamily="18" charset="0"/>
                <a:cs typeface="Times New Roman" panose="02020603050405020304" pitchFamily="18" charset="0"/>
                <a:hlinkClick r:id="rId3"/>
              </a:rPr>
              <a:t>https://www.bimco.org/contractual-affairs/bimco-contracts/contracts/asbagasvoy</a:t>
            </a:r>
            <a:r>
              <a:rPr lang="en-US" dirty="0" smtClean="0">
                <a:latin typeface="Times New Roman" panose="02020603050405020304" pitchFamily="18" charset="0"/>
                <a:cs typeface="Times New Roman" panose="02020603050405020304" pitchFamily="18" charset="0"/>
                <a:hlinkClick r:id="rId3"/>
              </a:rPr>
              <a:t>/</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76568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Природные характеристики газа</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dirty="0">
                <a:latin typeface="Times New Roman" panose="02020603050405020304" pitchFamily="18" charset="0"/>
                <a:cs typeface="Times New Roman" panose="02020603050405020304" pitchFamily="18" charset="0"/>
              </a:rPr>
              <a:t>В рамках IV Всероссийской конференции «Турбулентность, динамика атмосферы и климат» 2022 года была представлена монография «Метан и климатические изменения: научные проблемы и технологические аспекты», подготовленная по итогам совместной работы сотрудников «Газпрома» и Российской академии наук. </a:t>
            </a:r>
          </a:p>
          <a:p>
            <a:pPr algn="just"/>
            <a:r>
              <a:rPr lang="ru-RU" dirty="0">
                <a:latin typeface="Times New Roman" panose="02020603050405020304" pitchFamily="18" charset="0"/>
                <a:cs typeface="Times New Roman" panose="02020603050405020304" pitchFamily="18" charset="0"/>
              </a:rPr>
              <a:t>В монографии отмечено, что значимым источником выбросов метана в атмосферу являются природные объекты, такие как болота, океан, жвачные животные, термиты. Что касается антропогенных выбросов метана, то более половины из них обусловлены сельскохозяйственной деятельностью — выращиванием риса, разведением скота, а также ферментацией мусора. </a:t>
            </a:r>
          </a:p>
        </p:txBody>
      </p:sp>
    </p:spTree>
    <p:extLst>
      <p:ext uri="{BB962C8B-B14F-4D97-AF65-F5344CB8AC3E}">
        <p14:creationId xmlns:p14="http://schemas.microsoft.com/office/powerpoint/2010/main" val="22424300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F97BB4B-EE6D-1EDE-A9AB-4F3B04E59989}"/>
              </a:ext>
            </a:extLst>
          </p:cNvPr>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РЕКОМЕНДАЦИИ ДЛЯ САМОСТОЯТЕЛЬНОЙ РАБОТЫ</a:t>
            </a:r>
          </a:p>
        </p:txBody>
      </p:sp>
      <p:sp>
        <p:nvSpPr>
          <p:cNvPr id="3" name="Объект 2">
            <a:extLst>
              <a:ext uri="{FF2B5EF4-FFF2-40B4-BE49-F238E27FC236}">
                <a16:creationId xmlns:a16="http://schemas.microsoft.com/office/drawing/2014/main" xmlns="" id="{7155664E-4119-A94C-4D14-773A63450622}"/>
              </a:ext>
            </a:extLst>
          </p:cNvPr>
          <p:cNvSpPr>
            <a:spLocks noGrp="1"/>
          </p:cNvSpPr>
          <p:nvPr>
            <p:ph idx="1"/>
          </p:nvPr>
        </p:nvSpPr>
        <p:spPr>
          <a:solidFill>
            <a:schemeClr val="accent5">
              <a:lumMod val="40000"/>
              <a:lumOff val="60000"/>
            </a:schemeClr>
          </a:solidFill>
        </p:spPr>
        <p:txBody>
          <a:bodyPr>
            <a:normAutofit fontScale="25000" lnSpcReduction="20000"/>
          </a:bodyPr>
          <a:lstStyle/>
          <a:p>
            <a:r>
              <a:rPr lang="ru-RU" b="1" dirty="0">
                <a:latin typeface="Times New Roman" panose="02020603050405020304" pitchFamily="18" charset="0"/>
                <a:cs typeface="Times New Roman" panose="02020603050405020304" pitchFamily="18" charset="0"/>
              </a:rPr>
              <a:t> </a:t>
            </a:r>
            <a:r>
              <a:rPr lang="ru-RU" sz="7200" b="1" dirty="0">
                <a:latin typeface="Times New Roman" panose="02020603050405020304" pitchFamily="18" charset="0"/>
                <a:cs typeface="Times New Roman" panose="02020603050405020304" pitchFamily="18" charset="0"/>
              </a:rPr>
              <a:t>Для подготовки по второму  разделу курса рекомендуется</a:t>
            </a:r>
            <a:r>
              <a:rPr lang="ru-RU" sz="3200" b="1" dirty="0">
                <a:latin typeface="Times New Roman" panose="02020603050405020304" pitchFamily="18" charset="0"/>
                <a:cs typeface="Times New Roman" panose="02020603050405020304" pitchFamily="18" charset="0"/>
              </a:rPr>
              <a:t>:</a:t>
            </a:r>
          </a:p>
          <a:p>
            <a:pPr marL="0" indent="0">
              <a:buNone/>
            </a:pPr>
            <a:r>
              <a:rPr lang="ru-RU" sz="3200" dirty="0">
                <a:latin typeface="Times New Roman" panose="02020603050405020304" pitchFamily="18" charset="0"/>
                <a:cs typeface="Times New Roman" panose="02020603050405020304" pitchFamily="18" charset="0"/>
              </a:rPr>
              <a:t>	</a:t>
            </a:r>
            <a:r>
              <a:rPr lang="ru-RU" sz="7200" dirty="0">
                <a:latin typeface="Times New Roman" panose="02020603050405020304" pitchFamily="18" charset="0"/>
                <a:cs typeface="Times New Roman" panose="02020603050405020304" pitchFamily="18" charset="0"/>
              </a:rPr>
              <a:t>1.  Ознакомиться с ключевыми научными и учебными изданиями.</a:t>
            </a:r>
          </a:p>
          <a:p>
            <a:pPr marL="0" indent="0">
              <a:buNone/>
            </a:pPr>
            <a:r>
              <a:rPr lang="ru-RU" sz="7200" dirty="0">
                <a:latin typeface="Times New Roman" panose="02020603050405020304" pitchFamily="18" charset="0"/>
                <a:cs typeface="Times New Roman" panose="02020603050405020304" pitchFamily="18" charset="0"/>
              </a:rPr>
              <a:t>	2.  Проанализировать основные нормативные правовые акты, устанавливающие особенности правового режима энергетических ресурсов, энергетических объектов, правового положения субъектов частноправовых отношений, договорного регулирования.</a:t>
            </a:r>
          </a:p>
          <a:p>
            <a:pPr marL="0" indent="0">
              <a:buNone/>
            </a:pPr>
            <a:r>
              <a:rPr lang="ru-RU" sz="7200" dirty="0">
                <a:latin typeface="Times New Roman" panose="02020603050405020304" pitchFamily="18" charset="0"/>
                <a:cs typeface="Times New Roman" panose="02020603050405020304" pitchFamily="18" charset="0"/>
              </a:rPr>
              <a:t>	3.  Проанализировать позиции высших судебных инстанций, судебную практику.</a:t>
            </a:r>
          </a:p>
          <a:p>
            <a:pPr marL="0" indent="0">
              <a:buNone/>
            </a:pPr>
            <a:r>
              <a:rPr lang="ru-RU" sz="7200" dirty="0">
                <a:latin typeface="Times New Roman" panose="02020603050405020304" pitchFamily="18" charset="0"/>
                <a:cs typeface="Times New Roman" panose="02020603050405020304" pitchFamily="18" charset="0"/>
              </a:rPr>
              <a:t>Постановление Конституционного Суда РФ от 11.11.2021 N 48-П «По делу о проверке конституционности положений пункта 6 части четвертой статьи 392 Гражданского процессуального кодекса Российской Федерации, пункта 1 статьи 222 Гражданского кодекса Российской Федерации и статьи 32 Федерального закона "О газоснабжении в Российской Федерации" в связи с жалобой гражданина Ю.В. Тихонова»</a:t>
            </a:r>
          </a:p>
          <a:p>
            <a:pPr marL="0" indent="0" algn="just">
              <a:buNone/>
            </a:pPr>
            <a:r>
              <a:rPr lang="ru-RU" sz="7200" b="1" dirty="0">
                <a:latin typeface="Times New Roman" panose="02020603050405020304" pitchFamily="18" charset="0"/>
                <a:cs typeface="Times New Roman" panose="02020603050405020304" pitchFamily="18" charset="0"/>
              </a:rPr>
              <a:t>	</a:t>
            </a:r>
            <a:r>
              <a:rPr lang="ru-RU" sz="7200" dirty="0">
                <a:latin typeface="Times New Roman" panose="02020603050405020304" pitchFamily="18" charset="0"/>
                <a:cs typeface="Times New Roman" panose="02020603050405020304" pitchFamily="18" charset="0"/>
              </a:rPr>
              <a:t>Постановление Пленума Верховного Суда РФ от 27.12.2016 N 63 «О рассмотрении судами споров об оплате энергии в случае признания недействующим нормативного правового акта, которым установлена регулируемая цена».</a:t>
            </a:r>
          </a:p>
          <a:p>
            <a:pPr marL="0" indent="0" algn="just">
              <a:buNone/>
            </a:pPr>
            <a:r>
              <a:rPr lang="ru-RU" sz="7200" b="1" dirty="0">
                <a:latin typeface="Times New Roman" panose="02020603050405020304" pitchFamily="18" charset="0"/>
                <a:cs typeface="Times New Roman" panose="02020603050405020304" pitchFamily="18" charset="0"/>
              </a:rPr>
              <a:t>	</a:t>
            </a:r>
            <a:r>
              <a:rPr lang="ru-RU" sz="7200" dirty="0">
                <a:latin typeface="Times New Roman" panose="02020603050405020304" pitchFamily="18" charset="0"/>
                <a:cs typeface="Times New Roman" panose="02020603050405020304" pitchFamily="18" charset="0"/>
              </a:rPr>
              <a:t>Обзор судебной практики по спорам, связанным с возведением зданий и сооружений в охранных зонах трубопроводов и в границах минимальных расстояний до магистральных или промышленных трубопроводов (утв. Президиумом Верховного Суда РФ 23 июня 2021 г.)</a:t>
            </a:r>
          </a:p>
          <a:p>
            <a:pPr marL="0" indent="0" algn="just">
              <a:buNone/>
            </a:pPr>
            <a:endParaRPr lang="ru-RU" sz="7200" dirty="0">
              <a:latin typeface="Times New Roman" panose="02020603050405020304" pitchFamily="18" charset="0"/>
              <a:cs typeface="Times New Roman" panose="02020603050405020304" pitchFamily="18" charset="0"/>
            </a:endParaRPr>
          </a:p>
          <a:p>
            <a:endParaRPr lang="ru-RU" sz="7200" dirty="0"/>
          </a:p>
        </p:txBody>
      </p:sp>
    </p:spTree>
    <p:extLst>
      <p:ext uri="{BB962C8B-B14F-4D97-AF65-F5344CB8AC3E}">
        <p14:creationId xmlns:p14="http://schemas.microsoft.com/office/powerpoint/2010/main" val="145734562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3E2DC91-FD86-B572-3AED-4BEE5264F1A2}"/>
              </a:ext>
            </a:extLst>
          </p:cNvPr>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НАУЧНЫЕ И УЧЕБНЫЕ ИЗДАНИЯ ДЛЯ САМОСТОЯТЕЛЬНОЙ РАБОТЫ</a:t>
            </a:r>
          </a:p>
        </p:txBody>
      </p:sp>
      <p:sp>
        <p:nvSpPr>
          <p:cNvPr id="3" name="Объект 2">
            <a:extLst>
              <a:ext uri="{FF2B5EF4-FFF2-40B4-BE49-F238E27FC236}">
                <a16:creationId xmlns:a16="http://schemas.microsoft.com/office/drawing/2014/main" xmlns="" id="{A5711492-1858-4FC2-714F-DFCDF97FD49E}"/>
              </a:ext>
            </a:extLst>
          </p:cNvPr>
          <p:cNvSpPr>
            <a:spLocks noGrp="1"/>
          </p:cNvSpPr>
          <p:nvPr>
            <p:ph idx="1"/>
          </p:nvPr>
        </p:nvSpPr>
        <p:spPr>
          <a:solidFill>
            <a:schemeClr val="accent5">
              <a:lumMod val="40000"/>
              <a:lumOff val="60000"/>
            </a:schemeClr>
          </a:solidFill>
        </p:spPr>
        <p:txBody>
          <a:bodyPr>
            <a:normAutofit fontScale="55000" lnSpcReduction="20000"/>
          </a:bodyPr>
          <a:lstStyle/>
          <a:p>
            <a:pPr algn="just"/>
            <a:r>
              <a:rPr lang="ru-RU" b="1" dirty="0">
                <a:latin typeface="Times New Roman" panose="02020603050405020304" pitchFamily="18" charset="0"/>
                <a:cs typeface="Times New Roman" panose="02020603050405020304" pitchFamily="18" charset="0"/>
              </a:rPr>
              <a:t>Рекомендуются  для изучения следующие научные и учебные издания</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Актуакльные</a:t>
            </a:r>
            <a:r>
              <a:rPr lang="ru-RU" dirty="0" smtClean="0">
                <a:latin typeface="Times New Roman" panose="02020603050405020304" pitchFamily="18" charset="0"/>
                <a:cs typeface="Times New Roman" panose="02020603050405020304" pitchFamily="18" charset="0"/>
              </a:rPr>
              <a:t> задачи энергетического права и современной правовой науки. </a:t>
            </a:r>
            <a:r>
              <a:rPr lang="ru-RU" dirty="0">
                <a:latin typeface="Times New Roman" panose="02020603050405020304" pitchFamily="18" charset="0"/>
                <a:cs typeface="Times New Roman" panose="02020603050405020304" pitchFamily="18" charset="0"/>
              </a:rPr>
              <a:t>Монография  под ред.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a:t>
            </a:r>
            <a:r>
              <a:rPr lang="ru-RU" dirty="0" err="1" smtClean="0">
                <a:latin typeface="Times New Roman" panose="02020603050405020304" pitchFamily="18" charset="0"/>
                <a:cs typeface="Times New Roman" panose="02020603050405020304" pitchFamily="18" charset="0"/>
              </a:rPr>
              <a:t>В.А.Мусина</a:t>
            </a:r>
            <a:r>
              <a:rPr lang="ru-RU" dirty="0" smtClean="0">
                <a:latin typeface="Times New Roman" panose="02020603050405020304" pitchFamily="18" charset="0"/>
                <a:cs typeface="Times New Roman" panose="02020603050405020304" pitchFamily="18" charset="0"/>
              </a:rPr>
              <a:t>». 2024 г.</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Актуальные задачи энергетического права</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Монография  под ред.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Издательство «Интеграция: Образование и наука».2022 г. </a:t>
            </a:r>
          </a:p>
          <a:p>
            <a:pPr algn="just"/>
            <a:r>
              <a:rPr lang="ru-RU"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 Издательская группа «Юрист». 2021 г.</a:t>
            </a:r>
          </a:p>
          <a:p>
            <a:pPr algn="just"/>
            <a:r>
              <a:rPr lang="ru-RU" dirty="0">
                <a:latin typeface="Times New Roman" panose="02020603050405020304" pitchFamily="18" charset="0"/>
                <a:cs typeface="Times New Roman" panose="02020603050405020304" pitchFamily="18" charset="0"/>
              </a:rPr>
              <a:t>Актуальные проблемы и задачи корпоративного права. Монография  под ред.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Издательская группа «Юрист». 2020  г.</a:t>
            </a:r>
          </a:p>
          <a:p>
            <a:pPr algn="just"/>
            <a:r>
              <a:rPr lang="ru-RU" dirty="0">
                <a:latin typeface="Times New Roman" panose="02020603050405020304" pitchFamily="18" charset="0"/>
                <a:cs typeface="Times New Roman" panose="02020603050405020304" pitchFamily="18" charset="0"/>
              </a:rPr>
              <a:t>Акимов Н.А. ПРАВОВОЕ ОБЕСПЕЧЕНИЕ КОРПОРАТИВНОГО УПРАВЛЕНИЯ В КОМПАНИЯХ С ГОСУДАРСТВЕННЫМ УЧАСТИЕМ В СФЕРЕ ЭНЕРГЕТИКИ. </a:t>
            </a:r>
            <a:r>
              <a:rPr lang="ru-RU" dirty="0" err="1">
                <a:latin typeface="Times New Roman" panose="02020603050405020304" pitchFamily="18" charset="0"/>
                <a:cs typeface="Times New Roman" panose="02020603050405020304" pitchFamily="18" charset="0"/>
              </a:rPr>
              <a:t>Дисс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к.ю.н</a:t>
            </a:r>
            <a:r>
              <a:rPr lang="ru-RU" dirty="0">
                <a:latin typeface="Times New Roman" panose="02020603050405020304" pitchFamily="18" charset="0"/>
                <a:cs typeface="Times New Roman" panose="02020603050405020304" pitchFamily="18" charset="0"/>
              </a:rPr>
              <a:t>. М.2020. </a:t>
            </a:r>
            <a:r>
              <a:rPr lang="en-US" u="sng" dirty="0">
                <a:latin typeface="Times New Roman" panose="02020603050405020304" pitchFamily="18" charset="0"/>
                <a:cs typeface="Times New Roman" panose="02020603050405020304" pitchFamily="18" charset="0"/>
                <a:hlinkClick r:id="rId2"/>
              </a:rPr>
              <a:t>https://disser.spbu.ru/files/2020/disser_akimov.pdf</a:t>
            </a:r>
            <a:r>
              <a:rPr lang="ru-RU" u="sng" dirty="0">
                <a:latin typeface="Times New Roman" panose="02020603050405020304" pitchFamily="18" charset="0"/>
                <a:cs typeface="Times New Roman" panose="02020603050405020304" pitchFamily="18" charset="0"/>
              </a:rPr>
              <a:t> </a:t>
            </a:r>
          </a:p>
          <a:p>
            <a:pPr algn="just"/>
            <a:r>
              <a:rPr lang="ru-RU" dirty="0" err="1">
                <a:latin typeface="Times New Roman" panose="02020603050405020304" pitchFamily="18" charset="0"/>
                <a:cs typeface="Times New Roman" panose="02020603050405020304" pitchFamily="18" charset="0"/>
              </a:rPr>
              <a:t>Тубденов</a:t>
            </a:r>
            <a:r>
              <a:rPr lang="ru-RU" dirty="0">
                <a:latin typeface="Times New Roman" panose="02020603050405020304" pitchFamily="18" charset="0"/>
                <a:cs typeface="Times New Roman" panose="02020603050405020304" pitchFamily="18" charset="0"/>
              </a:rPr>
              <a:t> В.Г. ПРАВОВОЕ ПОЛОЖЕНИЕ ДОБЫВАЮЩИХ ЭНЕРГЕТИЧЕСКИХ КОМПАНИЙ НЕФТЕГАЗОВОГО КОМПЛЕКСА. </a:t>
            </a:r>
            <a:r>
              <a:rPr lang="ru-RU" dirty="0" err="1">
                <a:latin typeface="Times New Roman" panose="02020603050405020304" pitchFamily="18" charset="0"/>
                <a:cs typeface="Times New Roman" panose="02020603050405020304" pitchFamily="18" charset="0"/>
              </a:rPr>
              <a:t>Дисс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к.ю.н</a:t>
            </a:r>
            <a:r>
              <a:rPr lang="ru-RU" dirty="0">
                <a:latin typeface="Times New Roman" panose="02020603050405020304" pitchFamily="18" charset="0"/>
                <a:cs typeface="Times New Roman" panose="02020603050405020304" pitchFamily="18" charset="0"/>
              </a:rPr>
              <a:t>. М. 2018.</a:t>
            </a: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hlinkClick r:id="rId3"/>
              </a:rPr>
              <a:t>https://disser.spbu.ru/files/phd_spsu/tubdenov_disser.pdf</a:t>
            </a:r>
            <a:r>
              <a:rPr lang="ru-RU" u="sng" dirty="0">
                <a:latin typeface="Times New Roman" panose="02020603050405020304" pitchFamily="18" charset="0"/>
                <a:cs typeface="Times New Roman" panose="02020603050405020304" pitchFamily="18" charset="0"/>
              </a:rPr>
              <a:t> </a:t>
            </a:r>
            <a:endParaRPr lang="en-US" u="sng" dirty="0">
              <a:latin typeface="Times New Roman" panose="02020603050405020304" pitchFamily="18" charset="0"/>
              <a:cs typeface="Times New Roman" panose="02020603050405020304" pitchFamily="18" charset="0"/>
            </a:endParaRPr>
          </a:p>
          <a:p>
            <a:pPr algn="just"/>
            <a:r>
              <a:rPr lang="ru-RU" u="sng" dirty="0">
                <a:latin typeface="Times New Roman" panose="02020603050405020304" pitchFamily="18" charset="0"/>
                <a:cs typeface="Times New Roman" panose="02020603050405020304" pitchFamily="18" charset="0"/>
                <a:hlinkClick r:id="rId4"/>
              </a:rPr>
              <a:t>Шевченко Л.И. Контрактные отношения в сфере газоснабжения и вопросы совершенствования их нормативно-правовой основы</a:t>
            </a:r>
            <a:r>
              <a:rPr lang="ru-RU" u="sng" dirty="0">
                <a:latin typeface="Times New Roman" panose="02020603050405020304" pitchFamily="18" charset="0"/>
                <a:cs typeface="Times New Roman" panose="02020603050405020304" pitchFamily="18" charset="0"/>
              </a:rPr>
              <a:t>.  Правовой энергетический форум. 2022.№ 3. с.5-11.</a:t>
            </a:r>
          </a:p>
          <a:p>
            <a:r>
              <a:rPr lang="ru-RU" dirty="0">
                <a:latin typeface="Times New Roman" panose="02020603050405020304" pitchFamily="18" charset="0"/>
                <a:cs typeface="Times New Roman" panose="02020603050405020304" pitchFamily="18" charset="0"/>
              </a:rPr>
              <a:t>Шевченко Л.И. Некоторые вопросы договорного регулирования отношений по освоению</a:t>
            </a:r>
          </a:p>
          <a:p>
            <a:pPr marL="0" indent="0">
              <a:buNone/>
            </a:pPr>
            <a:r>
              <a:rPr lang="ru-RU" dirty="0">
                <a:latin typeface="Times New Roman" panose="02020603050405020304" pitchFamily="18" charset="0"/>
                <a:cs typeface="Times New Roman" panose="02020603050405020304" pitchFamily="18" charset="0"/>
              </a:rPr>
              <a:t>углеводородных месторождений. Правовой энергетический форум. 2021. № 3. 5-7.</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260051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62D201A-8408-A785-8F29-F563A8F0F449}"/>
              </a:ext>
            </a:extLst>
          </p:cNvPr>
          <p:cNvSpPr>
            <a:spLocks noGrp="1"/>
          </p:cNvSpPr>
          <p:nvPr>
            <p:ph type="title"/>
          </p:nvPr>
        </p:nvSpPr>
        <p:spPr>
          <a:xfrm>
            <a:off x="838200" y="365125"/>
            <a:ext cx="10515600" cy="1325563"/>
          </a:xfrm>
          <a:solidFill>
            <a:schemeClr val="accent1">
              <a:lumMod val="40000"/>
              <a:lumOff val="60000"/>
            </a:schemeClr>
          </a:solidFill>
        </p:spPr>
        <p:style>
          <a:lnRef idx="1">
            <a:schemeClr val="accent6"/>
          </a:lnRef>
          <a:fillRef idx="2">
            <a:schemeClr val="accent6"/>
          </a:fillRef>
          <a:effectRef idx="1">
            <a:schemeClr val="accent6"/>
          </a:effectRef>
          <a:fontRef idx="minor">
            <a:schemeClr val="dk1"/>
          </a:fontRef>
        </p:style>
        <p:txBody>
          <a:bodyPr/>
          <a:lstStyle/>
          <a:p>
            <a:r>
              <a:rPr lang="ru-RU" dirty="0"/>
              <a:t>     </a:t>
            </a:r>
            <a:r>
              <a:rPr lang="ru-RU" sz="4000" dirty="0">
                <a:latin typeface="Times New Roman" panose="02020603050405020304" pitchFamily="18" charset="0"/>
                <a:cs typeface="Times New Roman" panose="02020603050405020304" pitchFamily="18" charset="0"/>
              </a:rPr>
              <a:t>ПРИМЕРНЫЕ </a:t>
            </a:r>
            <a:r>
              <a:rPr lang="ru-RU" sz="4000" dirty="0" smtClean="0">
                <a:latin typeface="Times New Roman" panose="02020603050405020304" pitchFamily="18" charset="0"/>
                <a:cs typeface="Times New Roman" panose="02020603050405020304" pitchFamily="18" charset="0"/>
              </a:rPr>
              <a:t>ВОПРОСЫ ПО РАЗДЕЛУ</a:t>
            </a:r>
            <a:endParaRPr lang="ru-RU" sz="40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7E152CAF-D80C-C0DB-646E-ABBAD174FD7B}"/>
              </a:ext>
            </a:extLst>
          </p:cNvPr>
          <p:cNvSpPr>
            <a:spLocks noGrp="1"/>
          </p:cNvSpPr>
          <p:nvPr>
            <p:ph idx="1"/>
          </p:nvPr>
        </p:nvSpPr>
        <p:spPr>
          <a:solidFill>
            <a:schemeClr val="accent1">
              <a:lumMod val="40000"/>
              <a:lumOff val="60000"/>
            </a:schemeClr>
          </a:solidFill>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pPr marL="514350" lvl="0" indent="-514350">
              <a:buFont typeface="Arial"/>
              <a:buAutoNum type="arabicPeriod"/>
              <a:defRPr/>
            </a:pPr>
            <a:r>
              <a:rPr lang="ru-RU" sz="2800" dirty="0" smtClean="0">
                <a:latin typeface="Times New Roman"/>
                <a:cs typeface="Times New Roman"/>
              </a:rPr>
              <a:t>Понятие </a:t>
            </a:r>
            <a:r>
              <a:rPr lang="ru-RU" sz="2800" dirty="0">
                <a:latin typeface="Times New Roman"/>
                <a:cs typeface="Times New Roman"/>
              </a:rPr>
              <a:t>энергетического ресурса. </a:t>
            </a:r>
            <a:r>
              <a:rPr lang="ru-RU" sz="2800" dirty="0" smtClean="0">
                <a:latin typeface="Times New Roman"/>
                <a:cs typeface="Times New Roman"/>
              </a:rPr>
              <a:t>Общая характеристика правового режима газа.</a:t>
            </a:r>
          </a:p>
          <a:p>
            <a:pPr marL="514350" lvl="0" indent="-514350">
              <a:buFont typeface="Arial"/>
              <a:buAutoNum type="arabicPeriod"/>
              <a:defRPr/>
            </a:pPr>
            <a:r>
              <a:rPr lang="ru-RU" sz="2800" dirty="0" smtClean="0">
                <a:latin typeface="Times New Roman"/>
                <a:cs typeface="Times New Roman"/>
              </a:rPr>
              <a:t>Требования </a:t>
            </a:r>
            <a:r>
              <a:rPr lang="ru-RU" sz="2800" dirty="0">
                <a:latin typeface="Times New Roman"/>
                <a:cs typeface="Times New Roman"/>
              </a:rPr>
              <a:t>к учету газа.</a:t>
            </a:r>
          </a:p>
          <a:p>
            <a:pPr marL="0" lvl="0" indent="0">
              <a:buFont typeface="Arial"/>
              <a:buNone/>
              <a:defRPr/>
            </a:pPr>
            <a:r>
              <a:rPr lang="ru-RU" sz="2800" dirty="0" smtClean="0">
                <a:latin typeface="Times New Roman"/>
                <a:cs typeface="Times New Roman"/>
              </a:rPr>
              <a:t>3</a:t>
            </a:r>
            <a:r>
              <a:rPr lang="ru-RU" sz="2800" dirty="0">
                <a:latin typeface="Times New Roman"/>
                <a:cs typeface="Times New Roman"/>
              </a:rPr>
              <a:t>. Понятие энергетического объекта газовой отрасли. Классификации энергетических объектов газовой отрасли.</a:t>
            </a:r>
          </a:p>
          <a:p>
            <a:pPr marL="0" lvl="0" indent="0">
              <a:buFont typeface="Arial"/>
              <a:buNone/>
              <a:defRPr/>
            </a:pPr>
            <a:r>
              <a:rPr lang="ru-RU" sz="2800" dirty="0">
                <a:latin typeface="Times New Roman"/>
                <a:cs typeface="Times New Roman"/>
              </a:rPr>
              <a:t>4. Классификации субъектов частноправовых отношений в газовой отрасли.</a:t>
            </a:r>
          </a:p>
          <a:p>
            <a:pPr marL="0" lvl="0" indent="0">
              <a:buFont typeface="Arial"/>
              <a:buNone/>
              <a:defRPr/>
            </a:pPr>
            <a:r>
              <a:rPr lang="ru-RU" sz="2800" dirty="0">
                <a:latin typeface="Times New Roman"/>
                <a:cs typeface="Times New Roman"/>
              </a:rPr>
              <a:t>5.  Система и особенности договорного регулирования в газовой отрасли.</a:t>
            </a:r>
          </a:p>
          <a:p>
            <a:pPr lvl="0">
              <a:defRPr/>
            </a:pPr>
            <a:endParaRPr lang="ru-RU" sz="2800" dirty="0">
              <a:latin typeface="Times New Roman"/>
              <a:cs typeface="Times New Roman"/>
            </a:endParaRPr>
          </a:p>
          <a:p>
            <a:pPr marL="0" lvl="0" indent="0" algn="just">
              <a:buNone/>
              <a:defRPr/>
            </a:pPr>
            <a:r>
              <a:rPr lang="ru-RU" sz="2800" smtClean="0">
                <a:latin typeface="Times New Roman"/>
                <a:cs typeface="Times New Roman"/>
              </a:rPr>
              <a:t>Необходимо </a:t>
            </a:r>
            <a:r>
              <a:rPr lang="ru-RU" sz="2800" dirty="0">
                <a:latin typeface="Times New Roman"/>
                <a:cs typeface="Times New Roman"/>
              </a:rPr>
              <a:t>подготовить письменный краткий ответ на один из вопросов, включенных в перечень.</a:t>
            </a:r>
          </a:p>
          <a:p>
            <a:pPr marL="0" lvl="0" indent="0" algn="just">
              <a:buNone/>
              <a:defRPr/>
            </a:pPr>
            <a:r>
              <a:rPr lang="ru-RU" sz="2800" dirty="0">
                <a:latin typeface="Times New Roman"/>
                <a:cs typeface="Times New Roman"/>
              </a:rPr>
              <a:t>Оформление: формат </a:t>
            </a:r>
            <a:r>
              <a:rPr lang="ru-RU" sz="2800" dirty="0" err="1">
                <a:latin typeface="Times New Roman"/>
                <a:cs typeface="Times New Roman"/>
              </a:rPr>
              <a:t>word</a:t>
            </a:r>
            <a:r>
              <a:rPr lang="ru-RU" sz="2800" dirty="0">
                <a:latin typeface="Times New Roman"/>
                <a:cs typeface="Times New Roman"/>
              </a:rPr>
              <a:t>, шрифт 14, интервал 1,5. Необходимо сверху указать ФИО</a:t>
            </a:r>
            <a:r>
              <a:rPr lang="ru-RU" sz="2800" dirty="0" smtClean="0">
                <a:latin typeface="Times New Roman"/>
                <a:cs typeface="Times New Roman"/>
              </a:rPr>
              <a:t>,. </a:t>
            </a:r>
            <a:r>
              <a:rPr lang="ru-RU" sz="2800" dirty="0">
                <a:latin typeface="Times New Roman"/>
                <a:cs typeface="Times New Roman"/>
              </a:rPr>
              <a:t>Ответы необходимо направить на почту: </a:t>
            </a:r>
            <a:r>
              <a:rPr lang="ru-RU" sz="2800" u="sng" dirty="0" smtClean="0">
                <a:latin typeface="Times New Roman"/>
                <a:cs typeface="Times New Roman"/>
                <a:hlinkClick r:id="rId2"/>
              </a:rPr>
              <a:t>musinlc@musinlc.ru</a:t>
            </a:r>
            <a:endParaRPr lang="ru-RU" dirty="0"/>
          </a:p>
        </p:txBody>
      </p:sp>
    </p:spTree>
    <p:extLst>
      <p:ext uri="{BB962C8B-B14F-4D97-AF65-F5344CB8AC3E}">
        <p14:creationId xmlns:p14="http://schemas.microsoft.com/office/powerpoint/2010/main" val="215161020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2671</TotalTime>
  <Words>6461</Words>
  <Application>Microsoft Office PowerPoint</Application>
  <PresentationFormat>Произвольный</PresentationFormat>
  <Paragraphs>429</Paragraphs>
  <Slides>92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92</vt:i4>
      </vt:variant>
    </vt:vector>
  </HeadingPairs>
  <TitlesOfParts>
    <vt:vector size="93" baseType="lpstr">
      <vt:lpstr>Тема Office</vt:lpstr>
      <vt:lpstr>Презентация PowerPoint</vt:lpstr>
      <vt:lpstr>Правовой режим газа </vt:lpstr>
      <vt:lpstr>  Запасы стратегического ресурса </vt:lpstr>
      <vt:lpstr>Запасы стратегического ресурса</vt:lpstr>
      <vt:lpstr>Правовой режим газа</vt:lpstr>
      <vt:lpstr>Природные характеристики газа</vt:lpstr>
      <vt:lpstr>Природные характеристики газа</vt:lpstr>
      <vt:lpstr>Природные характеристики газа</vt:lpstr>
      <vt:lpstr>Природные характеристики газа</vt:lpstr>
      <vt:lpstr>Природные характеристики газа</vt:lpstr>
      <vt:lpstr>Природные характеристики газа</vt:lpstr>
      <vt:lpstr>Природные характеристики газа</vt:lpstr>
      <vt:lpstr>Понятие газа. Требования к учету газа</vt:lpstr>
      <vt:lpstr>Понятие газа. Требования к учету газа</vt:lpstr>
      <vt:lpstr>Требования к учету газа. Актуальные вопросы.</vt:lpstr>
      <vt:lpstr>О внедрении интеллектуальной системы учета газа</vt:lpstr>
      <vt:lpstr>О внедрении интеллектуальной системы учета газа</vt:lpstr>
      <vt:lpstr>О внедрении интеллектуальной системы учета газа</vt:lpstr>
      <vt:lpstr>Правила учета газа</vt:lpstr>
      <vt:lpstr>Правила учета газа</vt:lpstr>
      <vt:lpstr>Правила учета газа</vt:lpstr>
      <vt:lpstr>Правила учета газа</vt:lpstr>
      <vt:lpstr>Правила учета газа</vt:lpstr>
      <vt:lpstr>Правила учета газа</vt:lpstr>
      <vt:lpstr> Правила учета газа </vt:lpstr>
      <vt:lpstr>Ответственность за безучетное потребление газа</vt:lpstr>
      <vt:lpstr>   Правила учета поставляемого газа для обеспечения коммунально-бытовых нужд граждан  </vt:lpstr>
      <vt:lpstr>Основные правила учета поставляемого газа для обеспечения коммунально-бытовых нужд граждан</vt:lpstr>
      <vt:lpstr>Основные правила учета поставляемого газа для обеспечения коммунально-бытовых нужд граждан</vt:lpstr>
      <vt:lpstr>Акты Конституционного Суда Российской Федерации</vt:lpstr>
      <vt:lpstr>Требования к качеству газа</vt:lpstr>
      <vt:lpstr>Правовой режим газа как товара. Цена </vt:lpstr>
      <vt:lpstr>Правовой режим газа как товара. Цена </vt:lpstr>
      <vt:lpstr>Правовой режим газа как товара. Цена </vt:lpstr>
      <vt:lpstr>Правовой режим газа как объекта отношений по поставке на внутреннем рынке </vt:lpstr>
      <vt:lpstr>Правовой режим газа как объекта отношений по поставке на внутреннем рынке </vt:lpstr>
      <vt:lpstr>Правовой режим газа как объекта отношений по поставке на внутреннем рынке </vt:lpstr>
      <vt:lpstr>Правовой режим газа как объекта отношений по поставке на внутреннем рынке </vt:lpstr>
      <vt:lpstr>Газ как объект биржевой торговли</vt:lpstr>
      <vt:lpstr>Газ как объект биржевой торговли. Биржевая торговля газом на АО Петербургская биржа</vt:lpstr>
      <vt:lpstr>Газ как объект биржевой торговли. Биржевая торговля газом на АО Петербургская биржа</vt:lpstr>
      <vt:lpstr>Газ как объект биржевой торговли. Биржевая торговля газом на АО Петербургская биржа</vt:lpstr>
      <vt:lpstr>Биржевая торговля газом за рубежом</vt:lpstr>
      <vt:lpstr>Биржевая торговля газом за рубежом</vt:lpstr>
      <vt:lpstr>Развитие рынка  СПГ</vt:lpstr>
      <vt:lpstr>Развитие рынка  СПГ</vt:lpstr>
      <vt:lpstr>Развитие рынка  СПГ</vt:lpstr>
      <vt:lpstr>Развитие рынка СПГ</vt:lpstr>
      <vt:lpstr>Развитие рынка СПГ</vt:lpstr>
      <vt:lpstr>Экспорт российского СПГ 2026 </vt:lpstr>
      <vt:lpstr>Экспорт российского СПГ 2026 </vt:lpstr>
      <vt:lpstr>Правовой режим СПГ</vt:lpstr>
      <vt:lpstr>Правовой режим СУГ</vt:lpstr>
      <vt:lpstr>Правовой режим энергетических объектов газовой отрасли</vt:lpstr>
      <vt:lpstr>Правовой режим объектов газовой отрасли</vt:lpstr>
      <vt:lpstr>Классификации объектов газовой отрасли</vt:lpstr>
      <vt:lpstr>Единая система газоснабжения  </vt:lpstr>
      <vt:lpstr>Неделимость Единой системы газоснабжения  </vt:lpstr>
      <vt:lpstr>Федеральная система газоснабжения  </vt:lpstr>
      <vt:lpstr>Региональная система газоснабжения</vt:lpstr>
      <vt:lpstr>Газораспределительная система</vt:lpstr>
      <vt:lpstr>Обеспечение недискриминационного доступа к газотранспортным сетям</vt:lpstr>
      <vt:lpstr>Охранные зоны газопроводов  </vt:lpstr>
      <vt:lpstr>Охранные зоны газопроводов</vt:lpstr>
      <vt:lpstr>Охранные зоны трубопроводов. Акты высших судебных инстанций, судебная практика</vt:lpstr>
      <vt:lpstr>Внутридомовое и внутриквартирное газовое оборудование</vt:lpstr>
      <vt:lpstr>Правовое положение субъектов частноправовых отношений газовых рынков</vt:lpstr>
      <vt:lpstr>Классификации субъектов частноправовых отношений на газовых рынках</vt:lpstr>
      <vt:lpstr>Классификации субъектов частноправовых отношений на газовых рынках</vt:lpstr>
      <vt:lpstr>Особенности правового положения организации- собственника Единой системы газоснабжения  </vt:lpstr>
      <vt:lpstr>Особенности правового положения организации- собственника Единой системы газоснабжения</vt:lpstr>
      <vt:lpstr>Особенности правового положения организации- собственника Единой системы газоснабжения</vt:lpstr>
      <vt:lpstr>Особенности правового положения Единого  оператора газификации</vt:lpstr>
      <vt:lpstr>Особенности правового положения Единого  оператора газификации</vt:lpstr>
      <vt:lpstr>Особенности правового положения газораспределительных  организаций</vt:lpstr>
      <vt:lpstr>Особенности правового положения газораспределительных  организаций</vt:lpstr>
      <vt:lpstr>Субъекты естественной монополии</vt:lpstr>
      <vt:lpstr>Особенности правового положения «неотключаемых потребителей»</vt:lpstr>
      <vt:lpstr>Особенности правового положения газовых компаний в рамках специальных экономических мер</vt:lpstr>
      <vt:lpstr>Особенности правового положения газовых компаний в рамках специальных экономических мер</vt:lpstr>
      <vt:lpstr>Договорное регулирование в газовой отрасли</vt:lpstr>
      <vt:lpstr>Договорное регулирование в газовой отрасли</vt:lpstr>
      <vt:lpstr>Классификации договоров в газовой отрасли</vt:lpstr>
      <vt:lpstr>Классификации договоров  в газовой отрасли</vt:lpstr>
      <vt:lpstr>Договорное регулирование отношений по поставке газа</vt:lpstr>
      <vt:lpstr>Договорное регулирование отношений по транспортировке газа</vt:lpstr>
      <vt:lpstr>Договорное регулирование отношений по транспортировке газа</vt:lpstr>
      <vt:lpstr>Особенности договорного регулирования отношений в газовой отрасли</vt:lpstr>
      <vt:lpstr>Договорное регулирование морской перевозки СПГ</vt:lpstr>
      <vt:lpstr>РЕКОМЕНДАЦИИ ДЛЯ САМОСТОЯТЕЛЬНОЙ РАБОТЫ</vt:lpstr>
      <vt:lpstr>НАУЧНЫЕ И УЧЕБНЫЕ ИЗДАНИЯ ДЛЯ САМОСТОЯТЕЛЬНОЙ РАБОТЫ</vt:lpstr>
      <vt:lpstr>     ПРИМЕРНЫЕ ВОПРОСЫ ПО РАЗДЕЛУ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 V</dc:creator>
  <cp:lastModifiedBy>user</cp:lastModifiedBy>
  <cp:revision>153</cp:revision>
  <dcterms:created xsi:type="dcterms:W3CDTF">2023-03-01T08:41:15Z</dcterms:created>
  <dcterms:modified xsi:type="dcterms:W3CDTF">2026-03-24T18:59:16Z</dcterms:modified>
</cp:coreProperties>
</file>