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5" r:id="rId4"/>
    <p:sldId id="312" r:id="rId5"/>
    <p:sldId id="325" r:id="rId6"/>
    <p:sldId id="313" r:id="rId7"/>
    <p:sldId id="314" r:id="rId8"/>
    <p:sldId id="315" r:id="rId9"/>
    <p:sldId id="316" r:id="rId10"/>
    <p:sldId id="317" r:id="rId11"/>
    <p:sldId id="289" r:id="rId12"/>
    <p:sldId id="291" r:id="rId13"/>
    <p:sldId id="290" r:id="rId14"/>
    <p:sldId id="292" r:id="rId15"/>
    <p:sldId id="293" r:id="rId16"/>
    <p:sldId id="336" r:id="rId17"/>
    <p:sldId id="337" r:id="rId18"/>
    <p:sldId id="319" r:id="rId19"/>
    <p:sldId id="318" r:id="rId20"/>
    <p:sldId id="320" r:id="rId21"/>
    <p:sldId id="321" r:id="rId22"/>
    <p:sldId id="322" r:id="rId23"/>
    <p:sldId id="323" r:id="rId24"/>
    <p:sldId id="338" r:id="rId25"/>
    <p:sldId id="324" r:id="rId26"/>
    <p:sldId id="327" r:id="rId27"/>
    <p:sldId id="339" r:id="rId28"/>
    <p:sldId id="341" r:id="rId29"/>
    <p:sldId id="342" r:id="rId30"/>
    <p:sldId id="343" r:id="rId31"/>
    <p:sldId id="344" r:id="rId32"/>
    <p:sldId id="345" r:id="rId33"/>
    <p:sldId id="329" r:id="rId34"/>
    <p:sldId id="330" r:id="rId35"/>
    <p:sldId id="294" r:id="rId36"/>
    <p:sldId id="264" r:id="rId37"/>
    <p:sldId id="286" r:id="rId38"/>
    <p:sldId id="287" r:id="rId39"/>
    <p:sldId id="288" r:id="rId40"/>
    <p:sldId id="295" r:id="rId41"/>
    <p:sldId id="305" r:id="rId42"/>
    <p:sldId id="296" r:id="rId43"/>
    <p:sldId id="297" r:id="rId44"/>
    <p:sldId id="298" r:id="rId45"/>
    <p:sldId id="299" r:id="rId46"/>
    <p:sldId id="346" r:id="rId47"/>
    <p:sldId id="300" r:id="rId48"/>
    <p:sldId id="301" r:id="rId49"/>
    <p:sldId id="302" r:id="rId50"/>
    <p:sldId id="263" r:id="rId51"/>
    <p:sldId id="280" r:id="rId52"/>
    <p:sldId id="281" r:id="rId53"/>
    <p:sldId id="282" r:id="rId54"/>
    <p:sldId id="303" r:id="rId55"/>
    <p:sldId id="331" r:id="rId56"/>
    <p:sldId id="304" r:id="rId57"/>
    <p:sldId id="306" r:id="rId58"/>
    <p:sldId id="332" r:id="rId59"/>
    <p:sldId id="307" r:id="rId60"/>
    <p:sldId id="333" r:id="rId61"/>
    <p:sldId id="308" r:id="rId62"/>
    <p:sldId id="310" r:id="rId63"/>
    <p:sldId id="309" r:id="rId64"/>
    <p:sldId id="334" r:id="rId65"/>
    <p:sldId id="278" r:id="rId66"/>
    <p:sldId id="266" r:id="rId67"/>
    <p:sldId id="283" r:id="rId68"/>
    <p:sldId id="284" r:id="rId69"/>
    <p:sldId id="311" r:id="rId70"/>
    <p:sldId id="279" r:id="rId71"/>
    <p:sldId id="335" r:id="rId72"/>
    <p:sldId id="347" r:id="rId73"/>
    <p:sldId id="269" r:id="rId74"/>
    <p:sldId id="259" r:id="rId75"/>
    <p:sldId id="260" r:id="rId76"/>
    <p:sldId id="348" r:id="rId77"/>
    <p:sldId id="349" r:id="rId7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-1590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E3B298-B687-DBDF-0BBE-0259F7DA0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7C6838D-3D3E-D442-94E5-B92AC9866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4C9AC1E-9D53-62BE-4D97-FE424C42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47F5711-AD71-76A2-D69B-55BA439AA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35F27D0-F8C6-FEFB-AE03-1BA58C89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69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DD4A3B-3FC8-F02C-C37D-F6F33DEE9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A323E0A-355A-4321-A3A2-3114C6A20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804C63C-BC86-0740-0673-6F03BF4BE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754F138-CB10-6AE9-DB17-D58D6AB6C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0C1CB7E-CCF3-83AB-628C-D5EE4C925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06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F93A73C9-1A52-2090-049E-D221F623B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902AD38-28EC-98A5-1404-D54F9C65EE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6CD1439-72C6-0CAB-575A-B72FAE52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8BF74E2-DA05-EBEB-2463-F7B729391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7A47B5E-20FB-EFEC-3998-6753AC263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3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84EBE2-C579-0246-2813-53BA06D1C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E828A3E-04C4-0F12-A9A6-4E1A1D58E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D12E6EB-059E-45BD-60D0-F410FA399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629AE69-3D16-DCF1-1838-2E9059AE0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59E5414-2079-DB73-27BE-50D866DB6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5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22ECC2-F513-A2BC-0447-CA6F002C3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B5118F5-478F-F7AA-3495-CA5C5BDC1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BC5C3F9-1354-C328-4F41-189231CB6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3361857-41C0-0429-5583-EEA3953DE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55E2824-233B-796A-2CB2-E3C47E4AE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71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15D92E7-4675-28EB-8617-BAAFC9601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3BA6D87-B131-7DDC-9F20-0DD8E96DFB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0F41E50-12B1-DC76-5C12-06F2CE24C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0477A41-A656-4795-1A45-05544D38A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7A300C3-4F86-BD8C-D7CA-D39F07C82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A1FBFA2-0EF3-4E48-124C-9E3FE1716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141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8C4775F-5EE1-4E0F-67FB-1721780A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94F7B97-433D-5BEF-5C27-D1CE4802A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984675A-E8C7-E267-CB92-7B2C0760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9341989-F42E-860F-0EB9-8CCACF955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66AD07C8-8C6B-5852-2A6A-D92201E5C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85E048E-8625-8F4B-A4D5-8AD50E2FF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FB738DB9-DDDB-8B28-127E-2EEEBC88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376710E5-BD07-600E-8736-63FB32613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9808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B675F0-5AFC-9461-E6A8-6263AA05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3311774-3C44-74E2-543C-09E2B6664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7A00E18D-E0D2-455E-AE59-D1D9D7DBE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EEE360F6-3832-5F11-0941-AE78CD619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0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9D6A45C5-B661-C8A6-B6B4-30F74221F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604E8F4E-9452-96E3-0B6C-019578D23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350A913-FA8B-685D-1B7B-9C4C2C97D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8667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E9D798-9805-38AD-68EE-6BB6B400B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4A050A8-A965-9499-F5F6-B15A2E490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FC735421-379E-8D6C-9C2D-B3B57ED73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A7A411E-54EC-4B8C-011F-F68E15AED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DE4CBCB6-E345-4DA9-7095-83395B219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9B22002C-1376-2748-DA05-66846F33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03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02FE3C-AEDE-3882-B563-A243CFE49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519E152-E8AF-F3B5-9EAA-D1F29597BE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79BF8A2-B813-E485-A499-F0B1A96A33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DF754AB-7FC0-7780-3D18-FB923FAA8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A2DFDB8-C9BE-9826-9B88-4C24F365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87F47EE-A4F0-54D4-8A3C-3FCECC95A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4480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6FB75E4-1C70-6316-781E-BF81659F2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B08914F-4F5C-EC51-EC9F-DDD20D973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E7153F-FE16-5B45-A460-B5183C729C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93304-11CE-4AE9-9C6A-E8CE8010AABE}" type="datetimeFigureOut">
              <a:rPr lang="ru-RU" smtClean="0"/>
              <a:t>07.06.2025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C0267B9-96DC-2C64-B6FC-4416D3DE87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F23BE5F-66B9-BA14-D3CB-3C1BB58D8B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B9C3-6370-4F06-BAF0-7BF4BB9782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0589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duma.gov.ru/news/51875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neftegaz.ru/news/finance/878212-obem-torgov-gazom-na-spbmtsb-v-yanvare-2025-g-sokratilsya-vsego-na-10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bc.ru/business/17/04/2024/66045e3f9a794704c726e68b" TargetMode="External"/><Relationship Id="rId2" Type="http://schemas.openxmlformats.org/officeDocument/2006/relationships/hyperlink" Target="https://spimex.com/markets/gas/portra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consultant.ru/link/?req=doc&amp;base=LAW&amp;n=309948&amp;dst=100015&amp;date=23.03.2023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e.com/index" TargetMode="External"/><Relationship Id="rId2" Type="http://schemas.openxmlformats.org/officeDocument/2006/relationships/hyperlink" Target="https://www.cmegroup.com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neftegaz.ru/tech-library/transportirovka-i-khranenie/681677-gazovyy-khab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politics/29/07/2023/64c5743b9a79472d043fe6c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bc.ru/politics/29/07/2023/64c5743b9a79472d043fe6c1" TargetMode="External"/><Relationship Id="rId2" Type="http://schemas.openxmlformats.org/officeDocument/2006/relationships/hyperlink" Target="https://1prime.ru/20240605/turtsiya-848878166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rbcfreenews/672489c19a7947dd25b0a6cb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az.sputniknews.ru/20240210/gazovyy-khab-v-turtsii-ili-irane-gde-budet-sozdan-tsentr-torgovli-golubym-toplivom-462542296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russian.rt.com/business/news/1215442-putin-spg-rost-spros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1prime.ru/20241219/spg-853715454.html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gazprombank.investments/blog/market/spg-market/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lenta.ru/tags/geo/katar/" TargetMode="External"/><Relationship Id="rId2" Type="http://schemas.openxmlformats.org/officeDocument/2006/relationships/hyperlink" Target="https://lenta.ru/tags/geo/avstraliy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lenta.ru/tags/geo/ssha/" TargetMode="External"/><Relationship Id="rId4" Type="http://schemas.openxmlformats.org/officeDocument/2006/relationships/hyperlink" Target="https://lenta.ru/tags/geo/malayziya/" TargetMode="Externa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economics/09/06/2024/666547969a7947c1f8a20c61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bc.ru/economics/09/06/2024/666547969a7947c1f8a20c61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consultant.ru/link/?req=doc&amp;base=OTN&amp;n=25010&amp;dst=100014&amp;date=23.03.2023" TargetMode="External"/><Relationship Id="rId2" Type="http://schemas.openxmlformats.org/officeDocument/2006/relationships/hyperlink" Target="https://login.consultant.ru/link/?req=doc&amp;base=LAW&amp;n=422534&amp;dst=20343&amp;field=134&amp;date=23.03.2023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terfax.ru/business/870424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zprom.ru/press/news/reports/2023/methane-yesterday-today-tomorrow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hyperlink" Target="https://disser.spbu.ru/files/2020/disser_akimov.pdf" TargetMode="Externa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hyperlink" Target="https://disser.spbu.ru/files/2024/disser_koshman_sergei.pdf" TargetMode="External"/><Relationship Id="rId2" Type="http://schemas.openxmlformats.org/officeDocument/2006/relationships/hyperlink" Target="https://disser.spbu.ru/files/phd_spsu/tubdenov_disser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lcjournal.ru/s231243500022351-4-1/" TargetMode="Externa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hyperlink" Target="https://mlcjournal.ru/" TargetMode="External"/><Relationship Id="rId2" Type="http://schemas.openxmlformats.org/officeDocument/2006/relationships/hyperlink" Target="https://iprmedia.ru/products/ipr-books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azprom.ru/press/news/reports/2023/methane-yesterday-today-tomorrow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772B1B0-2C74-35DE-151A-DABE9ACA4D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498" y="1629113"/>
            <a:ext cx="9144000" cy="13447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КУРС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ПРОФЕССИОНАЛЬНОЙ ПОДГОТОВКИ</a:t>
            </a:r>
            <a:endParaRPr lang="ru-RU" sz="27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33BDD03B-CC77-EC4D-8D95-BB28078B6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62090"/>
            <a:ext cx="9144000" cy="248821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2.</a:t>
            </a: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1 </a:t>
            </a:r>
          </a:p>
          <a:p>
            <a:r>
              <a:rPr lang="ru-RU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ГАЗОВОЕ ПРАВО.</a:t>
            </a:r>
          </a:p>
          <a:p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«Правовое регулирование частноправовых отношений в газовой отрасли»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© 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© АНО «Научно-исследовательский «Центр развития энергетического права и современной правовой науки имени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В.А.Мусина</a:t>
            </a:r>
            <a:r>
              <a:rPr lang="ru-RU" sz="8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="" xmlns:a16="http://schemas.microsoft.com/office/drawing/2014/main" id="{DB054376-F4EB-D761-9FD5-E4CC21CD152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945" y="651566"/>
            <a:ext cx="2646680" cy="781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3934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Продолжается комплексная работа по расширению использования природного газа на транспорте, что является рациональным решением проблемы сокращения выбросов загрязняющих веществ и парниковых газов в быстро растущем транспортном секторе. Газомоторное топливо широко применяется на собственном транспорте дочерних обществ «Газпрома». Широкомасштабное применение природного газа действительно помогает формировать будущее, в котором достигаются цели устойчивого развития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sz="2000" dirty="0" smtClean="0"/>
              <a:t>https</a:t>
            </a:r>
            <a:r>
              <a:rPr lang="ru-RU" sz="2000" dirty="0"/>
              <a:t>://www.gazprom.ru/press/news/reports/2023/methane-yesterday-today-tomorrow</a:t>
            </a:r>
            <a:r>
              <a:rPr lang="ru-RU" dirty="0"/>
              <a:t>/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802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газа. Требования к учету газа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понятия энергетического ресурса закреплено в Федеральном законе «Об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энергосбережении и о повышении энергетической эффективности и о внесении изменений в отдельные законодательные акты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федеральном законе закреплены общие положения об обеспечении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используемых энергетических ресурсов и применения приборов учета используемых энергетических ресурсов при осуществлении расчетов за энергетические ресурсы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ст.13)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Определение понятия газа закреплено в Федеральном законе «О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газоснабжении в Российской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природный газ, нефтяной (попутный) газ,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отбензиненный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сухой газ, газ из газоконденсатных месторождений, добываемый и собираемый газо- и нефтедобывающими организациями, и газ, вырабатываемый газо- и нефтеперерабатывающими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организациями.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460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газа. Требования к учету газа.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понятия газа, поставляемого для обеспечения коммунально-бытовых нужд, закреплено в Правилах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 газа для обеспечения коммунально-бытовых нужд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утвержденных Постановлением Правительства Российской Федерации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21.07.2008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549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газ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поставляемый для обеспечения коммунально-бытовых нужд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являющийся предметом договора природный газ, поставляемый по газораспределительной сети, либо сжиженный углеводородный газ, поставляемый из резервуарной или групповой баллонной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установки</a:t>
            </a:r>
            <a:r>
              <a:rPr lang="ru-RU" dirty="0" smtClean="0"/>
              <a:t>. </a:t>
            </a: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понятия газа закреплено в Приложении № 22 к Договору о Евразийском экономическом союзе:</a:t>
            </a:r>
          </a:p>
          <a:p>
            <a:pPr algn="just"/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горючая смесь газообразных углеводородов и других газов, добываемых и (или) произведенных на территории государств-членов, состоящая в основном из метана, транспортируемая в сжатом газообразном состоянии по газотранспортным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системам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841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учету газа. Актуальные вопросы.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количества (объема) добытого, транспортируемого, перерабатываемого, хранимого и потребляемого природного газа, нефтяного (попутного) газа,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отбензиненного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сухого газа, газа из газоконденсатных месторождений, добываемого и собираемого газо- и нефтеперерабатывающими организациями, и газа, вырабатываемого газо- и нефтеперерабатывающими организациями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 в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утвержденных Приказом Минэнерго России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30.12.2013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961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учету газа для обеспечения коммунально-бытовых нужд предусмотрены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Правилами поставки газа для обеспечения коммунально-бытовых нужд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граждан, утвержденных Постановлением Правительства Российской Федерации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21.07.2008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549</a:t>
            </a:r>
            <a:r>
              <a:rPr lang="ru-RU" sz="2000" dirty="0"/>
              <a:t>.</a:t>
            </a:r>
            <a:endParaRPr lang="en-US" sz="2000" dirty="0"/>
          </a:p>
          <a:p>
            <a:pPr algn="just"/>
            <a:r>
              <a:rPr lang="ru-RU" sz="2000" dirty="0" smtClean="0"/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отметить, что законодательством в сфере электроэнергетике предусмотрено внедрение интеллектуальной системы учета электрической энергии.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стало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началом революционных изменений в учете потребления энергетических ресурсов в 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стране.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Следующий необходимый шаг 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интеллектуального учета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/>
              <a:t>(</a:t>
            </a:r>
            <a:r>
              <a:rPr lang="en-US" sz="2000" dirty="0">
                <a:hlinkClick r:id="rId2"/>
              </a:rPr>
              <a:t>http://duma.gov.ru/news/51875</a:t>
            </a:r>
            <a:r>
              <a:rPr lang="en-US" sz="2000" dirty="0" smtClean="0">
                <a:hlinkClick r:id="rId2"/>
              </a:rPr>
              <a:t>/</a:t>
            </a:r>
            <a:r>
              <a:rPr lang="ru-RU" sz="2000" dirty="0" smtClean="0"/>
              <a:t> ).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7970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качеству газа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1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января 2023 года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 в действие ГОСТ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34895-2022 (ISO 14532:2014). Межгосударственный стандарт. Газ природный. Качество. Термины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(Приказ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10.10.2022 N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1085-ст).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Договором о Евразийском экономическом союзе (Приложением № 22), Концепцией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общего рынка газа Евразийского экономического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союза, Программой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формирования общего рынка газа Евразийского экономического союза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предусмотрена унификация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норм, стандартов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января 2022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 вступил в силу технический регламент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Евразийского экономического союза "О безопасности газа горючего природного, подготовленного к транспортированию и (или) использованию" (ТР ЕАЭС 046/2018).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2018 г.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 в силу технический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Евразийского экономического союза "Требования к сжиженным углеводородным газам для использования их в качестве топлива" (ТР ЕАЭС 036/2016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47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цены на газ и тарифы на его транспортировку подлежат государственному регулированию.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заседании секции по законодательному регулированию бюджетной, налоговой и инвестиционной деятельности в ТЭК экспертного совета при комитете Госдумы 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энергетике в январе 2025 года представитель ПАО «Газпром» отметил, что текущий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регулируемых оптовых цен на газ не обеспечивает формирование финансовых ресурсов в размерах, достаточных для осуществления необходимых капитальных вложений в поддержание и развитие газовой инфраструктуры в интересах российских потребителей, что не может не сказаться в долгосрочной перспективе на надежности газоснабжения и усложняет принятие инвестиционных решений по развитию газификации и реализации других важных инфраструктурных проектов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556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цены на газ должны достигнуть уровня, обеспечивающего финансирование проектов газификации и реализации крупных инвестиционных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Представитель ПАО «Газпром» также рекомендовал зафиксировать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Энгергостратегии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2050 года курса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повышение тарифа на транспортировку газа независимых производителей - "установление экономически обоснованных тарифов на транспортировку газа для независимых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производителей».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Тарифы на услуги по транспортировке газа независимых производителей заморожены с 2015 года, в связи с чем деятельность ПАО "Газпром" по оказанию этих услуг оказывается ниже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себестоимости.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549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также учитывать положения Постановления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11.12.2024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1761 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внесении изменений в некоторые акты Правительства Российской Федерации"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1 июля 2025 года будут проиндексированы оптовые цены на природный газ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Тарифы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услуги по транспортировке газа по газораспределительным сетям для газораспределительных организаций, являющихся исполнителями, соисполнителями или участниками региональных и межрегиональных программ газификации ЖКХ, промышленных и иных организаций, увеличатся с 1 июля 2025 г. на 11,3 процента, с 1 июля 2026 г. - на 9,3 процента, с 1 июля 2027 г. - на 9 процентов.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внесены поправки в Основные положения формирования и государственного регулирования цен на газ, а также в Постановление Правительства от 03.05.2001 N 335 "О порядке установления специальных надбавок к тарифам на транспортировку газа газораспределительными организациями для финансирования программ газификации жилищно-коммунального хозяйства, промышленных и иных организаций, расположенных на территориях субъектов Российской Федерации".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92905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торгов природным газом на Санкт-Петербургской международной товарно-сырьевой бирже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(АО Петербургская биржа)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январе 2025 г. составил 1,205 млрд м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несколько меньше показателя 2024 г. (1,345 млрд м</a:t>
            </a:r>
            <a:r>
              <a:rPr 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этом свидетельствуют данные биржи.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>Источник: </a:t>
            </a:r>
            <a:r>
              <a:rPr lang="ru-RU" u="sng" dirty="0">
                <a:hlinkClick r:id="rId2"/>
              </a:rPr>
              <a:t>https://neftegaz.ru/news/finance/878212-obem-torgov-gazom-na-spbmtsb-v-yanvare-2025-g-sokratilsya-vsego-na-10/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7113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биржевого рынка газа, документы секции «Газ природный» размещены на сайте АО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Петербургская биржа «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СПбМТСБ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https://spimex.com/markets/gas/portrait/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2024 году от Санкт-Петербургской товарно-сырьевой биржи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СПбМТСБ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поступили предложения об освобождении  газа,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реализуемый на биржевых торгах, от уплаты дополнительного налога на добычу полезных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ископаемых.</a:t>
            </a: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СПбМТСБ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Игорь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Артемьев отмечает, что «корректировка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НДПИ на газ, которая дифференцировала ставку налога исходя из конечного потребителя, осложнила биржевую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торговлю. Продажи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бирже осуществляются анонимно, поэтому компании не имеют возможности дифференцировать с этих объемов ставку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налога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www.rbc.ru/business/17/04/2024/66045e3f9a794704c726e68b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0937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D8FBF8-570C-1EE9-7147-A391B40613A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</a:t>
            </a:r>
            <a:b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FAF65C0-42D8-97CE-8D37-05E1B00568B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ru-RU" sz="1600" i="1" dirty="0" smtClean="0">
              <a:hlinkClick r:id="rId2" tooltip="Ссылка на КонсультантПлюс"/>
            </a:endParaRPr>
          </a:p>
          <a:p>
            <a:pPr algn="just"/>
            <a:r>
              <a:rPr lang="ru-RU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tooltip="Ссылка на КонсультантПлюс"/>
              </a:rPr>
              <a:t>Содержание правового режима энергетических ресурсов, требования в отношении их качества, учета, порядка добычи, производства, поставки, транспортировки, хранения, ценового, налогового, таможенного регулирования относятся к фундаментальным проблемам энергетического права и ключевым элементом энергетического правопорядка </a:t>
            </a:r>
            <a:endParaRPr lang="ru-RU" sz="2000" u="sng" dirty="0">
              <a:latin typeface="Times New Roman" panose="02020603050405020304" pitchFamily="18" charset="0"/>
              <a:cs typeface="Times New Roman" panose="02020603050405020304" pitchFamily="18" charset="0"/>
              <a:hlinkClick r:id="rId2" tooltip="Ссылка на КонсультантПлюс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использования энергетических ресурсов должны обеспечивать баланс интересов различных участников энергетических рынков.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 о правовом режиме энергетических ресурсов, принципах использования энергетических ресурсов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см.подр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Энергетический правопорядок: современное состояние и задачи. М.: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Издатество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«Юрист». 2016. с.20-21;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В.В.Энергетическое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право. Учебник для подготовки кадров высшей квалификации. М.: Издательская группа «Юрист». 2021. с. 60-86.</a:t>
            </a:r>
          </a:p>
        </p:txBody>
      </p:sp>
    </p:spTree>
    <p:extLst>
      <p:ext uri="{BB962C8B-B14F-4D97-AF65-F5344CB8AC3E}">
        <p14:creationId xmlns:p14="http://schemas.microsoft.com/office/powerpoint/2010/main" val="12039671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всех крупных биржах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мира наряду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спотовым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рынком (с немедленной поставкой) газ торгуется в виде фьючерсов (с поставкой через месяц и более)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в такой контракт заложена цена газа в США (на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—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газовый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(газораспределительный центр), расположенный недалеко от города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штат Луизиана, США. Играет ведущую роль в формировании цен на природный газ в США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 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точкой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для 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спотовых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 фьючерсных контрактов на природный газ, торгуемых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Нью-Йоркской товарно-сырьевой бирже (NYMEX)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https://www.cmegroup.com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Межконтинентальной бирже (ICE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www.ice.com/index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474947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качестве центрального пункта ценообразования на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газовые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Газовый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это своеобразный газораспределительный центр, находящийся, как правило, в самом сердце инфраструктуры газотранспортных систем (ГТС): таких как газопроводы, СПГ-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терминалы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сжиженного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природного газа (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крупные порты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https://neftegaz.ru/tech-library/transportirovka-i-khranenie/681677-gazovyy-khab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90066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/>
              <a:t> 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октябре 2022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Президент Российской Федерации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В.В.Путин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выступил с идеей создания газового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хаба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Турецкой Республике, поскольку это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позволило бы компенсировать утраченный объем транзита по газопроводам «Северный поток» в Балтийском море. Президент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Реджеп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Тайип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Эрдоган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инициативой согласился и предложил разместить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 Фракии на северо-западе республики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www.rbc.ru/politics/29/07/2023/64c5743b9a79472d043fe6c1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4324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ПМЭФ 2024 года Президент Российской Федерации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В.В.Путин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пояснил, что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Турецкой Республике является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просто газохранилищем, а электронной площадкой на первом этапе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1prime.ru/20240605/turtsiya-848878166.html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роект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подразумевает не хранение больших объемов газа, а создание электронной торговой площадки. «Просто это удобное место для организации такой площадки электронных торгов, потому что Турция стала транзитной страной для Европы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www.rbc.ru/politics/29/07/2023/64c5743b9a79472d043fe6c</a:t>
            </a:r>
            <a:r>
              <a:rPr lang="en-US" dirty="0" smtClean="0">
                <a:hlinkClick r:id="rId3"/>
              </a:rPr>
              <a:t>1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9944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 fontAlgn="base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 торговли газом в рамках проекта международного газового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откроют в Стамбуле в 2025 году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заявил министр энергетики и природных ресурсов Турции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Алпарслан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Байрактар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 интервью газете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Milliyet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 течение 2025 года мы создадим мощную инфраструктуру, которая в партнерстве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«Газпромом» будет управлять торговой платформой в Стамбульском финансовом центре. Мы направили им меморандум о взаимопонимании», — сказал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Байрактар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www.rbc.ru/rbcfreenews/672489c19a7947dd25b0a6cb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67882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 как товара. Актуальные вопросы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идут разговоры о создании газового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Иране. Заместитель председателя правительства Российской Федерации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А.В.Новак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заявил 8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февраля 2024 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российские и иранские компании в настоящее время ведут переговоры о создании газового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Иране и освоении газовых месторождений. Ранее иранская сторона заявляла, что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участии России, Катара и Туркменистана планирует создать газовый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промышленном районе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Ассалуйе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провинции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Бушер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берегу Персидского залива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https://az.sputniknews.ru/20240210/gazovyy-khab-v-turtsii-ili-irane-gde-budet-sozdan-tsentr-torgovli-golubym-toplivom-462542296.html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698224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РЭН 2023 Президент Российской Федерации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В.В.Путин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отметил, что «к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концу десятилетия спрос на СПГ в мире может вырасти примерно в полтора раза — до 600 млн тонн в год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russian.rt.com/business/news/1215442-putin-spg-rost-spros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первых пяти месяцев 2024 года суммарные объемы вывоза сжиженного природного газа (СПГ) из России увеличились на 3,8 процента в сравнении с аналогичным периодом прошлого года и достигли уровня 14,47 миллиона тонн.</a:t>
            </a:r>
          </a:p>
        </p:txBody>
      </p:sp>
    </p:spTree>
    <p:extLst>
      <p:ext uri="{BB962C8B-B14F-4D97-AF65-F5344CB8AC3E}">
        <p14:creationId xmlns:p14="http://schemas.microsoft.com/office/powerpoint/2010/main" val="30800481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Потребности в энергоносителях для мировой экономики растут, и Россия будет наращивать долю на глобальном рынке СПГ, заявил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Владимир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Путин 19.12.2024 года.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1prime.ru/20241219/spg-853715454.html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развития СПГ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США были лидером в индустрии сжиженного природного газа с момента ее создания. В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1959 году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в мире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СПГ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Methane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Pioneer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отправился из США в Великобританию, доказав возможность безопасной транспортировки сжиженного газа на большие расстояния — через океан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Поскольку первоначально стоимость транспортировки сжиженного газа была очень велика в расчете на тонну перевозимого груза, рынки СПГ на протяжении десятилетий развивались в региональной изоляции друг от друга.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12608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сложилось так, что сформировалось два отдельных региона торговли сжиженным природным газом: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Азиатско-Тихоокеанский регион,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 Атлантического бассейна, который включал Северную и Южную Америку и большую часть Европы.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Из-за появления на рынке Катара произошло стирание границ. Дополнительными факторами стали развитие технологических процессов сжижения, сокращение стоимости морской перевозки и активное развитие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спотового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рынка.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https://gazprombank.investments/blog/market/spg-market/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6857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глобальный рынок сжиженного природного газа характеризуется высокой мобильностью и позволяет поставщикам относительно быстро переориентировать свои экспортные потоки в различные регионы мира, исходя из спроса и ценовой конъюнктуры.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Цепочка создания стоимости СПГ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и в нефтяной отрасли, цепочку создания стоимости сжиженного природного газа можно разделить на три основных этапа: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Разведка и добыча природного газа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Upstream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международной классификации.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Сжижение, транспортировка и хранение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Midstream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регазификация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распределение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Downstream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986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газа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режима газа закреплены на уровне законодательных, подзаконных нормативных правовых актов, в международных договорах.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сегодняшний день сформировался и продолжает формироваться правовой режим газа как товара, как объекта отношений по перевозке, транспортировке, хранению, как объекта внешнеэкономических сделок. В меньшей степени сформировался правовой режим газа как объекта биржевой торговли, в то же время с учетом программы формирования общего рынка газа Евразийского экономического союза для этого имеются предпосылки.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328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Крупнейшими мировыми экспортерами сжиженного природного газа являются США, Катар, Австралия, Малайзия и Россия. 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Bloomberg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ежегодный рост спроса на СПГ в период 2023–2026 годов составит около 18% в годовом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исчислении.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оценкам Катара, мировой спрос на СПГ не достигнет пика в ближайшие 20–30 лет. При этом предложение будет оставаться «структурно недостаточным» до тех пор, пока не появятся значительные новые производственные мощности, что произойдет не ранее 2026 года.</a:t>
            </a:r>
          </a:p>
        </p:txBody>
      </p:sp>
    </p:spTree>
    <p:extLst>
      <p:ext uri="{BB962C8B-B14F-4D97-AF65-F5344CB8AC3E}">
        <p14:creationId xmlns:p14="http://schemas.microsoft.com/office/powerpoint/2010/main" val="13582656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 наращивает производство и экспорт сжиженного природного газа, несмотря на санкции, и может увеличить поставки в Индию, заявил первый заместитель министра энергетики Павел Сорокин. Выступая на Индийской энергетической неделе 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Нью-Дели в феврале 2025 года 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заявил, что Индия, уже являющаяся крупнейшим покупателем российской нефти, может стать крупным рынком сбыта российского СПГ.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основными поставщиками СПГ в Индию являются Катар и США, которые удовлетворяют около 50% ее запросов. Однако, по данным Международного энергетического агентства (МЭА), в период с 2023 по 2030 год потребление природного газа в Индии вырастет на 60%, что удвоит ее потребности в импорте СПГ.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Сорокин отметил, что «Индия – одна из самых дальних точек для нашего СПГ. Раньше у нас не было свободного СПГ для заключения контрактов с индийскими партнерами, но ситуация меняется. Мы расширяемся на рынке СПГ, запускаем новые проекты и надеемся, что Индия станет крупным торговым партнером в этой сфере».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5009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2024 года поставки российского сжиженного природного газа (СПГ) в Китай увеличились на 3,3 процента.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настоящий момент Россия является третьим среди поставщиков этого вида топлива, уступая лишь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Австралии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(в 2024 году поставки выросли на 8,5 процента, до 26,19 миллиона тонн) и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Катар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(плюс 10,1 процент и 18,34 миллиона тонн соответственно). Четвертое и пятое места занимают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Малайзия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(плюс 8,6 процента и 7,69 миллиона тонн) и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США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занимают пятое место (плюс 4,4 процента и 4,15 миллиона тонн).</a:t>
            </a:r>
          </a:p>
          <a:p>
            <a:pPr algn="just" fontAlgn="base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год общий объем импортированного КНР сжиженного газа увеличился на 9,9 процента, до 131,69 миллиона тонн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base"/>
            <a:r>
              <a:rPr lang="en-US" dirty="0"/>
              <a:t>https://lenta.ru/news/2025/01/20/rossiya-narastila-prodazhi-gaza-v-kitay/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1716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СПГ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Из-за отсутствия регулирования рынка, низких цен и высокой эффективности СПГ вскоре может заменить собой нефть, пишет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Bloomberg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Агентство приводит в пример рынок Китая, где каждый третий проданный новый грузовик работает на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СПГ.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СПГ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способен оказать более продолжительное влияние на транспорт, главным образом потому, что теперь дешевле дизельного топлива. Также не существует картеля, поддерживающего цены на газ, в отличие от нефти, где есть ОПЕК+.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www.rbc.ru/economics/09/06/2024/666547969a7947c1f8a20c61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67197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рынка СПГ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 — один из крупнейших мировых производителей СПГ с долей около 8%. Плановый объем производства сжиженного природного газа (СПГ) в стране в 2024 году — 47,3 млн т, следует из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госпрограммы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«Развитие энергетики».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председателя Правительства Российской Федерации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А.В.Новак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заявил, что Россия ставит перед собой задачу занять долю в 20% в мировом производстве сжиженного природного газа (СПГ) к 2030 году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www.rbc.ru/economics/09/06/2024/666547969a7947c1f8a20c61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85961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СПГ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01.07.2023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вступил  в силу "ГОСТ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34894-2022. Межгосударственный стандарт. Газ природный сжиженный. Технические условия"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утвержденный Приказом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07.10.2022 N 1079-ст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Настоящий стандарт устанавливает требования к физико-химическим показателям СПГ следующих марок: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марка А - СПГ, используемый в качестве топлива для авиационных газотурбинных двигателей, характеризующийся высокой чистотой и постоянной теплотой сгорания;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марка Б - СПГ, используемый в качестве топлива для двигателей внутреннего сгорания, в том числе для производства компримированного природного газа, применяемого в качестве топлива для двигателей внутреннего сгорания;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марка В - СПГ, используемый в качестве топлива для энергетических установок, в том числе для производства природного газа промышленного и коммунально-бытового назначения.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2970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6C3CB5-7C78-158F-8EE5-EDD443D4946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СУГ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145F551-A4B2-DAA4-5D61-68953DC3A87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1"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подпункту 20 пункта 1 статьи 181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Налогового кодекса Российской Федерации (далее - Кодекс) СУГ является подакцизным товаром. При этом в целях настоящей главы 22 "Акцизы" Кодекса СУГ признается газ (при температуре 20 градусов Цельсия и давлении 760 миллиметров ртутного столба) с содержанием по массе смеси этана и (или) пропана и (или) бутанов (н-бутана и его изомеров) 90 процентов и более. При этом содержание этана по массе должно быть менее 90 процентов. Не признается СУГ газ (при температуре 20 градусов Цельсия и давлении 760 миллиметров ртутного столба) с содержанием по массе смеси этана и (или) пропана и (или) бутанов (н-бутана и его изомеров) 90 процентов и более, полученный в результате химических превращений, протекающих при температуре выше 700 градусов Цельсия (согласно технической документации на технологическое оборудование, посредством которого осуществляются химические превращения).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Ссылка на КонсультантПлюс"/>
              </a:rPr>
              <a:t>"ГОСТ Р 8.963-2019. Национальный стандарт Российской Федерации. Государственная система обеспечения единства измерений. Системы измерений количества сжиженных углеводородных газов на автомобильных газозаправочных станциях. Метрологические и технические требования" (утв. и введен в действие Приказом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3" tooltip="Ссылка на КонсультантПлюс"/>
              </a:rPr>
              <a:t>Росстандарта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Ссылка на КонсультантПлюс"/>
              </a:rPr>
              <a:t> от 30.05.2019 N 247-ст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Ссылка на КонсультантПлюс"/>
              </a:rPr>
              <a:t>)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67681070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энергетических объектов газовой отрасли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объекты газовой отрасли используются для добычи, переработки, транспортировки, хранению газа.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режима энергетических объектов газовой отрасли обусловлены функциональным назначением объектов и закреплены в законодательных, подзаконных нормативных правовых актах, международных договорах.</a:t>
            </a:r>
          </a:p>
          <a:p>
            <a:pPr algn="just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Специфика правового режима энергетических объектов распространяется на весь «жизненный цикл» таких объектов, включая стадии проектирования, строительства, эксплуатации, модернизации, реконструкции, ремонта, вывода из эксплуатации.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 о правовом режиме энергетических объектов см.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Энергетическое право. Учебник для подготовки кадров высшей квалификации. М.: Издательская группа «Юрист».2021. с.87- 104.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3227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Правовой режим объектов газовой отрасли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правового режима энергетических объектов газовой отрасли складывается из требований к энергетическим объектам как объектам отношений по проектированию, строительству, как к объектам недвижимого или движимого имущества, как к объектам отношений по купле-продаже, аренде, перевозке, страхованию, эксплуатации на внутреннем рынке , как к объектам внешнеэкономических сделок, как к объектам, сооружаемым в рамках международных газовых  инфраструктурных проектов.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Энергетические объекты газовой отрасли могут быть классифицированы: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по функциональному назначению,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с учетом критериев, установленных в Гражданском кодексе Российской Федерации и других законодательных и подзаконных нормативных правовых актов  актов для объектов недвижимого и движимого имущества;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08076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объектов газовой отрасли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/>
              <a:t>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критериев, установленных Градостроительным кодексом Российской Федерации;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с учетом критериев, установленных законодательством в области промышленной безопасности опасных производственных объектов;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с учетом критериев, установленных законодательством о безопасности объектов топливно-энергетического комплекса.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предусмотренные в законодательстве в том числе о промышленной безопасности опасных производственных объектов, о безопасности объектов топливно-энергетического комплекса необходимо учитывать при проектировании, строительстве, эксплуатации энергетических объектов газовой отрасли. </a:t>
            </a:r>
          </a:p>
        </p:txBody>
      </p:sp>
    </p:spTree>
    <p:extLst>
      <p:ext uri="{BB962C8B-B14F-4D97-AF65-F5344CB8AC3E}">
        <p14:creationId xmlns:p14="http://schemas.microsoft.com/office/powerpoint/2010/main" val="61912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перейти к содержанию правового режима газа следует остановиться на его важнейших природных характеристиках.</a:t>
            </a:r>
          </a:p>
          <a:p>
            <a:pPr algn="just"/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Российской Федерации неоднократно подчеркивает, что «покупатели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газа есть всегда, в мире это очень востребованный продукт: "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 - это самый экологически чистый углеводород, идеальный первичный источник энергии для перехода к "зеленой энергетике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".</a:t>
            </a:r>
          </a:p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www.interfax.ru/business/870424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3884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система газоснабжения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система газоснабжения представляет собой имущественный производственный комплекс, который состоит из технологически, организационно и экономически взаимосвязанных и централизованно управляемых производственных и иных объектов, предназначенных для добычи, транспортировки, хранения и поставок газа, и находится в собственности организации, образованной в установленных гражданским законодательством организационно-правовой форме и порядке, получившей объекты указанного комплекса в собственность в процессе приватизации либо создавшей или приобретшей их на других основаниях, предусмотренных законодательством Российской Федерации.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газоснабжения является основной системой газоснабжения в Российской Федерации, и ее деятельность регулируется государством в порядке, установленном законодательством Российской Федерации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69462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Неделимость Единой системы газоснабжения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14 Федерального закона «О газоснабжении в Российской Федерации»: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обеспечения надежного газоснабжения, безопасного и устойчивого функционирования объектов Единой системы газоснабжения, связанных общим технологическим режимом добычи, транспортировки и поставок газа,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Единой системы газоснабжения не допускается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Ликвидация организации - собственника Единой системы газоснабжения может быть осуществлена только на основании федерального закона.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Технологическое и диспетчерское управление объектами, подсоединенными к Единой системе газоснабжения, независимо от того, в чьей собственности они находятся, осуществляется централизованно организацией - собственником Единой системы газоснабжения. Организация - собственник подсоединенного к Единой системе газоснабжения объекта не может осуществить вывод его из эксплуатации без согласования с организацией - собственником Единой системы газоснабжения в период действия между ними договора о подсоединении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137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система газоснабжения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система газоснабжения - совокупность действующих на территории Российской Федерации систем газоснабжения: Единой системы газоснабжения, региональных систем газоснабжения, газораспределительных систем и независимых организаций.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газоснабжения является одной из федеральных энергетических систем Российской Федерации.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входящих в федеральную систему газоснабжения организаций - собственников Единой системы газоснабжения, организаций - собственников региональных систем газоснабжения, организаций - собственников газораспределительных систем и независимых организаций независимо от форм их собственности и организационно-правовых форм действуют единые правовые основы формирования рынка и ценовой политики, единые требования энергетической, промышленной и экологической безопасности, установленные настоящим Федеральным законом, другими федеральными законами и принимаемыми в соответствии с ними иными нормативными правовыми актами Российской Федерации.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2851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система газоснабжения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система газоснабжения представляет собой имущественный производственный комплекс, который состоит из технологически, организационно и экономически взаимосвязанных и централизованно управляемых производственных и иных объектов, предназначенных для добычи, транспортировки, хранения и поставок газа, независим от Единой системы газоснабжения и находится в собственности организации, образованной в установленных гражданским законодательством организационно-правовой форме и порядке, получившей в процессе приватизации объекты указанного комплекса в собственность либо создавшей или приобретшей их на других предусмотренных законодательством Российской Федерации основаниях.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газоснабжения является основной системой газоснабжения территорий соответствующих субъектов Российской Федерации; ее деятельность контролируется уполномоченными органами государственной власти в порядке, установленном законодательством Российской Федерации.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14554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Газораспределительная система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Газораспределительная система представляет собой имущественный производственный комплекс, который состоит из организационно и экономически взаимосвязанных объектов, предназначенных для транспортировки и подачи газа непосредственно его потребителям на соответствующей территории Российской Федерации, независим от Единой системы газоснабжения и региональных систем газоснабжения и находится в собственности организации, образованной в установленных гражданским законодательством организационно-правовой форме и порядке, получившей в процессе приватизации объекты указанного комплекса в собственность либо создавшей или приобретшей их на других предусмотренных законодательством Российской Федерации и законодательством субъектов Российской Федерации основаниях.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628268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недискриминационного доступа к газотранспортным сетям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- собственники систем газоснабжения обязаны обеспечить, если иное не предусмотрено настоящим Федеральным законом, недискриминационный доступ любым организациям, осуществляющим деятельность на территории Российской Федерации, к свободным мощностям принадлежащих им газотранспортных и газораспределительных сетей в порядке, установленном Правительством Российской Федерации.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14.07.1997 N 858 (ред. от 19.06.2014) "Об обеспечении доступа независимых организаций к газотранспортной системе открытого акционерного общества "Газпром"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01.11.2021 N 1898 (ред. от 30.09.2022)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технологического присоединения к магистральным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газопроводам</a:t>
            </a:r>
            <a:r>
              <a:rPr lang="ru-RU" sz="1800" i="1" dirty="0" smtClean="0"/>
              <a:t>»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13.09.2021 N 1547 </a:t>
            </a:r>
            <a:r>
              <a:rPr lang="ru-RU" sz="1800" dirty="0" smtClean="0"/>
              <a:t>(ред</a:t>
            </a:r>
            <a:r>
              <a:rPr lang="ru-RU" sz="1800" dirty="0"/>
              <a:t>. от </a:t>
            </a:r>
            <a:r>
              <a:rPr lang="ru-RU" sz="1800" dirty="0" smtClean="0"/>
              <a:t>17.09.2024)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«Об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подключения (технологического присоединения) газоиспользующего оборудования и объектов капитального строительства к сетям газораспределения и о признании утратившими силу некоторых актов Правительства Российской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</a:p>
          <a:p>
            <a:pPr algn="just"/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2950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недискриминационного доступа к газотранспортным сетям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24.11.1998 N 1370 (ред. от 08.08.2013) «Об утверждении Положения об обеспечении доступа организаций к местным газораспределительным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сетям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».Окончание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- 31.08.2025.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/>
              <a:t>С 01.09.2025 вступают в силу</a:t>
            </a:r>
            <a:r>
              <a:rPr lang="ru-RU" dirty="0"/>
              <a:t> </a:t>
            </a:r>
            <a:r>
              <a:rPr lang="ru-RU" dirty="0" smtClean="0"/>
              <a:t>Правила </a:t>
            </a:r>
            <a:r>
              <a:rPr lang="ru-RU" dirty="0"/>
              <a:t>недискриминационного доступа организаций к местным газораспределительным </a:t>
            </a:r>
            <a:r>
              <a:rPr lang="ru-RU" dirty="0" smtClean="0"/>
              <a:t>сетям, утвержденные  Постановлением </a:t>
            </a:r>
            <a:r>
              <a:rPr lang="ru-RU" dirty="0"/>
              <a:t>Правительства РФ от 31.05.2025 N </a:t>
            </a:r>
            <a:r>
              <a:rPr lang="ru-RU" dirty="0" smtClean="0"/>
              <a:t>812 «Об </a:t>
            </a:r>
            <a:r>
              <a:rPr lang="ru-RU" dirty="0"/>
              <a:t>утверждении Правил недискриминационного доступа организаций к местным газораспределительным </a:t>
            </a:r>
            <a:r>
              <a:rPr lang="ru-RU" dirty="0" smtClean="0"/>
              <a:t>сетям» 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03506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Охранные зоны газопроводов 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Действующее законодательство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выделяет две охранные зоны газопровода: зону газораспределительных сетей и зону магистральных газопроводов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Земельным Кодексом  Российской Федерации 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предусмотрены охранная зона трубопроводов (в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газопроводов) (п. 6 ст.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105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ЗК РФ), а также зона минимальных расстояний до магистральных или промышленных трубопроводов (в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газопроводов) (п. 25 ст. 105 ЗК РФ). </a:t>
            </a:r>
          </a:p>
          <a:p>
            <a:pPr algn="just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охранная зона газопровода - зона с особыми условиями использования территории, которая устанавливается в порядке, определенном Правительством Российской Федерации, вдоль трассы газопроводов и вокруг других объектов данной системы газоснабжения в целях обеспечения нормальных условий эксплуатации таких объектов и исключения возможности их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повреждения.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97618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Охранные зоны газопроводов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от 14.07.2022 N 284-ФЗ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отдельные законодательные акты Российской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08.09.2017 N 1083 (ред. от 15.07.2019)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охраны магистральных газопроводов и о внесении изменений в Положение о представлении в федеральный орган исполнительной власти (его территориальные органы), уполномоченный Правительством Российской Федерации на осуществление государственного кадастрового учета, государственной регистрации прав, ведение Единого государственного реестра недвижимости и предоставление сведений, содержащихся в Едином государственном реестре недвижимости, федеральными органами исполнительной власти, органами государственной власти субъектов Российской Федерации и органами местного самоуправления дополнительных сведений, воспроизводимых на публичных кадастровых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картах»;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20.11.2000 N 878 (ред. от 17.05.2016)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Правил охраны газораспределительных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сетей»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53819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Охранные зоны трубопроводов. Акты высших судебных инстанций, судебная практика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РФ от 11.11.2021 N 48-П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делу о проверке конституционности положений пункта 6 части четвертой статьи 392 Гражданского процессуального кодекса Российской Федерации, пункта 1 статьи 222 Гражданского кодекса Российской Федерации и статьи 32 Федерального закона "О газоснабжении в Российской Федерации" в связи с жалобой гражданина Ю.В.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Тихонова»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судебной практики по спорам,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(утв. Президиумом Верховного Суда РФ 23 июня 2021 г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958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Департамента — начальник Управления ПАО «Газпром», доктор химических наук, профессор Российского химико-технологического университета им. Д.И. Менделеева, заслуженный  эколог РФ А.Г.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Ишков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обращает внимание, что  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природный газ имеет самый низкий углеродный след по сравнению с другими ископаемыми энергоресурсами, поэтому повышение доли природного газа в энергетическом балансе страны влияет на снижение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углеродоемкости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топливно-энергетического комплекса (ТЭК) в целом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19580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5EF0BE5-4FE8-B2D0-29FE-80CBDA1C6F3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Внутридомовое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внутриквартирное газовое оборудование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51FB0A1-5EF9-FA96-6A72-0694BCC4470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14.05.2013 N 410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от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29.05.2023) «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мерах по обеспечению безопасности при использовании и содержании внутридомового и внутриквартирного газового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оборудования» утверждены Правила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пользования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газом в части обеспечения безопасности при использовании и содержании внутридомового и внутриквартирного газового оборудования при предоставлении коммунальной услуги по газоснабжению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Правила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устанавливают порядок пользования газом в части обеспечения безопасного использования и содержания внутридомового и внутриквартирного газового оборудования при предоставлении коммунальной услуги по газоснабжению, в том числе порядок заключения и исполнения договора о техническом обслуживании и ремонте внутридомового и (или) внутриквартирного газового оборудования. </a:t>
            </a: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40541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Правовое положение субъектов частноправовых отношений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газовых рынков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Частноправовые отношения на газовых рынках складываются межу лицами, осуществляющими деятельность по поиску, добыче газа, переработке, поставке, транспортировке, хранению газа, проектированию, строительству, модернизации энергетических объектов газовой отрасли, между указанными лицами  и лицами, которые приобретают газ, которым оказываются соответствующие  услуги.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изучения особенностей правового положения субъектов частноправовых отношений на газовых рынках можно использовать различные условные классификации: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 правовом положении субъектов частноправовых отношений в сфере энергетики: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Энергетическое право. Учебник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подготовки кадров высшей квалификации. М.: Издательская группа «Юрист».2021. с.105-144.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и задачи корпоративного права. Монография под ред.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В.В.Романовой.М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 Издательская группа «Юрист». 2020. с.16-54.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32893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субъектов частноправовых отношений на газовых рынках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самая общая классификация – продавец (поставщик) – покупатель газа;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вида деятельности 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Субъекты, осуществляющие поиск, добычу, переработку, поставку, транспортировку, хранение газа, осуществляющие проектирование, строительство, модернизацию энергетических объектов, производство газового оборудования;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в зависимости от участия или неучастия государства в уставном капитале субъектов частноправовых отношений на газовых рынках;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21402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субъектов частноправовых отношений на газовых рынках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в зависимости от стратегического значения – стратегические и нестратегические субъекты;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в зависимости от состояния товарного рынка 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в зависимости от территории деятельности – субъекты, осуществляющие деятельность на внутреннем рынке газа, и субъекты, осуществляющие внешнеэкономическую деятельность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9110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организации- собственника </a:t>
            </a:r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системы газоснабжения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со статьей 13 Федерального закона «О газоснабжении в Российской Федерации» организация – 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 Единой системы газоснабжения:</a:t>
            </a:r>
          </a:p>
          <a:p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строительство, эксплуатацию, реконструкцию и развитие объектов Единой системы газоснабжения; 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непрерывный диспетчерский контроль за функционированием объектов Единой системы газоснабжения, а также подсоединенных к ней объектов газоснабжения в точках их подсоединения; 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управление функционированием Единой системы газоснабжения; </a:t>
            </a:r>
          </a:p>
          <a:p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использование на объектах Единой системы газоснабжения энергосберегающих и экологически чистых оборудования и технических процессов;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418705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организации- собственника Единой системы газоснабжения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мероприятия, направленные на обеспечение промышленной и экологической безопасности объектов Единой системы газоснабжения, охраны окружающей среды;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осуществляет мероприятия, направленные на предупреждение потенциальных аварий и катастроф, ликвидацию их последствий на объектах Единой системы газоснабжения.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функционирования Единой системы газоснабжения в целях повышения ее эффективности организация - собственник Единой системы газоснабжения может осуществлять меры по совершенствованию структуры данной системы газоснабжения без нарушения надежности газоснабжения. </a:t>
            </a:r>
          </a:p>
          <a:p>
            <a:r>
              <a:rPr lang="ru-RU" dirty="0"/>
              <a:t> 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00569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организации- собственника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Единой системы газоснабжения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Суммарная доля обыкновенных акций организации - собственника Единой системы газоснабжения, которые находятся в собственности Российской Федерации и в собственности акционерных обществ, более 50 процентов акций которых находится в собственности Российской Федерации, не может составлять менее чем 50 процентов плюс одна акция общего количества обыкновенных акций организации - собственника Единой системы газоснабжения.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иные способы отчуждения таких обыкновенных акций могут быть осуществлены на основании федерального закона. 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«Газпром» отнесено к стратегическим акционерным обществам . Указ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Президента РФ от 04.08.2004 N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1009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Перечня стратегических предприятий и стратегических акционерных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обществ».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 Федеральный закон «Об экспорте газа».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447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Единого  оператора газификации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 газификации - организация - собственник Единой системы газоснабжения или аффилированное лицо указанной организации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(Федеральный закон «О газоснабжении в Российской Федерации»).</a:t>
            </a: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Распоряжением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15.12.2021 N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3603-р:</a:t>
            </a:r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 «Газпром газификация» определено единым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оператором газификации; </a:t>
            </a:r>
            <a:endParaRPr lang="ru-RU" sz="2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твержден 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федеральных территорий и субъектов Российской Федерации, в которых действует единый оператор газификации.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82990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Единого  оператора газификации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pPr algn="just"/>
            <a:r>
              <a:rPr lang="ru-RU" sz="1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взаимодействия </a:t>
            </a:r>
            <a:r>
              <a:rPr lang="ru-RU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оператора газификации, регионального оператора газификации, органов государственной власти субъектов Российской Федерации, органов публичной власти федеральных территорий и газораспределительных организаций, привлекаемых единым оператором газификации или региональным оператором газификации, при реализации мероприятий межрегиональных и региональных программ газификации жилищно-коммунального хозяйства, промышленных и иных организаций – утверждены Постановлением Правительства РФ от 13.09.2021 N 1550</a:t>
            </a:r>
            <a:r>
              <a:rPr lang="ru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ред. от </a:t>
            </a:r>
            <a:r>
              <a:rPr lang="ru-RU" sz="1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05.12.2024</a:t>
            </a:r>
            <a:r>
              <a:rPr lang="ru-RU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89515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газораспределительных  организаций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азораспределительная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- специализированная организация, которая владеет на праве собственности или ином законном основании газораспределительной сетью и осуществляет регулируемый вид деятельности по оказанию услуг по транспортировке газа по газораспределительным сетям и по технологическому присоединению газоиспользующего оборудования к газораспределительным сетям, обеспечивает подачу газа его потребителям, а также эксплуатацию и развитие газораспределительной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Федеральный закон «О газоснабжении в Российской Федерации».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441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ТЭК России имеет один из самых низких показателей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углеродоемкости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среди крупных мировых экономик (США, Германия, Япония, Китай, Индия и др.). Реализация программ по газификации регионов и переводу транспорта на метан обеспечивает снижение выбросов парниковых газов и загрязняющих веществ, а значит, уменьшение заболеваемости и смертности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населения».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  заместителя начальника Департамента — начальника Управления ПАО «Газпром», доктора химических наук, профессора Российского химико-технологического университета им. Д.И. Менделеева, заслуженного  эколога РФ А.Г. </a:t>
            </a:r>
            <a:r>
              <a:rPr lang="ru-RU" sz="1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Ишкова</a:t>
            </a:r>
            <a:endParaRPr lang="ru-RU" sz="1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gazprom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ru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press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news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reports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/2023/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methane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yesterday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today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-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tomorrow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48726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газораспределительных  организаций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24.11.1998 N 1370 (ред. от 08.08.2013) «Об утверждении Положения об обеспечении доступа организаций к местным газораспределительным сетям» 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18.10.2014 N 1074 (ред. от 04.09.2015) «О порядке определения показателей надежности и качества услуг по транспортировке газа по газораспределительным сетям и о внесении изменения в постановление Правительства Российской Федерации от 29 декабря 2000 г. N 1021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20.10.2021 N 1789 "Об утверждении Правил принятия газораспределительной организацией в собственность вновь созданного (построенного) имущества, технологически связанного с принадлежащими газораспределительным организациям существующими газораспределительными сетями, расположенного за границами земельного участка лица, газоиспользующее оборудование которого технологически присоединяется к таким газораспределительным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сетям».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16626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естественной монополии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ранспортировка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газа по трубопроводам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отнесена к сферам деятельности субъектов естественных монополий ( статья 4 Федерального закона «О естественных монополиях»).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Федеральным  законом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естественных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монополиях» предусматриваются: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регулирования деятельности субъектов естественных монополий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контроль (надзор) в сферах естественной монополии и согласование действий, которые совершаются с участием или в отношении субъектов естественных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монополий.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также положения Договора о Евразийском экономическом союзе в части обеспечения доступа к субъектам естественных монополий при формировании общего рынка газа ЕАЭС.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75261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«неотключаемых потребителей»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 Федерального закона «О газоснабжении в Российской Федерации» Правительство Российской Федерации утверждает перечень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потребителей, в том числе организаций, которые имеют преимущественное право пользования газом в качестве топлива и поставки газа которым не подлежат ограничению или прекращению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неотключаемые потребители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Категории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потребителей, ограничение режима потребления газа которым может привести к экономическим, экологическим, социальным последствиям,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предусмотрены  приложением к Правилам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 подачи (поставки) и отбора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газа, утвержденными,  Постановлением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25.11.2016 N 1245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ограничения подачи (поставки) и отбора газа, об изменении и признании утратившими силу некоторых актов Правительства Российской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13586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газовых компаний в рамках специальных экономических мер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Актуальные задачи энергетического права. Монография под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ред.В.В.Романовой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М.: ООО «Интеграция: Образование и наука». 2022 г. с. 10-29</a:t>
            </a:r>
            <a:r>
              <a:rPr lang="ru-RU" dirty="0" smtClean="0"/>
              <a:t>.</a:t>
            </a:r>
          </a:p>
          <a:p>
            <a:pPr algn="just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Специальные нормативные правовые акты принимаются в соответствии с федеральными законами от 30 декабря 2006 г. N 281-ФЗ "О специальных экономических мерах и принудительных мерах", от 28 декабря 2010 г. N 390-ФЗ "О безопасности" и от 4 июня 2018 г. N 127-ФЗ "О мерах воздействия (противодействия) на недружественные действия Соединенных Штатов Америки и иных иностранных государств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См., напр.: </a:t>
            </a:r>
          </a:p>
          <a:p>
            <a:pPr algn="just"/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30.06.2022 N 416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/>
              <a:t>(ред. от 03.01.2024</a:t>
            </a:r>
            <a:r>
              <a:rPr lang="ru-RU" sz="2400" dirty="0" smtClean="0"/>
              <a:t>)</a:t>
            </a:r>
            <a:endParaRPr lang="ru-RU" sz="2400" dirty="0"/>
          </a:p>
          <a:p>
            <a:pPr algn="just"/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«О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применении специальных экономических мер в топливно-энергетической сфере в связи с недружественными действиями некоторых иностранных государств и международных </a:t>
            </a:r>
            <a:r>
              <a:rPr lang="ru-RU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41401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правового положения газовых компаний в рамках специальных экономических мер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05.08.2022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520</a:t>
            </a: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применении специальных экономических мер в финансовой и топливно-энергетической сферах в связи с недружественными действиями некоторых иностранных государств и международных организаций»;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07.10.2022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723</a:t>
            </a: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применении дополнительных специальных экономических мер в топливно-энергетической сфере в связи с недружественными действиями некоторых иностранных государств и международных организаций" 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 Президента РФ от 31.03.2022 N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 специальном порядке исполнения иностранными покупателями обязательств перед российскими поставщиками природного газа».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25281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газовой отрасли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является одним из ключевых элементов системы правового регулирования в сфере энергетики, в том числе в газовой отрасли, призванное обеспечивать баланс интересов участников договорных отношений, надлежащее состояние энергетического правопорядка.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 о договорном регулировании в сфере энергетики см.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Энергетическое право. Учебник Романовой В.В. М.: Издательская группа «Юрист». 2021. с. 145-179.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45573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C8B490-80E4-679D-EE1B-A75858A0F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3751"/>
            <a:ext cx="10515600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в газовой отрасли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48B4FA-EA86-B20E-A776-834BA47F202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Явно выраженной особенностью договорного регулирования отношений в газовой отрасли является существенное влияние государственного регулирования на частноправовые отношения. Это характерно также для таких отраслей энергетики как электроэнергетика, теплоэнергетика.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изучения договорного регулирования в газовой отрасли целесообразно использовать классификации договоров, провести правовой анализ источников договорного регулирования, исследовать практику разрешения споров, возникающих при заключении, исполнении, прекращении различных видов и разновидностей договоров.</a:t>
            </a:r>
          </a:p>
          <a:p>
            <a:pPr marL="0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о правильной классификации договора имеет огромное значение, поскольку речь идет об определении применимых норм права. Это особенно важно при возникновении разногласий, которые могут быть рассмотрены как в досудебном, так и в судебном порядке.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29546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договоров 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газовой отрасли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Условных классификаций договоров может быть много, в частности, в зависимости от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договора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договоры, регулирующие отношения по поставке газа;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договоры, регулирующие отношения по транспортировке газа;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договора на технологическое присоединение к магистральным газопроводам, газораспределительным сетям;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соглашения о разделе продукции;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концессионные соглашения;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соглашения о государственно-частном партнерстве, соглашения о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-частном партнерстве.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000119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Классификации договоров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газовой отрасли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Договоры на хранение газа;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договоры на строительство, модернизацию энергетических объектов газовой отрасли;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9) договоры поставки газового оборудования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др.</a:t>
            </a:r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664750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отношений по поставке газа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отношений по поставке газа предусмотрены в том числе в таких нормативных правовых актах как :</a:t>
            </a:r>
          </a:p>
          <a:p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05.02.1998 N 162 (ред. от 19.03.2020)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поставки газа в Российской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 утрачивает силу с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01.09.2025 года.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01.11.2021 N 1901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 поставки газа в Российской Федерации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 внесении изменений в некоторые акты Правительства Российской Федерации и признании утратившими силу некоторых актов Правительства Российской Федерации и отдельных положений актов Правительства Российской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Федерации«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Начало действия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- 01.09.2025.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21.07.2008 N 549 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ред. от 29.05.2023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«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порядке поставки газа для обеспечения коммунально-бытовых нужд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55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 рамках IV Всероссийской конференции «Турбулентность, динамика атмосферы и климат» 2022 года была представлена монография «Метан и климатические изменения: научные проблемы и технологические аспекты», подготовленная по итогам совместной работы сотрудников «Газпрома» и Российской академии наук.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монографии отмечено, что значимым источником выбросов метана в атмосферу являются природные объекты, такие как болота, океан, жвачные животные, термиты. Что касается антропогенных выбросов метана, то более половины из них обусловлены сельскохозяйственной деятельностью — выращиванием риса, разведением скота, а также ферментацией мусора. </a:t>
            </a:r>
          </a:p>
        </p:txBody>
      </p:sp>
    </p:spTree>
    <p:extLst>
      <p:ext uri="{BB962C8B-B14F-4D97-AF65-F5344CB8AC3E}">
        <p14:creationId xmlns:p14="http://schemas.microsoft.com/office/powerpoint/2010/main" val="224243006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отношений по транспортировке газа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Транспортировка газа может осуществляться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различными видами транспорта , в том числе по газопроводам.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транспортировки газа  с использованием газопроводов  установлены, в том числе такими нормативными правовыми актами как :</a:t>
            </a: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«О газоснабжении в Российской Федерации»;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14.07.1997 N 858 (ред. от 19.06.2014)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обеспечении доступа независимых организаций к газотранспортной системе открытого акционерного общества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«Газпром»; </a:t>
            </a:r>
          </a:p>
          <a:p>
            <a:pPr algn="just"/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74206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отношений по транспортировке газа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24.11.1998 N 1370 (ред. от 08.08.2013)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Положения об обеспечении доступа организаций к местным газораспределительным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сетям». Утрачивает силу 31.08.2025 г. </a:t>
            </a: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уже отмечалось с 01.09.2025 вступают в силу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недискриминационного доступа организаций к местным газораспределительным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сетям, утвержденные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31.05.2025 N 812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algn="just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15313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Договорное регулирование отношений по транспортировке газа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18.10.2014 N 1074 (ред. от 04.09.2015) "О порядке определения показателей надежности и качества услуг по транспортировке газа по газораспределительным сетям и о внесении изменения в постановление Правительства Российской Федерации от 29 декабря 2000 г. N 1021"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Минэнерго России от 15.12.2014 N 926 "Об утверждении Методики расчета плановых и фактических показателей надежности и качества услуг по транспортировке газа по газораспределительным сетям« 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 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9781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CD9E26D-15AF-EE41-D344-6C1E42DA811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договорного регулирования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газовой отрасли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099518-DFA4-6898-7BFB-401D4E90E11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Государством  определяются порядок заключения, устанавливаются требования к условиям договоров, регулируются цены и тарифы.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 учитывать Основные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положениями формирования и государственного регулирования цен на газ, тарифов на услуги по его транспортировке, платы за технологическое присоединение газоиспользующего оборудования к газораспределительным сетям на территории Российской Федерации и платы за технологическое присоединение к магистральным газопроводам строящихся и реконструируемых газопроводов, предназначенных для транспортировки газа от магистральных газопроводов до объектов капитального строительства, и газопроводов, предназначенных для транспортировки газа от месторождений природного газа до магистрального газопровода"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утвержденные Постановлением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29.12.2000 N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1021.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3721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F97BB4B-EE6D-1EDE-A9AB-4F3B04E5998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САМОСТОЯТЕЛЬНОЙ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55664E-4119-A94C-4D14-773A63450622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подготовки по второму  разделу курса рекомендуется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 Ознакомиться с ключевыми научными и учебными изданиями.</a:t>
            </a: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2.  Проанализировать основные нормативные правовые акты, устанавливающие особенности правового режима энергетических ресурсов, энергетических объектов, правового положения субъектов частноправовых отношений, договорного регулирования.</a:t>
            </a: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3.  Проанализировать позиции высших судебных инстанций, судебную практику.</a:t>
            </a: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Конституционного Суда РФ от 11.11.2021 N 48-П «По делу о проверке конституционности положений пункта 6 части четвертой статьи 392 Гражданского процессуального кодекса Российской Федерации, пункта 1 статьи 222 Гражданского кодекса Российской Федерации и статьи 32 Федерального закона "О газоснабжении в Российской Федерации" в связи с жалобой гражданина Ю.В. Тихонова»</a:t>
            </a:r>
          </a:p>
          <a:p>
            <a:pPr marL="0" indent="0" algn="just">
              <a:buNone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от 27.12.2016 N 63 «О рассмотрении судами споров об оплате энергии в случае признания недействующим нормативного правового акта, которым установлена регулируемая цена».</a:t>
            </a:r>
          </a:p>
          <a:p>
            <a:pPr marL="0" indent="0" algn="just">
              <a:buNone/>
            </a:pP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Обзор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судебной практики по спорам, связанным с возведением зданий и сооружений в охранных зонах трубопроводов и в границах минимальных расстояний до магистральных или промышленных трубопроводов (утв. Президиумом Верховного Суда РФ 23 июня 2021 г.)</a:t>
            </a:r>
          </a:p>
          <a:p>
            <a:pPr marL="0" indent="0" algn="just">
              <a:buNone/>
            </a:pP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145734562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3E2DC91-FD86-B572-3AED-4BEE5264F1A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САМОСТОЯТЕЛЬНОЙ РАБОТЫ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5711492-1858-4FC2-714F-DFCDF97FD49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Рекомендуются  для изучения следующие научные и учебные издания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задачи энергетического права и современной правовой науки. Монография под ред.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АНО «Научно-исследовательский «Центр развития энергетического права и современной правовой науки имени В.А.Мусина».2024 г.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энергетического права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 под ред.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Издательство «Интеграция: Образование и наука».2022 г.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Романова В.В. Энергетическое право. Учебник для подготовки кадров высшей квалификации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М.: Издательская группа «Юрист». 2021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проблемы и задачи корпоративного права. Монография  под ред.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В.В.Романовой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М.: Издательская группа «Юрист». 2020  г.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Акимов Н.А. ПРАВОВОЕ ОБЕСПЕЧЕНИЕ КОРПОРАТИВНОГО УПРАВЛЕНИЯ В КОМПАНИЯХ С ГОСУДАРСТВЕННЫМ УЧАСТИЕМ В СФЕРЕ ЭНЕРГЕТИКИ.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М.2020.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https://disser.spbu.ru/files/2020/disser_akimov.pdf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60051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Тубденов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В.Г. ПРАВОВОЕ ПОЛОЖЕНИЕ ДОБЫВАЮЩИХ ЭНЕРГЕТИЧЕСКИХ КОМПАНИЙ НЕФТЕГАЗОВОГО КОМПЛЕКСА.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 2018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https://disser.spbu.ru/files/phd_spsu/tubdenov_disser.pdf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Кошман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С.С. Правовое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регулирование экспорта природного газа из Российской Федерации, поставляемого трубопроводным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транспортом.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к.ю.н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М.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disser.spbu.ru/files/2024/disser_koshman_sergei.pdf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Шевченко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Л.И. Контрактные отношения в сфере газоснабжения и вопросы совершенствования их нормативно-правовой основы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Правовой энергетический форум. 2022.№ 3. с.5-11.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Шевченко Л.И. Некоторые вопросы договорного регулирования отношений по освоению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углеводородных месторождений. Правовой энергетический форум. 2021. № 3. 5-7.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551287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НАУЧНЫЕ И УЧЕБНЫЕ ИЗДАНИЯ ДЛЯ САМОСТОЯТЕЛЬНОЙ РАБОТЫ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удобства в работе в разделе данного курса прикреплены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pdf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версии большинства научных и учебных  изданий.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слушателей курса предусмотрена возможность работы в электронной библиотечной системе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IPR BOOKS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https://iprmedia.ru/products/ipr-books.html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научными публикациями по энергетическому праву можно также ознакомиться на сайте журнала «Правовой энергетический форум», где размещены в том числе архивные номера журнала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https://mlcjournal.ru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537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Выбросы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метана, источником которых является мировая нефтегазовая отрасль, составляют около 10% от общего объема. Исследования демонстрируют минимальный метановый след поставок природного газа «Газпрома».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Метан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климатические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изменения:научные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проблемы и технологические аспекты.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Монография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ред. академика РАН В.Г.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Бондура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академика РАН И.И. Мохова, члена-корреспондента РАН А.А.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Макоско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.// М.: Российская академия наук, 2022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951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Природные характеристики газа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научного сообщество обосновывается, что использование природного газа позволяет сокращать углеродный след продукции. Уже сегодня повсеместно внедряются высокотехнологичные производства, связанные с синтезом ценных продуктов (полимеров, пластиков, водорода и т.д.) из природного газа.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Расширение систем газоснабжения и газификации регионов РФ является одним из масштабных социально и экологически значимых направлений работы ПАО «Газпром».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://www.gazprom.ru/press/news/reports/2023/methane-yesterday-today-tomorrow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7724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2098</TotalTime>
  <Words>5859</Words>
  <Application>Microsoft Office PowerPoint</Application>
  <PresentationFormat>Произвольный</PresentationFormat>
  <Paragraphs>353</Paragraphs>
  <Slides>77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77</vt:i4>
      </vt:variant>
    </vt:vector>
  </HeadingPairs>
  <TitlesOfParts>
    <vt:vector size="78" baseType="lpstr">
      <vt:lpstr>Тема Office</vt:lpstr>
      <vt:lpstr>КУРС ПРОФЕССИОНАЛЬНОЙ ПОДГОТОВКИ</vt:lpstr>
      <vt:lpstr>Правовой режим газа </vt:lpstr>
      <vt:lpstr>Правовой режим газа</vt:lpstr>
      <vt:lpstr>Природные характеристики газа</vt:lpstr>
      <vt:lpstr>Природные характеристики газа</vt:lpstr>
      <vt:lpstr>Природные характеристики газа</vt:lpstr>
      <vt:lpstr>Природные характеристики газа</vt:lpstr>
      <vt:lpstr>Природные характеристики газа</vt:lpstr>
      <vt:lpstr>Природные характеристики газа</vt:lpstr>
      <vt:lpstr>Природные характеристики газа</vt:lpstr>
      <vt:lpstr>Понятие газа. Требования к учету газа</vt:lpstr>
      <vt:lpstr>Понятие газа. Требования к учету газа.</vt:lpstr>
      <vt:lpstr>Требования к учету газа. Актуальные вопросы.</vt:lpstr>
      <vt:lpstr>Требования к качеству газа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Правовой режим газа как товара. Актуальные вопросы</vt:lpstr>
      <vt:lpstr>Развитие рынка  СПГ</vt:lpstr>
      <vt:lpstr>Развитие рынка  СПГ</vt:lpstr>
      <vt:lpstr>Развитие рынка  СПГ</vt:lpstr>
      <vt:lpstr>Развитие рынка  СПГ</vt:lpstr>
      <vt:lpstr>Развитие рынка  СПГ</vt:lpstr>
      <vt:lpstr>Развитие рынка  СПГ</vt:lpstr>
      <vt:lpstr>Развитие рынка  СПГ</vt:lpstr>
      <vt:lpstr>Развитие рынка СПГ</vt:lpstr>
      <vt:lpstr>Развитие рынка СПГ</vt:lpstr>
      <vt:lpstr>Правовой режим СПГ</vt:lpstr>
      <vt:lpstr>Правовой режим СУГ</vt:lpstr>
      <vt:lpstr>Правовой режим энергетических объектов газовой отрасли</vt:lpstr>
      <vt:lpstr>Правовой режим объектов газовой отрасли</vt:lpstr>
      <vt:lpstr>Классификации объектов газовой отрасли</vt:lpstr>
      <vt:lpstr>Единая система газоснабжения  </vt:lpstr>
      <vt:lpstr>Неделимость Единой системы газоснабжения  </vt:lpstr>
      <vt:lpstr>Федеральная система газоснабжения  </vt:lpstr>
      <vt:lpstr>Региональная система газоснабжения</vt:lpstr>
      <vt:lpstr>Газораспределительная система</vt:lpstr>
      <vt:lpstr>Обеспечение недискриминационного доступа к газотранспортным сетям</vt:lpstr>
      <vt:lpstr>Обеспечение недискриминационного доступа к газотранспортным сетям</vt:lpstr>
      <vt:lpstr>Охранные зоны газопроводов  </vt:lpstr>
      <vt:lpstr>Охранные зоны газопроводов</vt:lpstr>
      <vt:lpstr>Охранные зоны трубопроводов. Акты высших судебных инстанций, судебная практика</vt:lpstr>
      <vt:lpstr>Внутридомовое и внутриквартирное газовое оборудование</vt:lpstr>
      <vt:lpstr>Правовое положение субъектов частноправовых отношений газовых рынков</vt:lpstr>
      <vt:lpstr>Классификации субъектов частноправовых отношений на газовых рынках</vt:lpstr>
      <vt:lpstr>Классификации субъектов частноправовых отношений на газовых рынках</vt:lpstr>
      <vt:lpstr>Особенности правового положения организации- собственника Единой системы газоснабжения  </vt:lpstr>
      <vt:lpstr>Особенности правового положения организации- собственника Единой системы газоснабжения</vt:lpstr>
      <vt:lpstr>Особенности правового положения организации- собственника Единой системы газоснабжения</vt:lpstr>
      <vt:lpstr>Особенности правового положения Единого  оператора газификации</vt:lpstr>
      <vt:lpstr>Особенности правового положения Единого  оператора газификации</vt:lpstr>
      <vt:lpstr>Особенности правового положения газораспределительных  организаций</vt:lpstr>
      <vt:lpstr>Особенности правового положения газораспределительных  организаций</vt:lpstr>
      <vt:lpstr>Субъекты естественной монополии</vt:lpstr>
      <vt:lpstr>Особенности правового положения «неотключаемых потребителей»</vt:lpstr>
      <vt:lpstr>Особенности правового положения газовых компаний в рамках специальных экономических мер</vt:lpstr>
      <vt:lpstr>Особенности правового положения газовых компаний в рамках специальных экономических мер</vt:lpstr>
      <vt:lpstr>Договорное регулирование в газовой отрасли</vt:lpstr>
      <vt:lpstr>Договорное регулирование в газовой отрасли</vt:lpstr>
      <vt:lpstr>Классификации договоров в газовой отрасли</vt:lpstr>
      <vt:lpstr>Классификации договоров  в газовой отрасли</vt:lpstr>
      <vt:lpstr>Договорное регулирование отношений по поставке газа</vt:lpstr>
      <vt:lpstr>Договорное регулирование отношений по транспортировке газа</vt:lpstr>
      <vt:lpstr>Договорное регулирование отношений по транспортировке газа</vt:lpstr>
      <vt:lpstr>Договорное регулирование отношений по транспортировке газа</vt:lpstr>
      <vt:lpstr>Особенности договорного регулирования отношений в газовой отрасли</vt:lpstr>
      <vt:lpstr>РЕКОМЕНДАЦИИ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  <vt:lpstr>НАУЧНЫЕ И УЧЕБНЫЕ ИЗДАНИЯ ДЛЯ САМОСТОЯТЕЛЬНОЙ РАБОТЫ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 V</dc:creator>
  <cp:lastModifiedBy>user</cp:lastModifiedBy>
  <cp:revision>123</cp:revision>
  <dcterms:created xsi:type="dcterms:W3CDTF">2023-03-01T08:41:15Z</dcterms:created>
  <dcterms:modified xsi:type="dcterms:W3CDTF">2025-06-07T20:59:15Z</dcterms:modified>
</cp:coreProperties>
</file>