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05" r:id="rId4"/>
    <p:sldId id="306" r:id="rId5"/>
    <p:sldId id="307" r:id="rId6"/>
    <p:sldId id="354" r:id="rId7"/>
    <p:sldId id="309" r:id="rId8"/>
    <p:sldId id="310" r:id="rId9"/>
    <p:sldId id="311" r:id="rId10"/>
    <p:sldId id="312" r:id="rId11"/>
    <p:sldId id="313" r:id="rId12"/>
    <p:sldId id="314" r:id="rId13"/>
    <p:sldId id="315" r:id="rId14"/>
    <p:sldId id="316" r:id="rId15"/>
    <p:sldId id="317" r:id="rId16"/>
    <p:sldId id="318" r:id="rId17"/>
    <p:sldId id="321" r:id="rId18"/>
    <p:sldId id="322" r:id="rId19"/>
    <p:sldId id="324" r:id="rId20"/>
    <p:sldId id="326" r:id="rId21"/>
    <p:sldId id="258" r:id="rId22"/>
    <p:sldId id="283" r:id="rId23"/>
    <p:sldId id="337" r:id="rId24"/>
    <p:sldId id="336" r:id="rId25"/>
    <p:sldId id="284" r:id="rId26"/>
    <p:sldId id="357" r:id="rId27"/>
    <p:sldId id="358" r:id="rId28"/>
    <p:sldId id="359" r:id="rId29"/>
    <p:sldId id="361" r:id="rId30"/>
    <p:sldId id="362" r:id="rId31"/>
    <p:sldId id="363" r:id="rId32"/>
    <p:sldId id="364" r:id="rId33"/>
    <p:sldId id="365" r:id="rId34"/>
    <p:sldId id="366" r:id="rId35"/>
    <p:sldId id="367" r:id="rId36"/>
    <p:sldId id="384" r:id="rId37"/>
    <p:sldId id="385" r:id="rId38"/>
    <p:sldId id="386" r:id="rId39"/>
    <p:sldId id="387" r:id="rId40"/>
    <p:sldId id="388" r:id="rId41"/>
    <p:sldId id="389" r:id="rId42"/>
    <p:sldId id="390" r:id="rId43"/>
    <p:sldId id="369" r:id="rId44"/>
    <p:sldId id="391" r:id="rId45"/>
    <p:sldId id="392" r:id="rId46"/>
    <p:sldId id="393" r:id="rId47"/>
    <p:sldId id="394" r:id="rId48"/>
    <p:sldId id="274" r:id="rId49"/>
    <p:sldId id="360" r:id="rId50"/>
    <p:sldId id="286" r:id="rId51"/>
    <p:sldId id="370" r:id="rId52"/>
    <p:sldId id="371" r:id="rId53"/>
    <p:sldId id="375" r:id="rId54"/>
    <p:sldId id="376" r:id="rId55"/>
    <p:sldId id="377" r:id="rId56"/>
    <p:sldId id="380" r:id="rId57"/>
    <p:sldId id="381" r:id="rId58"/>
    <p:sldId id="372" r:id="rId59"/>
    <p:sldId id="373" r:id="rId60"/>
    <p:sldId id="382" r:id="rId61"/>
    <p:sldId id="395" r:id="rId62"/>
    <p:sldId id="396" r:id="rId63"/>
    <p:sldId id="279" r:id="rId64"/>
    <p:sldId id="280" r:id="rId65"/>
    <p:sldId id="281" r:id="rId66"/>
    <p:sldId id="397" r:id="rId67"/>
    <p:sldId id="398" r:id="rId68"/>
    <p:sldId id="352" r:id="rId69"/>
    <p:sldId id="269" r:id="rId70"/>
    <p:sldId id="270" r:id="rId71"/>
    <p:sldId id="277" r:id="rId72"/>
    <p:sldId id="278" r:id="rId73"/>
    <p:sldId id="271" r:id="rId74"/>
    <p:sldId id="383" r:id="rId75"/>
    <p:sldId id="275" r:id="rId76"/>
    <p:sldId id="276" r:id="rId77"/>
    <p:sldId id="260" r:id="rId78"/>
    <p:sldId id="304" r:id="rId79"/>
    <p:sldId id="353" r:id="rId8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CE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99" autoAdjust="0"/>
    <p:restoredTop sz="94660"/>
  </p:normalViewPr>
  <p:slideViewPr>
    <p:cSldViewPr snapToGrid="0">
      <p:cViewPr varScale="1">
        <p:scale>
          <a:sx n="113" d="100"/>
          <a:sy n="113" d="100"/>
        </p:scale>
        <p:origin x="-504"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CE3B298-B687-DBDF-0BBE-0259F7DA0E27}"/>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xmlns="" id="{87C6838D-3D3E-D442-94E5-B92AC98663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xmlns="" id="{F4C9AC1E-9D53-62BE-4D97-FE424C422FB8}"/>
              </a:ext>
            </a:extLst>
          </p:cNvPr>
          <p:cNvSpPr>
            <a:spLocks noGrp="1"/>
          </p:cNvSpPr>
          <p:nvPr>
            <p:ph type="dt" sz="half" idx="10"/>
          </p:nvPr>
        </p:nvSpPr>
        <p:spPr/>
        <p:txBody>
          <a:bodyPr/>
          <a:lstStyle/>
          <a:p>
            <a:fld id="{0CC93304-11CE-4AE9-9C6A-E8CE8010AABE}" type="datetimeFigureOut">
              <a:rPr lang="ru-RU" smtClean="0"/>
              <a:t>23.03.2026</a:t>
            </a:fld>
            <a:endParaRPr lang="ru-RU"/>
          </a:p>
        </p:txBody>
      </p:sp>
      <p:sp>
        <p:nvSpPr>
          <p:cNvPr id="5" name="Нижний колонтитул 4">
            <a:extLst>
              <a:ext uri="{FF2B5EF4-FFF2-40B4-BE49-F238E27FC236}">
                <a16:creationId xmlns:a16="http://schemas.microsoft.com/office/drawing/2014/main" xmlns="" id="{147F5711-AD71-76A2-D69B-55BA439AA65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935F27D0-F8C6-FEFB-AE03-1BA58C892DAB}"/>
              </a:ext>
            </a:extLst>
          </p:cNvPr>
          <p:cNvSpPr>
            <a:spLocks noGrp="1"/>
          </p:cNvSpPr>
          <p:nvPr>
            <p:ph type="sldNum" sz="quarter" idx="12"/>
          </p:nvPr>
        </p:nvSpPr>
        <p:spPr/>
        <p:txBody>
          <a:bodyPr/>
          <a:lstStyle/>
          <a:p>
            <a:fld id="{AAF9B9C3-6370-4F06-BAF0-7BF4BB978250}" type="slidenum">
              <a:rPr lang="ru-RU" smtClean="0"/>
              <a:t>‹#›</a:t>
            </a:fld>
            <a:endParaRPr lang="ru-RU"/>
          </a:p>
        </p:txBody>
      </p:sp>
    </p:spTree>
    <p:extLst>
      <p:ext uri="{BB962C8B-B14F-4D97-AF65-F5344CB8AC3E}">
        <p14:creationId xmlns:p14="http://schemas.microsoft.com/office/powerpoint/2010/main" val="2939691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1DD4A3B-3FC8-F02C-C37D-F6F33DEE91BC}"/>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xmlns="" id="{FA323E0A-355A-4321-A3A2-3114C6A20438}"/>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5804C63C-BC86-0740-0673-6F03BF4BEE97}"/>
              </a:ext>
            </a:extLst>
          </p:cNvPr>
          <p:cNvSpPr>
            <a:spLocks noGrp="1"/>
          </p:cNvSpPr>
          <p:nvPr>
            <p:ph type="dt" sz="half" idx="10"/>
          </p:nvPr>
        </p:nvSpPr>
        <p:spPr/>
        <p:txBody>
          <a:bodyPr/>
          <a:lstStyle/>
          <a:p>
            <a:fld id="{0CC93304-11CE-4AE9-9C6A-E8CE8010AABE}" type="datetimeFigureOut">
              <a:rPr lang="ru-RU" smtClean="0"/>
              <a:t>23.03.2026</a:t>
            </a:fld>
            <a:endParaRPr lang="ru-RU"/>
          </a:p>
        </p:txBody>
      </p:sp>
      <p:sp>
        <p:nvSpPr>
          <p:cNvPr id="5" name="Нижний колонтитул 4">
            <a:extLst>
              <a:ext uri="{FF2B5EF4-FFF2-40B4-BE49-F238E27FC236}">
                <a16:creationId xmlns:a16="http://schemas.microsoft.com/office/drawing/2014/main" xmlns="" id="{E754F138-CB10-6AE9-DB17-D58D6AB6CE4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30C1CB7E-CCF3-83AB-628C-D5EE4C925B34}"/>
              </a:ext>
            </a:extLst>
          </p:cNvPr>
          <p:cNvSpPr>
            <a:spLocks noGrp="1"/>
          </p:cNvSpPr>
          <p:nvPr>
            <p:ph type="sldNum" sz="quarter" idx="12"/>
          </p:nvPr>
        </p:nvSpPr>
        <p:spPr/>
        <p:txBody>
          <a:bodyPr/>
          <a:lstStyle/>
          <a:p>
            <a:fld id="{AAF9B9C3-6370-4F06-BAF0-7BF4BB978250}" type="slidenum">
              <a:rPr lang="ru-RU" smtClean="0"/>
              <a:t>‹#›</a:t>
            </a:fld>
            <a:endParaRPr lang="ru-RU"/>
          </a:p>
        </p:txBody>
      </p:sp>
    </p:spTree>
    <p:extLst>
      <p:ext uri="{BB962C8B-B14F-4D97-AF65-F5344CB8AC3E}">
        <p14:creationId xmlns:p14="http://schemas.microsoft.com/office/powerpoint/2010/main" val="3443068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xmlns="" id="{F93A73C9-1A52-2090-049E-D221F623BE1C}"/>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xmlns="" id="{F902AD38-28EC-98A5-1404-D54F9C65EE21}"/>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86CD1439-72C6-0CAB-575A-B72FAE529862}"/>
              </a:ext>
            </a:extLst>
          </p:cNvPr>
          <p:cNvSpPr>
            <a:spLocks noGrp="1"/>
          </p:cNvSpPr>
          <p:nvPr>
            <p:ph type="dt" sz="half" idx="10"/>
          </p:nvPr>
        </p:nvSpPr>
        <p:spPr/>
        <p:txBody>
          <a:bodyPr/>
          <a:lstStyle/>
          <a:p>
            <a:fld id="{0CC93304-11CE-4AE9-9C6A-E8CE8010AABE}" type="datetimeFigureOut">
              <a:rPr lang="ru-RU" smtClean="0"/>
              <a:t>23.03.2026</a:t>
            </a:fld>
            <a:endParaRPr lang="ru-RU"/>
          </a:p>
        </p:txBody>
      </p:sp>
      <p:sp>
        <p:nvSpPr>
          <p:cNvPr id="5" name="Нижний колонтитул 4">
            <a:extLst>
              <a:ext uri="{FF2B5EF4-FFF2-40B4-BE49-F238E27FC236}">
                <a16:creationId xmlns:a16="http://schemas.microsoft.com/office/drawing/2014/main" xmlns="" id="{08BF74E2-DA05-EBEB-2463-F7B729391EA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87A47B5E-20FB-EFEC-3998-6753AC26341D}"/>
              </a:ext>
            </a:extLst>
          </p:cNvPr>
          <p:cNvSpPr>
            <a:spLocks noGrp="1"/>
          </p:cNvSpPr>
          <p:nvPr>
            <p:ph type="sldNum" sz="quarter" idx="12"/>
          </p:nvPr>
        </p:nvSpPr>
        <p:spPr/>
        <p:txBody>
          <a:bodyPr/>
          <a:lstStyle/>
          <a:p>
            <a:fld id="{AAF9B9C3-6370-4F06-BAF0-7BF4BB978250}" type="slidenum">
              <a:rPr lang="ru-RU" smtClean="0"/>
              <a:t>‹#›</a:t>
            </a:fld>
            <a:endParaRPr lang="ru-RU"/>
          </a:p>
        </p:txBody>
      </p:sp>
    </p:spTree>
    <p:extLst>
      <p:ext uri="{BB962C8B-B14F-4D97-AF65-F5344CB8AC3E}">
        <p14:creationId xmlns:p14="http://schemas.microsoft.com/office/powerpoint/2010/main" val="287335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D84EBE2-C579-0246-2813-53BA06D1C05A}"/>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1E828A3E-04C4-0F12-A9A6-4E1A1D58EA5D}"/>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9D12E6EB-059E-45BD-60D0-F410FA399707}"/>
              </a:ext>
            </a:extLst>
          </p:cNvPr>
          <p:cNvSpPr>
            <a:spLocks noGrp="1"/>
          </p:cNvSpPr>
          <p:nvPr>
            <p:ph type="dt" sz="half" idx="10"/>
          </p:nvPr>
        </p:nvSpPr>
        <p:spPr/>
        <p:txBody>
          <a:bodyPr/>
          <a:lstStyle/>
          <a:p>
            <a:fld id="{0CC93304-11CE-4AE9-9C6A-E8CE8010AABE}" type="datetimeFigureOut">
              <a:rPr lang="ru-RU" smtClean="0"/>
              <a:t>23.03.2026</a:t>
            </a:fld>
            <a:endParaRPr lang="ru-RU"/>
          </a:p>
        </p:txBody>
      </p:sp>
      <p:sp>
        <p:nvSpPr>
          <p:cNvPr id="5" name="Нижний колонтитул 4">
            <a:extLst>
              <a:ext uri="{FF2B5EF4-FFF2-40B4-BE49-F238E27FC236}">
                <a16:creationId xmlns:a16="http://schemas.microsoft.com/office/drawing/2014/main" xmlns="" id="{9629AE69-3D16-DCF1-1838-2E9059AE078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C59E5414-2079-DB73-27BE-50D866DB6E69}"/>
              </a:ext>
            </a:extLst>
          </p:cNvPr>
          <p:cNvSpPr>
            <a:spLocks noGrp="1"/>
          </p:cNvSpPr>
          <p:nvPr>
            <p:ph type="sldNum" sz="quarter" idx="12"/>
          </p:nvPr>
        </p:nvSpPr>
        <p:spPr/>
        <p:txBody>
          <a:bodyPr/>
          <a:lstStyle/>
          <a:p>
            <a:fld id="{AAF9B9C3-6370-4F06-BAF0-7BF4BB978250}" type="slidenum">
              <a:rPr lang="ru-RU" smtClean="0"/>
              <a:t>‹#›</a:t>
            </a:fld>
            <a:endParaRPr lang="ru-RU"/>
          </a:p>
        </p:txBody>
      </p:sp>
    </p:spTree>
    <p:extLst>
      <p:ext uri="{BB962C8B-B14F-4D97-AF65-F5344CB8AC3E}">
        <p14:creationId xmlns:p14="http://schemas.microsoft.com/office/powerpoint/2010/main" val="121965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122ECC2-F513-A2BC-0447-CA6F002C3CDE}"/>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xmlns="" id="{EB5118F5-478F-F7AA-3495-CA5C5BDC19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xmlns="" id="{7BC5C3F9-1354-C328-4F41-189231CB6AC6}"/>
              </a:ext>
            </a:extLst>
          </p:cNvPr>
          <p:cNvSpPr>
            <a:spLocks noGrp="1"/>
          </p:cNvSpPr>
          <p:nvPr>
            <p:ph type="dt" sz="half" idx="10"/>
          </p:nvPr>
        </p:nvSpPr>
        <p:spPr/>
        <p:txBody>
          <a:bodyPr/>
          <a:lstStyle/>
          <a:p>
            <a:fld id="{0CC93304-11CE-4AE9-9C6A-E8CE8010AABE}" type="datetimeFigureOut">
              <a:rPr lang="ru-RU" smtClean="0"/>
              <a:t>23.03.2026</a:t>
            </a:fld>
            <a:endParaRPr lang="ru-RU"/>
          </a:p>
        </p:txBody>
      </p:sp>
      <p:sp>
        <p:nvSpPr>
          <p:cNvPr id="5" name="Нижний колонтитул 4">
            <a:extLst>
              <a:ext uri="{FF2B5EF4-FFF2-40B4-BE49-F238E27FC236}">
                <a16:creationId xmlns:a16="http://schemas.microsoft.com/office/drawing/2014/main" xmlns="" id="{43361857-41C0-0429-5583-EEA3953DEC8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xmlns="" id="{455E2824-233B-796A-2CB2-E3C47E4AE38A}"/>
              </a:ext>
            </a:extLst>
          </p:cNvPr>
          <p:cNvSpPr>
            <a:spLocks noGrp="1"/>
          </p:cNvSpPr>
          <p:nvPr>
            <p:ph type="sldNum" sz="quarter" idx="12"/>
          </p:nvPr>
        </p:nvSpPr>
        <p:spPr/>
        <p:txBody>
          <a:bodyPr/>
          <a:lstStyle/>
          <a:p>
            <a:fld id="{AAF9B9C3-6370-4F06-BAF0-7BF4BB978250}" type="slidenum">
              <a:rPr lang="ru-RU" smtClean="0"/>
              <a:t>‹#›</a:t>
            </a:fld>
            <a:endParaRPr lang="ru-RU"/>
          </a:p>
        </p:txBody>
      </p:sp>
    </p:spTree>
    <p:extLst>
      <p:ext uri="{BB962C8B-B14F-4D97-AF65-F5344CB8AC3E}">
        <p14:creationId xmlns:p14="http://schemas.microsoft.com/office/powerpoint/2010/main" val="531719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15D92E7-4675-28EB-8617-BAAFC96017B3}"/>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xmlns="" id="{53BA6D87-B131-7DDC-9F20-0DD8E96DFBD0}"/>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xmlns="" id="{E0F41E50-12B1-DC76-5C12-06F2CE24CCCB}"/>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xmlns="" id="{F0477A41-A656-4795-1A45-05544D38A3C8}"/>
              </a:ext>
            </a:extLst>
          </p:cNvPr>
          <p:cNvSpPr>
            <a:spLocks noGrp="1"/>
          </p:cNvSpPr>
          <p:nvPr>
            <p:ph type="dt" sz="half" idx="10"/>
          </p:nvPr>
        </p:nvSpPr>
        <p:spPr/>
        <p:txBody>
          <a:bodyPr/>
          <a:lstStyle/>
          <a:p>
            <a:fld id="{0CC93304-11CE-4AE9-9C6A-E8CE8010AABE}" type="datetimeFigureOut">
              <a:rPr lang="ru-RU" smtClean="0"/>
              <a:t>23.03.2026</a:t>
            </a:fld>
            <a:endParaRPr lang="ru-RU"/>
          </a:p>
        </p:txBody>
      </p:sp>
      <p:sp>
        <p:nvSpPr>
          <p:cNvPr id="6" name="Нижний колонтитул 5">
            <a:extLst>
              <a:ext uri="{FF2B5EF4-FFF2-40B4-BE49-F238E27FC236}">
                <a16:creationId xmlns:a16="http://schemas.microsoft.com/office/drawing/2014/main" xmlns="" id="{37A300C3-4F86-BD8C-D7CA-D39F07C8283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1A1FBFA2-0EF3-4E48-124C-9E3FE1716A33}"/>
              </a:ext>
            </a:extLst>
          </p:cNvPr>
          <p:cNvSpPr>
            <a:spLocks noGrp="1"/>
          </p:cNvSpPr>
          <p:nvPr>
            <p:ph type="sldNum" sz="quarter" idx="12"/>
          </p:nvPr>
        </p:nvSpPr>
        <p:spPr/>
        <p:txBody>
          <a:bodyPr/>
          <a:lstStyle/>
          <a:p>
            <a:fld id="{AAF9B9C3-6370-4F06-BAF0-7BF4BB978250}" type="slidenum">
              <a:rPr lang="ru-RU" smtClean="0"/>
              <a:t>‹#›</a:t>
            </a:fld>
            <a:endParaRPr lang="ru-RU"/>
          </a:p>
        </p:txBody>
      </p:sp>
    </p:spTree>
    <p:extLst>
      <p:ext uri="{BB962C8B-B14F-4D97-AF65-F5344CB8AC3E}">
        <p14:creationId xmlns:p14="http://schemas.microsoft.com/office/powerpoint/2010/main" val="442141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8C4775F-5EE1-4E0F-67FB-1721780AFB10}"/>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xmlns="" id="{B94F7B97-433D-5BEF-5C27-D1CE4802A6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xmlns="" id="{B984675A-E8C7-E267-CB92-7B2C0760C296}"/>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xmlns="" id="{79341989-F42E-860F-0EB9-8CCACF9554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xmlns="" id="{66AD07C8-8C6B-5852-2A6A-D92201E5C6D9}"/>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xmlns="" id="{685E048E-8625-8F4B-A4D5-8AD50E2FF44C}"/>
              </a:ext>
            </a:extLst>
          </p:cNvPr>
          <p:cNvSpPr>
            <a:spLocks noGrp="1"/>
          </p:cNvSpPr>
          <p:nvPr>
            <p:ph type="dt" sz="half" idx="10"/>
          </p:nvPr>
        </p:nvSpPr>
        <p:spPr/>
        <p:txBody>
          <a:bodyPr/>
          <a:lstStyle/>
          <a:p>
            <a:fld id="{0CC93304-11CE-4AE9-9C6A-E8CE8010AABE}" type="datetimeFigureOut">
              <a:rPr lang="ru-RU" smtClean="0"/>
              <a:t>23.03.2026</a:t>
            </a:fld>
            <a:endParaRPr lang="ru-RU"/>
          </a:p>
        </p:txBody>
      </p:sp>
      <p:sp>
        <p:nvSpPr>
          <p:cNvPr id="8" name="Нижний колонтитул 7">
            <a:extLst>
              <a:ext uri="{FF2B5EF4-FFF2-40B4-BE49-F238E27FC236}">
                <a16:creationId xmlns:a16="http://schemas.microsoft.com/office/drawing/2014/main" xmlns="" id="{FB738DB9-DDDB-8B28-127E-2EEEBC88645C}"/>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xmlns="" id="{376710E5-BD07-600E-8736-63FB32613E48}"/>
              </a:ext>
            </a:extLst>
          </p:cNvPr>
          <p:cNvSpPr>
            <a:spLocks noGrp="1"/>
          </p:cNvSpPr>
          <p:nvPr>
            <p:ph type="sldNum" sz="quarter" idx="12"/>
          </p:nvPr>
        </p:nvSpPr>
        <p:spPr/>
        <p:txBody>
          <a:bodyPr/>
          <a:lstStyle/>
          <a:p>
            <a:fld id="{AAF9B9C3-6370-4F06-BAF0-7BF4BB978250}" type="slidenum">
              <a:rPr lang="ru-RU" smtClean="0"/>
              <a:t>‹#›</a:t>
            </a:fld>
            <a:endParaRPr lang="ru-RU"/>
          </a:p>
        </p:txBody>
      </p:sp>
    </p:spTree>
    <p:extLst>
      <p:ext uri="{BB962C8B-B14F-4D97-AF65-F5344CB8AC3E}">
        <p14:creationId xmlns:p14="http://schemas.microsoft.com/office/powerpoint/2010/main" val="3419808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EB675F0-5AFC-9461-E6A8-6263AA0537AC}"/>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xmlns="" id="{33311774-3C44-74E2-543C-09E2B6664B3E}"/>
              </a:ext>
            </a:extLst>
          </p:cNvPr>
          <p:cNvSpPr>
            <a:spLocks noGrp="1"/>
          </p:cNvSpPr>
          <p:nvPr>
            <p:ph type="dt" sz="half" idx="10"/>
          </p:nvPr>
        </p:nvSpPr>
        <p:spPr/>
        <p:txBody>
          <a:bodyPr/>
          <a:lstStyle/>
          <a:p>
            <a:fld id="{0CC93304-11CE-4AE9-9C6A-E8CE8010AABE}" type="datetimeFigureOut">
              <a:rPr lang="ru-RU" smtClean="0"/>
              <a:t>23.03.2026</a:t>
            </a:fld>
            <a:endParaRPr lang="ru-RU"/>
          </a:p>
        </p:txBody>
      </p:sp>
      <p:sp>
        <p:nvSpPr>
          <p:cNvPr id="4" name="Нижний колонтитул 3">
            <a:extLst>
              <a:ext uri="{FF2B5EF4-FFF2-40B4-BE49-F238E27FC236}">
                <a16:creationId xmlns:a16="http://schemas.microsoft.com/office/drawing/2014/main" xmlns="" id="{7A00E18D-E0D2-455E-AE59-D1D9D7DBED57}"/>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xmlns="" id="{EEE360F6-3832-5F11-0941-AE78CD6194AF}"/>
              </a:ext>
            </a:extLst>
          </p:cNvPr>
          <p:cNvSpPr>
            <a:spLocks noGrp="1"/>
          </p:cNvSpPr>
          <p:nvPr>
            <p:ph type="sldNum" sz="quarter" idx="12"/>
          </p:nvPr>
        </p:nvSpPr>
        <p:spPr/>
        <p:txBody>
          <a:bodyPr/>
          <a:lstStyle/>
          <a:p>
            <a:fld id="{AAF9B9C3-6370-4F06-BAF0-7BF4BB978250}" type="slidenum">
              <a:rPr lang="ru-RU" smtClean="0"/>
              <a:t>‹#›</a:t>
            </a:fld>
            <a:endParaRPr lang="ru-RU"/>
          </a:p>
        </p:txBody>
      </p:sp>
    </p:spTree>
    <p:extLst>
      <p:ext uri="{BB962C8B-B14F-4D97-AF65-F5344CB8AC3E}">
        <p14:creationId xmlns:p14="http://schemas.microsoft.com/office/powerpoint/2010/main" val="3062706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xmlns="" id="{9D6A45C5-B661-C8A6-B6B4-30F74221FD50}"/>
              </a:ext>
            </a:extLst>
          </p:cNvPr>
          <p:cNvSpPr>
            <a:spLocks noGrp="1"/>
          </p:cNvSpPr>
          <p:nvPr>
            <p:ph type="dt" sz="half" idx="10"/>
          </p:nvPr>
        </p:nvSpPr>
        <p:spPr/>
        <p:txBody>
          <a:bodyPr/>
          <a:lstStyle/>
          <a:p>
            <a:fld id="{0CC93304-11CE-4AE9-9C6A-E8CE8010AABE}" type="datetimeFigureOut">
              <a:rPr lang="ru-RU" smtClean="0"/>
              <a:t>23.03.2026</a:t>
            </a:fld>
            <a:endParaRPr lang="ru-RU"/>
          </a:p>
        </p:txBody>
      </p:sp>
      <p:sp>
        <p:nvSpPr>
          <p:cNvPr id="3" name="Нижний колонтитул 2">
            <a:extLst>
              <a:ext uri="{FF2B5EF4-FFF2-40B4-BE49-F238E27FC236}">
                <a16:creationId xmlns:a16="http://schemas.microsoft.com/office/drawing/2014/main" xmlns="" id="{604E8F4E-9452-96E3-0B6C-019578D2336E}"/>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xmlns="" id="{2350A913-FA8B-685D-1B7B-9C4C2C97D59A}"/>
              </a:ext>
            </a:extLst>
          </p:cNvPr>
          <p:cNvSpPr>
            <a:spLocks noGrp="1"/>
          </p:cNvSpPr>
          <p:nvPr>
            <p:ph type="sldNum" sz="quarter" idx="12"/>
          </p:nvPr>
        </p:nvSpPr>
        <p:spPr/>
        <p:txBody>
          <a:bodyPr/>
          <a:lstStyle/>
          <a:p>
            <a:fld id="{AAF9B9C3-6370-4F06-BAF0-7BF4BB978250}" type="slidenum">
              <a:rPr lang="ru-RU" smtClean="0"/>
              <a:t>‹#›</a:t>
            </a:fld>
            <a:endParaRPr lang="ru-RU"/>
          </a:p>
        </p:txBody>
      </p:sp>
    </p:spTree>
    <p:extLst>
      <p:ext uri="{BB962C8B-B14F-4D97-AF65-F5344CB8AC3E}">
        <p14:creationId xmlns:p14="http://schemas.microsoft.com/office/powerpoint/2010/main" val="1508667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EE9D798-9805-38AD-68EE-6BB6B400BD24}"/>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xmlns="" id="{F4A050A8-A965-9499-F5F6-B15A2E4909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xmlns="" id="{FC735421-379E-8D6C-9C2D-B3B57ED733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5A7A411E-54EC-4B8C-011F-F68E15AED791}"/>
              </a:ext>
            </a:extLst>
          </p:cNvPr>
          <p:cNvSpPr>
            <a:spLocks noGrp="1"/>
          </p:cNvSpPr>
          <p:nvPr>
            <p:ph type="dt" sz="half" idx="10"/>
          </p:nvPr>
        </p:nvSpPr>
        <p:spPr/>
        <p:txBody>
          <a:bodyPr/>
          <a:lstStyle/>
          <a:p>
            <a:fld id="{0CC93304-11CE-4AE9-9C6A-E8CE8010AABE}" type="datetimeFigureOut">
              <a:rPr lang="ru-RU" smtClean="0"/>
              <a:t>23.03.2026</a:t>
            </a:fld>
            <a:endParaRPr lang="ru-RU"/>
          </a:p>
        </p:txBody>
      </p:sp>
      <p:sp>
        <p:nvSpPr>
          <p:cNvPr id="6" name="Нижний колонтитул 5">
            <a:extLst>
              <a:ext uri="{FF2B5EF4-FFF2-40B4-BE49-F238E27FC236}">
                <a16:creationId xmlns:a16="http://schemas.microsoft.com/office/drawing/2014/main" xmlns="" id="{DE4CBCB6-E345-4DA9-7095-83395B219FD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9B22002C-1376-2748-DA05-66846F338B19}"/>
              </a:ext>
            </a:extLst>
          </p:cNvPr>
          <p:cNvSpPr>
            <a:spLocks noGrp="1"/>
          </p:cNvSpPr>
          <p:nvPr>
            <p:ph type="sldNum" sz="quarter" idx="12"/>
          </p:nvPr>
        </p:nvSpPr>
        <p:spPr/>
        <p:txBody>
          <a:bodyPr/>
          <a:lstStyle/>
          <a:p>
            <a:fld id="{AAF9B9C3-6370-4F06-BAF0-7BF4BB978250}" type="slidenum">
              <a:rPr lang="ru-RU" smtClean="0"/>
              <a:t>‹#›</a:t>
            </a:fld>
            <a:endParaRPr lang="ru-RU"/>
          </a:p>
        </p:txBody>
      </p:sp>
    </p:spTree>
    <p:extLst>
      <p:ext uri="{BB962C8B-B14F-4D97-AF65-F5344CB8AC3E}">
        <p14:creationId xmlns:p14="http://schemas.microsoft.com/office/powerpoint/2010/main" val="3374036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D02FE3C-AEDE-3882-B563-A243CFE49AA2}"/>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xmlns="" id="{E519E152-E8AF-F3B5-9EAA-D1F29597BE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xmlns="" id="{C79BF8A2-B813-E485-A499-F0B1A96A33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6DF754AB-7FC0-7780-3D18-FB923FAA86AA}"/>
              </a:ext>
            </a:extLst>
          </p:cNvPr>
          <p:cNvSpPr>
            <a:spLocks noGrp="1"/>
          </p:cNvSpPr>
          <p:nvPr>
            <p:ph type="dt" sz="half" idx="10"/>
          </p:nvPr>
        </p:nvSpPr>
        <p:spPr/>
        <p:txBody>
          <a:bodyPr/>
          <a:lstStyle/>
          <a:p>
            <a:fld id="{0CC93304-11CE-4AE9-9C6A-E8CE8010AABE}" type="datetimeFigureOut">
              <a:rPr lang="ru-RU" smtClean="0"/>
              <a:t>23.03.2026</a:t>
            </a:fld>
            <a:endParaRPr lang="ru-RU"/>
          </a:p>
        </p:txBody>
      </p:sp>
      <p:sp>
        <p:nvSpPr>
          <p:cNvPr id="6" name="Нижний колонтитул 5">
            <a:extLst>
              <a:ext uri="{FF2B5EF4-FFF2-40B4-BE49-F238E27FC236}">
                <a16:creationId xmlns:a16="http://schemas.microsoft.com/office/drawing/2014/main" xmlns="" id="{AA2DFDB8-C9BE-9826-9B88-4C24F365ED0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xmlns="" id="{087F47EE-A4F0-54D4-8A3C-3FCECC95A5EF}"/>
              </a:ext>
            </a:extLst>
          </p:cNvPr>
          <p:cNvSpPr>
            <a:spLocks noGrp="1"/>
          </p:cNvSpPr>
          <p:nvPr>
            <p:ph type="sldNum" sz="quarter" idx="12"/>
          </p:nvPr>
        </p:nvSpPr>
        <p:spPr/>
        <p:txBody>
          <a:bodyPr/>
          <a:lstStyle/>
          <a:p>
            <a:fld id="{AAF9B9C3-6370-4F06-BAF0-7BF4BB978250}" type="slidenum">
              <a:rPr lang="ru-RU" smtClean="0"/>
              <a:t>‹#›</a:t>
            </a:fld>
            <a:endParaRPr lang="ru-RU"/>
          </a:p>
        </p:txBody>
      </p:sp>
    </p:spTree>
    <p:extLst>
      <p:ext uri="{BB962C8B-B14F-4D97-AF65-F5344CB8AC3E}">
        <p14:creationId xmlns:p14="http://schemas.microsoft.com/office/powerpoint/2010/main" val="3854480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8488C4"/>
            </a:gs>
            <a:gs pos="53000">
              <a:srgbClr val="D4DEFF"/>
            </a:gs>
            <a:gs pos="83000">
              <a:srgbClr val="D4DEFF"/>
            </a:gs>
            <a:gs pos="100000">
              <a:srgbClr val="96AB94"/>
            </a:gs>
          </a:gsLst>
          <a:lin ang="5400000" scaled="0"/>
          <a:tileRect/>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F6FB75E4-1C70-6316-781E-BF81659F29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xmlns="" id="{7B08914F-4F5C-EC51-EC9F-DDD20D973C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xmlns="" id="{8CE7153F-FE16-5B45-A460-B5183C729C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C93304-11CE-4AE9-9C6A-E8CE8010AABE}" type="datetimeFigureOut">
              <a:rPr lang="ru-RU" smtClean="0"/>
              <a:t>23.03.2026</a:t>
            </a:fld>
            <a:endParaRPr lang="ru-RU"/>
          </a:p>
        </p:txBody>
      </p:sp>
      <p:sp>
        <p:nvSpPr>
          <p:cNvPr id="5" name="Нижний колонтитул 4">
            <a:extLst>
              <a:ext uri="{FF2B5EF4-FFF2-40B4-BE49-F238E27FC236}">
                <a16:creationId xmlns:a16="http://schemas.microsoft.com/office/drawing/2014/main" xmlns="" id="{AC0267B9-96DC-2C64-B6FC-4416D3DE87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xmlns="" id="{1F23BE5F-66B9-BA14-D3CB-3C1BB58D8B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F9B9C3-6370-4F06-BAF0-7BF4BB978250}" type="slidenum">
              <a:rPr lang="ru-RU" smtClean="0"/>
              <a:t>‹#›</a:t>
            </a:fld>
            <a:endParaRPr lang="ru-RU"/>
          </a:p>
        </p:txBody>
      </p:sp>
    </p:spTree>
    <p:extLst>
      <p:ext uri="{BB962C8B-B14F-4D97-AF65-F5344CB8AC3E}">
        <p14:creationId xmlns:p14="http://schemas.microsoft.com/office/powerpoint/2010/main" val="24205894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gazprom.ru/press/news/2024/june/article574413/"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hyperlink" Target="https://mlcjournal.ru/" TargetMode="External"/><Relationship Id="rId2" Type="http://schemas.openxmlformats.org/officeDocument/2006/relationships/hyperlink" Target="https://iprmedia.ru/products/ipr-books.html" TargetMode="Externa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hyperlink" Target="mailto:musinlc@musinlc.ru"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xmlns="" id="{33BDD03B-CC77-EC4D-8D95-BB28078B6CE5}"/>
              </a:ext>
            </a:extLst>
          </p:cNvPr>
          <p:cNvSpPr>
            <a:spLocks noGrp="1"/>
          </p:cNvSpPr>
          <p:nvPr>
            <p:ph type="subTitle" idx="1"/>
          </p:nvPr>
        </p:nvSpPr>
        <p:spPr>
          <a:xfrm>
            <a:off x="1524000" y="2847976"/>
            <a:ext cx="9144000" cy="3259314"/>
          </a:xfrm>
          <a:solidFill>
            <a:schemeClr val="accent1">
              <a:lumMod val="60000"/>
              <a:lumOff val="40000"/>
            </a:schemeClr>
          </a:solidFill>
        </p:spPr>
        <p:txBody>
          <a:bodyPr>
            <a:normAutofit lnSpcReduction="10000"/>
          </a:bodyPr>
          <a:lstStyle/>
          <a:p>
            <a:endParaRPr lang="ru-RU" sz="3600" b="1" dirty="0">
              <a:latin typeface="Times New Roman" panose="02020603050405020304" pitchFamily="18" charset="0"/>
              <a:cs typeface="Times New Roman" panose="02020603050405020304" pitchFamily="18" charset="0"/>
            </a:endParaRPr>
          </a:p>
          <a:p>
            <a:r>
              <a:rPr lang="ru-RU" sz="5100" b="1" dirty="0">
                <a:latin typeface="Times New Roman" panose="02020603050405020304" pitchFamily="18" charset="0"/>
                <a:cs typeface="Times New Roman" panose="02020603050405020304" pitchFamily="18" charset="0"/>
              </a:rPr>
              <a:t>ГАЗОВОЕ </a:t>
            </a:r>
            <a:r>
              <a:rPr lang="ru-RU" sz="5100" b="1" dirty="0" smtClean="0">
                <a:latin typeface="Times New Roman" panose="02020603050405020304" pitchFamily="18" charset="0"/>
                <a:cs typeface="Times New Roman" panose="02020603050405020304" pitchFamily="18" charset="0"/>
              </a:rPr>
              <a:t>ПРАВО</a:t>
            </a:r>
            <a:endParaRPr lang="ru-RU" sz="3600" b="1" dirty="0">
              <a:latin typeface="Times New Roman" panose="02020603050405020304" pitchFamily="18" charset="0"/>
              <a:cs typeface="Times New Roman" panose="02020603050405020304" pitchFamily="18" charset="0"/>
            </a:endParaRPr>
          </a:p>
          <a:p>
            <a:endParaRPr lang="ru-RU" sz="2800" dirty="0">
              <a:latin typeface="Times New Roman" panose="02020603050405020304" pitchFamily="18" charset="0"/>
              <a:cs typeface="Times New Roman" panose="02020603050405020304" pitchFamily="18" charset="0"/>
            </a:endParaRPr>
          </a:p>
          <a:p>
            <a:r>
              <a:rPr lang="ru-RU" sz="3400" b="1" dirty="0">
                <a:latin typeface="Times New Roman" panose="02020603050405020304" pitchFamily="18" charset="0"/>
                <a:cs typeface="Times New Roman" panose="02020603050405020304" pitchFamily="18" charset="0"/>
              </a:rPr>
              <a:t>Раздел 1 «Понятие и источники газового права»</a:t>
            </a:r>
          </a:p>
          <a:p>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В.В.Романова.202</a:t>
            </a:r>
            <a:r>
              <a:rPr lang="ru-RU" dirty="0">
                <a:latin typeface="Times New Roman" panose="02020603050405020304" pitchFamily="18" charset="0"/>
                <a:cs typeface="Times New Roman" panose="02020603050405020304" pitchFamily="18" charset="0"/>
              </a:rPr>
              <a:t>6</a:t>
            </a:r>
          </a:p>
        </p:txBody>
      </p:sp>
      <p:pic>
        <p:nvPicPr>
          <p:cNvPr id="6" name="Рисунок 5">
            <a:extLst>
              <a:ext uri="{FF2B5EF4-FFF2-40B4-BE49-F238E27FC236}">
                <a16:creationId xmlns:a16="http://schemas.microsoft.com/office/drawing/2014/main" xmlns="" id="{DB054376-F4EB-D761-9FD5-E4CC21CD152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629785" y="1247839"/>
            <a:ext cx="2646680" cy="781050"/>
          </a:xfrm>
          <a:prstGeom prst="rect">
            <a:avLst/>
          </a:prstGeom>
          <a:noFill/>
          <a:ln>
            <a:noFill/>
          </a:ln>
        </p:spPr>
      </p:pic>
    </p:spTree>
    <p:extLst>
      <p:ext uri="{BB962C8B-B14F-4D97-AF65-F5344CB8AC3E}">
        <p14:creationId xmlns:p14="http://schemas.microsoft.com/office/powerpoint/2010/main" val="12123934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3200" b="1" dirty="0">
                <a:latin typeface="Times New Roman" panose="02020603050405020304" pitchFamily="18" charset="0"/>
                <a:cs typeface="Times New Roman" panose="02020603050405020304" pitchFamily="18" charset="0"/>
              </a:rPr>
              <a:t>Понятие и история формирования газового права</a:t>
            </a:r>
            <a:endParaRPr lang="ru-RU" sz="32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algn="just"/>
            <a:r>
              <a:rPr lang="ru-RU" dirty="0">
                <a:latin typeface="Times New Roman" panose="02020603050405020304" pitchFamily="18" charset="0"/>
                <a:cs typeface="Times New Roman" panose="02020603050405020304" pitchFamily="18" charset="0"/>
              </a:rPr>
              <a:t>До начала ХХ в. добыча природного газа из собственно (чисто) газовых месторождений не велась. Даже не существовало такого понятия, как газовое или газоконденсатное месторождение. Выделившись в самостоятельную отрасль, газовая промышленность осталась тесно связанной с нефтяной. </a:t>
            </a:r>
          </a:p>
          <a:p>
            <a:pPr algn="just"/>
            <a:r>
              <a:rPr lang="ru-RU" dirty="0">
                <a:latin typeface="Times New Roman" panose="02020603050405020304" pitchFamily="18" charset="0"/>
                <a:cs typeface="Times New Roman" panose="02020603050405020304" pitchFamily="18" charset="0"/>
              </a:rPr>
              <a:t>Это обусловлено тем, что нефть и газ как полезные ископаемые приурочены к единым нефтегазовым провинциям, образуют залежи одного строения и связаны не только нахождением, но и общим генезисом. В разведке этих минералов используются общие принципы и одинаковые технологии. Указанные и некоторые другие особенности предопределяют совместное рассмотрение истории этих отраслей, особенно на начальном этапе становления газового дела».</a:t>
            </a:r>
          </a:p>
          <a:p>
            <a:endParaRPr lang="ru-RU" dirty="0"/>
          </a:p>
          <a:p>
            <a:endParaRPr lang="ru-RU" dirty="0"/>
          </a:p>
        </p:txBody>
      </p:sp>
    </p:spTree>
    <p:extLst>
      <p:ext uri="{BB962C8B-B14F-4D97-AF65-F5344CB8AC3E}">
        <p14:creationId xmlns:p14="http://schemas.microsoft.com/office/powerpoint/2010/main" val="1379789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3200" b="1" dirty="0">
                <a:latin typeface="Times New Roman" panose="02020603050405020304" pitchFamily="18" charset="0"/>
                <a:cs typeface="Times New Roman" panose="02020603050405020304" pitchFamily="18" charset="0"/>
              </a:rPr>
              <a:t>Понятие и история формирования газового права</a:t>
            </a:r>
            <a:endParaRPr lang="ru-RU" sz="32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lnSpcReduction="10000"/>
          </a:bodyPr>
          <a:lstStyle/>
          <a:p>
            <a:pPr algn="just"/>
            <a:r>
              <a:rPr lang="ru-RU" dirty="0">
                <a:latin typeface="Times New Roman" panose="02020603050405020304" pitchFamily="18" charset="0"/>
                <a:cs typeface="Times New Roman" panose="02020603050405020304" pitchFamily="18" charset="0"/>
              </a:rPr>
              <a:t>Изданная в 2021 году под редакцией </a:t>
            </a:r>
            <a:r>
              <a:rPr lang="ru-RU" dirty="0" err="1">
                <a:latin typeface="Times New Roman" panose="02020603050405020304" pitchFamily="18" charset="0"/>
                <a:cs typeface="Times New Roman" panose="02020603050405020304" pitchFamily="18" charset="0"/>
              </a:rPr>
              <a:t>О.Е.Аксютина</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Российская газовая энциклопедия</a:t>
            </a:r>
            <a:r>
              <a:rPr lang="ru-RU" dirty="0">
                <a:latin typeface="Times New Roman" panose="02020603050405020304" pitchFamily="18" charset="0"/>
                <a:cs typeface="Times New Roman" panose="02020603050405020304" pitchFamily="18" charset="0"/>
              </a:rPr>
              <a:t> «направлена на объёмное и системное представление российской газовой отрасли как крупнейшего топливно-энергетического комплекса в его историческом развитии и перспективе».</a:t>
            </a:r>
          </a:p>
          <a:p>
            <a:pPr algn="just"/>
            <a:r>
              <a:rPr lang="ru-RU" dirty="0">
                <a:latin typeface="Times New Roman" panose="02020603050405020304" pitchFamily="18" charset="0"/>
                <a:cs typeface="Times New Roman" panose="02020603050405020304" pitchFamily="18" charset="0"/>
              </a:rPr>
              <a:t>Огромный интерес представляет также трехтомное издание «</a:t>
            </a:r>
            <a:r>
              <a:rPr lang="ru-RU" b="1" dirty="0">
                <a:latin typeface="Times New Roman" panose="02020603050405020304" pitchFamily="18" charset="0"/>
                <a:cs typeface="Times New Roman" panose="02020603050405020304" pitchFamily="18" charset="0"/>
              </a:rPr>
              <a:t>История газовой отрасли России</a:t>
            </a:r>
            <a:r>
              <a:rPr lang="ru-RU" dirty="0">
                <a:latin typeface="Times New Roman" panose="02020603050405020304" pitchFamily="18" charset="0"/>
                <a:cs typeface="Times New Roman" panose="02020603050405020304" pitchFamily="18" charset="0"/>
              </a:rPr>
              <a:t>», которое посвящено формированию и развитию газовой отрасли России.  В первом томе рассмотрен период с 1811 по 1945 гг., во втором – с 1946 по 1991 гг., в третьем - с 1946 по 1991 гг. Подробно описаны ключевые события и этапы технического и технологического развития отечественного газового хозяйства.</a:t>
            </a:r>
          </a:p>
          <a:p>
            <a:endParaRPr lang="ru-RU" dirty="0"/>
          </a:p>
        </p:txBody>
      </p:sp>
    </p:spTree>
    <p:extLst>
      <p:ext uri="{BB962C8B-B14F-4D97-AF65-F5344CB8AC3E}">
        <p14:creationId xmlns:p14="http://schemas.microsoft.com/office/powerpoint/2010/main" val="28858556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3200" b="1" dirty="0">
                <a:latin typeface="Times New Roman" panose="02020603050405020304" pitchFamily="18" charset="0"/>
                <a:cs typeface="Times New Roman" panose="02020603050405020304" pitchFamily="18" charset="0"/>
              </a:rPr>
              <a:t>Понятие и история формирования газового права</a:t>
            </a:r>
            <a:endParaRPr lang="ru-RU" sz="3200" dirty="0"/>
          </a:p>
        </p:txBody>
      </p:sp>
      <p:sp>
        <p:nvSpPr>
          <p:cNvPr id="3" name="Объект 2"/>
          <p:cNvSpPr>
            <a:spLocks noGrp="1"/>
          </p:cNvSpPr>
          <p:nvPr>
            <p:ph idx="1"/>
          </p:nvPr>
        </p:nvSpPr>
        <p:spPr>
          <a:solidFill>
            <a:schemeClr val="accent1">
              <a:lumMod val="40000"/>
              <a:lumOff val="60000"/>
            </a:schemeClr>
          </a:solidFill>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algn="just"/>
            <a:r>
              <a:rPr lang="ru-RU" dirty="0">
                <a:latin typeface="Times New Roman" panose="02020603050405020304" pitchFamily="18" charset="0"/>
                <a:cs typeface="Times New Roman" panose="02020603050405020304" pitchFamily="18" charset="0"/>
              </a:rPr>
              <a:t>Отдельного научного или учебного издания по газовому праву на сегодняшний день не было. Разделы, посвященные отдельным институтам энергетического права, представлены в учебниках по энергетическому праву под редакцией </a:t>
            </a:r>
            <a:r>
              <a:rPr lang="ru-RU" dirty="0" err="1">
                <a:latin typeface="Times New Roman" panose="02020603050405020304" pitchFamily="18" charset="0"/>
                <a:cs typeface="Times New Roman" panose="02020603050405020304" pitchFamily="18" charset="0"/>
              </a:rPr>
              <a:t>В.В.Романовой</a:t>
            </a:r>
            <a:r>
              <a:rPr lang="ru-RU" dirty="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Раздел, посвященный правовому регулированию общественных отношений в газовой отрасли включает в себя положения о стратегических задачах развития газовой отрасли, об источниках правового регулирования общественных отношений в газовой отрасли, о правовом режиме газа, о правовом режиме энергетических объектов газовой отрасли, о правовом положении субъектов газовой отрасли, о договорном регулировании в газовой отрасли, положения о государственном регулировании в газовой отрасли.</a:t>
            </a:r>
          </a:p>
          <a:p>
            <a:endParaRPr lang="ru-RU" dirty="0"/>
          </a:p>
        </p:txBody>
      </p:sp>
    </p:spTree>
    <p:extLst>
      <p:ext uri="{BB962C8B-B14F-4D97-AF65-F5344CB8AC3E}">
        <p14:creationId xmlns:p14="http://schemas.microsoft.com/office/powerpoint/2010/main" val="17678227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3200" b="1" dirty="0">
                <a:latin typeface="Times New Roman" panose="02020603050405020304" pitchFamily="18" charset="0"/>
                <a:cs typeface="Times New Roman" panose="02020603050405020304" pitchFamily="18" charset="0"/>
              </a:rPr>
              <a:t>Понятие и история формирования газового права</a:t>
            </a:r>
            <a:endParaRPr lang="ru-RU" sz="32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dirty="0">
                <a:latin typeface="Times New Roman" panose="02020603050405020304" pitchFamily="18" charset="0"/>
                <a:cs typeface="Times New Roman" panose="02020603050405020304" pitchFamily="18" charset="0"/>
              </a:rPr>
              <a:t>В монографии </a:t>
            </a:r>
            <a:r>
              <a:rPr lang="ru-RU" dirty="0" err="1">
                <a:latin typeface="Times New Roman" panose="02020603050405020304" pitchFamily="18" charset="0"/>
                <a:cs typeface="Times New Roman" panose="02020603050405020304" pitchFamily="18" charset="0"/>
              </a:rPr>
              <a:t>В.В.Романовой</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Энергетический правопорядок: современное состояние и задачи</a:t>
            </a:r>
            <a:r>
              <a:rPr lang="ru-RU" dirty="0">
                <a:latin typeface="Times New Roman" panose="02020603050405020304" pitchFamily="18" charset="0"/>
                <a:cs typeface="Times New Roman" panose="02020603050405020304" pitchFamily="18" charset="0"/>
              </a:rPr>
              <a:t>» 2016 года рассматриваются в том числе современное состояние и задачи энергетического правопорядка в газовой отрасли.</a:t>
            </a:r>
          </a:p>
          <a:p>
            <a:pPr algn="just"/>
            <a:r>
              <a:rPr lang="ru-RU" dirty="0">
                <a:latin typeface="Times New Roman" panose="02020603050405020304" pitchFamily="18" charset="0"/>
                <a:cs typeface="Times New Roman" panose="02020603050405020304" pitchFamily="18" charset="0"/>
              </a:rPr>
              <a:t>В монографии «</a:t>
            </a:r>
            <a:r>
              <a:rPr lang="ru-RU" b="1" dirty="0">
                <a:latin typeface="Times New Roman" panose="02020603050405020304" pitchFamily="18" charset="0"/>
                <a:cs typeface="Times New Roman" panose="02020603050405020304" pitchFamily="18" charset="0"/>
              </a:rPr>
              <a:t>Энергетические рынки: проблемы и задачи правового регулирования</a:t>
            </a:r>
            <a:r>
              <a:rPr lang="ru-RU" dirty="0">
                <a:latin typeface="Times New Roman" panose="02020603050405020304" pitchFamily="18" charset="0"/>
                <a:cs typeface="Times New Roman" panose="02020603050405020304" pitchFamily="18" charset="0"/>
              </a:rPr>
              <a:t>» под редакцией </a:t>
            </a:r>
            <a:r>
              <a:rPr lang="ru-RU" dirty="0" err="1">
                <a:latin typeface="Times New Roman" panose="02020603050405020304" pitchFamily="18" charset="0"/>
                <a:cs typeface="Times New Roman" panose="02020603050405020304" pitchFamily="18" charset="0"/>
              </a:rPr>
              <a:t>В.В.Романовой</a:t>
            </a:r>
            <a:r>
              <a:rPr lang="ru-RU" dirty="0">
                <a:latin typeface="Times New Roman" panose="02020603050405020304" pitchFamily="18" charset="0"/>
                <a:cs typeface="Times New Roman" panose="02020603050405020304" pitchFamily="18" charset="0"/>
              </a:rPr>
              <a:t> 2018 года исследовались проблемные аспекты правового обеспечения рынка газа, к которым были отнесены прежде всего проблемные аспекты нормативно-правового регулирования газификации.</a:t>
            </a:r>
          </a:p>
          <a:p>
            <a:endParaRPr lang="ru-RU" dirty="0"/>
          </a:p>
        </p:txBody>
      </p:sp>
    </p:spTree>
    <p:extLst>
      <p:ext uri="{BB962C8B-B14F-4D97-AF65-F5344CB8AC3E}">
        <p14:creationId xmlns:p14="http://schemas.microsoft.com/office/powerpoint/2010/main" val="16353784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3200" b="1" dirty="0">
                <a:latin typeface="Times New Roman" panose="02020603050405020304" pitchFamily="18" charset="0"/>
                <a:cs typeface="Times New Roman" panose="02020603050405020304" pitchFamily="18" charset="0"/>
              </a:rPr>
              <a:t>Понятие и история формирования газового права</a:t>
            </a:r>
            <a:endParaRPr lang="ru-RU" sz="32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algn="just"/>
            <a:r>
              <a:rPr lang="ru-RU" dirty="0">
                <a:latin typeface="Times New Roman" panose="02020603050405020304" pitchFamily="18" charset="0"/>
                <a:cs typeface="Times New Roman" panose="02020603050405020304" pitchFamily="18" charset="0"/>
              </a:rPr>
              <a:t>Отдельные аспекты правового регулирования в газовой отрасли, связанные в частности с правовым положением компаний нефтегазового комплекса, корпоративного управления  в газовой отрасли становятся предметом диссертационных исследований.</a:t>
            </a:r>
          </a:p>
          <a:p>
            <a:pPr algn="just"/>
            <a:r>
              <a:rPr lang="ru-RU" dirty="0" err="1">
                <a:latin typeface="Times New Roman" panose="02020603050405020304" pitchFamily="18" charset="0"/>
                <a:cs typeface="Times New Roman" panose="02020603050405020304" pitchFamily="18" charset="0"/>
              </a:rPr>
              <a:t>См.,например</a:t>
            </a:r>
            <a:r>
              <a:rPr lang="ru-RU" dirty="0">
                <a:latin typeface="Times New Roman" panose="02020603050405020304" pitchFamily="18" charset="0"/>
                <a:cs typeface="Times New Roman" panose="02020603050405020304" pitchFamily="18" charset="0"/>
              </a:rPr>
              <a:t>:</a:t>
            </a:r>
          </a:p>
          <a:p>
            <a:pPr algn="just"/>
            <a:r>
              <a:rPr lang="ru-RU" dirty="0" err="1">
                <a:latin typeface="Times New Roman" panose="02020603050405020304" pitchFamily="18" charset="0"/>
                <a:cs typeface="Times New Roman" panose="02020603050405020304" pitchFamily="18" charset="0"/>
              </a:rPr>
              <a:t>Тубденов</a:t>
            </a:r>
            <a:r>
              <a:rPr lang="ru-RU" dirty="0">
                <a:latin typeface="Times New Roman" panose="02020603050405020304" pitchFamily="18" charset="0"/>
                <a:cs typeface="Times New Roman" panose="02020603050405020304" pitchFamily="18" charset="0"/>
              </a:rPr>
              <a:t> В.Г. «</a:t>
            </a:r>
            <a:r>
              <a:rPr lang="ru-RU" b="1" dirty="0">
                <a:latin typeface="Times New Roman" panose="02020603050405020304" pitchFamily="18" charset="0"/>
                <a:cs typeface="Times New Roman" panose="02020603050405020304" pitchFamily="18" charset="0"/>
              </a:rPr>
              <a:t>Правовое положение добывающих энергетических компаний нефтегазового комплекса»</a:t>
            </a:r>
            <a:r>
              <a:rPr lang="ru-RU" dirty="0">
                <a:latin typeface="Times New Roman" panose="02020603050405020304" pitchFamily="18" charset="0"/>
                <a:cs typeface="Times New Roman" panose="02020603050405020304" pitchFamily="18" charset="0"/>
              </a:rPr>
              <a:t>: диссертация ... кандидата юридических наук . Москва, 2018</a:t>
            </a:r>
          </a:p>
          <a:p>
            <a:pPr algn="just"/>
            <a:r>
              <a:rPr lang="ru-RU" dirty="0">
                <a:latin typeface="Times New Roman" panose="02020603050405020304" pitchFamily="18" charset="0"/>
                <a:cs typeface="Times New Roman" panose="02020603050405020304" pitchFamily="18" charset="0"/>
              </a:rPr>
              <a:t>Акимов Н.А. «</a:t>
            </a:r>
            <a:r>
              <a:rPr lang="ru-RU" b="1" dirty="0">
                <a:latin typeface="Times New Roman" panose="02020603050405020304" pitchFamily="18" charset="0"/>
                <a:cs typeface="Times New Roman" panose="02020603050405020304" pitchFamily="18" charset="0"/>
              </a:rPr>
              <a:t>Правовое обеспечение корпоративного управления в компаниях с государственным участием в сфере энергетики»</a:t>
            </a:r>
            <a:r>
              <a:rPr lang="ru-RU" dirty="0">
                <a:latin typeface="Times New Roman" panose="02020603050405020304" pitchFamily="18" charset="0"/>
                <a:cs typeface="Times New Roman" panose="02020603050405020304" pitchFamily="18" charset="0"/>
              </a:rPr>
              <a:t>: диссертация ... кандидата юридических наук . Москва, 2020. </a:t>
            </a:r>
            <a:endParaRPr lang="en-US"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Кошман С.С. </a:t>
            </a:r>
            <a:r>
              <a:rPr lang="ru-RU" b="1" i="0" dirty="0">
                <a:solidFill>
                  <a:srgbClr val="444444"/>
                </a:solidFill>
                <a:effectLst/>
                <a:latin typeface="Times New Roman" panose="02020603050405020304" pitchFamily="18" charset="0"/>
                <a:cs typeface="Times New Roman" panose="02020603050405020304" pitchFamily="18" charset="0"/>
              </a:rPr>
              <a:t>«Правовое регулирование экспорта природного газа из Российской Федерации, поставляемого трубопроводным транспортом»  </a:t>
            </a:r>
            <a:r>
              <a:rPr lang="ru-RU" dirty="0">
                <a:latin typeface="Times New Roman" panose="02020603050405020304" pitchFamily="18" charset="0"/>
                <a:cs typeface="Times New Roman" panose="02020603050405020304" pitchFamily="18" charset="0"/>
              </a:rPr>
              <a:t>диссертация ... кандидата юридических наук. М.2024.</a:t>
            </a:r>
          </a:p>
          <a:p>
            <a:endParaRPr lang="ru-RU" dirty="0"/>
          </a:p>
        </p:txBody>
      </p:sp>
    </p:spTree>
    <p:extLst>
      <p:ext uri="{BB962C8B-B14F-4D97-AF65-F5344CB8AC3E}">
        <p14:creationId xmlns:p14="http://schemas.microsoft.com/office/powerpoint/2010/main" val="35933977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3200" b="1" dirty="0">
                <a:latin typeface="Times New Roman" panose="02020603050405020304" pitchFamily="18" charset="0"/>
                <a:cs typeface="Times New Roman" panose="02020603050405020304" pitchFamily="18" charset="0"/>
              </a:rPr>
              <a:t>Понятие и история формирования газового права</a:t>
            </a:r>
            <a:endParaRPr lang="ru-RU" sz="32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algn="just"/>
            <a:r>
              <a:rPr lang="ru-RU" dirty="0">
                <a:latin typeface="Times New Roman" panose="02020603050405020304" pitchFamily="18" charset="0"/>
                <a:cs typeface="Times New Roman" panose="02020603050405020304" pitchFamily="18" charset="0"/>
              </a:rPr>
              <a:t>За рубежом учебные и научные издания по газовому праву появились гораздо раньше. Общими подходами в правовых исследованиях по газовому праву у российских и зарубежных ученых является то, что в них охватываются как вопросы правового регулирования частноправовых отношений, так и публично правовых отношений на национальном и международном уровнях.</a:t>
            </a:r>
          </a:p>
          <a:p>
            <a:pPr algn="just"/>
            <a:r>
              <a:rPr lang="ru-RU" dirty="0">
                <a:latin typeface="Times New Roman" panose="02020603050405020304" pitchFamily="18" charset="0"/>
                <a:cs typeface="Times New Roman" panose="02020603050405020304" pitchFamily="18" charset="0"/>
              </a:rPr>
              <a:t>См</a:t>
            </a:r>
            <a:r>
              <a:rPr lang="en-US"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напр</a:t>
            </a:r>
            <a:r>
              <a:rPr lang="en-US" dirty="0">
                <a:latin typeface="Times New Roman" panose="02020603050405020304" pitchFamily="18" charset="0"/>
                <a:cs typeface="Times New Roman" panose="02020603050405020304" pitchFamily="18" charset="0"/>
              </a:rPr>
              <a:t>.: Howard R. Williams, Charles J. Meyers</a:t>
            </a:r>
            <a:r>
              <a:rPr lang="ru-RU"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Oil and Gas Law</a:t>
            </a:r>
            <a:r>
              <a:rPr lang="ru-RU"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 Bender, </a:t>
            </a:r>
            <a:r>
              <a:rPr lang="en-US" b="1" dirty="0">
                <a:latin typeface="Times New Roman" panose="02020603050405020304" pitchFamily="18" charset="0"/>
                <a:cs typeface="Times New Roman" panose="02020603050405020304" pitchFamily="18" charset="0"/>
              </a:rPr>
              <a:t>1959</a:t>
            </a:r>
            <a:r>
              <a:rPr lang="en-US" dirty="0">
                <a:latin typeface="Times New Roman" panose="02020603050405020304" pitchFamily="18" charset="0"/>
                <a:cs typeface="Times New Roman" panose="02020603050405020304" pitchFamily="18" charset="0"/>
              </a:rPr>
              <a:t>; Howard R. Williams, Charles J. Meyers</a:t>
            </a:r>
            <a:r>
              <a:rPr lang="ru-RU"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Oil and Gas Law</a:t>
            </a:r>
            <a:r>
              <a:rPr lang="en-US" dirty="0">
                <a:latin typeface="Times New Roman" panose="02020603050405020304" pitchFamily="18" charset="0"/>
                <a:cs typeface="Times New Roman" panose="02020603050405020304" pitchFamily="18" charset="0"/>
              </a:rPr>
              <a:t>. LexisNexis</a:t>
            </a:r>
            <a:r>
              <a:rPr lang="ru-RU"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1973</a:t>
            </a:r>
            <a:r>
              <a:rPr lang="en-US" dirty="0">
                <a:latin typeface="Times New Roman" panose="02020603050405020304" pitchFamily="18" charset="0"/>
                <a:cs typeface="Times New Roman" panose="02020603050405020304" pitchFamily="18" charset="0"/>
              </a:rPr>
              <a:t>; Oil and gas law in a </a:t>
            </a:r>
            <a:r>
              <a:rPr lang="en-US" dirty="0" smtClean="0">
                <a:latin typeface="Times New Roman" panose="02020603050405020304" pitchFamily="18" charset="0"/>
                <a:cs typeface="Times New Roman" panose="02020603050405020304" pitchFamily="18" charset="0"/>
              </a:rPr>
              <a:t>nutshell by</a:t>
            </a:r>
            <a:r>
              <a:rPr lang="en-US" dirty="0">
                <a:latin typeface="Times New Roman" panose="02020603050405020304" pitchFamily="18" charset="0"/>
                <a:cs typeface="Times New Roman" panose="02020603050405020304" pitchFamily="18" charset="0"/>
              </a:rPr>
              <a:t> John S. </a:t>
            </a:r>
            <a:r>
              <a:rPr lang="en-US" dirty="0" smtClean="0">
                <a:latin typeface="Times New Roman" panose="02020603050405020304" pitchFamily="18" charset="0"/>
                <a:cs typeface="Times New Roman" panose="02020603050405020304" pitchFamily="18" charset="0"/>
              </a:rPr>
              <a:t>Lowe</a:t>
            </a:r>
            <a:r>
              <a:rPr lang="en-US" dirty="0">
                <a:latin typeface="Times New Roman" panose="02020603050405020304" pitchFamily="18" charset="0"/>
                <a:cs typeface="Times New Roman" panose="02020603050405020304" pitchFamily="18" charset="0"/>
              </a:rPr>
              <a:t> West Pub. </a:t>
            </a:r>
            <a:r>
              <a:rPr lang="en-US" dirty="0" smtClean="0">
                <a:latin typeface="Times New Roman" panose="02020603050405020304" pitchFamily="18" charset="0"/>
                <a:cs typeface="Times New Roman" panose="02020603050405020304" pitchFamily="18" charset="0"/>
              </a:rPr>
              <a:t>Co.1995</a:t>
            </a:r>
            <a:r>
              <a:rPr lang="ru-RU"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Patrick </a:t>
            </a:r>
            <a:r>
              <a:rPr lang="en-US" dirty="0">
                <a:latin typeface="Times New Roman" panose="02020603050405020304" pitchFamily="18" charset="0"/>
                <a:cs typeface="Times New Roman" panose="02020603050405020304" pitchFamily="18" charset="0"/>
              </a:rPr>
              <a:t>H. </a:t>
            </a:r>
            <a:r>
              <a:rPr lang="en-US" dirty="0" err="1">
                <a:latin typeface="Times New Roman" panose="02020603050405020304" pitchFamily="18" charset="0"/>
                <a:cs typeface="Times New Roman" panose="02020603050405020304" pitchFamily="18" charset="0"/>
              </a:rPr>
              <a:t>artin</a:t>
            </a:r>
            <a:r>
              <a:rPr lang="en-US" dirty="0">
                <a:latin typeface="Times New Roman" panose="02020603050405020304" pitchFamily="18" charset="0"/>
                <a:cs typeface="Times New Roman" panose="02020603050405020304" pitchFamily="18" charset="0"/>
              </a:rPr>
              <a:t>, Bruce M. Kramer, Charles J. Meyers ·Williams &amp; Meyers, </a:t>
            </a:r>
            <a:r>
              <a:rPr lang="en-US" b="1" dirty="0">
                <a:latin typeface="Times New Roman" panose="02020603050405020304" pitchFamily="18" charset="0"/>
                <a:cs typeface="Times New Roman" panose="02020603050405020304" pitchFamily="18" charset="0"/>
              </a:rPr>
              <a:t>Oil and Gas Law </a:t>
            </a:r>
            <a:r>
              <a:rPr lang="en-US" dirty="0">
                <a:latin typeface="Times New Roman" panose="02020603050405020304" pitchFamily="18" charset="0"/>
                <a:cs typeface="Times New Roman" panose="02020603050405020304" pitchFamily="18" charset="0"/>
              </a:rPr>
              <a:t>Abridged LexisNexis</a:t>
            </a:r>
            <a:r>
              <a:rPr lang="ru-RU"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2018</a:t>
            </a:r>
            <a:r>
              <a:rPr lang="en-US" dirty="0">
                <a:latin typeface="Times New Roman" panose="02020603050405020304" pitchFamily="18" charset="0"/>
                <a:cs typeface="Times New Roman" panose="02020603050405020304" pitchFamily="18" charset="0"/>
              </a:rPr>
              <a:t>; William Hughes</a:t>
            </a:r>
            <a:r>
              <a:rPr lang="ru-RU"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Fundamentals of Oil &amp; Gas Law </a:t>
            </a:r>
            <a:r>
              <a:rPr lang="en-US" dirty="0" err="1">
                <a:latin typeface="Times New Roman" panose="02020603050405020304" pitchFamily="18" charset="0"/>
                <a:cs typeface="Times New Roman" panose="02020603050405020304" pitchFamily="18" charset="0"/>
              </a:rPr>
              <a:t>PennWell</a:t>
            </a:r>
            <a:r>
              <a:rPr lang="en-US" dirty="0">
                <a:latin typeface="Times New Roman" panose="02020603050405020304" pitchFamily="18" charset="0"/>
                <a:cs typeface="Times New Roman" panose="02020603050405020304" pitchFamily="18" charset="0"/>
              </a:rPr>
              <a:t> Books</a:t>
            </a:r>
            <a:r>
              <a:rPr lang="en-US" b="1" dirty="0">
                <a:latin typeface="Times New Roman" panose="02020603050405020304" pitchFamily="18" charset="0"/>
                <a:cs typeface="Times New Roman" panose="02020603050405020304" pitchFamily="18" charset="0"/>
              </a:rPr>
              <a:t>, 2016</a:t>
            </a:r>
            <a:r>
              <a:rPr lang="en-US" dirty="0">
                <a:latin typeface="Times New Roman" panose="02020603050405020304" pitchFamily="18" charset="0"/>
                <a:cs typeface="Times New Roman" panose="02020603050405020304" pitchFamily="18" charset="0"/>
              </a:rPr>
              <a:t>; UK </a:t>
            </a:r>
            <a:r>
              <a:rPr lang="en-US" b="1" dirty="0">
                <a:latin typeface="Times New Roman" panose="02020603050405020304" pitchFamily="18" charset="0"/>
                <a:cs typeface="Times New Roman" panose="02020603050405020304" pitchFamily="18" charset="0"/>
              </a:rPr>
              <a:t>Oil and Gas Law: Current Practice and Emerging Trends Volume II: Commercial and Contract Law Issues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Editors:Emre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Üşenmez</a:t>
            </a:r>
            <a:r>
              <a:rPr lang="en-US" dirty="0">
                <a:latin typeface="Times New Roman" panose="02020603050405020304" pitchFamily="18" charset="0"/>
                <a:cs typeface="Times New Roman" panose="02020603050405020304" pitchFamily="18" charset="0"/>
              </a:rPr>
              <a:t>, Greg Gordon, John Paterson. Edinburgh University Press </a:t>
            </a:r>
            <a:r>
              <a:rPr lang="en-US" b="1" dirty="0">
                <a:latin typeface="Times New Roman" panose="02020603050405020304" pitchFamily="18" charset="0"/>
                <a:cs typeface="Times New Roman" panose="02020603050405020304" pitchFamily="18" charset="0"/>
              </a:rPr>
              <a:t>2018</a:t>
            </a:r>
            <a:endParaRPr lang="ru-RU" b="1"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1370750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3200" b="1" dirty="0">
                <a:latin typeface="Times New Roman" panose="02020603050405020304" pitchFamily="18" charset="0"/>
                <a:cs typeface="Times New Roman" panose="02020603050405020304" pitchFamily="18" charset="0"/>
              </a:rPr>
              <a:t>Понятие и история формирования газового права</a:t>
            </a:r>
            <a:endParaRPr lang="ru-RU" sz="32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a:bodyPr>
          <a:lstStyle/>
          <a:p>
            <a:pPr algn="just"/>
            <a:r>
              <a:rPr lang="ru-RU" sz="2600" dirty="0">
                <a:latin typeface="Times New Roman" panose="02020603050405020304" pitchFamily="18" charset="0"/>
                <a:cs typeface="Times New Roman" panose="02020603050405020304" pitchFamily="18" charset="0"/>
              </a:rPr>
              <a:t>Для целей анализа текущего состояния и дальнейшего развития правового регулирования на рынке газа представляется целесообразным выделить некоторые классификации в зависимости от разных оснований. </a:t>
            </a:r>
          </a:p>
          <a:p>
            <a:pPr algn="just"/>
            <a:r>
              <a:rPr lang="ru-RU" sz="2600" dirty="0">
                <a:latin typeface="Times New Roman" panose="02020603050405020304" pitchFamily="18" charset="0"/>
                <a:cs typeface="Times New Roman" panose="02020603050405020304" pitchFamily="18" charset="0"/>
              </a:rPr>
              <a:t>Так, для анализа правового регулирования национального рынка газа можно подразделить нормы газового права на следующие условные группы.</a:t>
            </a:r>
          </a:p>
          <a:p>
            <a:pPr lvl="0" algn="just"/>
            <a:r>
              <a:rPr lang="ru-RU" sz="2600" b="1" dirty="0">
                <a:latin typeface="Times New Roman" panose="02020603050405020304" pitchFamily="18" charset="0"/>
                <a:cs typeface="Times New Roman" panose="02020603050405020304" pitchFamily="18" charset="0"/>
              </a:rPr>
              <a:t>В зависимости от разновидности состояния природного газа: </a:t>
            </a:r>
          </a:p>
          <a:p>
            <a:pPr algn="just"/>
            <a:r>
              <a:rPr lang="ru-RU" sz="2600" dirty="0">
                <a:latin typeface="Times New Roman" panose="02020603050405020304" pitchFamily="18" charset="0"/>
                <a:cs typeface="Times New Roman" panose="02020603050405020304" pitchFamily="18" charset="0"/>
              </a:rPr>
              <a:t>- правовое регулирование рынка природного газа, </a:t>
            </a:r>
          </a:p>
          <a:p>
            <a:pPr algn="just"/>
            <a:r>
              <a:rPr lang="ru-RU" sz="2600" dirty="0">
                <a:latin typeface="Times New Roman" panose="02020603050405020304" pitchFamily="18" charset="0"/>
                <a:cs typeface="Times New Roman" panose="02020603050405020304" pitchFamily="18" charset="0"/>
              </a:rPr>
              <a:t>- правовое регулирование рынка сжиженного природного газа (далее – рынок  СПГ) , </a:t>
            </a:r>
          </a:p>
          <a:p>
            <a:pPr algn="just"/>
            <a:r>
              <a:rPr lang="ru-RU" sz="2600" dirty="0">
                <a:latin typeface="Times New Roman" panose="02020603050405020304" pitchFamily="18" charset="0"/>
                <a:cs typeface="Times New Roman" panose="02020603050405020304" pitchFamily="18" charset="0"/>
              </a:rPr>
              <a:t>- правовое регулирование рынка сжиженного углеводородного газа (далее – рынок СУГ).</a:t>
            </a:r>
          </a:p>
          <a:p>
            <a:endParaRPr lang="ru-RU" dirty="0"/>
          </a:p>
        </p:txBody>
      </p:sp>
    </p:spTree>
    <p:extLst>
      <p:ext uri="{BB962C8B-B14F-4D97-AF65-F5344CB8AC3E}">
        <p14:creationId xmlns:p14="http://schemas.microsoft.com/office/powerpoint/2010/main" val="10473991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3200" b="1" dirty="0">
                <a:latin typeface="Times New Roman" panose="02020603050405020304" pitchFamily="18" charset="0"/>
                <a:cs typeface="Times New Roman" panose="02020603050405020304" pitchFamily="18" charset="0"/>
              </a:rPr>
              <a:t>Понятие и история формирования газового права</a:t>
            </a:r>
            <a:endParaRPr lang="ru-RU" sz="3200" dirty="0"/>
          </a:p>
        </p:txBody>
      </p:sp>
      <p:sp>
        <p:nvSpPr>
          <p:cNvPr id="3" name="Объект 2"/>
          <p:cNvSpPr>
            <a:spLocks noGrp="1"/>
          </p:cNvSpPr>
          <p:nvPr>
            <p:ph idx="1"/>
          </p:nvPr>
        </p:nvSpPr>
        <p:spPr>
          <a:solidFill>
            <a:schemeClr val="accent1">
              <a:lumMod val="40000"/>
              <a:lumOff val="60000"/>
            </a:schemeClr>
          </a:solidFill>
        </p:spPr>
        <p:style>
          <a:lnRef idx="1">
            <a:schemeClr val="accent5"/>
          </a:lnRef>
          <a:fillRef idx="2">
            <a:schemeClr val="accent5"/>
          </a:fillRef>
          <a:effectRef idx="1">
            <a:schemeClr val="accent5"/>
          </a:effectRef>
          <a:fontRef idx="minor">
            <a:schemeClr val="dk1"/>
          </a:fontRef>
        </p:style>
        <p:txBody>
          <a:bodyPr>
            <a:normAutofit fontScale="85000" lnSpcReduction="10000"/>
          </a:bodyPr>
          <a:lstStyle/>
          <a:p>
            <a:pPr lvl="0" algn="just"/>
            <a:r>
              <a:rPr lang="ru-RU" b="1" dirty="0">
                <a:latin typeface="Times New Roman" panose="02020603050405020304" pitchFamily="18" charset="0"/>
                <a:cs typeface="Times New Roman" panose="02020603050405020304" pitchFamily="18" charset="0"/>
              </a:rPr>
              <a:t>В зависимости от способа торговли</a:t>
            </a:r>
            <a:r>
              <a:rPr lang="ru-RU" dirty="0">
                <a:latin typeface="Times New Roman" panose="02020603050405020304" pitchFamily="18" charset="0"/>
                <a:cs typeface="Times New Roman" panose="02020603050405020304" pitchFamily="18" charset="0"/>
              </a:rPr>
              <a:t>:</a:t>
            </a:r>
          </a:p>
          <a:p>
            <a:pPr algn="just"/>
            <a:r>
              <a:rPr lang="ru-RU" dirty="0">
                <a:latin typeface="Times New Roman" panose="02020603050405020304" pitchFamily="18" charset="0"/>
                <a:cs typeface="Times New Roman" panose="02020603050405020304" pitchFamily="18" charset="0"/>
              </a:rPr>
              <a:t>- правовое регулирование внебиржевого рынка газа;</a:t>
            </a:r>
          </a:p>
          <a:p>
            <a:pPr algn="just"/>
            <a:r>
              <a:rPr lang="ru-RU" dirty="0">
                <a:latin typeface="Times New Roman" panose="02020603050405020304" pitchFamily="18" charset="0"/>
                <a:cs typeface="Times New Roman" panose="02020603050405020304" pitchFamily="18" charset="0"/>
              </a:rPr>
              <a:t>-  правовое регулирование биржевого рынка газа.</a:t>
            </a:r>
          </a:p>
          <a:p>
            <a:pPr lvl="0" algn="just"/>
            <a:r>
              <a:rPr lang="ru-RU" b="1" dirty="0">
                <a:latin typeface="Times New Roman" panose="02020603050405020304" pitchFamily="18" charset="0"/>
                <a:cs typeface="Times New Roman" panose="02020603050405020304" pitchFamily="18" charset="0"/>
              </a:rPr>
              <a:t>В зависимости от целей использования газа</a:t>
            </a:r>
            <a:r>
              <a:rPr lang="ru-RU" dirty="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 правовое регулирование на рынке газа для коммунально-бытовых нужд;</a:t>
            </a:r>
          </a:p>
          <a:p>
            <a:pPr algn="just"/>
            <a:r>
              <a:rPr lang="ru-RU" dirty="0">
                <a:latin typeface="Times New Roman" panose="02020603050405020304" pitchFamily="18" charset="0"/>
                <a:cs typeface="Times New Roman" panose="02020603050405020304" pitchFamily="18" charset="0"/>
              </a:rPr>
              <a:t>- правовое регулирование на рынке газа для промышленных и иных нужд, не относящихся к коммунально-бытовым.</a:t>
            </a:r>
          </a:p>
          <a:p>
            <a:pPr lvl="0" algn="just"/>
            <a:r>
              <a:rPr lang="ru-RU" b="1" dirty="0">
                <a:latin typeface="Times New Roman" panose="02020603050405020304" pitchFamily="18" charset="0"/>
                <a:cs typeface="Times New Roman" panose="02020603050405020304" pitchFamily="18" charset="0"/>
              </a:rPr>
              <a:t>В зависимости от ценообразования</a:t>
            </a:r>
            <a:r>
              <a:rPr lang="ru-RU" dirty="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 правовое обеспечение на рынке газа по регулируемым государством ценам;</a:t>
            </a:r>
          </a:p>
          <a:p>
            <a:pPr algn="just"/>
            <a:r>
              <a:rPr lang="ru-RU" dirty="0">
                <a:latin typeface="Times New Roman" panose="02020603050405020304" pitchFamily="18" charset="0"/>
                <a:cs typeface="Times New Roman" panose="02020603050405020304" pitchFamily="18" charset="0"/>
              </a:rPr>
              <a:t>-  правое регулирование на рынке газа по нерегулируемым государством ценам.</a:t>
            </a:r>
          </a:p>
          <a:p>
            <a:endParaRPr lang="ru-RU" dirty="0"/>
          </a:p>
        </p:txBody>
      </p:sp>
    </p:spTree>
    <p:extLst>
      <p:ext uri="{BB962C8B-B14F-4D97-AF65-F5344CB8AC3E}">
        <p14:creationId xmlns:p14="http://schemas.microsoft.com/office/powerpoint/2010/main" val="38807584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3200" b="1" dirty="0">
                <a:latin typeface="Times New Roman" panose="02020603050405020304" pitchFamily="18" charset="0"/>
                <a:cs typeface="Times New Roman" panose="02020603050405020304" pitchFamily="18" charset="0"/>
              </a:rPr>
              <a:t>Понятие и история формирования газового права</a:t>
            </a:r>
            <a:endParaRPr lang="ru-RU" sz="32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a:bodyPr>
          <a:lstStyle/>
          <a:p>
            <a:r>
              <a:rPr lang="ru-RU" b="1" dirty="0">
                <a:latin typeface="Times New Roman" panose="02020603050405020304" pitchFamily="18" charset="0"/>
                <a:cs typeface="Times New Roman" panose="02020603050405020304" pitchFamily="18" charset="0"/>
              </a:rPr>
              <a:t>Внешние рынки газа </a:t>
            </a:r>
            <a:r>
              <a:rPr lang="ru-RU" dirty="0">
                <a:latin typeface="Times New Roman" panose="02020603050405020304" pitchFamily="18" charset="0"/>
                <a:cs typeface="Times New Roman" panose="02020603050405020304" pitchFamily="18" charset="0"/>
              </a:rPr>
              <a:t>для проведения анализа правового регулирования можно подразделить на следующие условные группы:</a:t>
            </a:r>
          </a:p>
          <a:p>
            <a:pPr lvl="0"/>
            <a:r>
              <a:rPr lang="ru-RU" b="1" dirty="0">
                <a:latin typeface="Times New Roman" panose="02020603050405020304" pitchFamily="18" charset="0"/>
                <a:cs typeface="Times New Roman" panose="02020603050405020304" pitchFamily="18" charset="0"/>
              </a:rPr>
              <a:t>В зависимости от субъектного состава </a:t>
            </a:r>
            <a:r>
              <a:rPr lang="ru-RU" dirty="0">
                <a:latin typeface="Times New Roman" panose="02020603050405020304" pitchFamily="18" charset="0"/>
                <a:cs typeface="Times New Roman" panose="02020603050405020304" pitchFamily="18" charset="0"/>
              </a:rPr>
              <a:t>: </a:t>
            </a:r>
          </a:p>
          <a:p>
            <a:r>
              <a:rPr lang="ru-RU" dirty="0">
                <a:latin typeface="Times New Roman" panose="02020603050405020304" pitchFamily="18" charset="0"/>
                <a:cs typeface="Times New Roman" panose="02020603050405020304" pitchFamily="18" charset="0"/>
              </a:rPr>
              <a:t>- региональные международные рынки газа,</a:t>
            </a:r>
          </a:p>
          <a:p>
            <a:r>
              <a:rPr lang="ru-RU" dirty="0">
                <a:latin typeface="Times New Roman" panose="02020603050405020304" pitchFamily="18" charset="0"/>
                <a:cs typeface="Times New Roman" panose="02020603050405020304" pitchFamily="18" charset="0"/>
              </a:rPr>
              <a:t>-  зарубежные рынки газа.</a:t>
            </a:r>
          </a:p>
          <a:p>
            <a:pPr lvl="0"/>
            <a:r>
              <a:rPr lang="ru-RU" b="1" dirty="0">
                <a:latin typeface="Times New Roman" panose="02020603050405020304" pitchFamily="18" charset="0"/>
                <a:cs typeface="Times New Roman" panose="02020603050405020304" pitchFamily="18" charset="0"/>
              </a:rPr>
              <a:t>В зависимости от разновидности состояния природного газа</a:t>
            </a:r>
            <a:r>
              <a:rPr lang="ru-RU" dirty="0">
                <a:latin typeface="Times New Roman" panose="02020603050405020304" pitchFamily="18" charset="0"/>
                <a:cs typeface="Times New Roman" panose="02020603050405020304" pitchFamily="18" charset="0"/>
              </a:rPr>
              <a:t>: </a:t>
            </a:r>
          </a:p>
          <a:p>
            <a:r>
              <a:rPr lang="ru-RU" dirty="0">
                <a:latin typeface="Times New Roman" panose="02020603050405020304" pitchFamily="18" charset="0"/>
                <a:cs typeface="Times New Roman" panose="02020603050405020304" pitchFamily="18" charset="0"/>
              </a:rPr>
              <a:t>- внешний рынок природного газа, </a:t>
            </a:r>
          </a:p>
          <a:p>
            <a:r>
              <a:rPr lang="ru-RU" dirty="0">
                <a:latin typeface="Times New Roman" panose="02020603050405020304" pitchFamily="18" charset="0"/>
                <a:cs typeface="Times New Roman" panose="02020603050405020304" pitchFamily="18" charset="0"/>
              </a:rPr>
              <a:t>- внешний рынок сжиженного природного газа, </a:t>
            </a:r>
          </a:p>
          <a:p>
            <a:r>
              <a:rPr lang="ru-RU" dirty="0">
                <a:latin typeface="Times New Roman" panose="02020603050405020304" pitchFamily="18" charset="0"/>
                <a:cs typeface="Times New Roman" panose="02020603050405020304" pitchFamily="18" charset="0"/>
              </a:rPr>
              <a:t>- внешний рынок сжиженного углеводородного газа.</a:t>
            </a:r>
          </a:p>
          <a:p>
            <a:endParaRPr lang="ru-RU" dirty="0"/>
          </a:p>
        </p:txBody>
      </p:sp>
    </p:spTree>
    <p:extLst>
      <p:ext uri="{BB962C8B-B14F-4D97-AF65-F5344CB8AC3E}">
        <p14:creationId xmlns:p14="http://schemas.microsoft.com/office/powerpoint/2010/main" val="31827538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3200" b="1" dirty="0">
                <a:latin typeface="Times New Roman" panose="02020603050405020304" pitchFamily="18" charset="0"/>
                <a:cs typeface="Times New Roman" panose="02020603050405020304" pitchFamily="18" charset="0"/>
              </a:rPr>
              <a:t>Понятие и история формирования газового права</a:t>
            </a:r>
            <a:endParaRPr lang="ru-RU" sz="32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dirty="0" smtClean="0">
                <a:latin typeface="Times New Roman" panose="02020603050405020304" pitchFamily="18" charset="0"/>
                <a:cs typeface="Times New Roman" panose="02020603050405020304" pitchFamily="18" charset="0"/>
              </a:rPr>
              <a:t>Председатель </a:t>
            </a:r>
            <a:r>
              <a:rPr lang="ru-RU" dirty="0">
                <a:latin typeface="Times New Roman" panose="02020603050405020304" pitchFamily="18" charset="0"/>
                <a:cs typeface="Times New Roman" panose="02020603050405020304" pitchFamily="18" charset="0"/>
              </a:rPr>
              <a:t>Правления ПАО «Газпром» А.Б. Миллер </a:t>
            </a:r>
            <a:r>
              <a:rPr lang="ru-RU" dirty="0" smtClean="0">
                <a:latin typeface="Times New Roman" panose="02020603050405020304" pitchFamily="18" charset="0"/>
                <a:cs typeface="Times New Roman" panose="02020603050405020304" pitchFamily="18" charset="0"/>
              </a:rPr>
              <a:t>неоднократно отмечал, </a:t>
            </a:r>
            <a:r>
              <a:rPr lang="ru-RU" dirty="0">
                <a:latin typeface="Times New Roman" panose="02020603050405020304" pitchFamily="18" charset="0"/>
                <a:cs typeface="Times New Roman" panose="02020603050405020304" pitchFamily="18" charset="0"/>
              </a:rPr>
              <a:t>что «</a:t>
            </a:r>
            <a:r>
              <a:rPr lang="ru-RU" b="1" dirty="0">
                <a:latin typeface="Times New Roman" panose="02020603050405020304" pitchFamily="18" charset="0"/>
                <a:cs typeface="Times New Roman" panose="02020603050405020304" pitchFamily="18" charset="0"/>
              </a:rPr>
              <a:t>роль природного газа в мировом энергобалансе продолжит расти при любом реалистичном сценарии развития энергетики. Он останется наиболее привлекательным энергоресурсом благодаря сочетанию надежности, удобства использования, экономичности и экологических преимуществ</a:t>
            </a:r>
            <a:r>
              <a:rPr lang="ru-RU" dirty="0">
                <a:latin typeface="Times New Roman" panose="02020603050405020304" pitchFamily="18" charset="0"/>
                <a:cs typeface="Times New Roman" panose="02020603050405020304" pitchFamily="18" charset="0"/>
              </a:rPr>
              <a:t>.» </a:t>
            </a:r>
          </a:p>
          <a:p>
            <a:pPr algn="just"/>
            <a:r>
              <a:rPr lang="ru-RU" dirty="0">
                <a:hlinkClick r:id="rId2"/>
              </a:rPr>
              <a:t>https://www.gazprom.ru/press/news/2024/june/article574413/</a:t>
            </a:r>
            <a:r>
              <a:rPr lang="ru-RU" dirty="0"/>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0146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7D8FBF8-570C-1EE9-7147-A391B40613A5}"/>
              </a:ext>
            </a:extLst>
          </p:cNvPr>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pPr algn="ctr"/>
            <a:r>
              <a:rPr lang="ru-RU" sz="3600" dirty="0">
                <a:latin typeface="Times New Roman" panose="02020603050405020304" pitchFamily="18" charset="0"/>
                <a:cs typeface="Times New Roman" panose="02020603050405020304" pitchFamily="18" charset="0"/>
              </a:rPr>
              <a:t>Понятие и история формирования газового права</a:t>
            </a:r>
          </a:p>
        </p:txBody>
      </p:sp>
      <p:sp>
        <p:nvSpPr>
          <p:cNvPr id="3" name="Объект 2">
            <a:extLst>
              <a:ext uri="{FF2B5EF4-FFF2-40B4-BE49-F238E27FC236}">
                <a16:creationId xmlns:a16="http://schemas.microsoft.com/office/drawing/2014/main" xmlns="" id="{0FAF65C0-42D8-97CE-8D37-05E1B00568B0}"/>
              </a:ext>
            </a:extLst>
          </p:cNvPr>
          <p:cNvSpPr>
            <a:spLocks noGrp="1"/>
          </p:cNvSpPr>
          <p:nvPr>
            <p:ph idx="1"/>
          </p:nvPr>
        </p:nvSpPr>
        <p:spPr>
          <a:solidFill>
            <a:schemeClr val="accent1">
              <a:lumMod val="40000"/>
              <a:lumOff val="60000"/>
            </a:schemeClr>
          </a:solidFill>
        </p:spPr>
        <p:style>
          <a:lnRef idx="1">
            <a:schemeClr val="accent5"/>
          </a:lnRef>
          <a:fillRef idx="2">
            <a:schemeClr val="accent5"/>
          </a:fillRef>
          <a:effectRef idx="1">
            <a:schemeClr val="accent5"/>
          </a:effectRef>
          <a:fontRef idx="minor">
            <a:schemeClr val="dk1"/>
          </a:fontRef>
        </p:style>
        <p:txBody>
          <a:bodyPr>
            <a:noAutofit/>
          </a:bodyPr>
          <a:lstStyle/>
          <a:p>
            <a:pPr indent="449580" algn="just">
              <a:lnSpc>
                <a:spcPct val="150000"/>
              </a:lnSpc>
              <a:spcAft>
                <a:spcPts val="1000"/>
              </a:spcAft>
            </a:pPr>
            <a:r>
              <a:rPr lang="ru-RU" sz="2400" b="1" dirty="0">
                <a:effectLst/>
                <a:latin typeface="Times New Roman" panose="02020603050405020304" pitchFamily="18" charset="0"/>
                <a:ea typeface="Calibri" panose="020F0502020204030204" pitchFamily="34" charset="0"/>
                <a:cs typeface="Times New Roman" panose="02020603050405020304" pitchFamily="18" charset="0"/>
              </a:rPr>
              <a:t>Развитие энергетического права прежде всего по отраслевому принципу с учетом специфики правового регулирования в отдельных отраслях энергетики обусловило формирование соответствующих институтов энергетического права. Газовое право является одним из важнейших институтов энергетического права. Для газового права применимы общетеоретические положения энергетического права, включая положения о методах и принципах энергетического права. </a:t>
            </a:r>
          </a:p>
          <a:p>
            <a:endParaRPr lang="ru-RU" sz="2400" b="1" dirty="0"/>
          </a:p>
        </p:txBody>
      </p:sp>
    </p:spTree>
    <p:extLst>
      <p:ext uri="{BB962C8B-B14F-4D97-AF65-F5344CB8AC3E}">
        <p14:creationId xmlns:p14="http://schemas.microsoft.com/office/powerpoint/2010/main" val="12039671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3200" b="1" dirty="0">
                <a:latin typeface="Times New Roman" panose="02020603050405020304" pitchFamily="18" charset="0"/>
                <a:cs typeface="Times New Roman" panose="02020603050405020304" pitchFamily="18" charset="0"/>
              </a:rPr>
              <a:t>Понятие и история формирования газового права</a:t>
            </a:r>
            <a:endParaRPr lang="ru-RU" sz="3200" dirty="0"/>
          </a:p>
        </p:txBody>
      </p:sp>
      <p:sp>
        <p:nvSpPr>
          <p:cNvPr id="3" name="Объект 2"/>
          <p:cNvSpPr>
            <a:spLocks noGrp="1"/>
          </p:cNvSpPr>
          <p:nvPr>
            <p:ph idx="1"/>
          </p:nvPr>
        </p:nvSpPr>
        <p:spPr>
          <a:solidFill>
            <a:schemeClr val="accent6">
              <a:lumMod val="40000"/>
              <a:lumOff val="60000"/>
            </a:schemeClr>
          </a:solidFill>
        </p:spPr>
        <p:style>
          <a:lnRef idx="1">
            <a:schemeClr val="accent5"/>
          </a:lnRef>
          <a:fillRef idx="2">
            <a:schemeClr val="accent5"/>
          </a:fillRef>
          <a:effectRef idx="1">
            <a:schemeClr val="accent5"/>
          </a:effectRef>
          <a:fontRef idx="minor">
            <a:schemeClr val="dk1"/>
          </a:fontRef>
        </p:style>
        <p:txBody>
          <a:bodyPr>
            <a:normAutofit lnSpcReduction="10000"/>
          </a:bodyPr>
          <a:lstStyle/>
          <a:p>
            <a:pPr algn="just"/>
            <a:r>
              <a:rPr lang="ru-RU" dirty="0">
                <a:latin typeface="Times New Roman" panose="02020603050405020304" pitchFamily="18" charset="0"/>
                <a:cs typeface="Times New Roman" panose="02020603050405020304" pitchFamily="18" charset="0"/>
              </a:rPr>
              <a:t>Для решения стратегических задач </a:t>
            </a:r>
            <a:r>
              <a:rPr lang="ru-RU" dirty="0" smtClean="0">
                <a:latin typeface="Times New Roman" panose="02020603050405020304" pitchFamily="18" charset="0"/>
                <a:cs typeface="Times New Roman" panose="02020603050405020304" pitchFamily="18" charset="0"/>
              </a:rPr>
              <a:t>развития газовой отрасли необходимо надлежащее правовое обеспечение по  вопросам о правовом режиме газа; о правовом режиме газовых объектов; правовом положении субъектов газового рынка и порядке их взаимодействия</a:t>
            </a:r>
            <a:r>
              <a:rPr lang="ru-RU" dirty="0">
                <a:latin typeface="Times New Roman" panose="02020603050405020304" pitchFamily="18" charset="0"/>
                <a:cs typeface="Times New Roman" panose="02020603050405020304" pitchFamily="18" charset="0"/>
              </a:rPr>
              <a:t>; договорном </a:t>
            </a:r>
            <a:r>
              <a:rPr lang="ru-RU" dirty="0" smtClean="0">
                <a:latin typeface="Times New Roman" panose="02020603050405020304" pitchFamily="18" charset="0"/>
                <a:cs typeface="Times New Roman" panose="02020603050405020304" pitchFamily="18" charset="0"/>
              </a:rPr>
              <a:t>регулировании отношений по добыче, поставке, транспортировке, перевозке, хранения </a:t>
            </a:r>
            <a:r>
              <a:rPr lang="ru-RU" dirty="0">
                <a:latin typeface="Times New Roman" panose="02020603050405020304" pitchFamily="18" charset="0"/>
                <a:cs typeface="Times New Roman" panose="02020603050405020304" pitchFamily="18" charset="0"/>
              </a:rPr>
              <a:t>газа, страховании, о разрешении споров, порядке рассмотрения аварийных </a:t>
            </a:r>
            <a:r>
              <a:rPr lang="ru-RU" dirty="0" smtClean="0">
                <a:latin typeface="Times New Roman" panose="02020603050405020304" pitchFamily="18" charset="0"/>
                <a:cs typeface="Times New Roman" panose="02020603050405020304" pitchFamily="18" charset="0"/>
              </a:rPr>
              <a:t>ситуаций, государственном регулировании, государственном контроле (надзоре) за соблюдением требований газового законодательства </a:t>
            </a:r>
            <a:r>
              <a:rPr lang="ru-RU" dirty="0">
                <a:latin typeface="Times New Roman" panose="02020603050405020304" pitchFamily="18" charset="0"/>
                <a:cs typeface="Times New Roman" panose="02020603050405020304" pitchFamily="18" charset="0"/>
              </a:rPr>
              <a:t>и др</a:t>
            </a:r>
            <a:r>
              <a:rPr lang="ru-RU" dirty="0" smtClean="0">
                <a:latin typeface="Times New Roman" panose="02020603050405020304" pitchFamily="18" charset="0"/>
                <a:cs typeface="Times New Roman" panose="02020603050405020304" pitchFamily="18" charset="0"/>
              </a:rPr>
              <a:t>. Поставленные стратегические задачи развития газовой отрасли требуют и надлежащего международно-правового обеспечения.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61854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67BF1A1-E005-3567-7061-4F5557F00179}"/>
              </a:ext>
            </a:extLst>
          </p:cNvPr>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3600" b="1" dirty="0">
                <a:latin typeface="Times New Roman" panose="02020603050405020304" pitchFamily="18" charset="0"/>
                <a:cs typeface="Times New Roman" panose="02020603050405020304" pitchFamily="18" charset="0"/>
              </a:rPr>
              <a:t>Общая характеристика источников газового права </a:t>
            </a:r>
          </a:p>
        </p:txBody>
      </p:sp>
      <p:sp>
        <p:nvSpPr>
          <p:cNvPr id="3" name="Объект 2">
            <a:extLst>
              <a:ext uri="{FF2B5EF4-FFF2-40B4-BE49-F238E27FC236}">
                <a16:creationId xmlns:a16="http://schemas.microsoft.com/office/drawing/2014/main" xmlns="" id="{55005D53-0D25-A845-F7D0-C922C334E4CF}"/>
              </a:ext>
            </a:extLst>
          </p:cNvPr>
          <p:cNvSpPr>
            <a:spLocks noGrp="1"/>
          </p:cNvSpPr>
          <p:nvPr>
            <p:ph idx="1"/>
          </p:nvPr>
        </p:nvSpPr>
        <p:spPr>
          <a:solidFill>
            <a:schemeClr val="accent6">
              <a:lumMod val="40000"/>
              <a:lumOff val="60000"/>
            </a:schemeClr>
          </a:solidFill>
        </p:spPr>
        <p:style>
          <a:lnRef idx="1">
            <a:schemeClr val="accent5"/>
          </a:lnRef>
          <a:fillRef idx="2">
            <a:schemeClr val="accent5"/>
          </a:fillRef>
          <a:effectRef idx="1">
            <a:schemeClr val="accent5"/>
          </a:effectRef>
          <a:fontRef idx="minor">
            <a:schemeClr val="dk1"/>
          </a:fontRef>
        </p:style>
        <p:txBody>
          <a:bodyPr>
            <a:noAutofit/>
          </a:bodyPr>
          <a:lstStyle/>
          <a:p>
            <a:r>
              <a:rPr lang="ru-RU" sz="2000" dirty="0">
                <a:latin typeface="Times New Roman" panose="02020603050405020304" pitchFamily="18" charset="0"/>
                <a:cs typeface="Times New Roman" panose="02020603050405020304" pitchFamily="18" charset="0"/>
              </a:rPr>
              <a:t>Источники газового права, как и энергетического, включают нормативные правовые акты, международные договоры, обычаи, локальные акты компаний, акты высших судебных инстанций.</a:t>
            </a:r>
          </a:p>
          <a:p>
            <a:r>
              <a:rPr lang="ru-RU" sz="2000" dirty="0">
                <a:latin typeface="Times New Roman" panose="02020603050405020304" pitchFamily="18" charset="0"/>
                <a:cs typeface="Times New Roman" panose="02020603050405020304" pitchFamily="18" charset="0"/>
              </a:rPr>
              <a:t>Источники газового права являются специальными по отношению к энергетическому праву, так как регулируют отношения в отдельной отрасли энергетики.</a:t>
            </a:r>
          </a:p>
          <a:p>
            <a:r>
              <a:rPr lang="ru-RU" sz="2000" dirty="0">
                <a:latin typeface="Times New Roman" panose="02020603050405020304" pitchFamily="18" charset="0"/>
                <a:cs typeface="Times New Roman" panose="02020603050405020304" pitchFamily="18" charset="0"/>
              </a:rPr>
              <a:t>Важнейшим источником газового права является Конституция Российской Федерации.</a:t>
            </a:r>
          </a:p>
          <a:p>
            <a:pPr marL="0" indent="0" algn="just">
              <a:buNone/>
            </a:pPr>
            <a:r>
              <a:rPr lang="ru-RU" sz="2000" dirty="0">
                <a:latin typeface="Times New Roman" panose="02020603050405020304" pitchFamily="18" charset="0"/>
                <a:cs typeface="Times New Roman" panose="02020603050405020304" pitchFamily="18" charset="0"/>
              </a:rPr>
              <a:t>К источникам газового права относятся </a:t>
            </a:r>
            <a:r>
              <a:rPr lang="ru-RU" sz="2000" dirty="0" smtClean="0">
                <a:latin typeface="Times New Roman" panose="02020603050405020304" pitchFamily="18" charset="0"/>
                <a:cs typeface="Times New Roman" panose="02020603050405020304" pitchFamily="18" charset="0"/>
              </a:rPr>
              <a:t>кодифицированные нормативные </a:t>
            </a:r>
            <a:r>
              <a:rPr lang="ru-RU" sz="2000" dirty="0">
                <a:latin typeface="Times New Roman" panose="02020603050405020304" pitchFamily="18" charset="0"/>
                <a:cs typeface="Times New Roman" panose="02020603050405020304" pitchFamily="18" charset="0"/>
              </a:rPr>
              <a:t>правовые акты: Гражданский кодекс Российской Федерации</a:t>
            </a:r>
            <a:r>
              <a:rPr lang="ru-RU" sz="2000" dirty="0" smtClean="0">
                <a:latin typeface="Times New Roman" panose="02020603050405020304" pitchFamily="18" charset="0"/>
                <a:cs typeface="Times New Roman" panose="02020603050405020304" pitchFamily="18" charset="0"/>
              </a:rPr>
              <a:t>,</a:t>
            </a:r>
            <a:r>
              <a:rPr lang="ru-RU" sz="2000" dirty="0" smtClean="0">
                <a:latin typeface="Times New Roman" panose="02020603050405020304" pitchFamily="18" charset="0"/>
                <a:cs typeface="Times New Roman" panose="02020603050405020304" pitchFamily="18" charset="0"/>
                <a:sym typeface="Symbol"/>
              </a:rPr>
              <a:t> </a:t>
            </a:r>
            <a:r>
              <a:rPr lang="ru-RU" sz="2000" dirty="0">
                <a:latin typeface="Times New Roman" panose="02020603050405020304" pitchFamily="18" charset="0"/>
                <a:cs typeface="Times New Roman" panose="02020603050405020304" pitchFamily="18" charset="0"/>
                <a:sym typeface="Symbol"/>
              </a:rPr>
              <a:t>Жилищный кодекс Российской Федерации, Градостроительный кодекс Российской Федерации, </a:t>
            </a:r>
            <a:r>
              <a:rPr lang="ru-RU" sz="2000" dirty="0" smtClean="0">
                <a:latin typeface="Times New Roman" panose="02020603050405020304" pitchFamily="18" charset="0"/>
                <a:cs typeface="Times New Roman" panose="02020603050405020304" pitchFamily="18" charset="0"/>
                <a:sym typeface="Symbol"/>
              </a:rPr>
              <a:t>Земельный </a:t>
            </a:r>
            <a:r>
              <a:rPr lang="ru-RU" sz="2000" dirty="0">
                <a:latin typeface="Times New Roman" panose="02020603050405020304" pitchFamily="18" charset="0"/>
                <a:cs typeface="Times New Roman" panose="02020603050405020304" pitchFamily="18" charset="0"/>
                <a:sym typeface="Symbol"/>
              </a:rPr>
              <a:t>кодекс Российской Федерации, Налоговый кодекс Российской Федерации, Кодекс Российской Федерации об административных правонарушениях, Уголовный кодекс Российской </a:t>
            </a:r>
            <a:r>
              <a:rPr lang="ru-RU" sz="2000" dirty="0" smtClean="0">
                <a:latin typeface="Times New Roman" panose="02020603050405020304" pitchFamily="18" charset="0"/>
                <a:cs typeface="Times New Roman" panose="02020603050405020304" pitchFamily="18" charset="0"/>
                <a:sym typeface="Symbol"/>
              </a:rPr>
              <a:t>Федерации.</a:t>
            </a:r>
            <a:endParaRPr lang="ru-RU" sz="2000" dirty="0">
              <a:latin typeface="Times New Roman" panose="02020603050405020304" pitchFamily="18" charset="0"/>
              <a:cs typeface="Times New Roman" panose="02020603050405020304" pitchFamily="18" charset="0"/>
              <a:sym typeface="Symbol"/>
            </a:endParaRPr>
          </a:p>
          <a:p>
            <a:pPr marL="0" indent="0" algn="just">
              <a:buNone/>
            </a:pPr>
            <a:r>
              <a:rPr lang="ru-RU" sz="2000" dirty="0">
                <a:latin typeface="Times New Roman" panose="02020603050405020304" pitchFamily="18" charset="0"/>
                <a:cs typeface="Times New Roman" panose="02020603050405020304" pitchFamily="18" charset="0"/>
                <a:sym typeface="Symbol"/>
              </a:rPr>
              <a:t>	</a:t>
            </a:r>
            <a:endParaRPr lang="ru-RU" sz="2000" dirty="0"/>
          </a:p>
        </p:txBody>
      </p:sp>
    </p:spTree>
    <p:extLst>
      <p:ext uri="{BB962C8B-B14F-4D97-AF65-F5344CB8AC3E}">
        <p14:creationId xmlns:p14="http://schemas.microsoft.com/office/powerpoint/2010/main" val="22608437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3600" b="1" dirty="0">
                <a:latin typeface="Times New Roman" panose="02020603050405020304" pitchFamily="18" charset="0"/>
                <a:cs typeface="Times New Roman" panose="02020603050405020304" pitchFamily="18" charset="0"/>
              </a:rPr>
              <a:t>Нормативные правовые </a:t>
            </a:r>
            <a:r>
              <a:rPr lang="ru-RU" sz="3600" b="1" dirty="0" smtClean="0">
                <a:latin typeface="Times New Roman" panose="02020603050405020304" pitchFamily="18" charset="0"/>
                <a:cs typeface="Times New Roman" panose="02020603050405020304" pitchFamily="18" charset="0"/>
              </a:rPr>
              <a:t>акты как источник газового права</a:t>
            </a:r>
            <a:endParaRPr lang="ru-RU" sz="3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6">
              <a:lumMod val="40000"/>
              <a:lumOff val="60000"/>
            </a:schemeClr>
          </a:solidFill>
        </p:spPr>
        <p:style>
          <a:lnRef idx="1">
            <a:schemeClr val="accent5"/>
          </a:lnRef>
          <a:fillRef idx="2">
            <a:schemeClr val="accent5"/>
          </a:fillRef>
          <a:effectRef idx="1">
            <a:schemeClr val="accent5"/>
          </a:effectRef>
          <a:fontRef idx="minor">
            <a:schemeClr val="dk1"/>
          </a:fontRef>
        </p:style>
        <p:txBody>
          <a:bodyPr>
            <a:normAutofit/>
          </a:bodyPr>
          <a:lstStyle/>
          <a:p>
            <a:pPr marL="0" indent="0" algn="just">
              <a:buNone/>
            </a:pPr>
            <a:r>
              <a:rPr lang="ru-RU" sz="2400" b="1" dirty="0">
                <a:latin typeface="Times New Roman" panose="02020603050405020304" pitchFamily="18" charset="0"/>
                <a:cs typeface="Times New Roman" panose="02020603050405020304" pitchFamily="18" charset="0"/>
                <a:sym typeface="Symbol"/>
              </a:rPr>
              <a:t>Среди законодательных актов следует выделить акты, которые регулируют отношения в топливно-энергетическом комплексе в целом или в нескольких отраслях топливно-энергетического комплекса,  а также законодательные акты, регулирующие отношения на внутреннем рынке газа и при осуществлении внешнеэкономической деятельности</a:t>
            </a:r>
            <a:r>
              <a:rPr lang="ru-RU" sz="2400" dirty="0">
                <a:latin typeface="Times New Roman" panose="02020603050405020304" pitchFamily="18" charset="0"/>
                <a:cs typeface="Times New Roman" panose="02020603050405020304" pitchFamily="18" charset="0"/>
                <a:sym typeface="Symbol"/>
              </a:rPr>
              <a:t>.</a:t>
            </a:r>
          </a:p>
          <a:p>
            <a:pPr algn="just"/>
            <a:r>
              <a:rPr lang="ru-RU" sz="2200" dirty="0">
                <a:latin typeface="Times New Roman" panose="02020603050405020304" pitchFamily="18" charset="0"/>
                <a:cs typeface="Times New Roman" panose="02020603050405020304" pitchFamily="18" charset="0"/>
              </a:rPr>
              <a:t>Среди законодательных актов первой группы  необходимо отметить в том числе : Федеральный закон от 21.02.1992 № 2395-1 «</a:t>
            </a:r>
            <a:r>
              <a:rPr lang="ru-RU" sz="2200" b="1" dirty="0">
                <a:latin typeface="Times New Roman" panose="02020603050405020304" pitchFamily="18" charset="0"/>
                <a:cs typeface="Times New Roman" panose="02020603050405020304" pitchFamily="18" charset="0"/>
              </a:rPr>
              <a:t>О недрах», </a:t>
            </a:r>
          </a:p>
          <a:p>
            <a:pPr algn="just"/>
            <a:r>
              <a:rPr lang="ru-RU" sz="2200" dirty="0">
                <a:latin typeface="Times New Roman" panose="02020603050405020304" pitchFamily="18" charset="0"/>
                <a:cs typeface="Times New Roman" panose="02020603050405020304" pitchFamily="18" charset="0"/>
              </a:rPr>
              <a:t>Федеральный закон от 30.11.1995 № 187-ФЗ «</a:t>
            </a:r>
            <a:r>
              <a:rPr lang="ru-RU" sz="2200" b="1" dirty="0">
                <a:latin typeface="Times New Roman" panose="02020603050405020304" pitchFamily="18" charset="0"/>
                <a:cs typeface="Times New Roman" panose="02020603050405020304" pitchFamily="18" charset="0"/>
              </a:rPr>
              <a:t>О континентальном шельфе Российской Федерации», </a:t>
            </a:r>
          </a:p>
          <a:p>
            <a:pPr algn="just"/>
            <a:r>
              <a:rPr lang="ru-RU" sz="2200" dirty="0">
                <a:latin typeface="Times New Roman" panose="02020603050405020304" pitchFamily="18" charset="0"/>
                <a:cs typeface="Times New Roman" panose="02020603050405020304" pitchFamily="18" charset="0"/>
              </a:rPr>
              <a:t>Федеральный закон от 30.12.1995 № 225-ФЗ «</a:t>
            </a:r>
            <a:r>
              <a:rPr lang="ru-RU" sz="2200" b="1" dirty="0">
                <a:latin typeface="Times New Roman" panose="02020603050405020304" pitchFamily="18" charset="0"/>
                <a:cs typeface="Times New Roman" panose="02020603050405020304" pitchFamily="18" charset="0"/>
              </a:rPr>
              <a:t>О соглашениях о разделе продукции», </a:t>
            </a: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85282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3600" b="1" dirty="0">
                <a:latin typeface="Times New Roman" panose="02020603050405020304" pitchFamily="18" charset="0"/>
                <a:cs typeface="Times New Roman" panose="02020603050405020304" pitchFamily="18" charset="0"/>
              </a:rPr>
              <a:t>Нормативные правовые </a:t>
            </a:r>
            <a:r>
              <a:rPr lang="ru-RU" sz="3600" b="1" dirty="0" smtClean="0">
                <a:latin typeface="Times New Roman" panose="02020603050405020304" pitchFamily="18" charset="0"/>
                <a:cs typeface="Times New Roman" panose="02020603050405020304" pitchFamily="18" charset="0"/>
              </a:rPr>
              <a:t>акты как источник газового права</a:t>
            </a:r>
            <a:endParaRPr lang="ru-RU" sz="3600" dirty="0"/>
          </a:p>
        </p:txBody>
      </p:sp>
      <p:sp>
        <p:nvSpPr>
          <p:cNvPr id="3" name="Объект 2"/>
          <p:cNvSpPr>
            <a:spLocks noGrp="1"/>
          </p:cNvSpPr>
          <p:nvPr>
            <p:ph idx="1"/>
          </p:nvPr>
        </p:nvSpPr>
        <p:spPr>
          <a:solidFill>
            <a:schemeClr val="accent6">
              <a:lumMod val="40000"/>
              <a:lumOff val="60000"/>
            </a:schemeClr>
          </a:solidFill>
        </p:spPr>
        <p:style>
          <a:lnRef idx="1">
            <a:schemeClr val="accent5"/>
          </a:lnRef>
          <a:fillRef idx="2">
            <a:schemeClr val="accent5"/>
          </a:fillRef>
          <a:effectRef idx="1">
            <a:schemeClr val="accent5"/>
          </a:effectRef>
          <a:fontRef idx="minor">
            <a:schemeClr val="dk1"/>
          </a:fontRef>
        </p:style>
        <p:txBody>
          <a:bodyPr/>
          <a:lstStyle/>
          <a:p>
            <a:pPr algn="just"/>
            <a:r>
              <a:rPr lang="ru-RU" dirty="0">
                <a:latin typeface="Times New Roman" panose="02020603050405020304" pitchFamily="18" charset="0"/>
                <a:cs typeface="Times New Roman" panose="02020603050405020304" pitchFamily="18" charset="0"/>
              </a:rPr>
              <a:t>Федеральный закон от 21.07.1997 № 116-ФЗ «О промышленной безопасности опасных производственных объектов»; </a:t>
            </a:r>
          </a:p>
          <a:p>
            <a:pPr algn="just"/>
            <a:r>
              <a:rPr lang="ru-RU" dirty="0">
                <a:latin typeface="Times New Roman" panose="02020603050405020304" pitchFamily="18" charset="0"/>
                <a:cs typeface="Times New Roman" panose="02020603050405020304" pitchFamily="18" charset="0"/>
              </a:rPr>
              <a:t>Федеральный закон от 21.07.2011 № 256-ФЗ «О безопасности </a:t>
            </a:r>
            <a:r>
              <a:rPr lang="ru-RU" dirty="0" smtClean="0">
                <a:latin typeface="Times New Roman" panose="02020603050405020304" pitchFamily="18" charset="0"/>
                <a:cs typeface="Times New Roman" panose="02020603050405020304" pitchFamily="18" charset="0"/>
              </a:rPr>
              <a:t>объектов топливно-энергетического </a:t>
            </a:r>
            <a:r>
              <a:rPr lang="ru-RU" dirty="0">
                <a:latin typeface="Times New Roman" panose="02020603050405020304" pitchFamily="18" charset="0"/>
                <a:cs typeface="Times New Roman" panose="02020603050405020304" pitchFamily="18" charset="0"/>
              </a:rPr>
              <a:t>комплекса»; </a:t>
            </a:r>
          </a:p>
          <a:p>
            <a:pPr algn="just"/>
            <a:r>
              <a:rPr lang="ru-RU" dirty="0">
                <a:latin typeface="Times New Roman" panose="02020603050405020304" pitchFamily="18" charset="0"/>
                <a:cs typeface="Times New Roman" panose="02020603050405020304" pitchFamily="18" charset="0"/>
              </a:rPr>
              <a:t>Федеральный закон от 03.12.2011 № 382-ФЗ «О государственной информационной системе топливно-энергетического комплекса»,</a:t>
            </a:r>
          </a:p>
          <a:p>
            <a:pPr algn="just"/>
            <a:r>
              <a:rPr lang="ru-RU" dirty="0">
                <a:latin typeface="Times New Roman" panose="02020603050405020304" pitchFamily="18" charset="0"/>
                <a:cs typeface="Times New Roman" panose="02020603050405020304" pitchFamily="18" charset="0"/>
              </a:rPr>
              <a:t>Федеральный закон от 21.07.2005 № 115-ФЗ «О концессионных соглашениях», </a:t>
            </a:r>
          </a:p>
          <a:p>
            <a:pPr algn="just"/>
            <a:r>
              <a:rPr lang="ru-RU" dirty="0">
                <a:latin typeface="Times New Roman" panose="02020603050405020304" pitchFamily="18" charset="0"/>
                <a:cs typeface="Times New Roman" panose="02020603050405020304" pitchFamily="18" charset="0"/>
              </a:rPr>
              <a:t> </a:t>
            </a:r>
            <a:endParaRPr lang="ru-RU" dirty="0"/>
          </a:p>
          <a:p>
            <a:endParaRPr lang="ru-RU" dirty="0"/>
          </a:p>
        </p:txBody>
      </p:sp>
    </p:spTree>
    <p:extLst>
      <p:ext uri="{BB962C8B-B14F-4D97-AF65-F5344CB8AC3E}">
        <p14:creationId xmlns:p14="http://schemas.microsoft.com/office/powerpoint/2010/main" val="12940326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3600" b="1" dirty="0">
                <a:latin typeface="Times New Roman" panose="02020603050405020304" pitchFamily="18" charset="0"/>
                <a:cs typeface="Times New Roman" panose="02020603050405020304" pitchFamily="18" charset="0"/>
              </a:rPr>
              <a:t>Нормативные правовые </a:t>
            </a:r>
            <a:r>
              <a:rPr lang="ru-RU" sz="3600" b="1" dirty="0" smtClean="0">
                <a:latin typeface="Times New Roman" panose="02020603050405020304" pitchFamily="18" charset="0"/>
                <a:cs typeface="Times New Roman" panose="02020603050405020304" pitchFamily="18" charset="0"/>
              </a:rPr>
              <a:t>акты как источник газового права</a:t>
            </a:r>
            <a:endParaRPr lang="ru-RU" sz="3600" dirty="0"/>
          </a:p>
        </p:txBody>
      </p:sp>
      <p:sp>
        <p:nvSpPr>
          <p:cNvPr id="3" name="Объект 2"/>
          <p:cNvSpPr>
            <a:spLocks noGrp="1"/>
          </p:cNvSpPr>
          <p:nvPr>
            <p:ph idx="1"/>
          </p:nvPr>
        </p:nvSpPr>
        <p:spPr>
          <a:solidFill>
            <a:schemeClr val="accent6">
              <a:lumMod val="40000"/>
              <a:lumOff val="60000"/>
            </a:schemeClr>
          </a:solidFill>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algn="just"/>
            <a:r>
              <a:rPr lang="ru-RU" dirty="0">
                <a:latin typeface="Times New Roman" panose="02020603050405020304" pitchFamily="18" charset="0"/>
                <a:cs typeface="Times New Roman" panose="02020603050405020304" pitchFamily="18" charset="0"/>
              </a:rPr>
              <a:t>Федеральный закон «Об энергосбережении и о повышении энергетической эффективности и о внесении изменений в отдельные законодательные акты Российской Федерации», </a:t>
            </a:r>
          </a:p>
          <a:p>
            <a:pPr algn="just"/>
            <a:r>
              <a:rPr lang="ru-RU" dirty="0">
                <a:latin typeface="Times New Roman" panose="02020603050405020304" pitchFamily="18" charset="0"/>
                <a:cs typeface="Times New Roman" panose="02020603050405020304" pitchFamily="18" charset="0"/>
              </a:rPr>
              <a:t>Федеральный закон от 17.08.1995 № 147-ФЗ «О естественных монополиях</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Федеральный закон от 26.07.2006 № 135-ФЗ «О защите конкуренции» , </a:t>
            </a:r>
          </a:p>
          <a:p>
            <a:pPr algn="just"/>
            <a:r>
              <a:rPr lang="ru-RU" dirty="0">
                <a:latin typeface="Times New Roman" panose="02020603050405020304" pitchFamily="18" charset="0"/>
                <a:cs typeface="Times New Roman" panose="02020603050405020304" pitchFamily="18" charset="0"/>
              </a:rPr>
              <a:t>Федеральный закон от 18.07.2011 № 223-ФЗ «О закупках товаров, работ, услуг отдельными видами юридических лиц» ,</a:t>
            </a:r>
          </a:p>
          <a:p>
            <a:pPr algn="just"/>
            <a:r>
              <a:rPr lang="ru-RU" dirty="0">
                <a:latin typeface="Times New Roman" panose="02020603050405020304" pitchFamily="18" charset="0"/>
                <a:cs typeface="Times New Roman" panose="02020603050405020304" pitchFamily="18" charset="0"/>
              </a:rPr>
              <a:t> Федеральный закон от 8.12.2003 № 164-ФЗ «Об основах государственного регулирования внешнеторговой деятельности», </a:t>
            </a:r>
          </a:p>
          <a:p>
            <a:pPr algn="just"/>
            <a:r>
              <a:rPr lang="ru-RU" dirty="0">
                <a:latin typeface="Times New Roman" panose="02020603050405020304" pitchFamily="18" charset="0"/>
                <a:cs typeface="Times New Roman" panose="02020603050405020304" pitchFamily="18" charset="0"/>
              </a:rPr>
              <a:t>Закон РФ от 21.05.1993 № 5003-1 «О таможенном тарифе».</a:t>
            </a:r>
          </a:p>
          <a:p>
            <a:endParaRPr lang="ru-RU" dirty="0"/>
          </a:p>
        </p:txBody>
      </p:sp>
    </p:spTree>
    <p:extLst>
      <p:ext uri="{BB962C8B-B14F-4D97-AF65-F5344CB8AC3E}">
        <p14:creationId xmlns:p14="http://schemas.microsoft.com/office/powerpoint/2010/main" val="3409219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7030A0"/>
          </a:solidFill>
        </p:spPr>
        <p:style>
          <a:lnRef idx="1">
            <a:schemeClr val="accent6"/>
          </a:lnRef>
          <a:fillRef idx="3">
            <a:schemeClr val="accent6"/>
          </a:fillRef>
          <a:effectRef idx="2">
            <a:schemeClr val="accent6"/>
          </a:effectRef>
          <a:fontRef idx="minor">
            <a:schemeClr val="lt1"/>
          </a:fontRef>
        </p:style>
        <p:txBody>
          <a:bodyPr>
            <a:normAutofit/>
          </a:bodyPr>
          <a:lstStyle/>
          <a:p>
            <a:pPr algn="ctr"/>
            <a:r>
              <a:rPr lang="ru-RU" sz="2800" b="1" dirty="0" smtClean="0">
                <a:latin typeface="Times New Roman" panose="02020603050405020304" pitchFamily="18" charset="0"/>
                <a:cs typeface="Times New Roman" panose="02020603050405020304" pitchFamily="18" charset="0"/>
              </a:rPr>
              <a:t>Ключевой отраслевой федеральный закон</a:t>
            </a: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2">
              <a:lumMod val="20000"/>
              <a:lumOff val="80000"/>
            </a:schemeClr>
          </a:solidFill>
        </p:spPr>
        <p:style>
          <a:lnRef idx="1">
            <a:schemeClr val="accent5"/>
          </a:lnRef>
          <a:fillRef idx="2">
            <a:schemeClr val="accent5"/>
          </a:fillRef>
          <a:effectRef idx="1">
            <a:schemeClr val="accent5"/>
          </a:effectRef>
          <a:fontRef idx="minor">
            <a:schemeClr val="dk1"/>
          </a:fontRef>
        </p:style>
        <p:txBody>
          <a:bodyPr/>
          <a:lstStyle/>
          <a:p>
            <a:endParaRPr lang="ru-RU" dirty="0"/>
          </a:p>
          <a:p>
            <a:pPr algn="just"/>
            <a:r>
              <a:rPr lang="ru-RU" dirty="0">
                <a:latin typeface="Times New Roman" panose="02020603050405020304" pitchFamily="18" charset="0"/>
                <a:cs typeface="Times New Roman" panose="02020603050405020304" pitchFamily="18" charset="0"/>
              </a:rPr>
              <a:t>Базовым федеральным законом, регулирующим отношения на внутреннем рынке газа является Федеральный закон от 31.03.1999 № 69-ФЗ «О газоснабжении в Российской  Федерации», который  определяет правовые, экономические и организационные основы отношений в области газоснабжения в Российской Федерации и направлен на обеспечение удовлетворения потребностей государства в стратегическом виде энергетических ресурсов. </a:t>
            </a:r>
          </a:p>
          <a:p>
            <a:endParaRPr lang="ru-RU" dirty="0"/>
          </a:p>
        </p:txBody>
      </p:sp>
    </p:spTree>
    <p:extLst>
      <p:ext uri="{BB962C8B-B14F-4D97-AF65-F5344CB8AC3E}">
        <p14:creationId xmlns:p14="http://schemas.microsoft.com/office/powerpoint/2010/main" val="42599654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ru-RU" sz="2800" dirty="0" smtClean="0">
                <a:latin typeface="Times New Roman" panose="02020603050405020304" pitchFamily="18" charset="0"/>
                <a:cs typeface="Times New Roman" panose="02020603050405020304" pitchFamily="18" charset="0"/>
              </a:rPr>
              <a:t>Федеральный закон </a:t>
            </a:r>
            <a:r>
              <a:rPr lang="ru-RU" sz="2800" dirty="0">
                <a:latin typeface="Times New Roman" panose="02020603050405020304" pitchFamily="18" charset="0"/>
                <a:cs typeface="Times New Roman" panose="02020603050405020304" pitchFamily="18" charset="0"/>
              </a:rPr>
              <a:t>«О газоснабжении в Российской Федерации»</a:t>
            </a:r>
            <a:endParaRPr lang="ru-RU" sz="2800" dirty="0"/>
          </a:p>
        </p:txBody>
      </p:sp>
      <p:sp>
        <p:nvSpPr>
          <p:cNvPr id="3" name="Объект 2"/>
          <p:cNvSpPr>
            <a:spLocks noGrp="1"/>
          </p:cNvSpPr>
          <p:nvPr>
            <p:ph idx="1"/>
          </p:nvPr>
        </p:nvSpPr>
        <p:spPr>
          <a:solidFill>
            <a:schemeClr val="accent2">
              <a:lumMod val="20000"/>
              <a:lumOff val="80000"/>
            </a:schemeClr>
          </a:solidFill>
        </p:spPr>
        <p:txBody>
          <a:bodyPr>
            <a:normAutofit fontScale="92500" lnSpcReduction="20000"/>
          </a:bodyPr>
          <a:lstStyle/>
          <a:p>
            <a:pPr algn="just"/>
            <a:r>
              <a:rPr lang="ru-RU" dirty="0">
                <a:latin typeface="Times New Roman" panose="02020603050405020304" pitchFamily="18" charset="0"/>
                <a:cs typeface="Times New Roman" panose="02020603050405020304" pitchFamily="18" charset="0"/>
              </a:rPr>
              <a:t>В статье 16 Федерального закона «О газоснабжении в Российской Федерации» закреплены основы создания и развития </a:t>
            </a:r>
            <a:r>
              <a:rPr lang="ru-RU" b="1" dirty="0">
                <a:latin typeface="Times New Roman" panose="02020603050405020304" pitchFamily="18" charset="0"/>
                <a:cs typeface="Times New Roman" panose="02020603050405020304" pitchFamily="18" charset="0"/>
              </a:rPr>
              <a:t>единого рынка газа на территории Российской Федерации</a:t>
            </a:r>
            <a:r>
              <a:rPr lang="ru-RU" dirty="0">
                <a:latin typeface="Times New Roman" panose="02020603050405020304" pitchFamily="18" charset="0"/>
                <a:cs typeface="Times New Roman" panose="02020603050405020304" pitchFamily="18" charset="0"/>
              </a:rPr>
              <a:t>, к которым отнесены: </a:t>
            </a:r>
          </a:p>
          <a:p>
            <a:pPr algn="just"/>
            <a:r>
              <a:rPr lang="ru-RU" dirty="0">
                <a:latin typeface="Times New Roman" panose="02020603050405020304" pitchFamily="18" charset="0"/>
                <a:cs typeface="Times New Roman" panose="02020603050405020304" pitchFamily="18" charset="0"/>
              </a:rPr>
              <a:t>формирование круга потребителей газа на основе широкого внедрения газа как энергетического и топливного ресурса в производство и быт на федеральных территориях и территориях субъектов Российской Федерации - развитие газификации; </a:t>
            </a:r>
          </a:p>
          <a:p>
            <a:pPr algn="just"/>
            <a:r>
              <a:rPr lang="ru-RU" dirty="0">
                <a:latin typeface="Times New Roman" panose="02020603050405020304" pitchFamily="18" charset="0"/>
                <a:cs typeface="Times New Roman" panose="02020603050405020304" pitchFamily="18" charset="0"/>
              </a:rPr>
              <a:t>создание экономически взаимовыгодных отношений потребителей и поставщиков газа; </a:t>
            </a:r>
          </a:p>
          <a:p>
            <a:pPr algn="just"/>
            <a:r>
              <a:rPr lang="ru-RU" dirty="0">
                <a:latin typeface="Times New Roman" panose="02020603050405020304" pitchFamily="18" charset="0"/>
                <a:cs typeface="Times New Roman" panose="02020603050405020304" pitchFamily="18" charset="0"/>
              </a:rPr>
              <a:t>создание условий надежного обеспечения газом потребителей различных категорий; </a:t>
            </a:r>
          </a:p>
          <a:p>
            <a:pPr algn="just"/>
            <a:r>
              <a:rPr lang="ru-RU" dirty="0">
                <a:latin typeface="Times New Roman" panose="02020603050405020304" pitchFamily="18" charset="0"/>
                <a:cs typeface="Times New Roman" panose="02020603050405020304" pitchFamily="18" charset="0"/>
              </a:rPr>
              <a:t>проведение государственной политики ценообразования, направленной на развитие единого рынка газа. </a:t>
            </a:r>
          </a:p>
          <a:p>
            <a:endParaRPr lang="ru-RU" dirty="0"/>
          </a:p>
        </p:txBody>
      </p:sp>
    </p:spTree>
    <p:extLst>
      <p:ext uri="{BB962C8B-B14F-4D97-AF65-F5344CB8AC3E}">
        <p14:creationId xmlns:p14="http://schemas.microsoft.com/office/powerpoint/2010/main" val="26161646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2400" b="1" dirty="0">
                <a:latin typeface="Times New Roman" panose="02020603050405020304" pitchFamily="18" charset="0"/>
                <a:cs typeface="Times New Roman" panose="02020603050405020304" pitchFamily="18" charset="0"/>
              </a:rPr>
              <a:t>Федеральный закон «О газоснабжении в Российской Федерации»</a:t>
            </a:r>
            <a:endParaRPr lang="ru-RU" sz="2400" b="1" dirty="0"/>
          </a:p>
        </p:txBody>
      </p:sp>
      <p:sp>
        <p:nvSpPr>
          <p:cNvPr id="3" name="Объект 2"/>
          <p:cNvSpPr>
            <a:spLocks noGrp="1"/>
          </p:cNvSpPr>
          <p:nvPr>
            <p:ph idx="1"/>
          </p:nvPr>
        </p:nvSpPr>
        <p:spPr>
          <a:solidFill>
            <a:schemeClr val="accent2">
              <a:lumMod val="20000"/>
              <a:lumOff val="80000"/>
            </a:schemeClr>
          </a:solidFill>
        </p:spPr>
        <p:txBody>
          <a:bodyPr>
            <a:normAutofit fontScale="92500" lnSpcReduction="20000"/>
          </a:bodyPr>
          <a:lstStyle/>
          <a:p>
            <a:pPr algn="just"/>
            <a:r>
              <a:rPr lang="ru-RU" dirty="0">
                <a:latin typeface="Times New Roman" panose="02020603050405020304" pitchFamily="18" charset="0"/>
                <a:cs typeface="Times New Roman" panose="02020603050405020304" pitchFamily="18" charset="0"/>
              </a:rPr>
              <a:t>Положения Федерального закона «О газоснабжении в Российской Федерации» основываются на положениях Конституции Российской Федерации, в соответствии с которыми вопросы, касающиеся федеральных энергетических систем, правовых основ единого рынка, основ ценовой политики, безопасности Российской Федерации, относятся к предметам ведения Российской Федерации. </a:t>
            </a:r>
          </a:p>
          <a:p>
            <a:pPr algn="just"/>
            <a:r>
              <a:rPr lang="ru-RU" dirty="0">
                <a:latin typeface="Times New Roman" panose="02020603050405020304" pitchFamily="18" charset="0"/>
                <a:cs typeface="Times New Roman" panose="02020603050405020304" pitchFamily="18" charset="0"/>
              </a:rPr>
              <a:t>Согласно статьи 5 Федерального закона «О газоснабжении в Российской Федерации» </a:t>
            </a:r>
            <a:r>
              <a:rPr lang="ru-RU" b="1" dirty="0">
                <a:latin typeface="Times New Roman" panose="02020603050405020304" pitchFamily="18" charset="0"/>
                <a:cs typeface="Times New Roman" panose="02020603050405020304" pitchFamily="18" charset="0"/>
              </a:rPr>
              <a:t>федеральная система газоснабжения - совокупность действующих на территории Российской Федерации систем газоснабжения: Единой системы газоснабжения, региональных систем газоснабжения, газораспределительных систем и независимых организаций</a:t>
            </a:r>
            <a:r>
              <a:rPr lang="ru-RU" dirty="0">
                <a:latin typeface="Times New Roman" panose="02020603050405020304" pitchFamily="18" charset="0"/>
                <a:cs typeface="Times New Roman" panose="02020603050405020304" pitchFamily="18" charset="0"/>
              </a:rPr>
              <a:t>. Федеральная система газоснабжения является одной из федеральных энергетических систем Российской Федерации. </a:t>
            </a:r>
          </a:p>
          <a:p>
            <a:endParaRPr lang="ru-RU" dirty="0"/>
          </a:p>
        </p:txBody>
      </p:sp>
    </p:spTree>
    <p:extLst>
      <p:ext uri="{BB962C8B-B14F-4D97-AF65-F5344CB8AC3E}">
        <p14:creationId xmlns:p14="http://schemas.microsoft.com/office/powerpoint/2010/main" val="22189981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2400" b="1" dirty="0">
                <a:latin typeface="Times New Roman" panose="02020603050405020304" pitchFamily="18" charset="0"/>
                <a:cs typeface="Times New Roman" panose="02020603050405020304" pitchFamily="18" charset="0"/>
              </a:rPr>
              <a:t>Федеральный закон «О газоснабжении в Российской Федерации»</a:t>
            </a:r>
            <a:endParaRPr lang="ru-RU" sz="2400" dirty="0"/>
          </a:p>
        </p:txBody>
      </p:sp>
      <p:sp>
        <p:nvSpPr>
          <p:cNvPr id="3" name="Объект 2"/>
          <p:cNvSpPr>
            <a:spLocks noGrp="1"/>
          </p:cNvSpPr>
          <p:nvPr>
            <p:ph idx="1"/>
          </p:nvPr>
        </p:nvSpPr>
        <p:spPr>
          <a:xfrm>
            <a:off x="838200" y="1825624"/>
            <a:ext cx="10515600" cy="4524375"/>
          </a:xfrm>
          <a:solidFill>
            <a:schemeClr val="accent2">
              <a:lumMod val="20000"/>
              <a:lumOff val="80000"/>
            </a:schemeClr>
          </a:solidFill>
        </p:spPr>
        <p:txBody>
          <a:bodyPr>
            <a:normAutofit lnSpcReduction="10000"/>
          </a:bodyPr>
          <a:lstStyle/>
          <a:p>
            <a:pPr algn="just"/>
            <a:r>
              <a:rPr lang="ru-RU" u="sng" dirty="0">
                <a:latin typeface="Times New Roman" panose="02020603050405020304" pitchFamily="18" charset="0"/>
                <a:cs typeface="Times New Roman" panose="02020603050405020304" pitchFamily="18" charset="0"/>
              </a:rPr>
              <a:t>Для входящих в федеральную систему газоснабжения организаций независимо от форм их собственности и организационно-правовых форм </a:t>
            </a:r>
            <a:r>
              <a:rPr lang="ru-RU" b="1" dirty="0">
                <a:latin typeface="Times New Roman" panose="02020603050405020304" pitchFamily="18" charset="0"/>
                <a:cs typeface="Times New Roman" panose="02020603050405020304" pitchFamily="18" charset="0"/>
              </a:rPr>
              <a:t>действуют единые правовые основы формирования рынка и ценовой политики, единые требования энергетической, промышленной и экологической безопасности</a:t>
            </a:r>
            <a:r>
              <a:rPr lang="ru-RU" dirty="0">
                <a:latin typeface="Times New Roman" panose="02020603050405020304" pitchFamily="18" charset="0"/>
                <a:cs typeface="Times New Roman" panose="02020603050405020304" pitchFamily="18" charset="0"/>
              </a:rPr>
              <a:t>, установленные Федеральным законом «О газоснабжении в Российской Федерации», другими федеральными законами и принимаемыми в соответствии с ними иными нормативными правовыми актами Российской Федерации.</a:t>
            </a:r>
          </a:p>
          <a:p>
            <a:pPr algn="just"/>
            <a:r>
              <a:rPr lang="ru-RU" b="1" dirty="0">
                <a:latin typeface="Times New Roman" panose="02020603050405020304" pitchFamily="18" charset="0"/>
                <a:cs typeface="Times New Roman" panose="02020603050405020304" pitchFamily="18" charset="0"/>
              </a:rPr>
              <a:t>Указанные нормы газового права являются базовыми и обусловливают подходы к регулированию общественных отношений в газовой отрасли</a:t>
            </a:r>
            <a:r>
              <a:rPr lang="ru-RU" dirty="0">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38030443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2400" b="1" dirty="0">
                <a:latin typeface="Times New Roman" panose="02020603050405020304" pitchFamily="18" charset="0"/>
                <a:cs typeface="Times New Roman" panose="02020603050405020304" pitchFamily="18" charset="0"/>
              </a:rPr>
              <a:t>Федеральный закон «О газоснабжении в Российской Федерации</a:t>
            </a:r>
            <a:r>
              <a:rPr lang="ru-RU" sz="2400" b="1" dirty="0" smtClean="0">
                <a:latin typeface="Times New Roman" panose="02020603050405020304" pitchFamily="18" charset="0"/>
                <a:cs typeface="Times New Roman" panose="02020603050405020304" pitchFamily="18" charset="0"/>
              </a:rPr>
              <a:t>»</a:t>
            </a:r>
            <a:endParaRPr lang="ru-RU" sz="2400" dirty="0"/>
          </a:p>
        </p:txBody>
      </p:sp>
      <p:sp>
        <p:nvSpPr>
          <p:cNvPr id="3" name="Объект 2"/>
          <p:cNvSpPr>
            <a:spLocks noGrp="1"/>
          </p:cNvSpPr>
          <p:nvPr>
            <p:ph idx="1"/>
          </p:nvPr>
        </p:nvSpPr>
        <p:spPr>
          <a:solidFill>
            <a:schemeClr val="accent2">
              <a:lumMod val="20000"/>
              <a:lumOff val="80000"/>
            </a:schemeClr>
          </a:solidFill>
        </p:spPr>
        <p:txBody>
          <a:bodyPr>
            <a:normAutofit/>
          </a:bodyPr>
          <a:lstStyle/>
          <a:p>
            <a:pPr algn="just"/>
            <a:r>
              <a:rPr lang="ru-RU" dirty="0">
                <a:latin typeface="Times New Roman" panose="02020603050405020304" pitchFamily="18" charset="0"/>
                <a:cs typeface="Times New Roman" panose="02020603050405020304" pitchFamily="18" charset="0"/>
              </a:rPr>
              <a:t>По структуре Федеральный закон </a:t>
            </a:r>
            <a:r>
              <a:rPr lang="ru-RU" dirty="0" smtClean="0">
                <a:latin typeface="Times New Roman" panose="02020603050405020304" pitchFamily="18" charset="0"/>
                <a:cs typeface="Times New Roman" panose="02020603050405020304" pitchFamily="18" charset="0"/>
              </a:rPr>
              <a:t>О газоснабжении </a:t>
            </a:r>
            <a:r>
              <a:rPr lang="ru-RU" dirty="0">
                <a:latin typeface="Times New Roman" panose="02020603050405020304" pitchFamily="18" charset="0"/>
                <a:cs typeface="Times New Roman" panose="02020603050405020304" pitchFamily="18" charset="0"/>
              </a:rPr>
              <a:t>состоит из 10 глав.</a:t>
            </a:r>
          </a:p>
          <a:p>
            <a:pPr algn="just"/>
            <a:r>
              <a:rPr lang="ru-RU" dirty="0">
                <a:latin typeface="Times New Roman" panose="02020603050405020304" pitchFamily="18" charset="0"/>
                <a:cs typeface="Times New Roman" panose="02020603050405020304" pitchFamily="18" charset="0"/>
              </a:rPr>
              <a:t>Первая глава включает общие положения о целях принятия данного закона, в первой главе закреплен основной понятийный аппарат, а также </a:t>
            </a:r>
            <a:r>
              <a:rPr lang="ru-RU" dirty="0" smtClean="0">
                <a:latin typeface="Times New Roman" panose="02020603050405020304" pitchFamily="18" charset="0"/>
                <a:cs typeface="Times New Roman" panose="02020603050405020304" pitchFamily="18" charset="0"/>
              </a:rPr>
              <a:t>положении о </a:t>
            </a:r>
            <a:r>
              <a:rPr lang="ru-RU" dirty="0">
                <a:latin typeface="Times New Roman" panose="02020603050405020304" pitchFamily="18" charset="0"/>
                <a:cs typeface="Times New Roman" panose="02020603050405020304" pitchFamily="18" charset="0"/>
              </a:rPr>
              <a:t>нормативно-правовом регулировании газовой отрасли. </a:t>
            </a:r>
          </a:p>
          <a:p>
            <a:pPr algn="just"/>
            <a:r>
              <a:rPr lang="ru-RU" dirty="0">
                <a:latin typeface="Times New Roman" panose="02020603050405020304" pitchFamily="18" charset="0"/>
                <a:cs typeface="Times New Roman" panose="02020603050405020304" pitchFamily="18" charset="0"/>
              </a:rPr>
              <a:t>Остановимся немного подробнее на ключевых понятиях, закрепленных в статье 2 Федерального закона «О газоснабжении</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5935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pPr algn="ctr"/>
            <a:r>
              <a:rPr lang="ru-RU" sz="3200" b="1" dirty="0">
                <a:solidFill>
                  <a:schemeClr val="tx1"/>
                </a:solidFill>
                <a:latin typeface="Times New Roman" panose="02020603050405020304" pitchFamily="18" charset="0"/>
                <a:cs typeface="Times New Roman" panose="02020603050405020304" pitchFamily="18" charset="0"/>
              </a:rPr>
              <a:t>Понятие и история формирования газового права</a:t>
            </a:r>
            <a:endParaRPr lang="ru-RU" sz="3200" b="1" dirty="0">
              <a:solidFill>
                <a:schemeClr val="tx1"/>
              </a:solidFill>
            </a:endParaRPr>
          </a:p>
        </p:txBody>
      </p:sp>
      <p:sp>
        <p:nvSpPr>
          <p:cNvPr id="3" name="Объект 2"/>
          <p:cNvSpPr>
            <a:spLocks noGrp="1"/>
          </p:cNvSpPr>
          <p:nvPr>
            <p:ph idx="1"/>
          </p:nvPr>
        </p:nvSpPr>
        <p:spPr>
          <a:solidFill>
            <a:schemeClr val="accent1">
              <a:lumMod val="40000"/>
              <a:lumOff val="60000"/>
            </a:schemeClr>
          </a:solidFill>
        </p:spPr>
        <p:style>
          <a:lnRef idx="1">
            <a:schemeClr val="accent5"/>
          </a:lnRef>
          <a:fillRef idx="2">
            <a:schemeClr val="accent5"/>
          </a:fillRef>
          <a:effectRef idx="1">
            <a:schemeClr val="accent5"/>
          </a:effectRef>
          <a:fontRef idx="minor">
            <a:schemeClr val="dk1"/>
          </a:fontRef>
        </p:style>
        <p:txBody>
          <a:bodyPr/>
          <a:lstStyle/>
          <a:p>
            <a:pPr algn="just"/>
            <a:r>
              <a:rPr lang="ru-RU" sz="3200" b="1" dirty="0">
                <a:latin typeface="Times New Roman" panose="02020603050405020304" pitchFamily="18" charset="0"/>
                <a:ea typeface="Calibri" panose="020F0502020204030204" pitchFamily="34" charset="0"/>
                <a:cs typeface="Times New Roman" panose="02020603050405020304" pitchFamily="18" charset="0"/>
              </a:rPr>
              <a:t>Нормы газового права регулируют частноправовые и публично-правовые отношения, возникающие в </a:t>
            </a:r>
            <a:r>
              <a:rPr lang="ru-RU" sz="3200" b="1" dirty="0" smtClean="0">
                <a:latin typeface="Times New Roman" panose="02020603050405020304" pitchFamily="18" charset="0"/>
                <a:ea typeface="Calibri" panose="020F0502020204030204" pitchFamily="34" charset="0"/>
                <a:cs typeface="Times New Roman" panose="02020603050405020304" pitchFamily="18" charset="0"/>
              </a:rPr>
              <a:t>том числе в связи </a:t>
            </a:r>
            <a:r>
              <a:rPr lang="ru-RU" sz="3200" b="1" dirty="0">
                <a:latin typeface="Times New Roman" panose="02020603050405020304" pitchFamily="18" charset="0"/>
                <a:ea typeface="Calibri" panose="020F0502020204030204" pitchFamily="34" charset="0"/>
                <a:cs typeface="Times New Roman" panose="02020603050405020304" pitchFamily="18" charset="0"/>
              </a:rPr>
              <a:t>с добычей, переработкой, поставкой, транспортировкой, хранением стратегического энергетического ресурса – газа, строительством, модернизацией, реконструкцией </a:t>
            </a:r>
            <a:r>
              <a:rPr lang="ru-RU" sz="3200" b="1" dirty="0" smtClean="0">
                <a:latin typeface="Times New Roman" panose="02020603050405020304" pitchFamily="18" charset="0"/>
                <a:ea typeface="Calibri" panose="020F0502020204030204" pitchFamily="34" charset="0"/>
                <a:cs typeface="Times New Roman" panose="02020603050405020304" pitchFamily="18" charset="0"/>
              </a:rPr>
              <a:t>газовых объектов, газовой </a:t>
            </a:r>
            <a:r>
              <a:rPr lang="ru-RU" sz="3200" b="1" dirty="0">
                <a:latin typeface="Times New Roman" panose="02020603050405020304" pitchFamily="18" charset="0"/>
                <a:ea typeface="Calibri" panose="020F0502020204030204" pitchFamily="34" charset="0"/>
                <a:cs typeface="Times New Roman" panose="02020603050405020304" pitchFamily="18" charset="0"/>
              </a:rPr>
              <a:t>инфраструктуры на национальном и международном уровнях.</a:t>
            </a:r>
          </a:p>
          <a:p>
            <a:endParaRPr lang="ru-RU" dirty="0"/>
          </a:p>
        </p:txBody>
      </p:sp>
    </p:spTree>
    <p:extLst>
      <p:ext uri="{BB962C8B-B14F-4D97-AF65-F5344CB8AC3E}">
        <p14:creationId xmlns:p14="http://schemas.microsoft.com/office/powerpoint/2010/main" val="16949398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2400" b="1" dirty="0">
                <a:latin typeface="Times New Roman" panose="02020603050405020304" pitchFamily="18" charset="0"/>
                <a:cs typeface="Times New Roman" panose="02020603050405020304" pitchFamily="18" charset="0"/>
              </a:rPr>
              <a:t>Федеральный закон «О газоснабжении в Российской Федерации»</a:t>
            </a:r>
            <a:endParaRPr lang="ru-RU" sz="2400" dirty="0"/>
          </a:p>
        </p:txBody>
      </p:sp>
      <p:sp>
        <p:nvSpPr>
          <p:cNvPr id="3" name="Объект 2"/>
          <p:cNvSpPr>
            <a:spLocks noGrp="1"/>
          </p:cNvSpPr>
          <p:nvPr>
            <p:ph idx="1"/>
          </p:nvPr>
        </p:nvSpPr>
        <p:spPr>
          <a:solidFill>
            <a:schemeClr val="accent2">
              <a:lumMod val="20000"/>
              <a:lumOff val="80000"/>
            </a:schemeClr>
          </a:solidFill>
        </p:spPr>
        <p:txBody>
          <a:bodyPr>
            <a:normAutofit fontScale="92500" lnSpcReduction="10000"/>
          </a:bodyPr>
          <a:lstStyle/>
          <a:p>
            <a:pPr algn="just"/>
            <a:r>
              <a:rPr lang="ru-RU" dirty="0">
                <a:latin typeface="Times New Roman" panose="02020603050405020304" pitchFamily="18" charset="0"/>
                <a:cs typeface="Times New Roman" panose="02020603050405020304" pitchFamily="18" charset="0"/>
              </a:rPr>
              <a:t>В статье 2 закреплено </a:t>
            </a:r>
            <a:r>
              <a:rPr lang="ru-RU" dirty="0" smtClean="0">
                <a:latin typeface="Times New Roman" panose="02020603050405020304" pitchFamily="18" charset="0"/>
                <a:cs typeface="Times New Roman" panose="02020603050405020304" pitchFamily="18" charset="0"/>
              </a:rPr>
              <a:t>определение понятия</a:t>
            </a:r>
            <a:r>
              <a:rPr lang="ru-RU" b="1" dirty="0" smtClean="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газа</a:t>
            </a:r>
            <a:r>
              <a:rPr lang="ru-RU" dirty="0">
                <a:latin typeface="Times New Roman" panose="02020603050405020304" pitchFamily="18" charset="0"/>
                <a:cs typeface="Times New Roman" panose="02020603050405020304" pitchFamily="18" charset="0"/>
              </a:rPr>
              <a:t>, под которым  понимается газ горючий природный (в том числе газ, получаемый при </a:t>
            </a:r>
            <a:r>
              <a:rPr lang="ru-RU" dirty="0" err="1">
                <a:latin typeface="Times New Roman" panose="02020603050405020304" pitchFamily="18" charset="0"/>
                <a:cs typeface="Times New Roman" panose="02020603050405020304" pitchFamily="18" charset="0"/>
              </a:rPr>
              <a:t>регазификации</a:t>
            </a:r>
            <a:r>
              <a:rPr lang="ru-RU" dirty="0">
                <a:latin typeface="Times New Roman" panose="02020603050405020304" pitchFamily="18" charset="0"/>
                <a:cs typeface="Times New Roman" panose="02020603050405020304" pitchFamily="18" charset="0"/>
              </a:rPr>
              <a:t> газа горючего природного сжиженного, нефтяной (попутный) газ, </a:t>
            </a:r>
            <a:r>
              <a:rPr lang="ru-RU" dirty="0" err="1">
                <a:latin typeface="Times New Roman" panose="02020603050405020304" pitchFamily="18" charset="0"/>
                <a:cs typeface="Times New Roman" panose="02020603050405020304" pitchFamily="18" charset="0"/>
              </a:rPr>
              <a:t>отбензиненный</a:t>
            </a:r>
            <a:r>
              <a:rPr lang="ru-RU" dirty="0">
                <a:latin typeface="Times New Roman" panose="02020603050405020304" pitchFamily="18" charset="0"/>
                <a:cs typeface="Times New Roman" panose="02020603050405020304" pitchFamily="18" charset="0"/>
              </a:rPr>
              <a:t> сухой газ), газ, вырабатываемый газо- и нефтеперерабатывающими организациями.</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Закреплено </a:t>
            </a:r>
            <a:r>
              <a:rPr lang="ru-RU" dirty="0" smtClean="0">
                <a:latin typeface="Times New Roman" panose="02020603050405020304" pitchFamily="18" charset="0"/>
                <a:cs typeface="Times New Roman" panose="02020603050405020304" pitchFamily="18" charset="0"/>
              </a:rPr>
              <a:t>определение понятия </a:t>
            </a:r>
            <a:r>
              <a:rPr lang="ru-RU" b="1" dirty="0">
                <a:latin typeface="Times New Roman" panose="02020603050405020304" pitchFamily="18" charset="0"/>
                <a:cs typeface="Times New Roman" panose="02020603050405020304" pitchFamily="18" charset="0"/>
              </a:rPr>
              <a:t>газоснабжения</a:t>
            </a:r>
            <a:r>
              <a:rPr lang="ru-RU" dirty="0">
                <a:latin typeface="Times New Roman" panose="02020603050405020304" pitchFamily="18" charset="0"/>
                <a:cs typeface="Times New Roman" panose="02020603050405020304" pitchFamily="18" charset="0"/>
              </a:rPr>
              <a:t>, под которым понимается одна из форм энергоснабжения, представляющая собой деятельность по обеспечению потребителей газом, в том числе деятельность по формированию фонда разведанных месторождений газа, добыче, транспортировке, хранению и поставкам газа.</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4106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2400" b="1" dirty="0">
                <a:latin typeface="Times New Roman" panose="02020603050405020304" pitchFamily="18" charset="0"/>
                <a:cs typeface="Times New Roman" panose="02020603050405020304" pitchFamily="18" charset="0"/>
              </a:rPr>
              <a:t>Федеральный закон «О газоснабжении в Российской Федерации»</a:t>
            </a:r>
            <a:endParaRPr lang="ru-RU" sz="2400" dirty="0"/>
          </a:p>
        </p:txBody>
      </p:sp>
      <p:sp>
        <p:nvSpPr>
          <p:cNvPr id="3" name="Объект 2"/>
          <p:cNvSpPr>
            <a:spLocks noGrp="1"/>
          </p:cNvSpPr>
          <p:nvPr>
            <p:ph idx="1"/>
          </p:nvPr>
        </p:nvSpPr>
        <p:spPr>
          <a:solidFill>
            <a:schemeClr val="accent2">
              <a:lumMod val="20000"/>
              <a:lumOff val="80000"/>
            </a:schemeClr>
          </a:solidFill>
        </p:spPr>
        <p:txBody>
          <a:bodyPr>
            <a:normAutofit lnSpcReduction="10000"/>
          </a:bodyPr>
          <a:lstStyle/>
          <a:p>
            <a:pPr algn="just"/>
            <a:r>
              <a:rPr lang="ru-RU" b="1" dirty="0" smtClean="0">
                <a:latin typeface="Times New Roman" panose="02020603050405020304" pitchFamily="18" charset="0"/>
                <a:cs typeface="Times New Roman" panose="02020603050405020304" pitchFamily="18" charset="0"/>
              </a:rPr>
              <a:t>Система </a:t>
            </a:r>
            <a:r>
              <a:rPr lang="ru-RU" b="1" dirty="0">
                <a:latin typeface="Times New Roman" panose="02020603050405020304" pitchFamily="18" charset="0"/>
                <a:cs typeface="Times New Roman" panose="02020603050405020304" pitchFamily="18" charset="0"/>
              </a:rPr>
              <a:t>газоснабжения </a:t>
            </a:r>
            <a:r>
              <a:rPr lang="ru-RU" dirty="0">
                <a:latin typeface="Times New Roman" panose="02020603050405020304" pitchFamily="18" charset="0"/>
                <a:cs typeface="Times New Roman" panose="02020603050405020304" pitchFamily="18" charset="0"/>
              </a:rPr>
              <a:t>- имущественный производственный комплекс, состоящий из технологически, организационно и экономически взаимосвязанных и централизованно управляемых производственных и иных объектов, предназначенных для добычи, транспортировки, хранения, поставок </a:t>
            </a:r>
            <a:r>
              <a:rPr lang="ru-RU" dirty="0" smtClean="0">
                <a:latin typeface="Times New Roman" panose="02020603050405020304" pitchFamily="18" charset="0"/>
                <a:cs typeface="Times New Roman" panose="02020603050405020304" pitchFamily="18" charset="0"/>
              </a:rPr>
              <a:t>газа.</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Газораспределительная </a:t>
            </a:r>
            <a:r>
              <a:rPr lang="ru-RU" b="1" dirty="0">
                <a:latin typeface="Times New Roman" panose="02020603050405020304" pitchFamily="18" charset="0"/>
                <a:cs typeface="Times New Roman" panose="02020603050405020304" pitchFamily="18" charset="0"/>
              </a:rPr>
              <a:t>система </a:t>
            </a:r>
            <a:r>
              <a:rPr lang="ru-RU" dirty="0">
                <a:latin typeface="Times New Roman" panose="02020603050405020304" pitchFamily="18" charset="0"/>
                <a:cs typeface="Times New Roman" panose="02020603050405020304" pitchFamily="18" charset="0"/>
              </a:rPr>
              <a:t>- имущественный производственный комплекс, состоящий из организационно и экономически взаимосвязанных объектов, предназначенных для транспортировки и подачи газа непосредственно его </a:t>
            </a:r>
            <a:r>
              <a:rPr lang="ru-RU" dirty="0" smtClean="0">
                <a:latin typeface="Times New Roman" panose="02020603050405020304" pitchFamily="18" charset="0"/>
                <a:cs typeface="Times New Roman" panose="02020603050405020304" pitchFamily="18" charset="0"/>
              </a:rPr>
              <a:t>потребителям.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1094618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2400" b="1" dirty="0">
                <a:latin typeface="Times New Roman" panose="02020603050405020304" pitchFamily="18" charset="0"/>
                <a:cs typeface="Times New Roman" panose="02020603050405020304" pitchFamily="18" charset="0"/>
              </a:rPr>
              <a:t>Федеральный закон «О газоснабжении в Российской Федерации»</a:t>
            </a:r>
            <a:endParaRPr lang="ru-RU" sz="2400" dirty="0"/>
          </a:p>
        </p:txBody>
      </p:sp>
      <p:sp>
        <p:nvSpPr>
          <p:cNvPr id="3" name="Объект 2"/>
          <p:cNvSpPr>
            <a:spLocks noGrp="1"/>
          </p:cNvSpPr>
          <p:nvPr>
            <p:ph idx="1"/>
          </p:nvPr>
        </p:nvSpPr>
        <p:spPr>
          <a:solidFill>
            <a:schemeClr val="accent2">
              <a:lumMod val="20000"/>
              <a:lumOff val="80000"/>
            </a:schemeClr>
          </a:solidFill>
        </p:spPr>
        <p:txBody>
          <a:bodyPr>
            <a:normAutofit fontScale="70000" lnSpcReduction="20000"/>
          </a:bodyPr>
          <a:lstStyle/>
          <a:p>
            <a:pPr algn="just"/>
            <a:r>
              <a:rPr lang="ru-RU" sz="3400" b="1" dirty="0" smtClean="0">
                <a:latin typeface="Times New Roman" panose="02020603050405020304" pitchFamily="18" charset="0"/>
                <a:cs typeface="Times New Roman" panose="02020603050405020304" pitchFamily="18" charset="0"/>
              </a:rPr>
              <a:t>Газификация</a:t>
            </a:r>
            <a:r>
              <a:rPr lang="ru-RU" sz="3400" dirty="0" smtClean="0">
                <a:latin typeface="Times New Roman" panose="02020603050405020304" pitchFamily="18" charset="0"/>
                <a:cs typeface="Times New Roman" panose="02020603050405020304" pitchFamily="18" charset="0"/>
              </a:rPr>
              <a:t> </a:t>
            </a:r>
            <a:r>
              <a:rPr lang="ru-RU" sz="3400" dirty="0">
                <a:latin typeface="Times New Roman" panose="02020603050405020304" pitchFamily="18" charset="0"/>
                <a:cs typeface="Times New Roman" panose="02020603050405020304" pitchFamily="18" charset="0"/>
              </a:rPr>
              <a:t>- деятельность по реализации научно-технических и проектных решений, осуществлению строительно-монтажных работ и организационных мер, направленных на использование газа в качестве топливного и энергетического ресурса на объектах жилищно-коммунального хозяйства, промышленных и иных </a:t>
            </a:r>
            <a:r>
              <a:rPr lang="ru-RU" sz="3400" dirty="0" smtClean="0">
                <a:latin typeface="Times New Roman" panose="02020603050405020304" pitchFamily="18" charset="0"/>
                <a:cs typeface="Times New Roman" panose="02020603050405020304" pitchFamily="18" charset="0"/>
              </a:rPr>
              <a:t>объектах. </a:t>
            </a:r>
          </a:p>
          <a:p>
            <a:pPr algn="just"/>
            <a:r>
              <a:rPr lang="ru-RU" sz="3400" b="1" dirty="0" smtClean="0">
                <a:latin typeface="Times New Roman" panose="02020603050405020304" pitchFamily="18" charset="0"/>
                <a:cs typeface="Times New Roman" panose="02020603050405020304" pitchFamily="18" charset="0"/>
              </a:rPr>
              <a:t>Поставщик</a:t>
            </a:r>
            <a:r>
              <a:rPr lang="ru-RU" sz="3400" dirty="0" smtClean="0">
                <a:latin typeface="Times New Roman" panose="02020603050405020304" pitchFamily="18" charset="0"/>
                <a:cs typeface="Times New Roman" panose="02020603050405020304" pitchFamily="18" charset="0"/>
              </a:rPr>
              <a:t> </a:t>
            </a:r>
            <a:r>
              <a:rPr lang="ru-RU" sz="3400" dirty="0">
                <a:latin typeface="Times New Roman" panose="02020603050405020304" pitchFamily="18" charset="0"/>
                <a:cs typeface="Times New Roman" panose="02020603050405020304" pitchFamily="18" charset="0"/>
              </a:rPr>
              <a:t>(</a:t>
            </a:r>
            <a:r>
              <a:rPr lang="ru-RU" sz="3400" b="1" dirty="0">
                <a:latin typeface="Times New Roman" panose="02020603050405020304" pitchFamily="18" charset="0"/>
                <a:cs typeface="Times New Roman" panose="02020603050405020304" pitchFamily="18" charset="0"/>
              </a:rPr>
              <a:t>газоснабжающая организация</a:t>
            </a:r>
            <a:r>
              <a:rPr lang="ru-RU" sz="3400" dirty="0">
                <a:latin typeface="Times New Roman" panose="02020603050405020304" pitchFamily="18" charset="0"/>
                <a:cs typeface="Times New Roman" panose="02020603050405020304" pitchFamily="18" charset="0"/>
              </a:rPr>
              <a:t>) - собственник газа или уполномоченное им лицо, осуществляющие поставки газа потребителям по договорам;</a:t>
            </a:r>
            <a:br>
              <a:rPr lang="ru-RU" sz="3400" dirty="0">
                <a:latin typeface="Times New Roman" panose="02020603050405020304" pitchFamily="18" charset="0"/>
                <a:cs typeface="Times New Roman" panose="02020603050405020304" pitchFamily="18" charset="0"/>
              </a:rPr>
            </a:br>
            <a:endParaRPr lang="ru-RU" sz="3400" dirty="0">
              <a:latin typeface="Times New Roman" panose="02020603050405020304" pitchFamily="18" charset="0"/>
              <a:cs typeface="Times New Roman" panose="02020603050405020304" pitchFamily="18" charset="0"/>
            </a:endParaRPr>
          </a:p>
          <a:p>
            <a:pPr algn="just"/>
            <a:r>
              <a:rPr lang="ru-RU" sz="3400" b="1" dirty="0" smtClean="0">
                <a:latin typeface="Times New Roman" panose="02020603050405020304" pitchFamily="18" charset="0"/>
                <a:cs typeface="Times New Roman" panose="02020603050405020304" pitchFamily="18" charset="0"/>
              </a:rPr>
              <a:t>Потребитель </a:t>
            </a:r>
            <a:r>
              <a:rPr lang="ru-RU" sz="3400" b="1" dirty="0">
                <a:latin typeface="Times New Roman" panose="02020603050405020304" pitchFamily="18" charset="0"/>
                <a:cs typeface="Times New Roman" panose="02020603050405020304" pitchFamily="18" charset="0"/>
              </a:rPr>
              <a:t>газа </a:t>
            </a:r>
            <a:r>
              <a:rPr lang="ru-RU" sz="3400" dirty="0">
                <a:latin typeface="Times New Roman" panose="02020603050405020304" pitchFamily="18" charset="0"/>
                <a:cs typeface="Times New Roman" panose="02020603050405020304" pitchFamily="18" charset="0"/>
              </a:rPr>
              <a:t>- лицо, приобретающее газ для собственных бытовых нужд, а также собственных производственных или иных хозяйственных </a:t>
            </a:r>
            <a:r>
              <a:rPr lang="ru-RU" sz="3400" dirty="0" smtClean="0">
                <a:latin typeface="Times New Roman" panose="02020603050405020304" pitchFamily="18" charset="0"/>
                <a:cs typeface="Times New Roman" panose="02020603050405020304" pitchFamily="18" charset="0"/>
              </a:rPr>
              <a:t>нужд.</a:t>
            </a:r>
            <a:endParaRPr lang="ru-RU" sz="3400" dirty="0">
              <a:latin typeface="Times New Roman" panose="02020603050405020304" pitchFamily="18" charset="0"/>
              <a:cs typeface="Times New Roman" panose="02020603050405020304" pitchFamily="18" charset="0"/>
            </a:endParaRPr>
          </a:p>
          <a:p>
            <a:pPr algn="just"/>
            <a:endParaRPr lang="ru-RU" dirty="0" smtClean="0"/>
          </a:p>
          <a:p>
            <a:pPr algn="just"/>
            <a:r>
              <a:rPr lang="ru-RU" dirty="0"/>
              <a:t/>
            </a:r>
            <a:br>
              <a:rPr lang="ru-RU" dirty="0"/>
            </a:br>
            <a:endParaRPr lang="ru-RU" dirty="0"/>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50865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2400" b="1" dirty="0">
                <a:latin typeface="Times New Roman" panose="02020603050405020304" pitchFamily="18" charset="0"/>
                <a:cs typeface="Times New Roman" panose="02020603050405020304" pitchFamily="18" charset="0"/>
              </a:rPr>
              <a:t>Федеральный закон «О газоснабжении в Российской Федерации</a:t>
            </a:r>
            <a:r>
              <a:rPr lang="ru-RU" sz="2400" b="1" dirty="0" smtClean="0">
                <a:latin typeface="Times New Roman" panose="02020603050405020304" pitchFamily="18" charset="0"/>
                <a:cs typeface="Times New Roman" panose="02020603050405020304" pitchFamily="18" charset="0"/>
              </a:rPr>
              <a:t>»</a:t>
            </a:r>
            <a:endParaRPr lang="ru-RU" sz="2400" dirty="0"/>
          </a:p>
        </p:txBody>
      </p:sp>
      <p:sp>
        <p:nvSpPr>
          <p:cNvPr id="3" name="Объект 2"/>
          <p:cNvSpPr>
            <a:spLocks noGrp="1"/>
          </p:cNvSpPr>
          <p:nvPr>
            <p:ph idx="1"/>
          </p:nvPr>
        </p:nvSpPr>
        <p:spPr>
          <a:solidFill>
            <a:schemeClr val="accent2">
              <a:lumMod val="20000"/>
              <a:lumOff val="80000"/>
            </a:schemeClr>
          </a:solidFill>
        </p:spPr>
        <p:txBody>
          <a:bodyPr>
            <a:normAutofit fontScale="92500" lnSpcReduction="20000"/>
          </a:bodyPr>
          <a:lstStyle/>
          <a:p>
            <a:pPr algn="just"/>
            <a:r>
              <a:rPr lang="ru-RU" b="1" dirty="0" smtClean="0">
                <a:latin typeface="Times New Roman" panose="02020603050405020304" pitchFamily="18" charset="0"/>
                <a:cs typeface="Times New Roman" panose="02020603050405020304" pitchFamily="18" charset="0"/>
              </a:rPr>
              <a:t>Глава </a:t>
            </a:r>
            <a:r>
              <a:rPr lang="en-US" b="1" dirty="0" smtClean="0">
                <a:latin typeface="Times New Roman" panose="02020603050405020304" pitchFamily="18" charset="0"/>
                <a:cs typeface="Times New Roman" panose="02020603050405020304" pitchFamily="18" charset="0"/>
              </a:rPr>
              <a:t>II</a:t>
            </a:r>
            <a:r>
              <a:rPr lang="ru-RU" b="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Федерального закона О газоснабжении посвящена основам государственного регулирования газоснабжения в Российской Федерации.</a:t>
            </a:r>
          </a:p>
          <a:p>
            <a:pPr algn="just"/>
            <a:r>
              <a:rPr lang="ru-RU" b="1" dirty="0" smtClean="0">
                <a:latin typeface="Times New Roman" panose="02020603050405020304" pitchFamily="18" charset="0"/>
                <a:cs typeface="Times New Roman" panose="02020603050405020304" pitchFamily="18" charset="0"/>
              </a:rPr>
              <a:t>В Главе </a:t>
            </a:r>
            <a:r>
              <a:rPr lang="en-US" b="1" dirty="0" smtClean="0">
                <a:latin typeface="Times New Roman" panose="02020603050405020304" pitchFamily="18" charset="0"/>
                <a:cs typeface="Times New Roman" panose="02020603050405020304" pitchFamily="18" charset="0"/>
              </a:rPr>
              <a:t>III</a:t>
            </a:r>
            <a:r>
              <a:rPr lang="ru-RU" b="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закреплены особенности использования месторождений газа. В </a:t>
            </a:r>
            <a:r>
              <a:rPr lang="ru-RU" dirty="0">
                <a:latin typeface="Times New Roman" panose="02020603050405020304" pitchFamily="18" charset="0"/>
                <a:cs typeface="Times New Roman" panose="02020603050405020304" pitchFamily="18" charset="0"/>
              </a:rPr>
              <a:t>целях обеспечения надежного газоснабжения в Российской Федерации Правительством Российской Федерации определяется </a:t>
            </a:r>
            <a:r>
              <a:rPr lang="ru-RU" b="1" dirty="0">
                <a:latin typeface="Times New Roman" panose="02020603050405020304" pitchFamily="18" charset="0"/>
                <a:cs typeface="Times New Roman" panose="02020603050405020304" pitchFamily="18" charset="0"/>
              </a:rPr>
              <a:t>перечень участков недр федерального значения, которые предоставляются в пользование без проведения аукционов </a:t>
            </a:r>
            <a:r>
              <a:rPr lang="ru-RU" dirty="0">
                <a:latin typeface="Times New Roman" panose="02020603050405020304" pitchFamily="18" charset="0"/>
                <a:cs typeface="Times New Roman" panose="02020603050405020304" pitchFamily="18" charset="0"/>
              </a:rPr>
              <a:t>для разведки и добычи газа или для геологического изучения недр, разведки и добычи газа, осуществляемых по совмещенной лицензии, организации - собственнику Единой системы газоснабжения или организации - собственнику региональной системы газоснабжения в соответствии с законодательством Российской Федерации о недрах.</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4745691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2400" b="1" dirty="0">
                <a:latin typeface="Times New Roman" panose="02020603050405020304" pitchFamily="18" charset="0"/>
                <a:cs typeface="Times New Roman" panose="02020603050405020304" pitchFamily="18" charset="0"/>
              </a:rPr>
              <a:t>Федеральный закон «О газоснабжении в Российской Федерации»</a:t>
            </a:r>
            <a:endParaRPr lang="ru-RU" sz="2400" dirty="0"/>
          </a:p>
        </p:txBody>
      </p:sp>
      <p:sp>
        <p:nvSpPr>
          <p:cNvPr id="3" name="Объект 2"/>
          <p:cNvSpPr>
            <a:spLocks noGrp="1"/>
          </p:cNvSpPr>
          <p:nvPr>
            <p:ph idx="1"/>
          </p:nvPr>
        </p:nvSpPr>
        <p:spPr>
          <a:solidFill>
            <a:schemeClr val="accent2">
              <a:lumMod val="20000"/>
              <a:lumOff val="80000"/>
            </a:schemeClr>
          </a:solidFill>
        </p:spPr>
        <p:txBody>
          <a:bodyPr>
            <a:normAutofit/>
          </a:bodyPr>
          <a:lstStyle/>
          <a:p>
            <a:pPr algn="just"/>
            <a:r>
              <a:rPr lang="ru-RU" sz="3200" dirty="0" smtClean="0">
                <a:latin typeface="Times New Roman" panose="02020603050405020304" pitchFamily="18" charset="0"/>
                <a:cs typeface="Times New Roman" panose="02020603050405020304" pitchFamily="18" charset="0"/>
              </a:rPr>
              <a:t>В Главе </a:t>
            </a:r>
            <a:r>
              <a:rPr lang="en-US" sz="3200" dirty="0" smtClean="0">
                <a:latin typeface="Times New Roman" panose="02020603050405020304" pitchFamily="18" charset="0"/>
                <a:cs typeface="Times New Roman" panose="02020603050405020304" pitchFamily="18" charset="0"/>
              </a:rPr>
              <a:t>IV </a:t>
            </a:r>
            <a:r>
              <a:rPr lang="ru-RU" sz="3200" dirty="0" smtClean="0">
                <a:latin typeface="Times New Roman" panose="02020603050405020304" pitchFamily="18" charset="0"/>
                <a:cs typeface="Times New Roman" panose="02020603050405020304" pitchFamily="18" charset="0"/>
              </a:rPr>
              <a:t>определены </a:t>
            </a:r>
            <a:r>
              <a:rPr lang="ru-RU" sz="3200" b="1" dirty="0" smtClean="0">
                <a:latin typeface="Times New Roman" panose="02020603050405020304" pitchFamily="18" charset="0"/>
                <a:cs typeface="Times New Roman" panose="02020603050405020304" pitchFamily="18" charset="0"/>
              </a:rPr>
              <a:t>правовые основы функционирования и развития единой системы газоснабжения</a:t>
            </a:r>
            <a:r>
              <a:rPr lang="ru-RU" sz="3200" dirty="0" smtClean="0">
                <a:latin typeface="Times New Roman" panose="02020603050405020304" pitchFamily="18" charset="0"/>
                <a:cs typeface="Times New Roman" panose="02020603050405020304" pitchFamily="18" charset="0"/>
              </a:rPr>
              <a:t>. </a:t>
            </a:r>
          </a:p>
          <a:p>
            <a:pPr algn="just"/>
            <a:r>
              <a:rPr lang="ru-RU" sz="3200" dirty="0" smtClean="0">
                <a:latin typeface="Times New Roman" panose="02020603050405020304" pitchFamily="18" charset="0"/>
                <a:cs typeface="Times New Roman" panose="02020603050405020304" pitchFamily="18" charset="0"/>
              </a:rPr>
              <a:t>В Глава V закреплены </a:t>
            </a:r>
            <a:r>
              <a:rPr lang="ru-RU" sz="3200" b="1" dirty="0" smtClean="0">
                <a:latin typeface="Times New Roman" panose="02020603050405020304" pitchFamily="18" charset="0"/>
                <a:cs typeface="Times New Roman" panose="02020603050405020304" pitchFamily="18" charset="0"/>
              </a:rPr>
              <a:t>правовые основы развития единого рынка газа на территории Российской Федерации</a:t>
            </a:r>
            <a:r>
              <a:rPr lang="ru-RU" sz="3200" dirty="0" smtClean="0">
                <a:latin typeface="Times New Roman" panose="02020603050405020304" pitchFamily="18" charset="0"/>
                <a:cs typeface="Times New Roman" panose="02020603050405020304" pitchFamily="18" charset="0"/>
              </a:rPr>
              <a:t>.</a:t>
            </a:r>
          </a:p>
          <a:p>
            <a:pPr algn="just"/>
            <a:r>
              <a:rPr lang="ru-RU" sz="3200" dirty="0" smtClean="0">
                <a:latin typeface="Times New Roman" panose="02020603050405020304" pitchFamily="18" charset="0"/>
                <a:cs typeface="Times New Roman" panose="02020603050405020304" pitchFamily="18" charset="0"/>
              </a:rPr>
              <a:t>В Главе </a:t>
            </a:r>
            <a:r>
              <a:rPr lang="en-US" sz="3200" dirty="0" smtClean="0">
                <a:latin typeface="Times New Roman" panose="02020603050405020304" pitchFamily="18" charset="0"/>
                <a:cs typeface="Times New Roman" panose="02020603050405020304" pitchFamily="18" charset="0"/>
              </a:rPr>
              <a:t>VI </a:t>
            </a:r>
            <a:r>
              <a:rPr lang="ru-RU" sz="3200" dirty="0" smtClean="0">
                <a:latin typeface="Times New Roman" panose="02020603050405020304" pitchFamily="18" charset="0"/>
                <a:cs typeface="Times New Roman" panose="02020603050405020304" pitchFamily="18" charset="0"/>
              </a:rPr>
              <a:t>определены </a:t>
            </a:r>
            <a:r>
              <a:rPr lang="ru-RU" sz="3200" b="1" dirty="0" smtClean="0">
                <a:latin typeface="Times New Roman" panose="02020603050405020304" pitchFamily="18" charset="0"/>
                <a:cs typeface="Times New Roman" panose="02020603050405020304" pitchFamily="18" charset="0"/>
              </a:rPr>
              <a:t>основы экономических отношений в области газоснабжения.</a:t>
            </a:r>
            <a:endParaRPr lang="en-US" sz="3200" b="1" dirty="0" smtClean="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1666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2400" b="1" dirty="0">
                <a:latin typeface="Times New Roman" panose="02020603050405020304" pitchFamily="18" charset="0"/>
                <a:cs typeface="Times New Roman" panose="02020603050405020304" pitchFamily="18" charset="0"/>
              </a:rPr>
              <a:t>Федеральный закон «О газоснабжении в Российской Федерации»</a:t>
            </a:r>
            <a:endParaRPr lang="ru-RU" sz="2400" dirty="0"/>
          </a:p>
        </p:txBody>
      </p:sp>
      <p:sp>
        <p:nvSpPr>
          <p:cNvPr id="3" name="Объект 2"/>
          <p:cNvSpPr>
            <a:spLocks noGrp="1"/>
          </p:cNvSpPr>
          <p:nvPr>
            <p:ph idx="1"/>
          </p:nvPr>
        </p:nvSpPr>
        <p:spPr>
          <a:solidFill>
            <a:schemeClr val="accent2">
              <a:lumMod val="20000"/>
              <a:lumOff val="80000"/>
            </a:schemeClr>
          </a:solidFill>
        </p:spPr>
        <p:txBody>
          <a:bodyPr>
            <a:normAutofit fontScale="70000" lnSpcReduction="20000"/>
          </a:bodyPr>
          <a:lstStyle/>
          <a:p>
            <a:r>
              <a:rPr lang="ru-RU" dirty="0">
                <a:latin typeface="Times New Roman" panose="02020603050405020304" pitchFamily="18" charset="0"/>
                <a:cs typeface="Times New Roman" panose="02020603050405020304" pitchFamily="18" charset="0"/>
              </a:rPr>
              <a:t>Глава </a:t>
            </a:r>
            <a:r>
              <a:rPr lang="ru-RU" dirty="0" smtClean="0">
                <a:latin typeface="Times New Roman" panose="02020603050405020304" pitchFamily="18" charset="0"/>
                <a:cs typeface="Times New Roman" panose="02020603050405020304" pitchFamily="18" charset="0"/>
              </a:rPr>
              <a:t>VII закрепляет</a:t>
            </a:r>
            <a:r>
              <a:rPr lang="ru-RU" b="1" dirty="0" smtClean="0">
                <a:latin typeface="Times New Roman" panose="02020603050405020304" pitchFamily="18" charset="0"/>
                <a:cs typeface="Times New Roman" panose="02020603050405020304" pitchFamily="18" charset="0"/>
              </a:rPr>
              <a:t> положения об антимонопольном </a:t>
            </a:r>
            <a:r>
              <a:rPr lang="ru-RU" b="1" dirty="0" smtClean="0">
                <a:latin typeface="Times New Roman" panose="02020603050405020304" pitchFamily="18" charset="0"/>
                <a:cs typeface="Times New Roman" panose="02020603050405020304" pitchFamily="18" charset="0"/>
              </a:rPr>
              <a:t>регулировании в сфере  газоснабжения.</a:t>
            </a:r>
            <a:endParaRPr lang="ru-RU" b="1" dirty="0" smtClean="0">
              <a:latin typeface="Times New Roman" panose="02020603050405020304" pitchFamily="18" charset="0"/>
              <a:cs typeface="Times New Roman" panose="02020603050405020304" pitchFamily="18" charset="0"/>
            </a:endParaRPr>
          </a:p>
          <a:p>
            <a:endParaRPr lang="ru-RU" b="1"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В Главе VIII определены </a:t>
            </a:r>
            <a:r>
              <a:rPr lang="ru-RU" b="1" dirty="0" smtClean="0">
                <a:latin typeface="Times New Roman" panose="02020603050405020304" pitchFamily="18" charset="0"/>
                <a:cs typeface="Times New Roman" panose="02020603050405020304" pitchFamily="18" charset="0"/>
              </a:rPr>
              <a:t>правовые основы взаимоотношений организаций собственников систем газоснабжения и организаций иных отраслей экономики</a:t>
            </a:r>
          </a:p>
          <a:p>
            <a:endParaRPr lang="ru-RU" b="1" dirty="0" smtClean="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Глава </a:t>
            </a:r>
            <a:r>
              <a:rPr lang="ru-RU" dirty="0" smtClean="0">
                <a:latin typeface="Times New Roman" panose="02020603050405020304" pitchFamily="18" charset="0"/>
                <a:cs typeface="Times New Roman" panose="02020603050405020304" pitchFamily="18" charset="0"/>
              </a:rPr>
              <a:t>IX предусматривает </a:t>
            </a:r>
            <a:r>
              <a:rPr lang="ru-RU" b="1" dirty="0" smtClean="0">
                <a:latin typeface="Times New Roman" panose="02020603050405020304" pitchFamily="18" charset="0"/>
                <a:cs typeface="Times New Roman" panose="02020603050405020304" pitchFamily="18" charset="0"/>
              </a:rPr>
              <a:t>правовые основы безопасности систем газоснабжения в Российской Федерации.</a:t>
            </a:r>
          </a:p>
          <a:p>
            <a:pPr algn="just"/>
            <a:endParaRPr lang="ru-RU" b="1" dirty="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Федеральный закон О газоснабжении закрепляет основные направления правового регулирования в газовой отрасли Российской Федерации.</a:t>
            </a:r>
          </a:p>
          <a:p>
            <a:pPr algn="just"/>
            <a:r>
              <a:rPr lang="ru-RU" b="1" dirty="0" smtClean="0">
                <a:latin typeface="Times New Roman" panose="02020603050405020304" pitchFamily="18" charset="0"/>
                <a:cs typeface="Times New Roman" panose="02020603050405020304" pitchFamily="18" charset="0"/>
              </a:rPr>
              <a:t>Детализация соответствующий направлений осуществляется на уровне иных законодательных и</a:t>
            </a:r>
            <a:r>
              <a:rPr lang="en-US" b="1" dirty="0" smtClean="0">
                <a:latin typeface="Times New Roman" panose="02020603050405020304" pitchFamily="18" charset="0"/>
                <a:cs typeface="Times New Roman" panose="02020603050405020304" pitchFamily="18" charset="0"/>
              </a:rPr>
              <a:t>/</a:t>
            </a:r>
            <a:r>
              <a:rPr lang="ru-RU" b="1" dirty="0" smtClean="0">
                <a:latin typeface="Times New Roman" panose="02020603050405020304" pitchFamily="18" charset="0"/>
                <a:cs typeface="Times New Roman" panose="02020603050405020304" pitchFamily="18" charset="0"/>
              </a:rPr>
              <a:t>или  подзаконных нормативных правовых актов.</a:t>
            </a:r>
          </a:p>
          <a:p>
            <a:r>
              <a:rPr lang="ru-RU" b="1" dirty="0" smtClean="0"/>
              <a:t> </a:t>
            </a:r>
            <a:endParaRPr lang="ru-RU" b="1" dirty="0"/>
          </a:p>
          <a:p>
            <a:endParaRPr lang="ru-RU" b="1" dirty="0"/>
          </a:p>
          <a:p>
            <a:endParaRPr lang="ru-RU" dirty="0"/>
          </a:p>
        </p:txBody>
      </p:sp>
    </p:spTree>
    <p:extLst>
      <p:ext uri="{BB962C8B-B14F-4D97-AF65-F5344CB8AC3E}">
        <p14:creationId xmlns:p14="http://schemas.microsoft.com/office/powerpoint/2010/main" val="16422000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2400" b="1" dirty="0">
                <a:latin typeface="Times New Roman" panose="02020603050405020304" pitchFamily="18" charset="0"/>
                <a:cs typeface="Times New Roman" panose="02020603050405020304" pitchFamily="18" charset="0"/>
              </a:rPr>
              <a:t>Федеральный закон «О газоснабжении в Российской Федерации»</a:t>
            </a:r>
            <a:endParaRPr lang="ru-RU" sz="2400" dirty="0"/>
          </a:p>
        </p:txBody>
      </p:sp>
      <p:sp>
        <p:nvSpPr>
          <p:cNvPr id="3" name="Объект 2"/>
          <p:cNvSpPr>
            <a:spLocks noGrp="1"/>
          </p:cNvSpPr>
          <p:nvPr>
            <p:ph idx="1"/>
          </p:nvPr>
        </p:nvSpPr>
        <p:spPr>
          <a:solidFill>
            <a:schemeClr val="accent4">
              <a:lumMod val="20000"/>
              <a:lumOff val="80000"/>
            </a:schemeClr>
          </a:solidFill>
        </p:spPr>
        <p:txBody>
          <a:bodyPr>
            <a:normAutofit fontScale="92500"/>
          </a:bodyPr>
          <a:lstStyle/>
          <a:p>
            <a:pPr algn="just"/>
            <a:r>
              <a:rPr lang="ru-RU" dirty="0" smtClean="0">
                <a:latin typeface="Times New Roman" panose="02020603050405020304" pitchFamily="18" charset="0"/>
                <a:cs typeface="Times New Roman" panose="02020603050405020304" pitchFamily="18" charset="0"/>
              </a:rPr>
              <a:t>Так, одним из значимых направлений правового регулирования в газовой отрасли является правовое обеспечение газификации.</a:t>
            </a:r>
          </a:p>
          <a:p>
            <a:pPr algn="just"/>
            <a:r>
              <a:rPr lang="ru-RU" dirty="0" smtClean="0">
                <a:latin typeface="Times New Roman" panose="02020603050405020304" pitchFamily="18" charset="0"/>
                <a:cs typeface="Times New Roman" panose="02020603050405020304" pitchFamily="18" charset="0"/>
              </a:rPr>
              <a:t>Базовые положения закреплены в Федеральном законе о газоснабжении.</a:t>
            </a:r>
          </a:p>
          <a:p>
            <a:pPr algn="just"/>
            <a:r>
              <a:rPr lang="ru-RU" dirty="0" smtClean="0">
                <a:latin typeface="Times New Roman" panose="02020603050405020304" pitchFamily="18" charset="0"/>
                <a:cs typeface="Times New Roman" panose="02020603050405020304" pitchFamily="18" charset="0"/>
              </a:rPr>
              <a:t>Согласно определению понятия газификации под газификацией понимается  </a:t>
            </a:r>
            <a:r>
              <a:rPr lang="ru-RU" dirty="0">
                <a:latin typeface="Times New Roman" panose="02020603050405020304" pitchFamily="18" charset="0"/>
                <a:cs typeface="Times New Roman" panose="02020603050405020304" pitchFamily="18" charset="0"/>
              </a:rPr>
              <a:t>деятельность по реализации научно-технических и проектных решений, осуществлению строительно-монтажных работ и организационных мер, направленных на использование газа в качестве топливного и энергетического ресурса на объектах жилищно-коммунального хозяйства, промышленных и иных </a:t>
            </a:r>
            <a:r>
              <a:rPr lang="ru-RU" dirty="0" smtClean="0">
                <a:latin typeface="Times New Roman" panose="02020603050405020304" pitchFamily="18" charset="0"/>
                <a:cs typeface="Times New Roman" panose="02020603050405020304" pitchFamily="18" charset="0"/>
              </a:rPr>
              <a:t>объектах.</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b="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26018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2400" b="1" dirty="0">
                <a:latin typeface="Times New Roman" panose="02020603050405020304" pitchFamily="18" charset="0"/>
                <a:cs typeface="Times New Roman" panose="02020603050405020304" pitchFamily="18" charset="0"/>
              </a:rPr>
              <a:t>Федеральный закон «О газоснабжении в Российской Федерации»</a:t>
            </a:r>
            <a:endParaRPr lang="ru-RU" sz="2400" dirty="0"/>
          </a:p>
        </p:txBody>
      </p:sp>
      <p:sp>
        <p:nvSpPr>
          <p:cNvPr id="3" name="Объект 2"/>
          <p:cNvSpPr>
            <a:spLocks noGrp="1"/>
          </p:cNvSpPr>
          <p:nvPr>
            <p:ph idx="1"/>
          </p:nvPr>
        </p:nvSpPr>
        <p:spPr>
          <a:solidFill>
            <a:schemeClr val="accent4">
              <a:lumMod val="20000"/>
              <a:lumOff val="80000"/>
            </a:schemeClr>
          </a:solidFill>
        </p:spPr>
        <p:txBody>
          <a:bodyPr>
            <a:normAutofit fontScale="85000" lnSpcReduction="20000"/>
          </a:bodyPr>
          <a:lstStyle/>
          <a:p>
            <a:r>
              <a:rPr lang="ru-RU" dirty="0">
                <a:latin typeface="Times New Roman" panose="02020603050405020304" pitchFamily="18" charset="0"/>
                <a:cs typeface="Times New Roman" panose="02020603050405020304" pitchFamily="18" charset="0"/>
              </a:rPr>
              <a:t>Правовые основы развития газификации территорий Российской </a:t>
            </a:r>
            <a:r>
              <a:rPr lang="ru-RU" dirty="0" smtClean="0">
                <a:latin typeface="Times New Roman" panose="02020603050405020304" pitchFamily="18" charset="0"/>
                <a:cs typeface="Times New Roman" panose="02020603050405020304" pitchFamily="18" charset="0"/>
              </a:rPr>
              <a:t>Федерации закреплены в статье 17 Федерального закона о газоснабжении</a:t>
            </a:r>
            <a:r>
              <a:rPr lang="ru-RU" b="1" dirty="0" smtClean="0"/>
              <a:t>. </a:t>
            </a:r>
          </a:p>
          <a:p>
            <a:pPr algn="just"/>
            <a:r>
              <a:rPr lang="ru-RU" dirty="0">
                <a:latin typeface="Times New Roman" panose="02020603050405020304" pitchFamily="18" charset="0"/>
                <a:cs typeface="Times New Roman" panose="02020603050405020304" pitchFamily="18" charset="0"/>
              </a:rPr>
              <a:t>Развитие газификации территорий Российской Федерации осуществляется </a:t>
            </a:r>
            <a:r>
              <a:rPr lang="ru-RU" b="1" dirty="0">
                <a:latin typeface="Times New Roman" panose="02020603050405020304" pitchFamily="18" charset="0"/>
                <a:cs typeface="Times New Roman" panose="02020603050405020304" pitchFamily="18" charset="0"/>
              </a:rPr>
              <a:t>единым оператором газификации</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региональным оператором газификации совместно с органами государственной власти субъекта Российской Федерации, органами публичной власти федеральных территорий </a:t>
            </a:r>
            <a:r>
              <a:rPr lang="ru-RU" dirty="0">
                <a:latin typeface="Times New Roman" panose="02020603050405020304" pitchFamily="18" charset="0"/>
                <a:cs typeface="Times New Roman" panose="02020603050405020304" pitchFamily="18" charset="0"/>
              </a:rPr>
              <a:t>в соответствии с разработанными на основании схем газоснабжения и газификации субъектов Российской Федерации с учетом топливно-энергетических балансов, утверждаемых соответственно высшими должностными лицами субъектов Российской Федерации, руководителями исполнительно-распорядительных органов федеральных территорий, и принятыми в установленном порядке межрегиональными и региональными программами газификации жилищно-коммунального хозяйства, промышленных и иных организаций, а также со схемами расположения объектов газоснабжения, используемых для обеспечения населения газом.</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b="0" dirty="0">
              <a:effectLst/>
            </a:endParaRPr>
          </a:p>
        </p:txBody>
      </p:sp>
    </p:spTree>
    <p:extLst>
      <p:ext uri="{BB962C8B-B14F-4D97-AF65-F5344CB8AC3E}">
        <p14:creationId xmlns:p14="http://schemas.microsoft.com/office/powerpoint/2010/main" val="19940042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2400" b="1" dirty="0">
                <a:latin typeface="Times New Roman" panose="02020603050405020304" pitchFamily="18" charset="0"/>
                <a:cs typeface="Times New Roman" panose="02020603050405020304" pitchFamily="18" charset="0"/>
              </a:rPr>
              <a:t>Федеральный закон «О газоснабжении в Российской Федерации»</a:t>
            </a:r>
            <a:endParaRPr lang="ru-RU" sz="2400" dirty="0"/>
          </a:p>
        </p:txBody>
      </p:sp>
      <p:sp>
        <p:nvSpPr>
          <p:cNvPr id="3" name="Объект 2"/>
          <p:cNvSpPr>
            <a:spLocks noGrp="1"/>
          </p:cNvSpPr>
          <p:nvPr>
            <p:ph idx="1"/>
          </p:nvPr>
        </p:nvSpPr>
        <p:spPr>
          <a:solidFill>
            <a:schemeClr val="accent4">
              <a:lumMod val="20000"/>
              <a:lumOff val="80000"/>
            </a:schemeClr>
          </a:solidFill>
        </p:spPr>
        <p:txBody>
          <a:bodyPr>
            <a:normAutofit fontScale="92500" lnSpcReduction="10000"/>
          </a:bodyPr>
          <a:lstStyle/>
          <a:p>
            <a:pPr algn="just"/>
            <a:r>
              <a:rPr lang="ru-RU" dirty="0">
                <a:latin typeface="Times New Roman" panose="02020603050405020304" pitchFamily="18" charset="0"/>
                <a:cs typeface="Times New Roman" panose="02020603050405020304" pitchFamily="18" charset="0"/>
              </a:rPr>
              <a:t>Порядок составления топливно-энергетических балансов субъектов Российской Федерации, муниципальных образований утверждается федеральным органом исполнительной власти, осуществляющим функции по выработке и реализации государственной политики и нормативно-правовому регулированию в сфере топливно-энергетического комплекса. Финансирование программ газификации жилищно-коммунального хозяйства, промышленных и иных организаций может осуществляться за счет средств федерального бюджета, бюджетов соответствующих субъектов Российской Федерации и иных не запрещенных законодательством Российской Федерации источников.</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6294664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2400" b="1" dirty="0">
                <a:latin typeface="Times New Roman" panose="02020603050405020304" pitchFamily="18" charset="0"/>
                <a:cs typeface="Times New Roman" panose="02020603050405020304" pitchFamily="18" charset="0"/>
              </a:rPr>
              <a:t>Федеральный закон «О газоснабжении в Российской Федерации»</a:t>
            </a:r>
            <a:endParaRPr lang="ru-RU" sz="2400" dirty="0"/>
          </a:p>
        </p:txBody>
      </p:sp>
      <p:sp>
        <p:nvSpPr>
          <p:cNvPr id="3" name="Объект 2"/>
          <p:cNvSpPr>
            <a:spLocks noGrp="1"/>
          </p:cNvSpPr>
          <p:nvPr>
            <p:ph idx="1"/>
          </p:nvPr>
        </p:nvSpPr>
        <p:spPr>
          <a:solidFill>
            <a:schemeClr val="accent4">
              <a:lumMod val="20000"/>
              <a:lumOff val="80000"/>
            </a:schemeClr>
          </a:solidFill>
        </p:spPr>
        <p:txBody>
          <a:bodyPr>
            <a:normAutofit/>
          </a:bodyPr>
          <a:lstStyle/>
          <a:p>
            <a:pPr algn="just"/>
            <a:r>
              <a:rPr lang="ru-RU" dirty="0">
                <a:latin typeface="Times New Roman" panose="02020603050405020304" pitchFamily="18" charset="0"/>
                <a:cs typeface="Times New Roman" panose="02020603050405020304" pitchFamily="18" charset="0"/>
              </a:rPr>
              <a:t>Порядки разработки и реализации схем газоснабжения и газификации субъектов Российской Федерации, а также межрегиональных и региональных программ газификации жилищно-коммунального хозяйства, промышленных и иных организаций, утверждаемые Правительством Российской Федерации, должны предусматривать порядок (процедуру) согласования и утверждения указанных схем и программ, а также процедуру учета потребностей промышленных организаций в обеспечении газом эксплуатируемых ими объектов и (или) объектов, планируемых ими к запуску.</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1064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pPr algn="ctr"/>
            <a:r>
              <a:rPr lang="ru-RU" sz="3200" b="1" dirty="0">
                <a:latin typeface="Times New Roman" panose="02020603050405020304" pitchFamily="18" charset="0"/>
                <a:cs typeface="Times New Roman" panose="02020603050405020304" pitchFamily="18" charset="0"/>
              </a:rPr>
              <a:t>Понятие и история формирования газового права</a:t>
            </a:r>
            <a:endParaRPr lang="ru-RU" sz="3200" dirty="0"/>
          </a:p>
        </p:txBody>
      </p:sp>
      <p:sp>
        <p:nvSpPr>
          <p:cNvPr id="3" name="Объект 2"/>
          <p:cNvSpPr>
            <a:spLocks noGrp="1"/>
          </p:cNvSpPr>
          <p:nvPr>
            <p:ph idx="1"/>
          </p:nvPr>
        </p:nvSpPr>
        <p:spPr>
          <a:solidFill>
            <a:schemeClr val="accent1">
              <a:lumMod val="40000"/>
              <a:lumOff val="60000"/>
            </a:schemeClr>
          </a:solidFill>
        </p:spPr>
        <p:style>
          <a:lnRef idx="1">
            <a:schemeClr val="accent5"/>
          </a:lnRef>
          <a:fillRef idx="2">
            <a:schemeClr val="accent5"/>
          </a:fillRef>
          <a:effectRef idx="1">
            <a:schemeClr val="accent5"/>
          </a:effectRef>
          <a:fontRef idx="minor">
            <a:schemeClr val="dk1"/>
          </a:fontRef>
        </p:style>
        <p:txBody>
          <a:bodyPr>
            <a:normAutofit lnSpcReduction="10000"/>
          </a:bodyPr>
          <a:lstStyle/>
          <a:p>
            <a:pPr algn="just"/>
            <a:r>
              <a:rPr lang="ru-RU" dirty="0">
                <a:latin typeface="Times New Roman" panose="02020603050405020304" pitchFamily="18" charset="0"/>
                <a:cs typeface="Times New Roman" panose="02020603050405020304" pitchFamily="18" charset="0"/>
              </a:rPr>
              <a:t>Газовое право содержит нормы о правовом режиме  природного газа в том числе в сжиженном состоянии как объекта отношений по поставке, </a:t>
            </a:r>
            <a:r>
              <a:rPr lang="ru-RU" dirty="0" smtClean="0">
                <a:latin typeface="Times New Roman" panose="02020603050405020304" pitchFamily="18" charset="0"/>
                <a:cs typeface="Times New Roman" panose="02020603050405020304" pitchFamily="18" charset="0"/>
              </a:rPr>
              <a:t>транспортировке, перевозке, </a:t>
            </a:r>
            <a:r>
              <a:rPr lang="ru-RU" dirty="0">
                <a:latin typeface="Times New Roman" panose="02020603050405020304" pitchFamily="18" charset="0"/>
                <a:cs typeface="Times New Roman" panose="02020603050405020304" pitchFamily="18" charset="0"/>
              </a:rPr>
              <a:t>хранению.</a:t>
            </a:r>
          </a:p>
          <a:p>
            <a:pPr algn="just"/>
            <a:r>
              <a:rPr lang="ru-RU" dirty="0">
                <a:latin typeface="Times New Roman" panose="02020603050405020304" pitchFamily="18" charset="0"/>
                <a:cs typeface="Times New Roman" panose="02020603050405020304" pitchFamily="18" charset="0"/>
              </a:rPr>
              <a:t>Газовое право содержит нормы о правовом режиме газовых объектов – объектов, которые используются для добычи, переработки, хранения, </a:t>
            </a:r>
            <a:r>
              <a:rPr lang="ru-RU" dirty="0" smtClean="0">
                <a:latin typeface="Times New Roman" panose="02020603050405020304" pitchFamily="18" charset="0"/>
                <a:cs typeface="Times New Roman" panose="02020603050405020304" pitchFamily="18" charset="0"/>
              </a:rPr>
              <a:t>транспортировк</a:t>
            </a:r>
            <a:r>
              <a:rPr lang="ru-RU" dirty="0">
                <a:latin typeface="Times New Roman" panose="02020603050405020304" pitchFamily="18" charset="0"/>
                <a:cs typeface="Times New Roman" panose="02020603050405020304" pitchFamily="18" charset="0"/>
              </a:rPr>
              <a:t>и</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газа – на всем протяжении их жизненного цикла, включая проектирование, строительство, эксплуатацию, ремонт, модернизацию, вывод из эксплуатации.</a:t>
            </a:r>
          </a:p>
          <a:p>
            <a:pPr algn="just"/>
            <a:r>
              <a:rPr lang="ru-RU" dirty="0">
                <a:latin typeface="Times New Roman" panose="02020603050405020304" pitchFamily="18" charset="0"/>
                <a:cs typeface="Times New Roman" panose="02020603050405020304" pitchFamily="18" charset="0"/>
              </a:rPr>
              <a:t>Газовое право содержит нормы о правовом положении субъектов газового  рынка – внутреннего, международного, зарубежных.</a:t>
            </a:r>
          </a:p>
        </p:txBody>
      </p:sp>
    </p:spTree>
    <p:extLst>
      <p:ext uri="{BB962C8B-B14F-4D97-AF65-F5344CB8AC3E}">
        <p14:creationId xmlns:p14="http://schemas.microsoft.com/office/powerpoint/2010/main" val="4590535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2400" b="1" dirty="0">
                <a:latin typeface="Times New Roman" panose="02020603050405020304" pitchFamily="18" charset="0"/>
                <a:cs typeface="Times New Roman" panose="02020603050405020304" pitchFamily="18" charset="0"/>
              </a:rPr>
              <a:t>Федеральный закон «О газоснабжении в Российской Федерации»</a:t>
            </a:r>
            <a:endParaRPr lang="ru-RU" sz="2400" dirty="0"/>
          </a:p>
        </p:txBody>
      </p:sp>
      <p:sp>
        <p:nvSpPr>
          <p:cNvPr id="3" name="Объект 2"/>
          <p:cNvSpPr>
            <a:spLocks noGrp="1"/>
          </p:cNvSpPr>
          <p:nvPr>
            <p:ph idx="1"/>
          </p:nvPr>
        </p:nvSpPr>
        <p:spPr>
          <a:solidFill>
            <a:schemeClr val="accent4">
              <a:lumMod val="20000"/>
              <a:lumOff val="80000"/>
            </a:schemeClr>
          </a:solidFill>
        </p:spPr>
        <p:txBody>
          <a:bodyPr>
            <a:normAutofit fontScale="85000" lnSpcReduction="20000"/>
          </a:bodyPr>
          <a:lstStyle/>
          <a:p>
            <a:pPr algn="just"/>
            <a:r>
              <a:rPr lang="ru-RU" dirty="0">
                <a:latin typeface="Times New Roman" panose="02020603050405020304" pitchFamily="18" charset="0"/>
                <a:cs typeface="Times New Roman" panose="02020603050405020304" pitchFamily="18" charset="0"/>
              </a:rPr>
              <a:t>Для финансирования программ газификации жилищно-коммунального хозяйства, промышленных и иных организаций, расположенных на федеральных территориях и территориях субъектов Российской Федерации, в порядке, установленном Правительством Российской Федерации, могут быть введены специальные надбавки к тарифам на транспортировку газа газораспределительными организациями. Финансовые средства, полученные в результате введения специальных надбавок к тарифам на транспортировку газа газораспределительными организациями от потребителей услуг по транспортировке газа по газораспределительным сетям, за исключением населения, могут быть источником компенсации затрат газораспределительной организации на проведение мероприятий по технологическому присоединению, в том числе расходов на строительство и (или) реконструкцию необходимых для технологического присоединения объектов капитального строительства.</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9328611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2400" b="1" dirty="0">
                <a:latin typeface="Times New Roman" panose="02020603050405020304" pitchFamily="18" charset="0"/>
                <a:cs typeface="Times New Roman" panose="02020603050405020304" pitchFamily="18" charset="0"/>
              </a:rPr>
              <a:t>Федеральный закон «О газоснабжении в Российской Федерации</a:t>
            </a:r>
            <a:r>
              <a:rPr lang="ru-RU" sz="2400" b="1" dirty="0" smtClean="0">
                <a:latin typeface="Times New Roman" panose="02020603050405020304" pitchFamily="18" charset="0"/>
                <a:cs typeface="Times New Roman" panose="02020603050405020304" pitchFamily="18" charset="0"/>
              </a:rPr>
              <a:t>»</a:t>
            </a:r>
            <a:endParaRPr lang="ru-RU" sz="2400" dirty="0"/>
          </a:p>
        </p:txBody>
      </p:sp>
      <p:sp>
        <p:nvSpPr>
          <p:cNvPr id="3" name="Объект 2"/>
          <p:cNvSpPr>
            <a:spLocks noGrp="1"/>
          </p:cNvSpPr>
          <p:nvPr>
            <p:ph idx="1"/>
          </p:nvPr>
        </p:nvSpPr>
        <p:spPr>
          <a:solidFill>
            <a:schemeClr val="accent4">
              <a:lumMod val="20000"/>
              <a:lumOff val="80000"/>
            </a:schemeClr>
          </a:solidFill>
        </p:spPr>
        <p:txBody>
          <a:bodyPr>
            <a:normAutofit/>
          </a:bodyPr>
          <a:lstStyle/>
          <a:p>
            <a:pPr algn="just"/>
            <a:r>
              <a:rPr lang="ru-RU" sz="3200" dirty="0">
                <a:latin typeface="Times New Roman" panose="02020603050405020304" pitchFamily="18" charset="0"/>
                <a:cs typeface="Times New Roman" panose="02020603050405020304" pitchFamily="18" charset="0"/>
              </a:rPr>
              <a:t>В этом случае исполнительные органы субъектов Российской Федерации осуществляют контроль за целевым использованием финансовых средств, полученных в результате введения указанных надбавок, в рамках осуществления регионального государственного контроля (надзора) за установлением и (или) применением регулируемых государством цен (тарифов) в области газоснабжения.</a:t>
            </a:r>
            <a:br>
              <a:rPr lang="ru-RU" sz="3200" dirty="0">
                <a:latin typeface="Times New Roman" panose="02020603050405020304" pitchFamily="18" charset="0"/>
                <a:cs typeface="Times New Roman" panose="02020603050405020304" pitchFamily="18" charset="0"/>
              </a:rPr>
            </a:br>
            <a:endParaRPr lang="ru-RU" sz="32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6822646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normAutofit/>
          </a:bodyPr>
          <a:lstStyle/>
          <a:p>
            <a:pPr algn="ctr"/>
            <a:r>
              <a:rPr lang="ru-RU" sz="3600" dirty="0" smtClean="0">
                <a:latin typeface="Times New Roman" panose="02020603050405020304" pitchFamily="18" charset="0"/>
                <a:cs typeface="Times New Roman" panose="02020603050405020304" pitchFamily="18" charset="0"/>
              </a:rPr>
              <a:t>Научные правовые издания по газификации</a:t>
            </a:r>
            <a:endParaRPr lang="ru-RU"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6">
              <a:lumMod val="40000"/>
              <a:lumOff val="60000"/>
            </a:schemeClr>
          </a:solidFill>
        </p:spPr>
        <p:txBody>
          <a:bodyPr>
            <a:normAutofit fontScale="85000" lnSpcReduction="10000"/>
          </a:bodyPr>
          <a:lstStyle/>
          <a:p>
            <a:r>
              <a:rPr lang="ru-RU" dirty="0" smtClean="0">
                <a:latin typeface="Times New Roman" panose="02020603050405020304" pitchFamily="18" charset="0"/>
                <a:cs typeface="Times New Roman" panose="02020603050405020304" pitchFamily="18" charset="0"/>
              </a:rPr>
              <a:t>Вопросы правового регулирования газификации справедливо становятся предметом правовых исследований:</a:t>
            </a:r>
          </a:p>
          <a:p>
            <a:r>
              <a:rPr lang="ru-RU" dirty="0" smtClean="0">
                <a:latin typeface="Times New Roman" panose="02020603050405020304" pitchFamily="18" charset="0"/>
                <a:cs typeface="Times New Roman" panose="02020603050405020304" pitchFamily="18" charset="0"/>
              </a:rPr>
              <a:t>Мигунова </a:t>
            </a:r>
            <a:r>
              <a:rPr lang="ru-RU" dirty="0">
                <a:latin typeface="Times New Roman" panose="02020603050405020304" pitchFamily="18" charset="0"/>
                <a:cs typeface="Times New Roman" panose="02020603050405020304" pitchFamily="18" charset="0"/>
              </a:rPr>
              <a:t>Т.Л., Цыганов С.С. Правовое регулирование и реализация механизма компенсации при развитии внутренней газификации регионов Российской Федерации // Гражданское право. 2024. N 5. С. 35 - 37.</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r>
              <a:rPr lang="ru-RU" dirty="0" err="1" smtClean="0">
                <a:latin typeface="Times New Roman" panose="02020603050405020304" pitchFamily="18" charset="0"/>
                <a:cs typeface="Times New Roman" panose="02020603050405020304" pitchFamily="18" charset="0"/>
              </a:rPr>
              <a:t>Пивкин</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М.И. Правовая природа договора о финансировании мероприятий по технологическому присоединению в рамках </a:t>
            </a:r>
            <a:r>
              <a:rPr lang="ru-RU" dirty="0" err="1">
                <a:latin typeface="Times New Roman" panose="02020603050405020304" pitchFamily="18" charset="0"/>
                <a:cs typeface="Times New Roman" panose="02020603050405020304" pitchFamily="18" charset="0"/>
              </a:rPr>
              <a:t>догазификации</a:t>
            </a:r>
            <a:r>
              <a:rPr lang="ru-RU" dirty="0">
                <a:latin typeface="Times New Roman" panose="02020603050405020304" pitchFamily="18" charset="0"/>
                <a:cs typeface="Times New Roman" panose="02020603050405020304" pitchFamily="18" charset="0"/>
              </a:rPr>
              <a:t> // Хозяйство и право. 2022. N 12. С. 73 - 81</a:t>
            </a:r>
            <a:br>
              <a:rPr lang="ru-RU" dirty="0">
                <a:latin typeface="Times New Roman" panose="02020603050405020304" pitchFamily="18" charset="0"/>
                <a:cs typeface="Times New Roman" panose="02020603050405020304" pitchFamily="18" charset="0"/>
              </a:rPr>
            </a:br>
            <a:endParaRPr lang="ru-RU"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Ульянов </a:t>
            </a:r>
            <a:r>
              <a:rPr lang="ru-RU" dirty="0">
                <a:latin typeface="Times New Roman" panose="02020603050405020304" pitchFamily="18" charset="0"/>
                <a:cs typeface="Times New Roman" panose="02020603050405020304" pitchFamily="18" charset="0"/>
              </a:rPr>
              <a:t>А.В. Вопросы правового регулирования социальной газификации // Государственная власть и местное самоуправление. 2025. N 3. С. 29 - 34.</a:t>
            </a:r>
            <a:r>
              <a:rPr lang="ru-RU" dirty="0"/>
              <a:t/>
            </a:r>
            <a:br>
              <a:rPr lang="ru-RU" dirty="0"/>
            </a:br>
            <a:endParaRPr lang="ru-RU" dirty="0"/>
          </a:p>
          <a:p>
            <a:endParaRPr lang="ru-RU" b="0" dirty="0">
              <a:effectLst/>
            </a:endParaRPr>
          </a:p>
        </p:txBody>
      </p:sp>
    </p:spTree>
    <p:extLst>
      <p:ext uri="{BB962C8B-B14F-4D97-AF65-F5344CB8AC3E}">
        <p14:creationId xmlns:p14="http://schemas.microsoft.com/office/powerpoint/2010/main" val="39863084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ru-RU" b="1" dirty="0">
                <a:latin typeface="Times New Roman" panose="02020603050405020304" pitchFamily="18" charset="0"/>
                <a:cs typeface="Times New Roman" panose="02020603050405020304" pitchFamily="18" charset="0"/>
              </a:rPr>
              <a:t>Федеральный закон «Об экспорте газа</a:t>
            </a:r>
            <a:r>
              <a:rPr lang="ru-RU" b="1" dirty="0" smtClean="0">
                <a:latin typeface="Times New Roman" panose="02020603050405020304" pitchFamily="18" charset="0"/>
                <a:cs typeface="Times New Roman" panose="02020603050405020304" pitchFamily="18" charset="0"/>
              </a:rPr>
              <a:t>»</a:t>
            </a:r>
            <a:endParaRPr lang="ru-RU" dirty="0"/>
          </a:p>
        </p:txBody>
      </p:sp>
      <p:sp>
        <p:nvSpPr>
          <p:cNvPr id="3" name="Объект 2"/>
          <p:cNvSpPr>
            <a:spLocks noGrp="1"/>
          </p:cNvSpPr>
          <p:nvPr>
            <p:ph idx="1"/>
          </p:nvPr>
        </p:nvSpPr>
        <p:spPr>
          <a:solidFill>
            <a:schemeClr val="accent6">
              <a:lumMod val="40000"/>
              <a:lumOff val="60000"/>
            </a:schemeClr>
          </a:solidFill>
        </p:spPr>
        <p:txBody>
          <a:bodyPr>
            <a:normAutofit fontScale="92500" lnSpcReduction="10000"/>
          </a:bodyPr>
          <a:lstStyle/>
          <a:p>
            <a:pPr algn="just"/>
            <a:r>
              <a:rPr lang="ru-RU" dirty="0" smtClean="0">
                <a:latin typeface="Times New Roman" panose="02020603050405020304" pitchFamily="18" charset="0"/>
                <a:cs typeface="Times New Roman" panose="02020603050405020304" pitchFamily="18" charset="0"/>
              </a:rPr>
              <a:t>Настоящий Федеральный закон определяет </a:t>
            </a:r>
            <a:r>
              <a:rPr lang="ru-RU" dirty="0">
                <a:latin typeface="Times New Roman" panose="02020603050405020304" pitchFamily="18" charset="0"/>
                <a:cs typeface="Times New Roman" panose="02020603050405020304" pitchFamily="18" charset="0"/>
              </a:rPr>
              <a:t>основы государственного регулирования экспорта газа исходя из необходимости защиты экономических интересов Российской Федерации, исполнения международных обязательств по экспорту газа, обеспечения поступления доходов федерального бюджета и поддержания топливно-энергетического баланса Российской Федерации.</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Настоящий Федеральный закон применяется в отношении газа, добываемого из всех видов месторождений углеводородного сырья и транспортируемого в газообразном или сжиженном состоянии (далее также - газ природный в газообразном состоянии, газ природный в сжиженном состоянии соответственно). </a:t>
            </a:r>
          </a:p>
          <a:p>
            <a:endParaRPr lang="ru-RU" dirty="0"/>
          </a:p>
        </p:txBody>
      </p:sp>
    </p:spTree>
    <p:extLst>
      <p:ext uri="{BB962C8B-B14F-4D97-AF65-F5344CB8AC3E}">
        <p14:creationId xmlns:p14="http://schemas.microsoft.com/office/powerpoint/2010/main" val="316029462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ru-RU" b="1" dirty="0">
                <a:latin typeface="Times New Roman" panose="02020603050405020304" pitchFamily="18" charset="0"/>
                <a:cs typeface="Times New Roman" panose="02020603050405020304" pitchFamily="18" charset="0"/>
              </a:rPr>
              <a:t>Федеральный закон «Об экспорте газа»</a:t>
            </a:r>
            <a:endParaRPr lang="ru-RU" dirty="0"/>
          </a:p>
        </p:txBody>
      </p:sp>
      <p:sp>
        <p:nvSpPr>
          <p:cNvPr id="3" name="Объект 2"/>
          <p:cNvSpPr>
            <a:spLocks noGrp="1"/>
          </p:cNvSpPr>
          <p:nvPr>
            <p:ph idx="1"/>
          </p:nvPr>
        </p:nvSpPr>
        <p:spPr>
          <a:solidFill>
            <a:schemeClr val="accent6">
              <a:lumMod val="40000"/>
              <a:lumOff val="60000"/>
            </a:schemeClr>
          </a:solidFill>
        </p:spPr>
        <p:txBody>
          <a:bodyPr>
            <a:normAutofit fontScale="85000" lnSpcReduction="10000"/>
          </a:bodyPr>
          <a:lstStyle/>
          <a:p>
            <a:pPr algn="just"/>
            <a:r>
              <a:rPr lang="ru-RU" dirty="0">
                <a:latin typeface="Times New Roman" panose="02020603050405020304" pitchFamily="18" charset="0"/>
                <a:cs typeface="Times New Roman" panose="02020603050405020304" pitchFamily="18" charset="0"/>
              </a:rPr>
              <a:t>Правовое регулирование экспорта газа осуществляется международными договорами Российской Федерации, настоящим Федеральным законом, другими федеральными законами, иными нормативными правовыми актами Российской Федерации.</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Требования настоящего Федерального закона не применяются к экспорту газа, произведенного в соответствии с соглашениями о разделе продукции, заключенными до дня вступления в силу настоящего Федерального закона, а также к газу природному в сжиженном состоянии, вывозимому за пределы территории Российской Федерации в качестве припасов на водных судах в соответствии с порядком и условиями перемещения припасов, которые установлены Таможенным кодексом Евразийского экономического союза.</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876153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ru-RU" b="1" dirty="0">
                <a:latin typeface="Times New Roman" panose="02020603050405020304" pitchFamily="18" charset="0"/>
                <a:cs typeface="Times New Roman" panose="02020603050405020304" pitchFamily="18" charset="0"/>
              </a:rPr>
              <a:t>Федеральный закон «Об экспорте газа</a:t>
            </a:r>
            <a:r>
              <a:rPr lang="ru-RU" b="1" dirty="0" smtClean="0">
                <a:latin typeface="Times New Roman" panose="02020603050405020304" pitchFamily="18" charset="0"/>
                <a:cs typeface="Times New Roman" panose="02020603050405020304" pitchFamily="18" charset="0"/>
              </a:rPr>
              <a:t>»</a:t>
            </a:r>
            <a:endParaRPr lang="ru-RU" dirty="0"/>
          </a:p>
        </p:txBody>
      </p:sp>
      <p:sp>
        <p:nvSpPr>
          <p:cNvPr id="3" name="Объект 2"/>
          <p:cNvSpPr>
            <a:spLocks noGrp="1"/>
          </p:cNvSpPr>
          <p:nvPr>
            <p:ph idx="1"/>
          </p:nvPr>
        </p:nvSpPr>
        <p:spPr>
          <a:solidFill>
            <a:schemeClr val="accent6">
              <a:lumMod val="40000"/>
              <a:lumOff val="60000"/>
            </a:schemeClr>
          </a:solidFill>
        </p:spPr>
        <p:txBody>
          <a:bodyPr/>
          <a:lstStyle/>
          <a:p>
            <a:pPr algn="just"/>
            <a:r>
              <a:rPr lang="ru-RU" dirty="0"/>
              <a:t>Исключительное право на экспорт газа природного в газообразном состоянии предоставляется организации - собственнику единой системы газоснабжения или ее дочернему обществу, в уставном капитале которого доля участия организации - собственника единой системы газоснабжения составляет сто процентов.</a:t>
            </a:r>
            <a:br>
              <a:rPr lang="ru-RU" dirty="0"/>
            </a:br>
            <a:endParaRPr lang="ru-RU" dirty="0"/>
          </a:p>
          <a:p>
            <a:pPr algn="just"/>
            <a:r>
              <a:rPr lang="ru-RU" dirty="0" smtClean="0"/>
              <a:t>Субъектный состав лиц, которым предоставлено право экспорта СПГ закреплен в статье 1.1 Федерального закона Об экспорте газа.</a:t>
            </a:r>
            <a:endParaRPr lang="ru-RU" dirty="0"/>
          </a:p>
        </p:txBody>
      </p:sp>
    </p:spTree>
    <p:extLst>
      <p:ext uri="{BB962C8B-B14F-4D97-AF65-F5344CB8AC3E}">
        <p14:creationId xmlns:p14="http://schemas.microsoft.com/office/powerpoint/2010/main" val="26844410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ru-RU" b="1" dirty="0">
                <a:latin typeface="Times New Roman" panose="02020603050405020304" pitchFamily="18" charset="0"/>
                <a:cs typeface="Times New Roman" panose="02020603050405020304" pitchFamily="18" charset="0"/>
              </a:rPr>
              <a:t>Федеральный закон «Об экспорте газа</a:t>
            </a:r>
            <a:r>
              <a:rPr lang="ru-RU" b="1" dirty="0" smtClean="0">
                <a:latin typeface="Times New Roman" panose="02020603050405020304" pitchFamily="18" charset="0"/>
                <a:cs typeface="Times New Roman" panose="02020603050405020304" pitchFamily="18" charset="0"/>
              </a:rPr>
              <a:t>»</a:t>
            </a:r>
            <a:endParaRPr lang="ru-RU" dirty="0"/>
          </a:p>
        </p:txBody>
      </p:sp>
      <p:sp>
        <p:nvSpPr>
          <p:cNvPr id="3" name="Объект 2"/>
          <p:cNvSpPr>
            <a:spLocks noGrp="1"/>
          </p:cNvSpPr>
          <p:nvPr>
            <p:ph idx="1"/>
          </p:nvPr>
        </p:nvSpPr>
        <p:spPr>
          <a:solidFill>
            <a:schemeClr val="accent6">
              <a:lumMod val="40000"/>
              <a:lumOff val="60000"/>
            </a:schemeClr>
          </a:solidFill>
        </p:spPr>
        <p:txBody>
          <a:bodyPr>
            <a:normAutofit fontScale="62500" lnSpcReduction="20000"/>
          </a:bodyPr>
          <a:lstStyle/>
          <a:p>
            <a:pPr algn="just"/>
            <a:r>
              <a:rPr lang="ru-RU" sz="4000" dirty="0">
                <a:latin typeface="Times New Roman" panose="02020603050405020304" pitchFamily="18" charset="0"/>
                <a:cs typeface="Times New Roman" panose="02020603050405020304" pitchFamily="18" charset="0"/>
              </a:rPr>
              <a:t>Лицензии на осуществление исключительного права на экспорт газа выдаются организациям, указанным в частях 1 и 1.1 </a:t>
            </a:r>
            <a:r>
              <a:rPr lang="ru-RU" sz="4000" dirty="0" smtClean="0">
                <a:latin typeface="Times New Roman" panose="02020603050405020304" pitchFamily="18" charset="0"/>
                <a:cs typeface="Times New Roman" panose="02020603050405020304" pitchFamily="18" charset="0"/>
              </a:rPr>
              <a:t>статьи 3 Федерального закона об экспорте газа, </a:t>
            </a:r>
            <a:r>
              <a:rPr lang="ru-RU" sz="4000" dirty="0">
                <a:latin typeface="Times New Roman" panose="02020603050405020304" pitchFamily="18" charset="0"/>
                <a:cs typeface="Times New Roman" panose="02020603050405020304" pitchFamily="18" charset="0"/>
              </a:rPr>
              <a:t>в порядке, установленном законодательством Российской Федерации о внешнеторговой деятельности</a:t>
            </a:r>
            <a:r>
              <a:rPr lang="ru-RU" sz="4000" dirty="0" smtClean="0">
                <a:latin typeface="Times New Roman" panose="02020603050405020304" pitchFamily="18" charset="0"/>
                <a:cs typeface="Times New Roman" panose="02020603050405020304" pitchFamily="18" charset="0"/>
              </a:rPr>
              <a:t>. </a:t>
            </a:r>
          </a:p>
          <a:p>
            <a:pPr algn="just"/>
            <a:r>
              <a:rPr lang="ru-RU" sz="4000" dirty="0">
                <a:latin typeface="Times New Roman" panose="02020603050405020304" pitchFamily="18" charset="0"/>
                <a:cs typeface="Times New Roman" panose="02020603050405020304" pitchFamily="18" charset="0"/>
              </a:rPr>
              <a:t>Лица, указанные в частях 1 и 1.1 </a:t>
            </a:r>
            <a:r>
              <a:rPr lang="ru-RU" sz="4000" dirty="0" smtClean="0">
                <a:latin typeface="Times New Roman" panose="02020603050405020304" pitchFamily="18" charset="0"/>
                <a:cs typeface="Times New Roman" panose="02020603050405020304" pitchFamily="18" charset="0"/>
              </a:rPr>
              <a:t> статьи</a:t>
            </a:r>
            <a:r>
              <a:rPr lang="ru-RU" sz="4000" dirty="0">
                <a:latin typeface="Times New Roman" panose="02020603050405020304" pitchFamily="18" charset="0"/>
                <a:cs typeface="Times New Roman" panose="02020603050405020304" pitchFamily="18" charset="0"/>
              </a:rPr>
              <a:t> 3 Федерального закона об экспорте газа</a:t>
            </a:r>
            <a:r>
              <a:rPr lang="ru-RU" sz="4000" dirty="0" smtClean="0">
                <a:latin typeface="Times New Roman" panose="02020603050405020304" pitchFamily="18" charset="0"/>
                <a:cs typeface="Times New Roman" panose="02020603050405020304" pitchFamily="18" charset="0"/>
              </a:rPr>
              <a:t>, </a:t>
            </a:r>
            <a:r>
              <a:rPr lang="ru-RU" sz="4000" dirty="0">
                <a:latin typeface="Times New Roman" panose="02020603050405020304" pitchFamily="18" charset="0"/>
                <a:cs typeface="Times New Roman" panose="02020603050405020304" pitchFamily="18" charset="0"/>
              </a:rPr>
              <a:t>направляют в федеральный орган исполнительной власти, осуществляющий функции по выработке и реализации государственной политики и нормативно-правовому регулированию в сфере топливно-энергетического комплекса, информацию об экспорте газа в соответствии с перечнем и в порядке, которые устанавливаются Правительством Российской Федерации.</a:t>
            </a:r>
            <a:br>
              <a:rPr lang="ru-RU" sz="4000" dirty="0">
                <a:latin typeface="Times New Roman" panose="02020603050405020304" pitchFamily="18" charset="0"/>
                <a:cs typeface="Times New Roman" panose="02020603050405020304" pitchFamily="18" charset="0"/>
              </a:rPr>
            </a:br>
            <a:endParaRPr lang="ru-RU" sz="4000" dirty="0">
              <a:latin typeface="Times New Roman" panose="02020603050405020304" pitchFamily="18" charset="0"/>
              <a:cs typeface="Times New Roman" panose="02020603050405020304" pitchFamily="18" charset="0"/>
            </a:endParaRPr>
          </a:p>
          <a:p>
            <a:r>
              <a:rPr lang="ru-RU" dirty="0"/>
              <a:t/>
            </a:r>
            <a:br>
              <a:rPr lang="ru-RU" dirty="0"/>
            </a:br>
            <a:endParaRPr lang="ru-RU" dirty="0"/>
          </a:p>
          <a:p>
            <a:endParaRPr lang="ru-RU" b="0" dirty="0">
              <a:effectLst/>
            </a:endParaRPr>
          </a:p>
        </p:txBody>
      </p:sp>
    </p:spTree>
    <p:extLst>
      <p:ext uri="{BB962C8B-B14F-4D97-AF65-F5344CB8AC3E}">
        <p14:creationId xmlns:p14="http://schemas.microsoft.com/office/powerpoint/2010/main" val="13648427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normAutofit/>
          </a:bodyPr>
          <a:lstStyle/>
          <a:p>
            <a:pPr algn="ctr"/>
            <a:r>
              <a:rPr lang="ru-RU" sz="3200" b="1" dirty="0" smtClean="0">
                <a:latin typeface="Times New Roman" panose="02020603050405020304" pitchFamily="18" charset="0"/>
                <a:cs typeface="Times New Roman" panose="02020603050405020304" pitchFamily="18" charset="0"/>
              </a:rPr>
              <a:t>Научные издания по правовому регулированию экспорта газа</a:t>
            </a:r>
            <a:endParaRPr lang="ru-RU" sz="32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6">
              <a:lumMod val="40000"/>
              <a:lumOff val="60000"/>
            </a:schemeClr>
          </a:solidFill>
        </p:spPr>
        <p:txBody>
          <a:bodyPr>
            <a:normAutofit fontScale="92500" lnSpcReduction="20000"/>
          </a:bodyPr>
          <a:lstStyle/>
          <a:p>
            <a:pPr algn="just"/>
            <a:r>
              <a:rPr lang="ru-RU" b="1" dirty="0">
                <a:latin typeface="Times New Roman" panose="02020603050405020304" pitchFamily="18" charset="0"/>
                <a:cs typeface="Times New Roman" panose="02020603050405020304" pitchFamily="18" charset="0"/>
              </a:rPr>
              <a:t>Диссертация Сергея Сергеевича </a:t>
            </a:r>
            <a:r>
              <a:rPr lang="ru-RU" b="1" dirty="0" err="1">
                <a:latin typeface="Times New Roman" panose="02020603050405020304" pitchFamily="18" charset="0"/>
                <a:cs typeface="Times New Roman" panose="02020603050405020304" pitchFamily="18" charset="0"/>
              </a:rPr>
              <a:t>Кошмана</a:t>
            </a:r>
            <a:r>
              <a:rPr lang="ru-RU" dirty="0">
                <a:latin typeface="Times New Roman" panose="02020603050405020304" pitchFamily="18" charset="0"/>
                <a:cs typeface="Times New Roman" panose="02020603050405020304" pitchFamily="18" charset="0"/>
              </a:rPr>
              <a:t> «Правовое регулирование экспорта природного газа из Российской Федерации, поставляемого трубопроводным транспортом» (2024). </a:t>
            </a:r>
            <a:r>
              <a:rPr lang="ru-RU" dirty="0" smtClean="0">
                <a:latin typeface="Times New Roman" panose="02020603050405020304" pitchFamily="18" charset="0"/>
                <a:cs typeface="Times New Roman" panose="02020603050405020304" pitchFamily="18" charset="0"/>
              </a:rPr>
              <a:t> </a:t>
            </a:r>
          </a:p>
          <a:p>
            <a:pPr algn="just"/>
            <a:r>
              <a:rPr lang="ru-RU" dirty="0">
                <a:latin typeface="Times New Roman" panose="02020603050405020304" pitchFamily="18" charset="0"/>
                <a:cs typeface="Times New Roman" panose="02020603050405020304" pitchFamily="18" charset="0"/>
              </a:rPr>
              <a:t>Андриянов Д.В. Оговорка "бери или плати" в долгосрочных договорах международной купли-продажи природного газа: конфликт квалификации // Международное публичное и частное право. 2022. N 6. С. 17 - 20.</a:t>
            </a:r>
            <a:br>
              <a:rPr lang="ru-RU" dirty="0">
                <a:latin typeface="Times New Roman" panose="02020603050405020304" pitchFamily="18" charset="0"/>
                <a:cs typeface="Times New Roman" panose="02020603050405020304" pitchFamily="18" charset="0"/>
              </a:rPr>
            </a:br>
            <a:endParaRPr lang="ru-RU" dirty="0" smtClean="0">
              <a:latin typeface="Times New Roman" panose="02020603050405020304" pitchFamily="18" charset="0"/>
              <a:cs typeface="Times New Roman" panose="02020603050405020304" pitchFamily="18" charset="0"/>
            </a:endParaRPr>
          </a:p>
          <a:p>
            <a:pPr algn="just"/>
            <a:r>
              <a:rPr lang="ru-RU" dirty="0" err="1" smtClean="0">
                <a:latin typeface="Times New Roman" panose="02020603050405020304" pitchFamily="18" charset="0"/>
                <a:cs typeface="Times New Roman" panose="02020603050405020304" pitchFamily="18" charset="0"/>
              </a:rPr>
              <a:t>Моторина</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А.А. Совершенствование правового регулирования вывозных пошлин на углеводородное сырье в контексте международных договоров России // Финансовое право. 2021. N 5. С. 32 - 36.</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a:p>
            <a:endParaRPr lang="ru-RU" dirty="0"/>
          </a:p>
        </p:txBody>
      </p:sp>
    </p:spTree>
    <p:extLst>
      <p:ext uri="{BB962C8B-B14F-4D97-AF65-F5344CB8AC3E}">
        <p14:creationId xmlns:p14="http://schemas.microsoft.com/office/powerpoint/2010/main" val="195699300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70C0"/>
          </a:solidFill>
        </p:spPr>
        <p:style>
          <a:lnRef idx="3">
            <a:schemeClr val="lt1"/>
          </a:lnRef>
          <a:fillRef idx="1">
            <a:schemeClr val="accent3"/>
          </a:fillRef>
          <a:effectRef idx="1">
            <a:schemeClr val="accent3"/>
          </a:effectRef>
          <a:fontRef idx="minor">
            <a:schemeClr val="lt1"/>
          </a:fontRef>
        </p:style>
        <p:txBody>
          <a:bodyPr>
            <a:normAutofit/>
          </a:bodyPr>
          <a:lstStyle/>
          <a:p>
            <a:pPr algn="ctr"/>
            <a:r>
              <a:rPr lang="ru-RU" sz="3600" b="1" dirty="0" smtClean="0">
                <a:latin typeface="Times New Roman" panose="02020603050405020304" pitchFamily="18" charset="0"/>
                <a:cs typeface="Times New Roman" panose="02020603050405020304" pitchFamily="18" charset="0"/>
              </a:rPr>
              <a:t>Подзаконные нормативные </a:t>
            </a:r>
            <a:r>
              <a:rPr lang="ru-RU" sz="3600" b="1" dirty="0">
                <a:latin typeface="Times New Roman" panose="02020603050405020304" pitchFamily="18" charset="0"/>
                <a:cs typeface="Times New Roman" panose="02020603050405020304" pitchFamily="18" charset="0"/>
              </a:rPr>
              <a:t>правовые акты</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dirty="0">
                <a:latin typeface="Times New Roman" panose="02020603050405020304" pitchFamily="18" charset="0"/>
                <a:cs typeface="Times New Roman" panose="02020603050405020304" pitchFamily="18" charset="0"/>
              </a:rPr>
              <a:t>Нормы газового права закреплены также во многих подзаконных нормативных правовых актах: </a:t>
            </a:r>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Указах Президента Российской Федерации; </a:t>
            </a:r>
          </a:p>
          <a:p>
            <a:pPr algn="just"/>
            <a:r>
              <a:rPr lang="ru-RU" dirty="0" smtClean="0">
                <a:latin typeface="Times New Roman" panose="02020603050405020304" pitchFamily="18" charset="0"/>
                <a:cs typeface="Times New Roman" panose="02020603050405020304" pitchFamily="18" charset="0"/>
              </a:rPr>
              <a:t>Постановлениях </a:t>
            </a:r>
            <a:r>
              <a:rPr lang="ru-RU" dirty="0">
                <a:latin typeface="Times New Roman" panose="02020603050405020304" pitchFamily="18" charset="0"/>
                <a:cs typeface="Times New Roman" panose="02020603050405020304" pitchFamily="18" charset="0"/>
              </a:rPr>
              <a:t>Правительства Российской Федерации, </a:t>
            </a:r>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Приказах федеральных </a:t>
            </a:r>
            <a:r>
              <a:rPr lang="ru-RU" dirty="0">
                <a:latin typeface="Times New Roman" panose="02020603050405020304" pitchFamily="18" charset="0"/>
                <a:cs typeface="Times New Roman" panose="02020603050405020304" pitchFamily="18" charset="0"/>
              </a:rPr>
              <a:t>органов исполнительной власти в том числе Минэнерго России, </a:t>
            </a:r>
            <a:r>
              <a:rPr lang="ru-RU" dirty="0" err="1">
                <a:latin typeface="Times New Roman" panose="02020603050405020304" pitchFamily="18" charset="0"/>
                <a:cs typeface="Times New Roman" panose="02020603050405020304" pitchFamily="18" charset="0"/>
              </a:rPr>
              <a:t>Ростехнадзор</a:t>
            </a:r>
            <a:r>
              <a:rPr lang="ru-RU" dirty="0">
                <a:latin typeface="Times New Roman" panose="02020603050405020304" pitchFamily="18" charset="0"/>
                <a:cs typeface="Times New Roman" panose="02020603050405020304" pitchFamily="18" charset="0"/>
              </a:rPr>
              <a:t>, ФАС </a:t>
            </a:r>
            <a:r>
              <a:rPr lang="ru-RU" dirty="0" smtClean="0">
                <a:latin typeface="Times New Roman" panose="02020603050405020304" pitchFamily="18" charset="0"/>
                <a:cs typeface="Times New Roman" panose="02020603050405020304" pitchFamily="18" charset="0"/>
              </a:rPr>
              <a:t>России;</a:t>
            </a:r>
          </a:p>
          <a:p>
            <a:pPr algn="just"/>
            <a:r>
              <a:rPr lang="ru-RU" dirty="0" smtClean="0">
                <a:latin typeface="Times New Roman" panose="02020603050405020304" pitchFamily="18" charset="0"/>
                <a:cs typeface="Times New Roman" panose="02020603050405020304" pitchFamily="18" charset="0"/>
              </a:rPr>
              <a:t>Нормативных правовых актах </a:t>
            </a:r>
            <a:r>
              <a:rPr lang="ru-RU" dirty="0">
                <a:latin typeface="Times New Roman" panose="02020603050405020304" pitchFamily="18" charset="0"/>
                <a:cs typeface="Times New Roman" panose="02020603050405020304" pitchFamily="18" charset="0"/>
              </a:rPr>
              <a:t>субъектов Российской </a:t>
            </a:r>
            <a:r>
              <a:rPr lang="ru-RU" dirty="0" smtClean="0">
                <a:latin typeface="Times New Roman" panose="02020603050405020304" pitchFamily="18" charset="0"/>
                <a:cs typeface="Times New Roman" panose="02020603050405020304" pitchFamily="18" charset="0"/>
              </a:rPr>
              <a:t>Федерации.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920143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algn="ctr"/>
            <a:r>
              <a:rPr lang="ru-RU" sz="3600" b="1" dirty="0" err="1" smtClean="0">
                <a:latin typeface="Times New Roman" panose="02020603050405020304" pitchFamily="18" charset="0"/>
                <a:cs typeface="Times New Roman" panose="02020603050405020304" pitchFamily="18" charset="0"/>
              </a:rPr>
              <a:t>Антисанкционное</a:t>
            </a:r>
            <a:r>
              <a:rPr lang="ru-RU" sz="3600" b="1" dirty="0" smtClean="0">
                <a:latin typeface="Times New Roman" panose="02020603050405020304" pitchFamily="18" charset="0"/>
                <a:cs typeface="Times New Roman" panose="02020603050405020304" pitchFamily="18" charset="0"/>
              </a:rPr>
              <a:t> правовое регулирование</a:t>
            </a:r>
            <a:endParaRPr lang="ru-RU" sz="36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Autofit/>
          </a:bodyPr>
          <a:lstStyle/>
          <a:p>
            <a:pPr algn="just"/>
            <a:r>
              <a:rPr lang="ru-RU" sz="3200" dirty="0">
                <a:latin typeface="Times New Roman" panose="02020603050405020304" pitchFamily="18" charset="0"/>
                <a:cs typeface="Times New Roman" panose="02020603050405020304" pitchFamily="18" charset="0"/>
              </a:rPr>
              <a:t>Следует обратить внимание на изменения, внесенные в отдельные нормативные правовые  акты в период с 2022 года, которые принимаются в  соответствии с федеральными законами от 30 декабря 2006 г. N 281-ФЗ «О специальных экономических мерах и принудительных мерах», от 28 декабря 2010 г. N 390-ФЗ «О безопасности» и от 4 июня 2018 г. N 127-ФЗ «О мерах воздействия (противодействия) на недружественные действия Соединенных Штатов Америки и иных иностранных государств». </a:t>
            </a:r>
          </a:p>
          <a:p>
            <a:pPr algn="just"/>
            <a:endParaRPr lang="ru-RU" sz="3200" dirty="0"/>
          </a:p>
        </p:txBody>
      </p:sp>
    </p:spTree>
    <p:extLst>
      <p:ext uri="{BB962C8B-B14F-4D97-AF65-F5344CB8AC3E}">
        <p14:creationId xmlns:p14="http://schemas.microsoft.com/office/powerpoint/2010/main" val="2771977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pPr algn="ctr"/>
            <a:r>
              <a:rPr lang="ru-RU" sz="3200" b="1" dirty="0">
                <a:latin typeface="Times New Roman" panose="02020603050405020304" pitchFamily="18" charset="0"/>
                <a:cs typeface="Times New Roman" panose="02020603050405020304" pitchFamily="18" charset="0"/>
              </a:rPr>
              <a:t>Понятие и история формирования газового права</a:t>
            </a:r>
            <a:endParaRPr lang="ru-RU" sz="3200" dirty="0"/>
          </a:p>
        </p:txBody>
      </p:sp>
      <p:sp>
        <p:nvSpPr>
          <p:cNvPr id="3" name="Объект 2"/>
          <p:cNvSpPr>
            <a:spLocks noGrp="1"/>
          </p:cNvSpPr>
          <p:nvPr>
            <p:ph idx="1"/>
          </p:nvPr>
        </p:nvSpPr>
        <p:spPr>
          <a:solidFill>
            <a:schemeClr val="accent1">
              <a:lumMod val="40000"/>
              <a:lumOff val="60000"/>
            </a:schemeClr>
          </a:solidFill>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sz="3200" dirty="0">
                <a:latin typeface="Times New Roman" panose="02020603050405020304" pitchFamily="18" charset="0"/>
                <a:cs typeface="Times New Roman" panose="02020603050405020304" pitchFamily="18" charset="0"/>
              </a:rPr>
              <a:t>Газовое право содержит нормы, регулирующие частноправовые отношения по добыче, поставке, транспортировке, </a:t>
            </a:r>
            <a:r>
              <a:rPr lang="ru-RU" sz="3200" dirty="0" smtClean="0">
                <a:latin typeface="Times New Roman" panose="02020603050405020304" pitchFamily="18" charset="0"/>
                <a:cs typeface="Times New Roman" panose="02020603050405020304" pitchFamily="18" charset="0"/>
              </a:rPr>
              <a:t>перевозке, хранению </a:t>
            </a:r>
            <a:r>
              <a:rPr lang="ru-RU" sz="3200" dirty="0">
                <a:latin typeface="Times New Roman" panose="02020603050405020304" pitchFamily="18" charset="0"/>
                <a:cs typeface="Times New Roman" panose="02020603050405020304" pitchFamily="18" charset="0"/>
              </a:rPr>
              <a:t>газа, проектированию, строительству, эксплуатации газовых объектов. Следует отметить наличие существенного влияния государственного регулирования на частноправовые отношения, включая в том числе определение порядка заключения отдельных видов договоров, их условий, порядка их прекращения</a:t>
            </a:r>
            <a:r>
              <a:rPr lang="ru-RU" sz="3200" dirty="0" smtClean="0">
                <a:latin typeface="Times New Roman" panose="02020603050405020304" pitchFamily="18" charset="0"/>
                <a:cs typeface="Times New Roman" panose="02020603050405020304" pitchFamily="18" charset="0"/>
              </a:rPr>
              <a:t>.</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77472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lstStyle/>
          <a:p>
            <a:pPr algn="ctr"/>
            <a:r>
              <a:rPr lang="ru-RU" b="1" dirty="0" err="1">
                <a:latin typeface="Times New Roman" panose="02020603050405020304" pitchFamily="18" charset="0"/>
                <a:cs typeface="Times New Roman" panose="02020603050405020304" pitchFamily="18" charset="0"/>
              </a:rPr>
              <a:t>Антисанкционное</a:t>
            </a:r>
            <a:r>
              <a:rPr lang="ru-RU" b="1" dirty="0">
                <a:latin typeface="Times New Roman" panose="02020603050405020304" pitchFamily="18" charset="0"/>
                <a:cs typeface="Times New Roman" panose="02020603050405020304" pitchFamily="18" charset="0"/>
              </a:rPr>
              <a:t> правовое регулирование</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r>
              <a:rPr lang="ru-RU" sz="1800" dirty="0">
                <a:latin typeface="Times New Roman" panose="02020603050405020304" pitchFamily="18" charset="0"/>
                <a:cs typeface="Times New Roman" panose="02020603050405020304" pitchFamily="18" charset="0"/>
              </a:rPr>
              <a:t>Приведем примеры некоторых нормативных правовых </a:t>
            </a:r>
            <a:r>
              <a:rPr lang="ru-RU" sz="1800" dirty="0" smtClean="0">
                <a:latin typeface="Times New Roman" panose="02020603050405020304" pitchFamily="18" charset="0"/>
                <a:cs typeface="Times New Roman" panose="02020603050405020304" pitchFamily="18" charset="0"/>
              </a:rPr>
              <a:t>актов</a:t>
            </a:r>
            <a:r>
              <a:rPr lang="ru-RU" sz="1800" dirty="0">
                <a:latin typeface="Times New Roman" panose="02020603050405020304" pitchFamily="18" charset="0"/>
                <a:cs typeface="Times New Roman" panose="02020603050405020304" pitchFamily="18" charset="0"/>
              </a:rPr>
              <a:t> </a:t>
            </a:r>
            <a:r>
              <a:rPr lang="ru-RU" sz="1800" dirty="0" smtClean="0">
                <a:latin typeface="Times New Roman" panose="02020603050405020304" pitchFamily="18" charset="0"/>
                <a:cs typeface="Times New Roman" panose="02020603050405020304" pitchFamily="18" charset="0"/>
              </a:rPr>
              <a:t>принимаемых в целях противодействия мерам ограничительного характера со стороны отдельных государств:</a:t>
            </a:r>
            <a:endParaRPr lang="ru-RU" sz="1800" dirty="0">
              <a:latin typeface="Times New Roman" panose="02020603050405020304" pitchFamily="18" charset="0"/>
              <a:cs typeface="Times New Roman" panose="02020603050405020304" pitchFamily="18" charset="0"/>
            </a:endParaRPr>
          </a:p>
          <a:p>
            <a:pPr algn="just"/>
            <a:r>
              <a:rPr lang="ru-RU" sz="1800" dirty="0">
                <a:latin typeface="Times New Roman" panose="02020603050405020304" pitchFamily="18" charset="0"/>
                <a:cs typeface="Times New Roman" panose="02020603050405020304" pitchFamily="18" charset="0"/>
              </a:rPr>
              <a:t>Федеральный закон от 14.07.2022 N 320-ФЗ «О внесении изменений в Федеральный закон "О приватизации государственного и муниципального имущества", отдельные законодательные акты Российской Федерации и об установлении особенностей регулирования имущественных отношений»</a:t>
            </a:r>
          </a:p>
          <a:p>
            <a:pPr algn="just"/>
            <a:r>
              <a:rPr lang="ru-RU" sz="1800" b="1" dirty="0">
                <a:latin typeface="Times New Roman" panose="02020603050405020304" pitchFamily="18" charset="0"/>
                <a:cs typeface="Times New Roman" panose="02020603050405020304" pitchFamily="18" charset="0"/>
              </a:rPr>
              <a:t>Указ Президента РФ </a:t>
            </a:r>
            <a:r>
              <a:rPr lang="ru-RU" sz="1800" dirty="0">
                <a:latin typeface="Times New Roman" panose="02020603050405020304" pitchFamily="18" charset="0"/>
                <a:cs typeface="Times New Roman" panose="02020603050405020304" pitchFamily="18" charset="0"/>
              </a:rPr>
              <a:t>от 31.03.2022 N 172 «О специальном порядке исполнения иностранными покупателями обязательств перед российскими поставщиками природного газа» </a:t>
            </a:r>
          </a:p>
          <a:p>
            <a:pPr algn="just"/>
            <a:r>
              <a:rPr lang="ru-RU" sz="1800" b="1" dirty="0">
                <a:latin typeface="Times New Roman" panose="02020603050405020304" pitchFamily="18" charset="0"/>
                <a:cs typeface="Times New Roman" panose="02020603050405020304" pitchFamily="18" charset="0"/>
              </a:rPr>
              <a:t>Указ Президента РФ </a:t>
            </a:r>
            <a:r>
              <a:rPr lang="ru-RU" sz="1800" dirty="0">
                <a:latin typeface="Times New Roman" panose="02020603050405020304" pitchFamily="18" charset="0"/>
                <a:cs typeface="Times New Roman" panose="02020603050405020304" pitchFamily="18" charset="0"/>
              </a:rPr>
              <a:t>от 30.06.2022 N 416 «О применении специальных экономических мер в топливно-энергетической сфере в связи с недружественными действиями некоторых иностранных государств и международных организаций»</a:t>
            </a:r>
          </a:p>
          <a:p>
            <a:pPr algn="just"/>
            <a:r>
              <a:rPr lang="ru-RU" sz="1800" b="1" dirty="0">
                <a:latin typeface="Times New Roman" panose="02020603050405020304" pitchFamily="18" charset="0"/>
                <a:cs typeface="Times New Roman" panose="02020603050405020304" pitchFamily="18" charset="0"/>
              </a:rPr>
              <a:t>Указ Президента РФ </a:t>
            </a:r>
            <a:r>
              <a:rPr lang="ru-RU" sz="1800" dirty="0">
                <a:latin typeface="Times New Roman" panose="02020603050405020304" pitchFamily="18" charset="0"/>
                <a:cs typeface="Times New Roman" panose="02020603050405020304" pitchFamily="18" charset="0"/>
              </a:rPr>
              <a:t>от 05.08.2022 N 520 «О применении специальных экономических мер в финансовой и топливно-энергетической сферах в связи с недружественными действиями некоторых иностранных государств и международных организаций</a:t>
            </a:r>
          </a:p>
        </p:txBody>
      </p:sp>
    </p:spTree>
    <p:extLst>
      <p:ext uri="{BB962C8B-B14F-4D97-AF65-F5344CB8AC3E}">
        <p14:creationId xmlns:p14="http://schemas.microsoft.com/office/powerpoint/2010/main" val="247881664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fontScale="90000"/>
          </a:bodyPr>
          <a:lstStyle/>
          <a:p>
            <a:pPr algn="ctr"/>
            <a:r>
              <a:rPr lang="ru-RU" sz="3200" b="1" dirty="0" smtClean="0">
                <a:latin typeface="Times New Roman" panose="02020603050405020304" pitchFamily="18" charset="0"/>
                <a:cs typeface="Times New Roman" panose="02020603050405020304" pitchFamily="18" charset="0"/>
              </a:rPr>
              <a:t>Подзаконные нормативные правовые акты.</a:t>
            </a:r>
            <a:br>
              <a:rPr lang="ru-RU" sz="3200" b="1" dirty="0" smtClean="0">
                <a:latin typeface="Times New Roman" panose="02020603050405020304" pitchFamily="18" charset="0"/>
                <a:cs typeface="Times New Roman" panose="02020603050405020304" pitchFamily="18" charset="0"/>
              </a:rPr>
            </a:br>
            <a:r>
              <a:rPr lang="ru-RU" sz="3200" b="1" dirty="0" smtClean="0">
                <a:latin typeface="Times New Roman" panose="02020603050405020304" pitchFamily="18" charset="0"/>
                <a:cs typeface="Times New Roman" panose="02020603050405020304" pitchFamily="18" charset="0"/>
              </a:rPr>
              <a:t>Постановления Правительства Российской Федерации</a:t>
            </a:r>
            <a:br>
              <a:rPr lang="ru-RU" sz="3200" b="1" dirty="0" smtClean="0">
                <a:latin typeface="Times New Roman" panose="02020603050405020304" pitchFamily="18" charset="0"/>
                <a:cs typeface="Times New Roman" panose="02020603050405020304" pitchFamily="18" charset="0"/>
              </a:rPr>
            </a:br>
            <a:r>
              <a:rPr lang="ru-RU" sz="3200" b="1" dirty="0" smtClean="0">
                <a:latin typeface="Times New Roman" panose="02020603050405020304" pitchFamily="18" charset="0"/>
                <a:cs typeface="Times New Roman" panose="02020603050405020304" pitchFamily="18" charset="0"/>
              </a:rPr>
              <a:t>Правила поставки газа</a:t>
            </a:r>
            <a:endParaRPr lang="ru-RU" sz="32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825625"/>
            <a:ext cx="10515600" cy="4846108"/>
          </a:xfrm>
          <a:solidFill>
            <a:schemeClr val="accent4">
              <a:lumMod val="20000"/>
              <a:lumOff val="80000"/>
            </a:schemeClr>
          </a:solidFill>
        </p:spPr>
        <p:txBody>
          <a:bodyPr>
            <a:noAutofit/>
          </a:bodyPr>
          <a:lstStyle/>
          <a:p>
            <a:pPr algn="just" fontAlgn="base"/>
            <a:r>
              <a:rPr lang="ru-RU" sz="1600" dirty="0">
                <a:latin typeface="Times New Roman" panose="02020603050405020304" pitchFamily="18" charset="0"/>
                <a:cs typeface="Times New Roman" panose="02020603050405020304" pitchFamily="18" charset="0"/>
              </a:rPr>
              <a:t>1 марта 2026 года вступило в силу  </a:t>
            </a:r>
            <a:r>
              <a:rPr lang="ru-RU" sz="1600" u="sng" dirty="0">
                <a:latin typeface="Times New Roman" panose="02020603050405020304" pitchFamily="18" charset="0"/>
                <a:cs typeface="Times New Roman" panose="02020603050405020304" pitchFamily="18" charset="0"/>
              </a:rPr>
              <a:t>Постановление Правительства РФ от 01.11.2021 № 1901, которым утверждены новые </a:t>
            </a:r>
            <a:r>
              <a:rPr lang="ru-RU" sz="1600" b="1" u="sng" dirty="0">
                <a:latin typeface="Times New Roman" panose="02020603050405020304" pitchFamily="18" charset="0"/>
                <a:cs typeface="Times New Roman" panose="02020603050405020304" pitchFamily="18" charset="0"/>
              </a:rPr>
              <a:t>Правила поставки газа в Российской Федерации</a:t>
            </a:r>
            <a:r>
              <a:rPr lang="ru-RU" sz="1600" dirty="0">
                <a:latin typeface="Times New Roman" panose="02020603050405020304" pitchFamily="18" charset="0"/>
                <a:cs typeface="Times New Roman" panose="02020603050405020304" pitchFamily="18" charset="0"/>
              </a:rPr>
              <a:t>.</a:t>
            </a:r>
          </a:p>
          <a:p>
            <a:pPr algn="just" fontAlgn="base"/>
            <a:r>
              <a:rPr lang="ru-RU" sz="1600" b="1" u="sng" dirty="0">
                <a:latin typeface="Times New Roman" panose="02020603050405020304" pitchFamily="18" charset="0"/>
                <a:cs typeface="Times New Roman" panose="02020603050405020304" pitchFamily="18" charset="0"/>
              </a:rPr>
              <a:t>Правила</a:t>
            </a:r>
            <a:r>
              <a:rPr lang="ru-RU" sz="1600" dirty="0">
                <a:latin typeface="Times New Roman" panose="02020603050405020304" pitchFamily="18" charset="0"/>
                <a:cs typeface="Times New Roman" panose="02020603050405020304" pitchFamily="18" charset="0"/>
              </a:rPr>
              <a:t> определяют отношения между поставщиками и покупателями газа, в том числе газотранспортными организациями и газораспределительными организациями при поставках газа, и обязательны для всех юридических лиц и индивидуальных предпринимателей, участвующих в отношениях поставки газа </a:t>
            </a:r>
            <a:r>
              <a:rPr lang="ru-RU" sz="1600" b="1" dirty="0">
                <a:latin typeface="Times New Roman" panose="02020603050405020304" pitchFamily="18" charset="0"/>
                <a:cs typeface="Times New Roman" panose="02020603050405020304" pitchFamily="18" charset="0"/>
              </a:rPr>
              <a:t>через трубопроводные сети</a:t>
            </a:r>
            <a:r>
              <a:rPr lang="ru-RU" sz="1600" dirty="0">
                <a:latin typeface="Times New Roman" panose="02020603050405020304" pitchFamily="18" charset="0"/>
                <a:cs typeface="Times New Roman" panose="02020603050405020304" pitchFamily="18" charset="0"/>
              </a:rPr>
              <a:t>.</a:t>
            </a:r>
          </a:p>
          <a:p>
            <a:pPr algn="just" fontAlgn="base"/>
            <a:r>
              <a:rPr lang="ru-RU" sz="1600" b="1" u="sng" dirty="0">
                <a:latin typeface="Times New Roman" panose="02020603050405020304" pitchFamily="18" charset="0"/>
                <a:cs typeface="Times New Roman" panose="02020603050405020304" pitchFamily="18" charset="0"/>
              </a:rPr>
              <a:t>Правила</a:t>
            </a:r>
            <a:r>
              <a:rPr lang="ru-RU" sz="1600" dirty="0">
                <a:latin typeface="Times New Roman" panose="02020603050405020304" pitchFamily="18" charset="0"/>
                <a:cs typeface="Times New Roman" panose="02020603050405020304" pitchFamily="18" charset="0"/>
              </a:rPr>
              <a:t> поставки газа устанавливают:</a:t>
            </a:r>
          </a:p>
          <a:p>
            <a:pPr algn="just" fontAlgn="base"/>
            <a:r>
              <a:rPr lang="ru-RU" sz="1600" dirty="0">
                <a:latin typeface="Times New Roman" panose="02020603050405020304" pitchFamily="18" charset="0"/>
                <a:cs typeface="Times New Roman" panose="02020603050405020304" pitchFamily="18" charset="0"/>
              </a:rPr>
              <a:t>- порядок заключения договоров поставки газа;</a:t>
            </a:r>
          </a:p>
          <a:p>
            <a:pPr algn="just" fontAlgn="base"/>
            <a:r>
              <a:rPr lang="ru-RU" sz="1600" dirty="0">
                <a:latin typeface="Times New Roman" panose="02020603050405020304" pitchFamily="18" charset="0"/>
                <a:cs typeface="Times New Roman" panose="02020603050405020304" pitchFamily="18" charset="0"/>
              </a:rPr>
              <a:t>- условия, сроки и порядок исполнения договоров поставки газа;</a:t>
            </a:r>
          </a:p>
          <a:p>
            <a:pPr algn="just" fontAlgn="base"/>
            <a:r>
              <a:rPr lang="ru-RU" sz="1600" dirty="0">
                <a:latin typeface="Times New Roman" panose="02020603050405020304" pitchFamily="18" charset="0"/>
                <a:cs typeface="Times New Roman" panose="02020603050405020304" pitchFamily="18" charset="0"/>
              </a:rPr>
              <a:t>- порядок учета газа;</a:t>
            </a:r>
          </a:p>
          <a:p>
            <a:pPr algn="just" fontAlgn="base"/>
            <a:r>
              <a:rPr lang="ru-RU" sz="1600" dirty="0">
                <a:latin typeface="Times New Roman" panose="02020603050405020304" pitchFamily="18" charset="0"/>
                <a:cs typeface="Times New Roman" panose="02020603050405020304" pitchFamily="18" charset="0"/>
              </a:rPr>
              <a:t>- порядок расчета за газ;</a:t>
            </a:r>
          </a:p>
          <a:p>
            <a:pPr algn="just" fontAlgn="base"/>
            <a:r>
              <a:rPr lang="ru-RU" sz="1600" dirty="0">
                <a:latin typeface="Times New Roman" panose="02020603050405020304" pitchFamily="18" charset="0"/>
                <a:cs typeface="Times New Roman" panose="02020603050405020304" pitchFamily="18" charset="0"/>
              </a:rPr>
              <a:t>- права и обязанности сторон по договору поставки газа;</a:t>
            </a:r>
          </a:p>
          <a:p>
            <a:pPr algn="just" fontAlgn="base"/>
            <a:r>
              <a:rPr lang="ru-RU" sz="1600" dirty="0">
                <a:latin typeface="Times New Roman" panose="02020603050405020304" pitchFamily="18" charset="0"/>
                <a:cs typeface="Times New Roman" panose="02020603050405020304" pitchFamily="18" charset="0"/>
              </a:rPr>
              <a:t>- порядок определения покупателей, обязанных предоставить обеспечение исполнения обязательств по оплате газа, поставляемого по договору поставки газа, заключенному с поставщиком, и порядок предоставления такого обеспечения.</a:t>
            </a:r>
          </a:p>
          <a:p>
            <a:pPr algn="just" fontAlgn="base"/>
            <a:r>
              <a:rPr lang="ru-RU" sz="1600" dirty="0">
                <a:latin typeface="Times New Roman" panose="02020603050405020304" pitchFamily="18" charset="0"/>
                <a:cs typeface="Times New Roman" panose="02020603050405020304" pitchFamily="18" charset="0"/>
              </a:rPr>
              <a:t>Постановление имеет ограниченный срок </a:t>
            </a:r>
            <a:r>
              <a:rPr lang="ru-RU" sz="1600" dirty="0" smtClean="0">
                <a:latin typeface="Times New Roman" panose="02020603050405020304" pitchFamily="18" charset="0"/>
                <a:cs typeface="Times New Roman" panose="02020603050405020304" pitchFamily="18" charset="0"/>
              </a:rPr>
              <a:t>действия. Срок </a:t>
            </a:r>
            <a:r>
              <a:rPr lang="ru-RU" sz="1600" dirty="0">
                <a:latin typeface="Times New Roman" panose="02020603050405020304" pitchFamily="18" charset="0"/>
                <a:cs typeface="Times New Roman" panose="02020603050405020304" pitchFamily="18" charset="0"/>
              </a:rPr>
              <a:t>действия документа ограничен 1 марта 2032 года.</a:t>
            </a:r>
            <a:br>
              <a:rPr lang="ru-RU" sz="1600" dirty="0">
                <a:latin typeface="Times New Roman" panose="02020603050405020304" pitchFamily="18" charset="0"/>
                <a:cs typeface="Times New Roman" panose="02020603050405020304" pitchFamily="18" charset="0"/>
              </a:rPr>
            </a:b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59376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pPr algn="ctr"/>
            <a:r>
              <a:rPr lang="ru-RU" sz="2800" b="1" dirty="0">
                <a:latin typeface="Times New Roman" panose="02020603050405020304" pitchFamily="18" charset="0"/>
                <a:cs typeface="Times New Roman" panose="02020603050405020304" pitchFamily="18" charset="0"/>
              </a:rPr>
              <a:t>Подзаконные нормативные правовые акты.</a:t>
            </a:r>
            <a:br>
              <a:rPr lang="ru-RU" sz="2800" b="1" dirty="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Постановления Правительства Российской Федерации</a:t>
            </a:r>
            <a:br>
              <a:rPr lang="ru-RU" sz="2800" b="1" dirty="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Правила поставки газа</a:t>
            </a:r>
            <a:endParaRPr lang="ru-RU" sz="2800" dirty="0"/>
          </a:p>
        </p:txBody>
      </p:sp>
      <p:sp>
        <p:nvSpPr>
          <p:cNvPr id="3" name="Объект 2"/>
          <p:cNvSpPr>
            <a:spLocks noGrp="1"/>
          </p:cNvSpPr>
          <p:nvPr>
            <p:ph idx="1"/>
          </p:nvPr>
        </p:nvSpPr>
        <p:spPr>
          <a:solidFill>
            <a:schemeClr val="accent4">
              <a:lumMod val="20000"/>
              <a:lumOff val="80000"/>
            </a:schemeClr>
          </a:solidFill>
        </p:spPr>
        <p:txBody>
          <a:bodyPr>
            <a:normAutofit lnSpcReduction="10000"/>
          </a:bodyPr>
          <a:lstStyle/>
          <a:p>
            <a:pPr algn="just"/>
            <a:r>
              <a:rPr lang="ru-RU" dirty="0">
                <a:latin typeface="Times New Roman" panose="02020603050405020304" pitchFamily="18" charset="0"/>
                <a:cs typeface="Times New Roman" panose="02020603050405020304" pitchFamily="18" charset="0"/>
              </a:rPr>
              <a:t>Главный документ рынка газа в стране - "Правила поставки газа в РФ" - </a:t>
            </a:r>
            <a:r>
              <a:rPr lang="ru-RU" dirty="0" smtClean="0">
                <a:latin typeface="Times New Roman" panose="02020603050405020304" pitchFamily="18" charset="0"/>
                <a:cs typeface="Times New Roman" panose="02020603050405020304" pitchFamily="18" charset="0"/>
              </a:rPr>
              <a:t>дополнен </a:t>
            </a:r>
            <a:r>
              <a:rPr lang="ru-RU" dirty="0">
                <a:latin typeface="Times New Roman" panose="02020603050405020304" pitchFamily="18" charset="0"/>
                <a:cs typeface="Times New Roman" panose="02020603050405020304" pitchFamily="18" charset="0"/>
              </a:rPr>
              <a:t>возможностью </a:t>
            </a:r>
            <a:r>
              <a:rPr lang="ru-RU" b="1" dirty="0">
                <a:latin typeface="Times New Roman" panose="02020603050405020304" pitchFamily="18" charset="0"/>
                <a:cs typeface="Times New Roman" panose="02020603050405020304" pitchFamily="18" charset="0"/>
              </a:rPr>
              <a:t>биржевой коммерческой балансировки газа</a:t>
            </a:r>
            <a:r>
              <a:rPr lang="ru-RU" dirty="0">
                <a:latin typeface="Times New Roman" panose="02020603050405020304" pitchFamily="18" charset="0"/>
                <a:cs typeface="Times New Roman" panose="02020603050405020304" pitchFamily="18" charset="0"/>
              </a:rPr>
              <a:t>, который поставляется по долгосрочным </a:t>
            </a:r>
            <a:r>
              <a:rPr lang="ru-RU" dirty="0" smtClean="0">
                <a:latin typeface="Times New Roman" panose="02020603050405020304" pitchFamily="18" charset="0"/>
                <a:cs typeface="Times New Roman" panose="02020603050405020304" pitchFamily="18" charset="0"/>
              </a:rPr>
              <a:t>договорам </a:t>
            </a:r>
            <a:r>
              <a:rPr lang="ru-RU" dirty="0">
                <a:latin typeface="Times New Roman" panose="02020603050405020304" pitchFamily="18" charset="0"/>
                <a:cs typeface="Times New Roman" panose="02020603050405020304" pitchFamily="18" charset="0"/>
              </a:rPr>
              <a:t>на условиях "</a:t>
            </a:r>
            <a:r>
              <a:rPr lang="ru-RU" b="1" dirty="0">
                <a:latin typeface="Times New Roman" panose="02020603050405020304" pitchFamily="18" charset="0"/>
                <a:cs typeface="Times New Roman" panose="02020603050405020304" pitchFamily="18" charset="0"/>
              </a:rPr>
              <a:t>бери или плати</a:t>
            </a:r>
            <a:r>
              <a:rPr lang="ru-RU" dirty="0" smtClean="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Вводятся </a:t>
            </a:r>
            <a:r>
              <a:rPr lang="ru-RU" dirty="0">
                <a:latin typeface="Times New Roman" panose="02020603050405020304" pitchFamily="18" charset="0"/>
                <a:cs typeface="Times New Roman" panose="02020603050405020304" pitchFamily="18" charset="0"/>
              </a:rPr>
              <a:t>понятия </a:t>
            </a:r>
            <a:r>
              <a:rPr lang="ru-RU" dirty="0" smtClean="0">
                <a:latin typeface="Times New Roman" panose="02020603050405020304" pitchFamily="18" charset="0"/>
                <a:cs typeface="Times New Roman" panose="02020603050405020304" pitchFamily="18" charset="0"/>
              </a:rPr>
              <a:t>«коммерческая балансировка», «балансирующий </a:t>
            </a:r>
            <a:r>
              <a:rPr lang="ru-RU" dirty="0">
                <a:latin typeface="Times New Roman" panose="02020603050405020304" pitchFamily="18" charset="0"/>
                <a:cs typeface="Times New Roman" panose="02020603050405020304" pitchFamily="18" charset="0"/>
              </a:rPr>
              <a:t>продавец (покупатель</a:t>
            </a:r>
            <a:r>
              <a:rPr lang="ru-RU" dirty="0" smtClean="0">
                <a:latin typeface="Times New Roman" panose="02020603050405020304" pitchFamily="18" charset="0"/>
                <a:cs typeface="Times New Roman" panose="02020603050405020304" pitchFamily="18" charset="0"/>
              </a:rPr>
              <a:t>)», «преимущественное </a:t>
            </a:r>
            <a:r>
              <a:rPr lang="ru-RU" dirty="0">
                <a:latin typeface="Times New Roman" panose="02020603050405020304" pitchFamily="18" charset="0"/>
                <a:cs typeface="Times New Roman" panose="02020603050405020304" pitchFamily="18" charset="0"/>
              </a:rPr>
              <a:t>право на заключение договора поставки </a:t>
            </a:r>
            <a:r>
              <a:rPr lang="ru-RU" dirty="0" smtClean="0">
                <a:latin typeface="Times New Roman" panose="02020603050405020304" pitchFamily="18" charset="0"/>
                <a:cs typeface="Times New Roman" panose="02020603050405020304" pitchFamily="18" charset="0"/>
              </a:rPr>
              <a:t>газа».</a:t>
            </a:r>
          </a:p>
          <a:p>
            <a:pPr algn="just"/>
            <a:r>
              <a:rPr lang="ru-RU" dirty="0" smtClean="0">
                <a:latin typeface="Times New Roman" panose="02020603050405020304" pitchFamily="18" charset="0"/>
                <a:cs typeface="Times New Roman" panose="02020603050405020304" pitchFamily="18" charset="0"/>
              </a:rPr>
              <a:t>Уточняется</a:t>
            </a:r>
            <a:r>
              <a:rPr lang="ru-RU" dirty="0">
                <a:latin typeface="Times New Roman" panose="02020603050405020304" pitchFamily="18" charset="0"/>
                <a:cs typeface="Times New Roman" panose="02020603050405020304" pitchFamily="18" charset="0"/>
              </a:rPr>
              <a:t>, что долгосрочный договор поставки газа - это договор поставки газа, заключенный </a:t>
            </a:r>
            <a:r>
              <a:rPr lang="ru-RU" b="1" dirty="0">
                <a:latin typeface="Times New Roman" panose="02020603050405020304" pitchFamily="18" charset="0"/>
                <a:cs typeface="Times New Roman" panose="02020603050405020304" pitchFamily="18" charset="0"/>
              </a:rPr>
              <a:t>на срок не менее 5 лет. </a:t>
            </a:r>
            <a:r>
              <a:rPr lang="ru-RU" dirty="0">
                <a:latin typeface="Times New Roman" panose="02020603050405020304" pitchFamily="18" charset="0"/>
                <a:cs typeface="Times New Roman" panose="02020603050405020304" pitchFamily="18" charset="0"/>
              </a:rPr>
              <a:t>Взаимосвязанные изменения вносятся в постановление Правительства РФ от 29.12.2000 </a:t>
            </a:r>
            <a:r>
              <a:rPr lang="ru-RU">
                <a:latin typeface="Times New Roman" panose="02020603050405020304" pitchFamily="18" charset="0"/>
                <a:cs typeface="Times New Roman" panose="02020603050405020304" pitchFamily="18" charset="0"/>
              </a:rPr>
              <a:t>N </a:t>
            </a:r>
            <a:r>
              <a:rPr lang="ru-RU" smtClean="0">
                <a:latin typeface="Times New Roman" panose="02020603050405020304" pitchFamily="18" charset="0"/>
                <a:cs typeface="Times New Roman" panose="02020603050405020304" pitchFamily="18" charset="0"/>
              </a:rPr>
              <a:t>1021.</a:t>
            </a:r>
            <a:endParaRPr lang="ru-RU"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667557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2800" b="1" dirty="0">
                <a:latin typeface="Times New Roman" panose="02020603050405020304" pitchFamily="18" charset="0"/>
                <a:cs typeface="Times New Roman" panose="02020603050405020304" pitchFamily="18" charset="0"/>
              </a:rPr>
              <a:t>Подзаконные нормативные правовые акты.</a:t>
            </a:r>
            <a:br>
              <a:rPr lang="ru-RU" sz="2800" b="1" dirty="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Постановления Правительства Российской </a:t>
            </a:r>
            <a:r>
              <a:rPr lang="ru-RU" sz="2800" b="1" dirty="0" smtClean="0">
                <a:latin typeface="Times New Roman" panose="02020603050405020304" pitchFamily="18" charset="0"/>
                <a:cs typeface="Times New Roman" panose="02020603050405020304" pitchFamily="18" charset="0"/>
              </a:rPr>
              <a:t>Федерации</a:t>
            </a:r>
            <a:br>
              <a:rPr lang="ru-RU" sz="2800" b="1" dirty="0" smtClean="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Правила поставки газа</a:t>
            </a:r>
            <a:endParaRPr lang="ru-RU" sz="2800" dirty="0"/>
          </a:p>
        </p:txBody>
      </p:sp>
      <p:sp>
        <p:nvSpPr>
          <p:cNvPr id="3" name="Объект 2"/>
          <p:cNvSpPr>
            <a:spLocks noGrp="1"/>
          </p:cNvSpPr>
          <p:nvPr>
            <p:ph idx="1"/>
          </p:nvPr>
        </p:nvSpPr>
        <p:spPr>
          <a:solidFill>
            <a:schemeClr val="accent4">
              <a:lumMod val="20000"/>
              <a:lumOff val="80000"/>
            </a:schemeClr>
          </a:solidFill>
        </p:spPr>
        <p:txBody>
          <a:bodyPr>
            <a:normAutofit fontScale="92500" lnSpcReduction="20000"/>
          </a:bodyPr>
          <a:lstStyle/>
          <a:p>
            <a:pPr algn="just"/>
            <a:r>
              <a:rPr lang="ru-RU" dirty="0" smtClean="0">
                <a:latin typeface="Times New Roman" panose="02020603050405020304" pitchFamily="18" charset="0"/>
                <a:cs typeface="Times New Roman" panose="02020603050405020304" pitchFamily="18" charset="0"/>
              </a:rPr>
              <a:t>См. пункт 22 Правил . </a:t>
            </a:r>
            <a:r>
              <a:rPr lang="ru-RU" b="1" dirty="0">
                <a:latin typeface="Times New Roman" panose="02020603050405020304" pitchFamily="18" charset="0"/>
                <a:cs typeface="Times New Roman" panose="02020603050405020304" pitchFamily="18" charset="0"/>
              </a:rPr>
              <a:t>Поставщик газа вправе в случае получения соответствующей заявки от покупателя включить в долгосрочный договор поставки газа (при наличии возможности поставки газа в заявленном объеме) совокупный годовой объем поставки газа, составляющий 500 млн. куб. метров и более, условие об оплате газа, в соответствии с которым подавшие заявку покупатели в случае </a:t>
            </a:r>
            <a:r>
              <a:rPr lang="ru-RU" b="1" dirty="0" err="1">
                <a:latin typeface="Times New Roman" panose="02020603050405020304" pitchFamily="18" charset="0"/>
                <a:cs typeface="Times New Roman" panose="02020603050405020304" pitchFamily="18" charset="0"/>
              </a:rPr>
              <a:t>невыборки</a:t>
            </a:r>
            <a:r>
              <a:rPr lang="ru-RU" b="1" dirty="0">
                <a:latin typeface="Times New Roman" panose="02020603050405020304" pitchFamily="18" charset="0"/>
                <a:cs typeface="Times New Roman" panose="02020603050405020304" pitchFamily="18" charset="0"/>
              </a:rPr>
              <a:t> газа гарантируют поставщику газа оплату стоимости поставленного газа в объеме фактической поставки газа, но не менее его стоимости, определяемой исходя из установленного в соответствии с долгосрочным договором поставки газа объема газа либо его части (доли), за исключением случаев возникновения обстоятельств непреодолимой силы.</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В </a:t>
            </a:r>
            <a:r>
              <a:rPr lang="ru-RU" dirty="0">
                <a:latin typeface="Times New Roman" panose="02020603050405020304" pitchFamily="18" charset="0"/>
                <a:cs typeface="Times New Roman" panose="02020603050405020304" pitchFamily="18" charset="0"/>
              </a:rPr>
              <a:t>случае отсутствия инициативы (заявки) покупателя на включение в договор поставки газа условия, предусмотренного абзацем </a:t>
            </a:r>
            <a:r>
              <a:rPr lang="ru-RU" dirty="0" smtClean="0">
                <a:latin typeface="Times New Roman" panose="02020603050405020304" pitchFamily="18" charset="0"/>
                <a:cs typeface="Times New Roman" panose="02020603050405020304" pitchFamily="18" charset="0"/>
              </a:rPr>
              <a:t>первым настоящего </a:t>
            </a:r>
            <a:r>
              <a:rPr lang="ru-RU" dirty="0">
                <a:latin typeface="Times New Roman" panose="02020603050405020304" pitchFamily="18" charset="0"/>
                <a:cs typeface="Times New Roman" panose="02020603050405020304" pitchFamily="18" charset="0"/>
              </a:rPr>
              <a:t>пункта, указанное условие в такой договор не включается</a:t>
            </a:r>
            <a:r>
              <a:rPr lang="ru-RU" dirty="0"/>
              <a:t>. </a:t>
            </a:r>
          </a:p>
          <a:p>
            <a:endParaRPr lang="ru-RU" dirty="0"/>
          </a:p>
        </p:txBody>
      </p:sp>
    </p:spTree>
    <p:extLst>
      <p:ext uri="{BB962C8B-B14F-4D97-AF65-F5344CB8AC3E}">
        <p14:creationId xmlns:p14="http://schemas.microsoft.com/office/powerpoint/2010/main" val="148073884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2400" b="1" dirty="0">
                <a:latin typeface="Times New Roman" panose="02020603050405020304" pitchFamily="18" charset="0"/>
                <a:cs typeface="Times New Roman" panose="02020603050405020304" pitchFamily="18" charset="0"/>
              </a:rPr>
              <a:t>Подзаконные нормативные правовые акты.</a:t>
            </a:r>
            <a:br>
              <a:rPr lang="ru-RU" sz="2400" b="1"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Постановления Правительства Российской </a:t>
            </a:r>
            <a:r>
              <a:rPr lang="ru-RU" sz="2400" b="1" dirty="0" smtClean="0">
                <a:latin typeface="Times New Roman" panose="02020603050405020304" pitchFamily="18" charset="0"/>
                <a:cs typeface="Times New Roman" panose="02020603050405020304" pitchFamily="18" charset="0"/>
              </a:rPr>
              <a:t>Федерации</a:t>
            </a:r>
            <a:br>
              <a:rPr lang="ru-RU" sz="2400" b="1" dirty="0" smtClean="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Правила поставки газа</a:t>
            </a:r>
            <a:endParaRPr lang="ru-RU" sz="2400" dirty="0"/>
          </a:p>
        </p:txBody>
      </p:sp>
      <p:sp>
        <p:nvSpPr>
          <p:cNvPr id="3" name="Объект 2"/>
          <p:cNvSpPr>
            <a:spLocks noGrp="1"/>
          </p:cNvSpPr>
          <p:nvPr>
            <p:ph idx="1"/>
          </p:nvPr>
        </p:nvSpPr>
        <p:spPr>
          <a:solidFill>
            <a:schemeClr val="accent4">
              <a:lumMod val="20000"/>
              <a:lumOff val="80000"/>
            </a:schemeClr>
          </a:solidFill>
        </p:spPr>
        <p:txBody>
          <a:bodyPr>
            <a:normAutofit fontScale="92500" lnSpcReduction="10000"/>
          </a:bodyPr>
          <a:lstStyle/>
          <a:p>
            <a:pPr algn="just"/>
            <a:r>
              <a:rPr lang="ru-RU" dirty="0">
                <a:latin typeface="Times New Roman" panose="02020603050405020304" pitchFamily="18" charset="0"/>
                <a:cs typeface="Times New Roman" panose="02020603050405020304" pitchFamily="18" charset="0"/>
              </a:rPr>
              <a:t>В Правилах закреплено, что положения пункта 22 не распространяются на организации, приобретающие газ для его использования для целей выработки тепловой и (или) электрической энергии, включая генерирующие объекты, осуществляющие деятельность в рамках функционирования Единой энергетической системы России, а также технологически изолированные территориальные электроэнергетические системы Сахалинской области, Камчатского края, Чукотского автономного </a:t>
            </a:r>
            <a:r>
              <a:rPr lang="ru-RU" dirty="0" smtClean="0">
                <a:latin typeface="Times New Roman" panose="02020603050405020304" pitchFamily="18" charset="0"/>
                <a:cs typeface="Times New Roman" panose="02020603050405020304" pitchFamily="18" charset="0"/>
              </a:rPr>
              <a:t>округа.</a:t>
            </a:r>
          </a:p>
          <a:p>
            <a:pPr algn="just"/>
            <a:r>
              <a:rPr lang="ru-RU" dirty="0" smtClean="0">
                <a:latin typeface="Times New Roman" panose="02020603050405020304" pitchFamily="18" charset="0"/>
                <a:cs typeface="Times New Roman" panose="02020603050405020304" pitchFamily="18" charset="0"/>
              </a:rPr>
              <a:t>Положения </a:t>
            </a:r>
            <a:r>
              <a:rPr lang="ru-RU" dirty="0">
                <a:latin typeface="Times New Roman" panose="02020603050405020304" pitchFamily="18" charset="0"/>
                <a:cs typeface="Times New Roman" panose="02020603050405020304" pitchFamily="18" charset="0"/>
              </a:rPr>
              <a:t>настоящего пункта не распространяются на случаи, указанные в пункте 22(1) настоящих Правил.</a:t>
            </a:r>
            <a:r>
              <a:rPr lang="ru-RU" dirty="0"/>
              <a:t/>
            </a:r>
            <a:br>
              <a:rPr lang="ru-RU" dirty="0"/>
            </a:br>
            <a:r>
              <a:rPr lang="ru-RU" b="1" dirty="0">
                <a:latin typeface="Times New Roman" panose="02020603050405020304" pitchFamily="18" charset="0"/>
                <a:cs typeface="Times New Roman" panose="02020603050405020304" pitchFamily="18" charset="0"/>
              </a:rPr>
              <a:t>Рекомендуется внимательно ознакомиться с положением Правил поставки газа</a:t>
            </a:r>
            <a:r>
              <a:rPr lang="ru-RU" b="1" dirty="0" smtClean="0">
                <a:latin typeface="Times New Roman" panose="02020603050405020304" pitchFamily="18" charset="0"/>
                <a:cs typeface="Times New Roman" panose="02020603050405020304" pitchFamily="18" charset="0"/>
              </a:rPr>
              <a:t>.</a:t>
            </a:r>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626717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2400" b="1" dirty="0">
                <a:latin typeface="Times New Roman" panose="02020603050405020304" pitchFamily="18" charset="0"/>
                <a:cs typeface="Times New Roman" panose="02020603050405020304" pitchFamily="18" charset="0"/>
              </a:rPr>
              <a:t>Подзаконные нормативные правовые акты.</a:t>
            </a:r>
            <a:br>
              <a:rPr lang="ru-RU" sz="2400" b="1" dirty="0">
                <a:latin typeface="Times New Roman" panose="02020603050405020304" pitchFamily="18" charset="0"/>
                <a:cs typeface="Times New Roman" panose="02020603050405020304" pitchFamily="18" charset="0"/>
              </a:rPr>
            </a:br>
            <a:r>
              <a:rPr lang="ru-RU" sz="2400" b="1" dirty="0">
                <a:latin typeface="Times New Roman" panose="02020603050405020304" pitchFamily="18" charset="0"/>
                <a:cs typeface="Times New Roman" panose="02020603050405020304" pitchFamily="18" charset="0"/>
              </a:rPr>
              <a:t>Постановления Правительства Российской Федерации</a:t>
            </a:r>
            <a:br>
              <a:rPr lang="ru-RU" sz="2400" b="1" dirty="0">
                <a:latin typeface="Times New Roman" panose="02020603050405020304" pitchFamily="18" charset="0"/>
                <a:cs typeface="Times New Roman" panose="02020603050405020304" pitchFamily="18" charset="0"/>
              </a:rPr>
            </a:br>
            <a:r>
              <a:rPr lang="ru-RU" sz="2400" b="1" dirty="0" smtClean="0">
                <a:latin typeface="Times New Roman" panose="02020603050405020304" pitchFamily="18" charset="0"/>
                <a:cs typeface="Times New Roman" panose="02020603050405020304" pitchFamily="18" charset="0"/>
              </a:rPr>
              <a:t>Правила пользования газом</a:t>
            </a:r>
            <a:endParaRPr lang="ru-RU" sz="2400" dirty="0"/>
          </a:p>
        </p:txBody>
      </p:sp>
      <p:sp>
        <p:nvSpPr>
          <p:cNvPr id="3" name="Объект 2"/>
          <p:cNvSpPr>
            <a:spLocks noGrp="1"/>
          </p:cNvSpPr>
          <p:nvPr>
            <p:ph idx="1"/>
          </p:nvPr>
        </p:nvSpPr>
        <p:spPr>
          <a:solidFill>
            <a:schemeClr val="accent4">
              <a:lumMod val="20000"/>
              <a:lumOff val="80000"/>
            </a:schemeClr>
          </a:solidFill>
        </p:spPr>
        <p:txBody>
          <a:bodyPr>
            <a:normAutofit fontScale="62500" lnSpcReduction="20000"/>
          </a:bodyPr>
          <a:lstStyle/>
          <a:p>
            <a:pPr algn="just"/>
            <a:r>
              <a:rPr lang="ru-RU" b="1" dirty="0" smtClean="0">
                <a:latin typeface="Times New Roman" panose="02020603050405020304" pitchFamily="18" charset="0"/>
                <a:cs typeface="Times New Roman" panose="02020603050405020304" pitchFamily="18" charset="0"/>
              </a:rPr>
              <a:t>Правила </a:t>
            </a:r>
            <a:r>
              <a:rPr lang="ru-RU" b="1" dirty="0">
                <a:latin typeface="Times New Roman" panose="02020603050405020304" pitchFamily="18" charset="0"/>
                <a:cs typeface="Times New Roman" panose="02020603050405020304" pitchFamily="18" charset="0"/>
              </a:rPr>
              <a:t>пользования газом </a:t>
            </a:r>
            <a:r>
              <a:rPr lang="ru-RU" dirty="0">
                <a:latin typeface="Times New Roman" panose="02020603050405020304" pitchFamily="18" charset="0"/>
                <a:cs typeface="Times New Roman" panose="02020603050405020304" pitchFamily="18" charset="0"/>
              </a:rPr>
              <a:t>в части обеспечения безопасности при проектировании, строительстве, реконструкции, модернизации и эксплуатации газоиспользующего </a:t>
            </a:r>
            <a:r>
              <a:rPr lang="ru-RU" dirty="0" smtClean="0">
                <a:latin typeface="Times New Roman" panose="02020603050405020304" pitchFamily="18" charset="0"/>
                <a:cs typeface="Times New Roman" panose="02020603050405020304" pitchFamily="18" charset="0"/>
              </a:rPr>
              <a:t>оборудования, утверждены Постановлением Правительства Российской Федерации </a:t>
            </a:r>
            <a:r>
              <a:rPr lang="ru-RU" dirty="0">
                <a:latin typeface="Times New Roman" panose="02020603050405020304" pitchFamily="18" charset="0"/>
                <a:cs typeface="Times New Roman" panose="02020603050405020304" pitchFamily="18" charset="0"/>
              </a:rPr>
              <a:t>от 30.05.2025 </a:t>
            </a:r>
            <a:r>
              <a:rPr lang="en-US" dirty="0">
                <a:latin typeface="Times New Roman" panose="02020603050405020304" pitchFamily="18" charset="0"/>
                <a:cs typeface="Times New Roman" panose="02020603050405020304" pitchFamily="18" charset="0"/>
              </a:rPr>
              <a:t>N </a:t>
            </a:r>
            <a:r>
              <a:rPr lang="en-US" dirty="0" smtClean="0">
                <a:latin typeface="Times New Roman" panose="02020603050405020304" pitchFamily="18" charset="0"/>
                <a:cs typeface="Times New Roman" panose="02020603050405020304" pitchFamily="18" charset="0"/>
              </a:rPr>
              <a:t>798</a:t>
            </a:r>
            <a:r>
              <a:rPr lang="ru-RU" dirty="0" smtClean="0">
                <a:latin typeface="Times New Roman" panose="02020603050405020304" pitchFamily="18" charset="0"/>
                <a:cs typeface="Times New Roman" panose="02020603050405020304" pitchFamily="18" charset="0"/>
              </a:rPr>
              <a:t>.</a:t>
            </a:r>
          </a:p>
          <a:p>
            <a:pPr algn="just"/>
            <a:r>
              <a:rPr lang="ru-RU" dirty="0">
                <a:latin typeface="Times New Roman" panose="02020603050405020304" pitchFamily="18" charset="0"/>
                <a:cs typeface="Times New Roman" panose="02020603050405020304" pitchFamily="18" charset="0"/>
              </a:rPr>
              <a:t>Настоящие Правила не распространяются на потребителей при применении ими газоиспользующего оборудования с расходом газа менее 1 куб. м в час, а также на потребителей, использующих газ для:</a:t>
            </a:r>
            <a:br>
              <a:rPr lang="ru-RU" dirty="0">
                <a:latin typeface="Times New Roman" panose="02020603050405020304" pitchFamily="18" charset="0"/>
                <a:cs typeface="Times New Roman" panose="02020603050405020304" pitchFamily="18" charset="0"/>
              </a:rPr>
            </a:br>
            <a:endParaRPr lang="ru-RU"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►бытовых </a:t>
            </a:r>
            <a:r>
              <a:rPr lang="ru-RU" dirty="0">
                <a:latin typeface="Times New Roman" panose="02020603050405020304" pitchFamily="18" charset="0"/>
                <a:cs typeface="Times New Roman" panose="02020603050405020304" pitchFamily="18" charset="0"/>
              </a:rPr>
              <a:t>нужд в жилых и общественных зданиях (приготовление пищи, горячее водоснабжение и поквартирное отопление); </a:t>
            </a:r>
          </a:p>
          <a:p>
            <a:r>
              <a:rPr lang="ru-RU" dirty="0">
                <a:latin typeface="Times New Roman" panose="02020603050405020304" pitchFamily="18" charset="0"/>
                <a:cs typeface="Times New Roman" panose="02020603050405020304" pitchFamily="18" charset="0"/>
              </a:rPr>
              <a:t>►</a:t>
            </a:r>
            <a:r>
              <a:rPr lang="ru-RU" dirty="0" smtClean="0">
                <a:latin typeface="Times New Roman" panose="02020603050405020304" pitchFamily="18" charset="0"/>
                <a:cs typeface="Times New Roman" panose="02020603050405020304" pitchFamily="18" charset="0"/>
              </a:rPr>
              <a:t>автономного </a:t>
            </a:r>
            <a:r>
              <a:rPr lang="ru-RU" dirty="0">
                <a:latin typeface="Times New Roman" panose="02020603050405020304" pitchFamily="18" charset="0"/>
                <a:cs typeface="Times New Roman" panose="02020603050405020304" pitchFamily="18" charset="0"/>
              </a:rPr>
              <a:t>отопления жилых и общественных зданий при суммарной расчетной тепловой мощности газоиспользующего оборудования менее 100 кВт. </a:t>
            </a:r>
          </a:p>
          <a:p>
            <a:pPr algn="just"/>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Срок постановления ограничен до </a:t>
            </a:r>
            <a:r>
              <a:rPr lang="ru-RU" dirty="0">
                <a:latin typeface="Times New Roman" panose="02020603050405020304" pitchFamily="18" charset="0"/>
                <a:cs typeface="Times New Roman" panose="02020603050405020304" pitchFamily="18" charset="0"/>
              </a:rPr>
              <a:t>1 сентября 2031 года</a:t>
            </a:r>
            <a:r>
              <a:rPr lang="ru-RU" dirty="0"/>
              <a:t>.</a:t>
            </a:r>
            <a:br>
              <a:rPr lang="ru-RU" dirty="0"/>
            </a:br>
            <a:r>
              <a:rPr lang="ru-RU" dirty="0" smtClean="0"/>
              <a:t> </a:t>
            </a:r>
            <a:r>
              <a:rPr lang="ru-RU" dirty="0"/>
              <a:t/>
            </a:r>
            <a:br>
              <a:rPr lang="ru-RU" dirty="0"/>
            </a:br>
            <a:endParaRPr lang="ru-RU" dirty="0"/>
          </a:p>
          <a:p>
            <a:pPr algn="just"/>
            <a:r>
              <a:rPr lang="ru-RU" dirty="0">
                <a:latin typeface="Times New Roman" panose="02020603050405020304" pitchFamily="18" charset="0"/>
                <a:cs typeface="Times New Roman" panose="02020603050405020304" pitchFamily="18" charset="0"/>
              </a:rPr>
              <a:t>В правилах уточнены определения таких терминов, как «газоиспользующее оборудование», «котельная», «пусконаладочные работы», «режимно-наладочные работы», «резервное (аварийное) топливо», «резервное топливное хозяйство» и «</a:t>
            </a:r>
            <a:r>
              <a:rPr lang="ru-RU" dirty="0" err="1">
                <a:latin typeface="Times New Roman" panose="02020603050405020304" pitchFamily="18" charset="0"/>
                <a:cs typeface="Times New Roman" panose="02020603050405020304" pitchFamily="18" charset="0"/>
              </a:rPr>
              <a:t>теплоутилизирующее</a:t>
            </a:r>
            <a:r>
              <a:rPr lang="ru-RU" dirty="0">
                <a:latin typeface="Times New Roman" panose="02020603050405020304" pitchFamily="18" charset="0"/>
                <a:cs typeface="Times New Roman" panose="02020603050405020304" pitchFamily="18" charset="0"/>
              </a:rPr>
              <a:t> оборудование».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54754741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algn="ctr"/>
            <a:r>
              <a:rPr lang="ru-RU" sz="2700" b="1" dirty="0" smtClean="0">
                <a:latin typeface="Times New Roman" panose="02020603050405020304" pitchFamily="18" charset="0"/>
                <a:cs typeface="Times New Roman" panose="02020603050405020304" pitchFamily="18" charset="0"/>
              </a:rPr>
              <a:t/>
            </a:r>
            <a:br>
              <a:rPr lang="ru-RU" sz="2700" b="1" dirty="0" smtClean="0">
                <a:latin typeface="Times New Roman" panose="02020603050405020304" pitchFamily="18" charset="0"/>
                <a:cs typeface="Times New Roman" panose="02020603050405020304" pitchFamily="18" charset="0"/>
              </a:rPr>
            </a:br>
            <a:r>
              <a:rPr lang="ru-RU" sz="2700" b="1" dirty="0">
                <a:latin typeface="Times New Roman" panose="02020603050405020304" pitchFamily="18" charset="0"/>
                <a:cs typeface="Times New Roman" panose="02020603050405020304" pitchFamily="18" charset="0"/>
              </a:rPr>
              <a:t/>
            </a:r>
            <a:br>
              <a:rPr lang="ru-RU" sz="2700" b="1" dirty="0">
                <a:latin typeface="Times New Roman" panose="02020603050405020304" pitchFamily="18" charset="0"/>
                <a:cs typeface="Times New Roman" panose="02020603050405020304" pitchFamily="18" charset="0"/>
              </a:rPr>
            </a:br>
            <a:r>
              <a:rPr lang="ru-RU" sz="2700" b="1" dirty="0" smtClean="0">
                <a:latin typeface="Times New Roman" panose="02020603050405020304" pitchFamily="18" charset="0"/>
                <a:cs typeface="Times New Roman" panose="02020603050405020304" pitchFamily="18" charset="0"/>
              </a:rPr>
              <a:t/>
            </a:r>
            <a:br>
              <a:rPr lang="ru-RU" sz="2700" b="1" dirty="0" smtClean="0">
                <a:latin typeface="Times New Roman" panose="02020603050405020304" pitchFamily="18" charset="0"/>
                <a:cs typeface="Times New Roman" panose="02020603050405020304" pitchFamily="18" charset="0"/>
              </a:rPr>
            </a:br>
            <a:r>
              <a:rPr lang="ru-RU" sz="2700" b="1" dirty="0" smtClean="0">
                <a:latin typeface="Times New Roman" panose="02020603050405020304" pitchFamily="18" charset="0"/>
                <a:cs typeface="Times New Roman" panose="02020603050405020304" pitchFamily="18" charset="0"/>
              </a:rPr>
              <a:t>Подзаконные </a:t>
            </a:r>
            <a:r>
              <a:rPr lang="ru-RU" sz="2700" b="1" dirty="0">
                <a:latin typeface="Times New Roman" panose="02020603050405020304" pitchFamily="18" charset="0"/>
                <a:cs typeface="Times New Roman" panose="02020603050405020304" pitchFamily="18" charset="0"/>
              </a:rPr>
              <a:t>нормативные правовые акты.</a:t>
            </a:r>
            <a:br>
              <a:rPr lang="ru-RU" sz="2700" b="1" dirty="0">
                <a:latin typeface="Times New Roman" panose="02020603050405020304" pitchFamily="18" charset="0"/>
                <a:cs typeface="Times New Roman" panose="02020603050405020304" pitchFamily="18" charset="0"/>
              </a:rPr>
            </a:br>
            <a:r>
              <a:rPr lang="ru-RU" sz="2700" b="1" dirty="0">
                <a:latin typeface="Times New Roman" panose="02020603050405020304" pitchFamily="18" charset="0"/>
                <a:cs typeface="Times New Roman" panose="02020603050405020304" pitchFamily="18" charset="0"/>
              </a:rPr>
              <a:t>Постановления Правительства Российской </a:t>
            </a:r>
            <a:r>
              <a:rPr lang="ru-RU" sz="2700" b="1" dirty="0" smtClean="0">
                <a:latin typeface="Times New Roman" panose="02020603050405020304" pitchFamily="18" charset="0"/>
                <a:cs typeface="Times New Roman" panose="02020603050405020304" pitchFamily="18" charset="0"/>
              </a:rPr>
              <a:t>Федерации</a:t>
            </a:r>
            <a:br>
              <a:rPr lang="ru-RU" sz="2700" b="1" dirty="0" smtClean="0">
                <a:latin typeface="Times New Roman" panose="02020603050405020304" pitchFamily="18" charset="0"/>
                <a:cs typeface="Times New Roman" panose="02020603050405020304" pitchFamily="18" charset="0"/>
              </a:rPr>
            </a:br>
            <a:r>
              <a:rPr lang="ru-RU" sz="2400" dirty="0" smtClean="0"/>
              <a:t>Постановление </a:t>
            </a:r>
            <a:r>
              <a:rPr lang="ru-RU" sz="2400" dirty="0"/>
              <a:t>Правительства РФ от  29.12.2000 </a:t>
            </a:r>
            <a:r>
              <a:rPr lang="en-US" sz="2400" dirty="0"/>
              <a:t>N 1021</a:t>
            </a:r>
            <a:r>
              <a:rPr lang="ru-RU" sz="2400" dirty="0"/>
              <a:t> от 29.12.2000 </a:t>
            </a:r>
            <a:r>
              <a:rPr lang="en-US" sz="2400" dirty="0"/>
              <a:t>N 1021</a:t>
            </a:r>
            <a:r>
              <a:rPr lang="ru-RU" sz="2700" b="1" dirty="0">
                <a:latin typeface="Times New Roman" panose="02020603050405020304" pitchFamily="18" charset="0"/>
                <a:cs typeface="Times New Roman" panose="02020603050405020304" pitchFamily="18" charset="0"/>
              </a:rPr>
              <a:t/>
            </a:r>
            <a:br>
              <a:rPr lang="ru-RU" sz="2700"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dirty="0"/>
          </a:p>
        </p:txBody>
      </p:sp>
      <p:sp>
        <p:nvSpPr>
          <p:cNvPr id="3" name="Объект 2"/>
          <p:cNvSpPr>
            <a:spLocks noGrp="1"/>
          </p:cNvSpPr>
          <p:nvPr>
            <p:ph idx="1"/>
          </p:nvPr>
        </p:nvSpPr>
        <p:spPr>
          <a:solidFill>
            <a:schemeClr val="accent4">
              <a:lumMod val="20000"/>
              <a:lumOff val="80000"/>
            </a:schemeClr>
          </a:solidFill>
        </p:spPr>
        <p:txBody>
          <a:bodyPr>
            <a:normAutofit fontScale="77500" lnSpcReduction="20000"/>
          </a:bodyPr>
          <a:lstStyle/>
          <a:p>
            <a:endParaRPr lang="ru-RU" dirty="0"/>
          </a:p>
          <a:p>
            <a:pPr algn="just"/>
            <a:r>
              <a:rPr lang="ru-RU" dirty="0" smtClean="0">
                <a:latin typeface="Times New Roman" panose="02020603050405020304" pitchFamily="18" charset="0"/>
                <a:cs typeface="Times New Roman" panose="02020603050405020304" pitchFamily="18" charset="0"/>
              </a:rPr>
              <a:t>Постановлением Правительства РФ от  </a:t>
            </a:r>
            <a:r>
              <a:rPr lang="ru-RU" dirty="0">
                <a:latin typeface="Times New Roman" panose="02020603050405020304" pitchFamily="18" charset="0"/>
                <a:cs typeface="Times New Roman" panose="02020603050405020304" pitchFamily="18" charset="0"/>
              </a:rPr>
              <a:t>29.12.2000 </a:t>
            </a:r>
            <a:r>
              <a:rPr lang="en-US" dirty="0">
                <a:latin typeface="Times New Roman" panose="02020603050405020304" pitchFamily="18" charset="0"/>
                <a:cs typeface="Times New Roman" panose="02020603050405020304" pitchFamily="18" charset="0"/>
              </a:rPr>
              <a:t>N </a:t>
            </a:r>
            <a:r>
              <a:rPr lang="en-US" dirty="0" smtClean="0">
                <a:latin typeface="Times New Roman" panose="02020603050405020304" pitchFamily="18" charset="0"/>
                <a:cs typeface="Times New Roman" panose="02020603050405020304" pitchFamily="18" charset="0"/>
              </a:rPr>
              <a:t>1021</a:t>
            </a:r>
            <a:r>
              <a:rPr lang="ru-RU" dirty="0" smtClean="0">
                <a:latin typeface="Times New Roman" panose="02020603050405020304" pitchFamily="18" charset="0"/>
                <a:cs typeface="Times New Roman" panose="02020603050405020304" pitchFamily="18" charset="0"/>
              </a:rPr>
              <a:t> от </a:t>
            </a:r>
            <a:r>
              <a:rPr lang="ru-RU" dirty="0">
                <a:latin typeface="Times New Roman" panose="02020603050405020304" pitchFamily="18" charset="0"/>
                <a:cs typeface="Times New Roman" panose="02020603050405020304" pitchFamily="18" charset="0"/>
              </a:rPr>
              <a:t>29.12.2000 </a:t>
            </a:r>
            <a:r>
              <a:rPr lang="en-US" dirty="0">
                <a:latin typeface="Times New Roman" panose="02020603050405020304" pitchFamily="18" charset="0"/>
                <a:cs typeface="Times New Roman" panose="02020603050405020304" pitchFamily="18" charset="0"/>
              </a:rPr>
              <a:t>N </a:t>
            </a:r>
            <a:r>
              <a:rPr lang="en-US" dirty="0" smtClean="0">
                <a:latin typeface="Times New Roman" panose="02020603050405020304" pitchFamily="18" charset="0"/>
                <a:cs typeface="Times New Roman" panose="02020603050405020304" pitchFamily="18" charset="0"/>
              </a:rPr>
              <a:t>1021</a:t>
            </a:r>
            <a:r>
              <a:rPr lang="ru-RU" dirty="0" smtClean="0">
                <a:latin typeface="Times New Roman" panose="02020603050405020304" pitchFamily="18" charset="0"/>
                <a:cs typeface="Times New Roman" panose="02020603050405020304" pitchFamily="18" charset="0"/>
              </a:rPr>
              <a:t>  утверждены "Основные </a:t>
            </a:r>
            <a:r>
              <a:rPr lang="ru-RU" dirty="0">
                <a:latin typeface="Times New Roman" panose="02020603050405020304" pitchFamily="18" charset="0"/>
                <a:cs typeface="Times New Roman" panose="02020603050405020304" pitchFamily="18" charset="0"/>
              </a:rPr>
              <a:t>положениями формирования и государственного регулирования цен на газ, тарифов на услуги по его транспортировке, платы за технологическое присоединение газоиспользующего оборудования к газораспределительным сетям на территории Российской Федерации и платы за технологическое присоединение к магистральным газопроводам строящихся и реконструируемых газопроводов, предназначенных для транспортировки газа от магистральных газопроводов до объектов капитального строительства, и газопроводов, предназначенных для транспортировки газа от месторождений природного газа до магистрального газопровода, а также цен (стоимости) услуг по техническому обслуживанию единицы внутридомового газового оборудования в многоквартирном доме, единицы внутриквартирного газового оборудования в многоквартирном доме, единицы внутридомового газового оборудования в жилом доме и цен (стоимости) работ по установке и замене такого оборудования</a:t>
            </a: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endParaRPr lang="ru-RU" b="0" dirty="0">
              <a:effectLst/>
            </a:endParaRPr>
          </a:p>
        </p:txBody>
      </p:sp>
    </p:spTree>
    <p:extLst>
      <p:ext uri="{BB962C8B-B14F-4D97-AF65-F5344CB8AC3E}">
        <p14:creationId xmlns:p14="http://schemas.microsoft.com/office/powerpoint/2010/main" val="255790454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2200" b="1" dirty="0" smtClean="0">
                <a:latin typeface="Times New Roman" panose="02020603050405020304" pitchFamily="18" charset="0"/>
                <a:cs typeface="Times New Roman" panose="02020603050405020304" pitchFamily="18" charset="0"/>
              </a:rPr>
              <a:t>Подзаконные </a:t>
            </a:r>
            <a:r>
              <a:rPr lang="ru-RU" sz="2200" b="1" dirty="0">
                <a:latin typeface="Times New Roman" panose="02020603050405020304" pitchFamily="18" charset="0"/>
                <a:cs typeface="Times New Roman" panose="02020603050405020304" pitchFamily="18" charset="0"/>
              </a:rPr>
              <a:t>нормативные правовые акты.</a:t>
            </a:r>
            <a:br>
              <a:rPr lang="ru-RU" sz="2200" b="1" dirty="0">
                <a:latin typeface="Times New Roman" panose="02020603050405020304" pitchFamily="18" charset="0"/>
                <a:cs typeface="Times New Roman" panose="02020603050405020304" pitchFamily="18" charset="0"/>
              </a:rPr>
            </a:br>
            <a:r>
              <a:rPr lang="ru-RU" sz="2200" b="1" dirty="0">
                <a:latin typeface="Times New Roman" panose="02020603050405020304" pitchFamily="18" charset="0"/>
                <a:cs typeface="Times New Roman" panose="02020603050405020304" pitchFamily="18" charset="0"/>
              </a:rPr>
              <a:t>Постановления Правительства Российской Федерации</a:t>
            </a:r>
            <a:br>
              <a:rPr lang="ru-RU" sz="2200" b="1" dirty="0">
                <a:latin typeface="Times New Roman" panose="02020603050405020304" pitchFamily="18" charset="0"/>
                <a:cs typeface="Times New Roman" panose="02020603050405020304" pitchFamily="18" charset="0"/>
              </a:rPr>
            </a:br>
            <a:r>
              <a:rPr lang="ru-RU" sz="2200" b="1" dirty="0">
                <a:latin typeface="Times New Roman" panose="02020603050405020304" pitchFamily="18" charset="0"/>
                <a:cs typeface="Times New Roman" panose="02020603050405020304" pitchFamily="18" charset="0"/>
              </a:rPr>
              <a:t>Правила поставки газа для обеспечения коммунально-бытовых нужд </a:t>
            </a:r>
            <a:r>
              <a:rPr lang="ru-RU" sz="2200" b="1" dirty="0" smtClean="0">
                <a:latin typeface="Times New Roman" panose="02020603050405020304" pitchFamily="18" charset="0"/>
                <a:cs typeface="Times New Roman" panose="02020603050405020304" pitchFamily="18" charset="0"/>
              </a:rPr>
              <a:t>граждан</a:t>
            </a:r>
            <a:endParaRPr lang="ru-RU" sz="22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4">
              <a:lumMod val="20000"/>
              <a:lumOff val="80000"/>
            </a:schemeClr>
          </a:solidFill>
        </p:spPr>
        <p:txBody>
          <a:bodyPr>
            <a:normAutofit fontScale="77500" lnSpcReduction="20000"/>
          </a:bodyPr>
          <a:lstStyle/>
          <a:p>
            <a:pPr algn="just"/>
            <a:r>
              <a:rPr lang="ru-RU" b="1" dirty="0" smtClean="0">
                <a:latin typeface="Times New Roman" panose="02020603050405020304" pitchFamily="18" charset="0"/>
                <a:cs typeface="Times New Roman" panose="02020603050405020304" pitchFamily="18" charset="0"/>
              </a:rPr>
              <a:t>Правила </a:t>
            </a:r>
            <a:r>
              <a:rPr lang="ru-RU" b="1" dirty="0">
                <a:latin typeface="Times New Roman" panose="02020603050405020304" pitchFamily="18" charset="0"/>
                <a:cs typeface="Times New Roman" panose="02020603050405020304" pitchFamily="18" charset="0"/>
              </a:rPr>
              <a:t>поставки газа для обеспечения коммунально-бытовых нужд </a:t>
            </a:r>
            <a:r>
              <a:rPr lang="ru-RU" b="1" dirty="0" smtClean="0">
                <a:latin typeface="Times New Roman" panose="02020603050405020304" pitchFamily="18" charset="0"/>
                <a:cs typeface="Times New Roman" panose="02020603050405020304" pitchFamily="18" charset="0"/>
              </a:rPr>
              <a:t>граждан </a:t>
            </a:r>
            <a:r>
              <a:rPr lang="ru-RU" dirty="0" smtClean="0">
                <a:latin typeface="Times New Roman" panose="02020603050405020304" pitchFamily="18" charset="0"/>
                <a:cs typeface="Times New Roman" panose="02020603050405020304" pitchFamily="18" charset="0"/>
              </a:rPr>
              <a:t>утверждены Постановлением </a:t>
            </a:r>
            <a:r>
              <a:rPr lang="ru-RU" dirty="0">
                <a:latin typeface="Times New Roman" panose="02020603050405020304" pitchFamily="18" charset="0"/>
                <a:cs typeface="Times New Roman" panose="02020603050405020304" pitchFamily="18" charset="0"/>
              </a:rPr>
              <a:t>Правительства РФ от 21.07.2008 N </a:t>
            </a:r>
            <a:r>
              <a:rPr lang="ru-RU" dirty="0" smtClean="0">
                <a:latin typeface="Times New Roman" panose="02020603050405020304" pitchFamily="18" charset="0"/>
                <a:cs typeface="Times New Roman" panose="02020603050405020304" pitchFamily="18" charset="0"/>
              </a:rPr>
              <a:t>549. </a:t>
            </a:r>
          </a:p>
          <a:p>
            <a:pPr algn="just"/>
            <a:r>
              <a:rPr lang="ru-RU" dirty="0">
                <a:latin typeface="Times New Roman" panose="02020603050405020304" pitchFamily="18" charset="0"/>
                <a:cs typeface="Times New Roman" panose="02020603050405020304" pitchFamily="18" charset="0"/>
              </a:rPr>
              <a:t>Правила регламентируют отношения, возникающие при поставке газа для обеспечения коммунально-бытовых нужд граждан в соответствии с договором о поставке </a:t>
            </a:r>
            <a:r>
              <a:rPr lang="ru-RU" dirty="0" smtClean="0">
                <a:latin typeface="Times New Roman" panose="02020603050405020304" pitchFamily="18" charset="0"/>
                <a:cs typeface="Times New Roman" panose="02020603050405020304" pitchFamily="18" charset="0"/>
              </a:rPr>
              <a:t>газа, </a:t>
            </a:r>
            <a:r>
              <a:rPr lang="ru-RU" dirty="0">
                <a:latin typeface="Times New Roman" panose="02020603050405020304" pitchFamily="18" charset="0"/>
                <a:cs typeface="Times New Roman" panose="02020603050405020304" pitchFamily="18" charset="0"/>
              </a:rPr>
              <a:t>в том числе устанавливают особенности заключения, исполнения, изменения и прекращения договора, его существенные условия, а также порядок определения объема потребленного газа и размера платежа за него</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Настоящие </a:t>
            </a:r>
            <a:r>
              <a:rPr lang="ru-RU" dirty="0">
                <a:latin typeface="Times New Roman" panose="02020603050405020304" pitchFamily="18" charset="0"/>
                <a:cs typeface="Times New Roman" panose="02020603050405020304" pitchFamily="18" charset="0"/>
              </a:rPr>
              <a:t>Правила не распространяются на отношения, возникающие между юридическими лицами, приобретающими газ в качестве коммунального ресурса для предоставления гражданам коммунальной услуги по газоснабжению, и гражданами - собственниками (нанимателями) жилых помещений в многоквартирных домах, связанные с оказанием коммунальной услуги по газоснабжению, а также на отношения, связанные с поставками газа, приобретаемого в целях осуществления предпринимательской деятельности. </a:t>
            </a:r>
          </a:p>
          <a:p>
            <a:endParaRPr lang="ru-RU" dirty="0"/>
          </a:p>
        </p:txBody>
      </p:sp>
    </p:spTree>
    <p:extLst>
      <p:ext uri="{BB962C8B-B14F-4D97-AF65-F5344CB8AC3E}">
        <p14:creationId xmlns:p14="http://schemas.microsoft.com/office/powerpoint/2010/main" val="332163377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pPr algn="ctr"/>
            <a:r>
              <a:rPr lang="ru-RU" b="1" dirty="0" smtClean="0">
                <a:latin typeface="Times New Roman" panose="02020603050405020304" pitchFamily="18" charset="0"/>
                <a:cs typeface="Times New Roman" panose="02020603050405020304" pitchFamily="18" charset="0"/>
              </a:rPr>
              <a:t>Приказы Минэнерго России</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4">
              <a:lumMod val="20000"/>
              <a:lumOff val="80000"/>
            </a:schemeClr>
          </a:solidFill>
        </p:spPr>
        <p:txBody>
          <a:bodyPr>
            <a:normAutofit fontScale="85000" lnSpcReduction="20000"/>
          </a:bodyPr>
          <a:lstStyle/>
          <a:p>
            <a:r>
              <a:rPr lang="ru-RU" b="1" dirty="0" smtClean="0">
                <a:latin typeface="Times New Roman" panose="02020603050405020304" pitchFamily="18" charset="0"/>
                <a:cs typeface="Times New Roman" panose="02020603050405020304" pitchFamily="18" charset="0"/>
              </a:rPr>
              <a:t>Правила </a:t>
            </a:r>
            <a:r>
              <a:rPr lang="ru-RU" b="1" dirty="0">
                <a:latin typeface="Times New Roman" panose="02020603050405020304" pitchFamily="18" charset="0"/>
                <a:cs typeface="Times New Roman" panose="02020603050405020304" pitchFamily="18" charset="0"/>
              </a:rPr>
              <a:t>учета </a:t>
            </a:r>
            <a:r>
              <a:rPr lang="ru-RU" b="1" dirty="0" smtClean="0">
                <a:latin typeface="Times New Roman" panose="02020603050405020304" pitchFamily="18" charset="0"/>
                <a:cs typeface="Times New Roman" panose="02020603050405020304" pitchFamily="18" charset="0"/>
              </a:rPr>
              <a:t>газа </a:t>
            </a:r>
            <a:r>
              <a:rPr lang="ru-RU" dirty="0" smtClean="0">
                <a:latin typeface="Times New Roman" panose="02020603050405020304" pitchFamily="18" charset="0"/>
                <a:cs typeface="Times New Roman" panose="02020603050405020304" pitchFamily="18" charset="0"/>
              </a:rPr>
              <a:t>утверждены </a:t>
            </a:r>
            <a:r>
              <a:rPr lang="ru-RU" dirty="0" smtClean="0">
                <a:latin typeface="Times New Roman" panose="02020603050405020304" pitchFamily="18" charset="0"/>
                <a:cs typeface="Times New Roman" panose="02020603050405020304" pitchFamily="18" charset="0"/>
              </a:rPr>
              <a:t>Приказом </a:t>
            </a:r>
            <a:r>
              <a:rPr lang="ru-RU" dirty="0">
                <a:latin typeface="Times New Roman" panose="02020603050405020304" pitchFamily="18" charset="0"/>
                <a:cs typeface="Times New Roman" panose="02020603050405020304" pitchFamily="18" charset="0"/>
              </a:rPr>
              <a:t>Минэнерго России от 30.12.2013 N </a:t>
            </a:r>
            <a:r>
              <a:rPr lang="ru-RU" dirty="0" smtClean="0">
                <a:latin typeface="Times New Roman" panose="02020603050405020304" pitchFamily="18" charset="0"/>
                <a:cs typeface="Times New Roman" panose="02020603050405020304" pitchFamily="18" charset="0"/>
              </a:rPr>
              <a:t>961.</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Порядок </a:t>
            </a:r>
            <a:r>
              <a:rPr lang="ru-RU" b="1" dirty="0">
                <a:latin typeface="Times New Roman" panose="02020603050405020304" pitchFamily="18" charset="0"/>
                <a:cs typeface="Times New Roman" panose="02020603050405020304" pitchFamily="18" charset="0"/>
              </a:rPr>
              <a:t>подготовки и введения в действие графиков перевода потребителей на альтернативные виды топлива (аварийные или резервные) и графиков частичного или полного ограничения подачи газа потребителям в случае нарушения технологического режима работы газотранспортной системы при </a:t>
            </a:r>
            <a:r>
              <a:rPr lang="ru-RU" b="1" dirty="0" smtClean="0">
                <a:latin typeface="Times New Roman" panose="02020603050405020304" pitchFamily="18" charset="0"/>
                <a:cs typeface="Times New Roman" panose="02020603050405020304" pitchFamily="18" charset="0"/>
              </a:rPr>
              <a:t>аварии </a:t>
            </a:r>
            <a:r>
              <a:rPr lang="ru-RU" dirty="0" smtClean="0">
                <a:latin typeface="Times New Roman" panose="02020603050405020304" pitchFamily="18" charset="0"/>
                <a:cs typeface="Times New Roman" panose="02020603050405020304" pitchFamily="18" charset="0"/>
              </a:rPr>
              <a:t>утвержден Приказом Минэнерго России </a:t>
            </a:r>
            <a:r>
              <a:rPr lang="ru-RU" dirty="0">
                <a:latin typeface="Times New Roman" panose="02020603050405020304" pitchFamily="18" charset="0"/>
                <a:cs typeface="Times New Roman" panose="02020603050405020304" pitchFamily="18" charset="0"/>
              </a:rPr>
              <a:t>от 11.04.2025 </a:t>
            </a:r>
            <a:r>
              <a:rPr lang="en-US" dirty="0">
                <a:latin typeface="Times New Roman" panose="02020603050405020304" pitchFamily="18" charset="0"/>
                <a:cs typeface="Times New Roman" panose="02020603050405020304" pitchFamily="18" charset="0"/>
              </a:rPr>
              <a:t>N 424</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Приказом  </a:t>
            </a:r>
            <a:r>
              <a:rPr lang="ru-RU" dirty="0">
                <a:latin typeface="Times New Roman" panose="02020603050405020304" pitchFamily="18" charset="0"/>
                <a:cs typeface="Times New Roman" panose="02020603050405020304" pitchFamily="18" charset="0"/>
              </a:rPr>
              <a:t>Минэнерго России от 17.03.2021 N </a:t>
            </a:r>
            <a:r>
              <a:rPr lang="ru-RU" dirty="0" smtClean="0">
                <a:latin typeface="Times New Roman" panose="02020603050405020304" pitchFamily="18" charset="0"/>
                <a:cs typeface="Times New Roman" panose="02020603050405020304" pitchFamily="18" charset="0"/>
              </a:rPr>
              <a:t>164  утвержден Административный регламент </a:t>
            </a:r>
            <a:r>
              <a:rPr lang="ru-RU" b="1" dirty="0">
                <a:latin typeface="Times New Roman" panose="02020603050405020304" pitchFamily="18" charset="0"/>
                <a:cs typeface="Times New Roman" panose="02020603050405020304" pitchFamily="18" charset="0"/>
              </a:rPr>
              <a:t>предоставления Министерством энергетики Российской Федерации государственной услуги по выдаче лицензий на экспорт газа природного в сжиженном </a:t>
            </a:r>
            <a:r>
              <a:rPr lang="ru-RU" b="1" dirty="0" smtClean="0">
                <a:latin typeface="Times New Roman" panose="02020603050405020304" pitchFamily="18" charset="0"/>
                <a:cs typeface="Times New Roman" panose="02020603050405020304" pitchFamily="18" charset="0"/>
              </a:rPr>
              <a:t>состоянии. </a:t>
            </a:r>
            <a:endParaRPr lang="ru-RU" b="1" dirty="0">
              <a:latin typeface="Times New Roman" panose="02020603050405020304" pitchFamily="18" charset="0"/>
              <a:cs typeface="Times New Roman" panose="02020603050405020304" pitchFamily="18" charset="0"/>
            </a:endParaRPr>
          </a:p>
          <a:p>
            <a:r>
              <a:rPr lang="ru-RU" dirty="0" smtClean="0"/>
              <a:t> </a:t>
            </a:r>
            <a:endParaRPr lang="ru-RU" dirty="0"/>
          </a:p>
          <a:p>
            <a:endParaRPr lang="ru-RU" b="0" dirty="0">
              <a:effectLst/>
            </a:endParaRPr>
          </a:p>
        </p:txBody>
      </p:sp>
    </p:spTree>
    <p:extLst>
      <p:ext uri="{BB962C8B-B14F-4D97-AF65-F5344CB8AC3E}">
        <p14:creationId xmlns:p14="http://schemas.microsoft.com/office/powerpoint/2010/main" val="224382824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lstStyle/>
          <a:p>
            <a:pPr algn="ctr"/>
            <a:r>
              <a:rPr lang="ru-RU" b="1" dirty="0" smtClean="0">
                <a:latin typeface="Times New Roman" panose="02020603050405020304" pitchFamily="18" charset="0"/>
                <a:cs typeface="Times New Roman" panose="02020603050405020304" pitchFamily="18" charset="0"/>
              </a:rPr>
              <a:t>Приказы ФАС РОССИИ</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4">
              <a:lumMod val="20000"/>
              <a:lumOff val="80000"/>
            </a:schemeClr>
          </a:solidFill>
        </p:spPr>
        <p:txBody>
          <a:bodyPr>
            <a:normAutofit/>
          </a:bodyPr>
          <a:lstStyle/>
          <a:p>
            <a:r>
              <a:rPr lang="ru-RU" dirty="0">
                <a:latin typeface="Times New Roman" panose="02020603050405020304" pitchFamily="18" charset="0"/>
                <a:cs typeface="Times New Roman" panose="02020603050405020304" pitchFamily="18" charset="0"/>
              </a:rPr>
              <a:t>Приказ ФАС России от 13.12.2024 N </a:t>
            </a:r>
            <a:r>
              <a:rPr lang="ru-RU" dirty="0" smtClean="0">
                <a:latin typeface="Times New Roman" panose="02020603050405020304" pitchFamily="18" charset="0"/>
                <a:cs typeface="Times New Roman" panose="02020603050405020304" pitchFamily="18" charset="0"/>
              </a:rPr>
              <a:t>1005/24 (</a:t>
            </a:r>
            <a:r>
              <a:rPr lang="ru-RU" dirty="0">
                <a:latin typeface="Times New Roman" panose="02020603050405020304" pitchFamily="18" charset="0"/>
                <a:cs typeface="Times New Roman" panose="02020603050405020304" pitchFamily="18" charset="0"/>
              </a:rPr>
              <a:t>ред. от 23.12.2025) </a:t>
            </a:r>
          </a:p>
          <a:p>
            <a:r>
              <a:rPr lang="ru-RU" dirty="0" smtClean="0">
                <a:latin typeface="Times New Roman" panose="02020603050405020304" pitchFamily="18" charset="0"/>
                <a:cs typeface="Times New Roman" panose="02020603050405020304" pitchFamily="18" charset="0"/>
              </a:rPr>
              <a:t>«Об </a:t>
            </a:r>
            <a:r>
              <a:rPr lang="ru-RU" dirty="0">
                <a:latin typeface="Times New Roman" panose="02020603050405020304" pitchFamily="18" charset="0"/>
                <a:cs typeface="Times New Roman" panose="02020603050405020304" pitchFamily="18" charset="0"/>
              </a:rPr>
              <a:t>утверждении тарифов на услуги по транспортировке газа по газораспределительным </a:t>
            </a:r>
            <a:r>
              <a:rPr lang="ru-RU" dirty="0" smtClean="0">
                <a:latin typeface="Times New Roman" panose="02020603050405020304" pitchFamily="18" charset="0"/>
                <a:cs typeface="Times New Roman" panose="02020603050405020304" pitchFamily="18" charset="0"/>
              </a:rPr>
              <a:t>сетям»</a:t>
            </a:r>
          </a:p>
          <a:p>
            <a:r>
              <a:rPr lang="ru-RU" dirty="0" smtClean="0">
                <a:latin typeface="Times New Roman" panose="02020603050405020304" pitchFamily="18" charset="0"/>
                <a:cs typeface="Times New Roman" panose="02020603050405020304" pitchFamily="18" charset="0"/>
              </a:rPr>
              <a:t>Приказ ФАС России   </a:t>
            </a:r>
            <a:r>
              <a:rPr lang="ru-RU" dirty="0">
                <a:latin typeface="Times New Roman" panose="02020603050405020304" pitchFamily="18" charset="0"/>
                <a:cs typeface="Times New Roman" panose="02020603050405020304" pitchFamily="18" charset="0"/>
              </a:rPr>
              <a:t>от 29.12.2025 </a:t>
            </a:r>
            <a:r>
              <a:rPr lang="en-US" dirty="0">
                <a:latin typeface="Times New Roman" panose="02020603050405020304" pitchFamily="18" charset="0"/>
                <a:cs typeface="Times New Roman" panose="02020603050405020304" pitchFamily="18" charset="0"/>
              </a:rPr>
              <a:t>N </a:t>
            </a:r>
            <a:r>
              <a:rPr lang="en-US" dirty="0" smtClean="0">
                <a:latin typeface="Times New Roman" panose="02020603050405020304" pitchFamily="18" charset="0"/>
                <a:cs typeface="Times New Roman" panose="02020603050405020304" pitchFamily="18" charset="0"/>
              </a:rPr>
              <a:t>1213/25</a:t>
            </a:r>
            <a:r>
              <a:rPr lang="ru-RU" dirty="0" smtClean="0">
                <a:latin typeface="Times New Roman" panose="02020603050405020304" pitchFamily="18" charset="0"/>
                <a:cs typeface="Times New Roman" panose="02020603050405020304" pitchFamily="18" charset="0"/>
              </a:rPr>
              <a:t> «Об </a:t>
            </a:r>
            <a:r>
              <a:rPr lang="ru-RU" dirty="0">
                <a:latin typeface="Times New Roman" panose="02020603050405020304" pitchFamily="18" charset="0"/>
                <a:cs typeface="Times New Roman" panose="02020603050405020304" pitchFamily="18" charset="0"/>
              </a:rPr>
              <a:t>утверждении оптовых цен на газ, используемых в качестве предельных минимальных и предельных максимальных уровней оптовых цен на газ, добываемый ПАО </a:t>
            </a:r>
            <a:r>
              <a:rPr lang="ru-RU" dirty="0" smtClean="0">
                <a:latin typeface="Times New Roman" panose="02020603050405020304" pitchFamily="18" charset="0"/>
                <a:cs typeface="Times New Roman" panose="02020603050405020304" pitchFamily="18" charset="0"/>
              </a:rPr>
              <a:t>«Газпром»…</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и др.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38116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normAutofit/>
          </a:bodyPr>
          <a:lstStyle/>
          <a:p>
            <a:pPr algn="ctr"/>
            <a:r>
              <a:rPr lang="ru-RU" sz="3200" b="1" dirty="0">
                <a:latin typeface="Times New Roman" panose="02020603050405020304" pitchFamily="18" charset="0"/>
                <a:cs typeface="Times New Roman" panose="02020603050405020304" pitchFamily="18" charset="0"/>
              </a:rPr>
              <a:t>Понятие и история формирования газового права</a:t>
            </a:r>
            <a:endParaRPr lang="ru-RU" sz="3200" dirty="0"/>
          </a:p>
        </p:txBody>
      </p:sp>
      <p:sp>
        <p:nvSpPr>
          <p:cNvPr id="3" name="Объект 2"/>
          <p:cNvSpPr>
            <a:spLocks noGrp="1"/>
          </p:cNvSpPr>
          <p:nvPr>
            <p:ph idx="1"/>
          </p:nvPr>
        </p:nvSpPr>
        <p:spPr>
          <a:solidFill>
            <a:schemeClr val="accent1">
              <a:lumMod val="40000"/>
              <a:lumOff val="60000"/>
            </a:schemeClr>
          </a:solidFill>
        </p:spPr>
        <p:txBody>
          <a:bodyPr>
            <a:normAutofit lnSpcReduction="10000"/>
          </a:bodyPr>
          <a:lstStyle/>
          <a:p>
            <a:pPr algn="just"/>
            <a:r>
              <a:rPr lang="ru-RU" dirty="0" smtClean="0">
                <a:latin typeface="Times New Roman" panose="02020603050405020304" pitchFamily="18" charset="0"/>
                <a:cs typeface="Times New Roman" panose="02020603050405020304" pitchFamily="18" charset="0"/>
              </a:rPr>
              <a:t>Газовое право регулирует публично-правовые отношения, возникающие между субъектами частноправовых отношений и уполномоченными государственными органами.</a:t>
            </a:r>
          </a:p>
          <a:p>
            <a:pPr algn="just"/>
            <a:r>
              <a:rPr lang="ru-RU" dirty="0" smtClean="0">
                <a:latin typeface="Times New Roman" panose="02020603050405020304" pitchFamily="18" charset="0"/>
                <a:cs typeface="Times New Roman" panose="02020603050405020304" pitchFamily="18" charset="0"/>
              </a:rPr>
              <a:t>Газовое </a:t>
            </a:r>
            <a:r>
              <a:rPr lang="ru-RU" dirty="0">
                <a:latin typeface="Times New Roman" panose="02020603050405020304" pitchFamily="18" charset="0"/>
                <a:cs typeface="Times New Roman" panose="02020603050405020304" pitchFamily="18" charset="0"/>
              </a:rPr>
              <a:t>право содержит нормы, устанавливающие полномочия органов по государственному регулированию и контролю за соблюдением требований </a:t>
            </a:r>
            <a:r>
              <a:rPr lang="ru-RU" dirty="0" smtClean="0">
                <a:latin typeface="Times New Roman" panose="02020603050405020304" pitchFamily="18" charset="0"/>
                <a:cs typeface="Times New Roman" panose="02020603050405020304" pitchFamily="18" charset="0"/>
              </a:rPr>
              <a:t>газового законодательства</a:t>
            </a:r>
            <a:r>
              <a:rPr lang="ru-RU" dirty="0" smtClean="0"/>
              <a:t>.</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Газовое право содержит нормы об ответственности за нарушения требований газового законодательства.</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Газовое право регулирует международно-правовые отношения: международные частноправовые отношения  и международные публично-правовые отношения.</a:t>
            </a:r>
            <a:endParaRPr lang="ru-RU" dirty="0"/>
          </a:p>
        </p:txBody>
      </p:sp>
    </p:spTree>
    <p:extLst>
      <p:ext uri="{BB962C8B-B14F-4D97-AF65-F5344CB8AC3E}">
        <p14:creationId xmlns:p14="http://schemas.microsoft.com/office/powerpoint/2010/main" val="135251665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pPr algn="ctr"/>
            <a:r>
              <a:rPr lang="ru-RU" b="1" dirty="0" smtClean="0">
                <a:latin typeface="Times New Roman" panose="02020603050405020304" pitchFamily="18" charset="0"/>
                <a:cs typeface="Times New Roman" panose="02020603050405020304" pitchFamily="18" charset="0"/>
              </a:rPr>
              <a:t>Приказы </a:t>
            </a:r>
            <a:r>
              <a:rPr lang="ru-RU" b="1" dirty="0" err="1" smtClean="0">
                <a:latin typeface="Times New Roman" panose="02020603050405020304" pitchFamily="18" charset="0"/>
                <a:cs typeface="Times New Roman" panose="02020603050405020304" pitchFamily="18" charset="0"/>
              </a:rPr>
              <a:t>Ростехнадзор</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825625"/>
            <a:ext cx="10515600" cy="4964642"/>
          </a:xfrm>
          <a:solidFill>
            <a:schemeClr val="accent4">
              <a:lumMod val="20000"/>
              <a:lumOff val="80000"/>
            </a:schemeClr>
          </a:solidFill>
        </p:spPr>
        <p:txBody>
          <a:bodyPr>
            <a:noAutofit/>
          </a:bodyPr>
          <a:lstStyle/>
          <a:p>
            <a:pPr algn="just"/>
            <a:r>
              <a:rPr lang="ru-RU" sz="2300" dirty="0">
                <a:latin typeface="Times New Roman" panose="02020603050405020304" pitchFamily="18" charset="0"/>
                <a:cs typeface="Times New Roman" panose="02020603050405020304" pitchFamily="18" charset="0"/>
              </a:rPr>
              <a:t>Приказ </a:t>
            </a:r>
            <a:r>
              <a:rPr lang="ru-RU" sz="2300" dirty="0" err="1">
                <a:latin typeface="Times New Roman" panose="02020603050405020304" pitchFamily="18" charset="0"/>
                <a:cs typeface="Times New Roman" panose="02020603050405020304" pitchFamily="18" charset="0"/>
              </a:rPr>
              <a:t>Ростехнадзора</a:t>
            </a:r>
            <a:r>
              <a:rPr lang="ru-RU" sz="2300" dirty="0">
                <a:latin typeface="Times New Roman" panose="02020603050405020304" pitchFamily="18" charset="0"/>
                <a:cs typeface="Times New Roman" panose="02020603050405020304" pitchFamily="18" charset="0"/>
              </a:rPr>
              <a:t> от 15.12.2020 N 531</a:t>
            </a:r>
            <a:br>
              <a:rPr lang="ru-RU" sz="2300" dirty="0">
                <a:latin typeface="Times New Roman" panose="02020603050405020304" pitchFamily="18" charset="0"/>
                <a:cs typeface="Times New Roman" panose="02020603050405020304" pitchFamily="18" charset="0"/>
              </a:rPr>
            </a:br>
            <a:r>
              <a:rPr lang="ru-RU" sz="2300" dirty="0" smtClean="0">
                <a:latin typeface="Times New Roman" panose="02020603050405020304" pitchFamily="18" charset="0"/>
                <a:cs typeface="Times New Roman" panose="02020603050405020304" pitchFamily="18" charset="0"/>
              </a:rPr>
              <a:t>«Об </a:t>
            </a:r>
            <a:r>
              <a:rPr lang="ru-RU" sz="2300" dirty="0">
                <a:latin typeface="Times New Roman" panose="02020603050405020304" pitchFamily="18" charset="0"/>
                <a:cs typeface="Times New Roman" panose="02020603050405020304" pitchFamily="18" charset="0"/>
              </a:rPr>
              <a:t>утверждении федеральных норм и правил в области промышленной безопасности </a:t>
            </a:r>
            <a:r>
              <a:rPr lang="ru-RU" sz="2300" dirty="0" smtClean="0">
                <a:latin typeface="Times New Roman" panose="02020603050405020304" pitchFamily="18" charset="0"/>
                <a:cs typeface="Times New Roman" panose="02020603050405020304" pitchFamily="18" charset="0"/>
              </a:rPr>
              <a:t>«Правила </a:t>
            </a:r>
            <a:r>
              <a:rPr lang="ru-RU" sz="2300" dirty="0">
                <a:latin typeface="Times New Roman" panose="02020603050405020304" pitchFamily="18" charset="0"/>
                <a:cs typeface="Times New Roman" panose="02020603050405020304" pitchFamily="18" charset="0"/>
              </a:rPr>
              <a:t>безопасности сетей газораспределения и </a:t>
            </a:r>
            <a:r>
              <a:rPr lang="ru-RU" sz="2300" dirty="0" err="1" smtClean="0">
                <a:latin typeface="Times New Roman" panose="02020603050405020304" pitchFamily="18" charset="0"/>
                <a:cs typeface="Times New Roman" panose="02020603050405020304" pitchFamily="18" charset="0"/>
              </a:rPr>
              <a:t>газопотребления</a:t>
            </a:r>
            <a:r>
              <a:rPr lang="ru-RU" sz="2300" dirty="0" smtClean="0">
                <a:latin typeface="Times New Roman" panose="02020603050405020304" pitchFamily="18" charset="0"/>
                <a:cs typeface="Times New Roman" panose="02020603050405020304" pitchFamily="18" charset="0"/>
              </a:rPr>
              <a:t>» </a:t>
            </a:r>
          </a:p>
          <a:p>
            <a:pPr algn="just"/>
            <a:r>
              <a:rPr lang="ru-RU" sz="2300" dirty="0" smtClean="0">
                <a:latin typeface="Times New Roman" panose="02020603050405020304" pitchFamily="18" charset="0"/>
                <a:cs typeface="Times New Roman" panose="02020603050405020304" pitchFamily="18" charset="0"/>
              </a:rPr>
              <a:t> </a:t>
            </a:r>
            <a:r>
              <a:rPr lang="ru-RU" sz="2300" dirty="0">
                <a:latin typeface="Times New Roman" panose="02020603050405020304" pitchFamily="18" charset="0"/>
                <a:cs typeface="Times New Roman" panose="02020603050405020304" pitchFamily="18" charset="0"/>
              </a:rPr>
              <a:t>Приказ </a:t>
            </a:r>
            <a:r>
              <a:rPr lang="ru-RU" sz="2300" dirty="0" err="1">
                <a:latin typeface="Times New Roman" panose="02020603050405020304" pitchFamily="18" charset="0"/>
                <a:cs typeface="Times New Roman" panose="02020603050405020304" pitchFamily="18" charset="0"/>
              </a:rPr>
              <a:t>Ростехнадзора</a:t>
            </a:r>
            <a:r>
              <a:rPr lang="ru-RU" sz="2300" dirty="0">
                <a:latin typeface="Times New Roman" panose="02020603050405020304" pitchFamily="18" charset="0"/>
                <a:cs typeface="Times New Roman" panose="02020603050405020304" pitchFamily="18" charset="0"/>
              </a:rPr>
              <a:t> от 11.12.2020 N </a:t>
            </a:r>
            <a:r>
              <a:rPr lang="ru-RU" sz="2300" dirty="0" smtClean="0">
                <a:latin typeface="Times New Roman" panose="02020603050405020304" pitchFamily="18" charset="0"/>
                <a:cs typeface="Times New Roman" panose="02020603050405020304" pitchFamily="18" charset="0"/>
              </a:rPr>
              <a:t>517 «Об </a:t>
            </a:r>
            <a:r>
              <a:rPr lang="ru-RU" sz="2300" dirty="0">
                <a:latin typeface="Times New Roman" panose="02020603050405020304" pitchFamily="18" charset="0"/>
                <a:cs typeface="Times New Roman" panose="02020603050405020304" pitchFamily="18" charset="0"/>
              </a:rPr>
              <a:t>утверждении федеральных норм и правил в области промышленной безопасности </a:t>
            </a:r>
            <a:r>
              <a:rPr lang="ru-RU" sz="2300" dirty="0" smtClean="0">
                <a:latin typeface="Times New Roman" panose="02020603050405020304" pitchFamily="18" charset="0"/>
                <a:cs typeface="Times New Roman" panose="02020603050405020304" pitchFamily="18" charset="0"/>
              </a:rPr>
              <a:t>«Правила </a:t>
            </a:r>
            <a:r>
              <a:rPr lang="ru-RU" sz="2300" dirty="0">
                <a:latin typeface="Times New Roman" panose="02020603050405020304" pitchFamily="18" charset="0"/>
                <a:cs typeface="Times New Roman" panose="02020603050405020304" pitchFamily="18" charset="0"/>
              </a:rPr>
              <a:t>безопасности для опасных производственных объектов магистральных </a:t>
            </a:r>
            <a:r>
              <a:rPr lang="ru-RU" sz="2300" dirty="0" smtClean="0">
                <a:latin typeface="Times New Roman" panose="02020603050405020304" pitchFamily="18" charset="0"/>
                <a:cs typeface="Times New Roman" panose="02020603050405020304" pitchFamily="18" charset="0"/>
              </a:rPr>
              <a:t>трубопроводов»</a:t>
            </a:r>
            <a:endParaRPr lang="ru-RU" sz="2300" dirty="0">
              <a:latin typeface="Times New Roman" panose="02020603050405020304" pitchFamily="18" charset="0"/>
              <a:cs typeface="Times New Roman" panose="02020603050405020304" pitchFamily="18" charset="0"/>
            </a:endParaRPr>
          </a:p>
          <a:p>
            <a:r>
              <a:rPr lang="ru-RU" sz="2300" dirty="0">
                <a:latin typeface="Times New Roman" panose="02020603050405020304" pitchFamily="18" charset="0"/>
                <a:cs typeface="Times New Roman" panose="02020603050405020304" pitchFamily="18" charset="0"/>
              </a:rPr>
              <a:t>Приказ </a:t>
            </a:r>
            <a:r>
              <a:rPr lang="ru-RU" sz="2300" dirty="0" err="1">
                <a:latin typeface="Times New Roman" panose="02020603050405020304" pitchFamily="18" charset="0"/>
                <a:cs typeface="Times New Roman" panose="02020603050405020304" pitchFamily="18" charset="0"/>
              </a:rPr>
              <a:t>Ростехнадзора</a:t>
            </a:r>
            <a:r>
              <a:rPr lang="ru-RU" sz="2300" dirty="0">
                <a:latin typeface="Times New Roman" panose="02020603050405020304" pitchFamily="18" charset="0"/>
                <a:cs typeface="Times New Roman" panose="02020603050405020304" pitchFamily="18" charset="0"/>
              </a:rPr>
              <a:t> от 15.12.2020 N </a:t>
            </a:r>
            <a:r>
              <a:rPr lang="ru-RU" sz="2300" dirty="0" smtClean="0">
                <a:latin typeface="Times New Roman" panose="02020603050405020304" pitchFamily="18" charset="0"/>
                <a:cs typeface="Times New Roman" panose="02020603050405020304" pitchFamily="18" charset="0"/>
              </a:rPr>
              <a:t>530 «Об </a:t>
            </a:r>
            <a:r>
              <a:rPr lang="ru-RU" sz="2300" dirty="0">
                <a:latin typeface="Times New Roman" panose="02020603050405020304" pitchFamily="18" charset="0"/>
                <a:cs typeface="Times New Roman" panose="02020603050405020304" pitchFamily="18" charset="0"/>
              </a:rPr>
              <a:t>утверждении федеральных норм и правил в области промышленной безопасности "Правила безопасности </a:t>
            </a:r>
            <a:r>
              <a:rPr lang="ru-RU" sz="2300" dirty="0" err="1">
                <a:latin typeface="Times New Roman" panose="02020603050405020304" pitchFamily="18" charset="0"/>
                <a:cs typeface="Times New Roman" panose="02020603050405020304" pitchFamily="18" charset="0"/>
              </a:rPr>
              <a:t>автогазозаправочных</a:t>
            </a:r>
            <a:r>
              <a:rPr lang="ru-RU" sz="2300" dirty="0">
                <a:latin typeface="Times New Roman" panose="02020603050405020304" pitchFamily="18" charset="0"/>
                <a:cs typeface="Times New Roman" panose="02020603050405020304" pitchFamily="18" charset="0"/>
              </a:rPr>
              <a:t> станций газомоторного </a:t>
            </a:r>
            <a:r>
              <a:rPr lang="ru-RU" sz="2300" dirty="0" smtClean="0">
                <a:latin typeface="Times New Roman" panose="02020603050405020304" pitchFamily="18" charset="0"/>
                <a:cs typeface="Times New Roman" panose="02020603050405020304" pitchFamily="18" charset="0"/>
              </a:rPr>
              <a:t>топлива«</a:t>
            </a:r>
          </a:p>
          <a:p>
            <a:r>
              <a:rPr lang="ru-RU" sz="2300" dirty="0">
                <a:latin typeface="Times New Roman" panose="02020603050405020304" pitchFamily="18" charset="0"/>
                <a:cs typeface="Times New Roman" panose="02020603050405020304" pitchFamily="18" charset="0"/>
              </a:rPr>
              <a:t>Приказ </a:t>
            </a:r>
            <a:r>
              <a:rPr lang="ru-RU" sz="2300" dirty="0" err="1">
                <a:latin typeface="Times New Roman" panose="02020603050405020304" pitchFamily="18" charset="0"/>
                <a:cs typeface="Times New Roman" panose="02020603050405020304" pitchFamily="18" charset="0"/>
              </a:rPr>
              <a:t>Ростехнадзора</a:t>
            </a:r>
            <a:r>
              <a:rPr lang="ru-RU" sz="2300" dirty="0">
                <a:latin typeface="Times New Roman" panose="02020603050405020304" pitchFamily="18" charset="0"/>
                <a:cs typeface="Times New Roman" panose="02020603050405020304" pitchFamily="18" charset="0"/>
              </a:rPr>
              <a:t> от 15.12.2020 N </a:t>
            </a:r>
            <a:r>
              <a:rPr lang="ru-RU" sz="2300" dirty="0" smtClean="0">
                <a:latin typeface="Times New Roman" panose="02020603050405020304" pitchFamily="18" charset="0"/>
                <a:cs typeface="Times New Roman" panose="02020603050405020304" pitchFamily="18" charset="0"/>
              </a:rPr>
              <a:t>534 «Об </a:t>
            </a:r>
            <a:r>
              <a:rPr lang="ru-RU" sz="2300" dirty="0">
                <a:latin typeface="Times New Roman" panose="02020603050405020304" pitchFamily="18" charset="0"/>
                <a:cs typeface="Times New Roman" panose="02020603050405020304" pitchFamily="18" charset="0"/>
              </a:rPr>
              <a:t>утверждении федеральных норм и правил в области промышленной безопасности "Правила безопасности в нефтяной и газовой </a:t>
            </a:r>
            <a:r>
              <a:rPr lang="ru-RU" sz="2300" dirty="0" smtClean="0">
                <a:latin typeface="Times New Roman" panose="02020603050405020304" pitchFamily="18" charset="0"/>
                <a:cs typeface="Times New Roman" panose="02020603050405020304" pitchFamily="18" charset="0"/>
              </a:rPr>
              <a:t>промышленности»</a:t>
            </a:r>
            <a:endParaRPr lang="ru-RU" sz="2300" dirty="0">
              <a:latin typeface="Times New Roman" panose="02020603050405020304" pitchFamily="18" charset="0"/>
              <a:cs typeface="Times New Roman" panose="02020603050405020304" pitchFamily="18" charset="0"/>
            </a:endParaRPr>
          </a:p>
          <a:p>
            <a:r>
              <a:rPr lang="ru-RU" sz="2300" dirty="0" smtClean="0">
                <a:latin typeface="Times New Roman" panose="02020603050405020304" pitchFamily="18" charset="0"/>
                <a:cs typeface="Times New Roman" panose="02020603050405020304" pitchFamily="18" charset="0"/>
              </a:rPr>
              <a:t>и др.</a:t>
            </a:r>
            <a:endParaRPr lang="ru-RU" sz="2300" b="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035032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6"/>
          </a:fillRef>
          <a:effectRef idx="1">
            <a:schemeClr val="accent6"/>
          </a:effectRef>
          <a:fontRef idx="minor">
            <a:schemeClr val="lt1"/>
          </a:fontRef>
        </p:style>
        <p:txBody>
          <a:bodyPr/>
          <a:lstStyle/>
          <a:p>
            <a:pPr algn="ctr"/>
            <a:r>
              <a:rPr lang="ru-RU" dirty="0" smtClean="0"/>
              <a:t>Стратегические задачи экспорта газа</a:t>
            </a:r>
            <a:endParaRPr lang="ru-RU" dirty="0"/>
          </a:p>
        </p:txBody>
      </p:sp>
      <p:sp>
        <p:nvSpPr>
          <p:cNvPr id="3" name="Объект 2"/>
          <p:cNvSpPr>
            <a:spLocks noGrp="1"/>
          </p:cNvSpPr>
          <p:nvPr>
            <p:ph idx="1"/>
          </p:nvPr>
        </p:nvSpPr>
        <p:spPr>
          <a:solidFill>
            <a:schemeClr val="accent5">
              <a:lumMod val="40000"/>
              <a:lumOff val="60000"/>
            </a:schemeClr>
          </a:solidFill>
        </p:spPr>
        <p:txBody>
          <a:bodyPr>
            <a:normAutofit fontScale="92500"/>
          </a:bodyPr>
          <a:lstStyle/>
          <a:p>
            <a:pPr algn="just"/>
            <a:r>
              <a:rPr lang="ru-RU" dirty="0" smtClean="0"/>
              <a:t>Прежде чем перейти к анализу текущего состояния международно-правового регулирования в газовой сфере остановимся немного подробнее на задачах по экспорту газа согласно Энергетической стратегии Российской Федерации на период до 2050 года, в которой предусматривается:</a:t>
            </a:r>
          </a:p>
          <a:p>
            <a:pPr algn="just"/>
            <a:r>
              <a:rPr lang="ru-RU" dirty="0" smtClean="0"/>
              <a:t>расширение </a:t>
            </a:r>
            <a:r>
              <a:rPr lang="ru-RU" dirty="0"/>
              <a:t>газотранспортной инфраструктуры для переориентации экспортных поставок природного газа на рынки дружественных стран;</a:t>
            </a:r>
            <a:br>
              <a:rPr lang="ru-RU" dirty="0"/>
            </a:br>
            <a:endParaRPr lang="ru-RU" dirty="0"/>
          </a:p>
          <a:p>
            <a:pPr algn="just"/>
            <a:r>
              <a:rPr lang="ru-RU" dirty="0"/>
              <a:t>развитие проектов по производству сжиженного природного газа для удовлетворения потребностей внутреннего рынка и эффективной реализации экспортного потенциала </a:t>
            </a:r>
            <a:endParaRPr lang="ru-RU" b="0" dirty="0">
              <a:effectLst/>
            </a:endParaRPr>
          </a:p>
        </p:txBody>
      </p:sp>
    </p:spTree>
    <p:extLst>
      <p:ext uri="{BB962C8B-B14F-4D97-AF65-F5344CB8AC3E}">
        <p14:creationId xmlns:p14="http://schemas.microsoft.com/office/powerpoint/2010/main" val="41574537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pPr algn="ctr"/>
            <a:r>
              <a:rPr lang="ru-RU" dirty="0"/>
              <a:t>Стратегические задачи экспорта газа</a:t>
            </a:r>
          </a:p>
        </p:txBody>
      </p:sp>
      <p:sp>
        <p:nvSpPr>
          <p:cNvPr id="3" name="Объект 2"/>
          <p:cNvSpPr>
            <a:spLocks noGrp="1"/>
          </p:cNvSpPr>
          <p:nvPr>
            <p:ph idx="1"/>
          </p:nvPr>
        </p:nvSpPr>
        <p:spPr>
          <a:solidFill>
            <a:schemeClr val="accent5">
              <a:lumMod val="40000"/>
              <a:lumOff val="60000"/>
            </a:schemeClr>
          </a:solidFill>
        </p:spPr>
        <p:txBody>
          <a:bodyPr>
            <a:normAutofit/>
          </a:bodyPr>
          <a:lstStyle/>
          <a:p>
            <a:r>
              <a:rPr lang="ru-RU" dirty="0" smtClean="0"/>
              <a:t>создание </a:t>
            </a:r>
            <a:r>
              <a:rPr lang="ru-RU" dirty="0"/>
              <a:t>благоприятных инвестиционных условий, в том числе за счет установления экономически обоснованных цен и тарифов на транспортировку, мер государственной поддержки, реализация инвестиционных программ и проектов по развитию газотранспортной инфраструктуры и подземных хранилищ газа для экспорта газа в дружественные страны</a:t>
            </a:r>
            <a:r>
              <a:rPr lang="ru-RU" dirty="0" smtClean="0"/>
              <a:t>; </a:t>
            </a:r>
          </a:p>
          <a:p>
            <a:r>
              <a:rPr lang="ru-RU" dirty="0" smtClean="0"/>
              <a:t>экономически </a:t>
            </a:r>
            <a:r>
              <a:rPr lang="ru-RU" dirty="0"/>
              <a:t>обоснованная максимизация экспорта газа с учетом обеспечения оптимального сочетания поставок трубопроводного газа и сжиженного природного газа из России.</a:t>
            </a:r>
            <a:br>
              <a:rPr lang="ru-RU" dirty="0"/>
            </a:br>
            <a:endParaRPr lang="ru-RU" dirty="0"/>
          </a:p>
          <a:p>
            <a:endParaRPr lang="ru-RU" b="0" dirty="0">
              <a:effectLst/>
            </a:endParaRPr>
          </a:p>
        </p:txBody>
      </p:sp>
    </p:spTree>
    <p:extLst>
      <p:ext uri="{BB962C8B-B14F-4D97-AF65-F5344CB8AC3E}">
        <p14:creationId xmlns:p14="http://schemas.microsoft.com/office/powerpoint/2010/main" val="81893249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fontScale="90000"/>
          </a:bodyPr>
          <a:lstStyle/>
          <a:p>
            <a:pPr algn="ctr"/>
            <a:r>
              <a:rPr lang="ru-RU" sz="3200" b="1" dirty="0">
                <a:latin typeface="Times New Roman" panose="02020603050405020304" pitchFamily="18" charset="0"/>
                <a:cs typeface="Times New Roman" panose="02020603050405020304" pitchFamily="18" charset="0"/>
              </a:rPr>
              <a:t>Международные </a:t>
            </a:r>
            <a:r>
              <a:rPr lang="ru-RU" sz="3200" b="1" dirty="0" smtClean="0">
                <a:latin typeface="Times New Roman" panose="02020603050405020304" pitchFamily="18" charset="0"/>
                <a:cs typeface="Times New Roman" panose="02020603050405020304" pitchFamily="18" charset="0"/>
              </a:rPr>
              <a:t>договоры как источник газового </a:t>
            </a:r>
            <a:r>
              <a:rPr lang="ru-RU" sz="3200" b="1" dirty="0" smtClean="0">
                <a:latin typeface="Times New Roman" panose="02020603050405020304" pitchFamily="18" charset="0"/>
                <a:cs typeface="Times New Roman" panose="02020603050405020304" pitchFamily="18" charset="0"/>
              </a:rPr>
              <a:t>права.</a:t>
            </a:r>
            <a:br>
              <a:rPr lang="ru-RU" sz="3200" b="1" dirty="0" smtClean="0">
                <a:latin typeface="Times New Roman" panose="02020603050405020304" pitchFamily="18" charset="0"/>
                <a:cs typeface="Times New Roman" panose="02020603050405020304" pitchFamily="18" charset="0"/>
              </a:rPr>
            </a:br>
            <a:r>
              <a:rPr lang="ru-RU" sz="3200" b="1" dirty="0" smtClean="0">
                <a:latin typeface="Times New Roman" panose="02020603050405020304" pitchFamily="18" charset="0"/>
                <a:cs typeface="Times New Roman" panose="02020603050405020304" pitchFamily="18" charset="0"/>
              </a:rPr>
              <a:t>Межгосударственные договоры.</a:t>
            </a:r>
            <a:endParaRPr lang="ru-RU" sz="32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6">
              <a:lumMod val="40000"/>
              <a:lumOff val="60000"/>
            </a:schemeClr>
          </a:solidFill>
        </p:spPr>
        <p:style>
          <a:lnRef idx="1">
            <a:schemeClr val="accent5"/>
          </a:lnRef>
          <a:fillRef idx="2">
            <a:schemeClr val="accent5"/>
          </a:fillRef>
          <a:effectRef idx="1">
            <a:schemeClr val="accent5"/>
          </a:effectRef>
          <a:fontRef idx="minor">
            <a:schemeClr val="dk1"/>
          </a:fontRef>
        </p:style>
        <p:txBody>
          <a:bodyPr>
            <a:normAutofit fontScale="92500"/>
          </a:bodyPr>
          <a:lstStyle/>
          <a:p>
            <a:pPr algn="just"/>
            <a:r>
              <a:rPr lang="ru-RU" sz="2400" dirty="0" smtClean="0">
                <a:latin typeface="Times New Roman" panose="02020603050405020304" pitchFamily="18" charset="0"/>
                <a:cs typeface="Times New Roman" panose="02020603050405020304" pitchFamily="18" charset="0"/>
              </a:rPr>
              <a:t>Для регулирования международных отношений в </a:t>
            </a:r>
            <a:r>
              <a:rPr lang="ru-RU" sz="2400" dirty="0">
                <a:latin typeface="Times New Roman" panose="02020603050405020304" pitchFamily="18" charset="0"/>
                <a:cs typeface="Times New Roman" panose="02020603050405020304" pitchFamily="18" charset="0"/>
              </a:rPr>
              <a:t>газовой отрасли, как и </a:t>
            </a:r>
            <a:r>
              <a:rPr lang="ru-RU" sz="2400" dirty="0" smtClean="0">
                <a:latin typeface="Times New Roman" panose="02020603050405020304" pitchFamily="18" charset="0"/>
                <a:cs typeface="Times New Roman" panose="02020603050405020304" pitchFamily="18" charset="0"/>
              </a:rPr>
              <a:t>в энергетической </a:t>
            </a:r>
            <a:r>
              <a:rPr lang="ru-RU" sz="2400" dirty="0">
                <a:latin typeface="Times New Roman" panose="02020603050405020304" pitchFamily="18" charset="0"/>
                <a:cs typeface="Times New Roman" panose="02020603050405020304" pitchFamily="18" charset="0"/>
              </a:rPr>
              <a:t>отрасли в целом,  характерно использование </a:t>
            </a:r>
            <a:r>
              <a:rPr lang="ru-RU" sz="2400" dirty="0" smtClean="0">
                <a:latin typeface="Times New Roman" panose="02020603050405020304" pitchFamily="18" charset="0"/>
                <a:cs typeface="Times New Roman" panose="02020603050405020304" pitchFamily="18" charset="0"/>
              </a:rPr>
              <a:t>предусмотренных </a:t>
            </a:r>
            <a:r>
              <a:rPr lang="ru-RU" sz="2400" dirty="0">
                <a:latin typeface="Times New Roman" panose="02020603050405020304" pitchFamily="18" charset="0"/>
                <a:cs typeface="Times New Roman" panose="02020603050405020304" pitchFamily="18" charset="0"/>
              </a:rPr>
              <a:t>Федеральным законом от 15.07.1995 № 101-ФЗ «О международных договорах Российской Федерации» </a:t>
            </a:r>
            <a:r>
              <a:rPr lang="ru-RU" sz="2400" dirty="0" smtClean="0">
                <a:latin typeface="Times New Roman" panose="02020603050405020304" pitchFamily="18" charset="0"/>
                <a:cs typeface="Times New Roman" panose="02020603050405020304" pitchFamily="18" charset="0"/>
              </a:rPr>
              <a:t>международных </a:t>
            </a:r>
            <a:r>
              <a:rPr lang="ru-RU" sz="2400" dirty="0">
                <a:latin typeface="Times New Roman" panose="02020603050405020304" pitchFamily="18" charset="0"/>
                <a:cs typeface="Times New Roman" panose="02020603050405020304" pitchFamily="18" charset="0"/>
              </a:rPr>
              <a:t>договоров.</a:t>
            </a:r>
          </a:p>
          <a:p>
            <a:pPr algn="just"/>
            <a:r>
              <a:rPr lang="ru-RU" sz="2400" dirty="0">
                <a:latin typeface="Times New Roman" panose="02020603050405020304" pitchFamily="18" charset="0"/>
                <a:cs typeface="Times New Roman" panose="02020603050405020304" pitchFamily="18" charset="0"/>
              </a:rPr>
              <a:t>Остановимся сначала на межгосударственных договорах.</a:t>
            </a:r>
          </a:p>
          <a:p>
            <a:pPr algn="just"/>
            <a:r>
              <a:rPr lang="ru-RU" sz="2400" dirty="0">
                <a:latin typeface="Times New Roman" panose="02020603050405020304" pitchFamily="18" charset="0"/>
                <a:cs typeface="Times New Roman" panose="02020603050405020304" pitchFamily="18" charset="0"/>
              </a:rPr>
              <a:t>Российская Федерация является стороной Рамочной конвенции Организации Объединенных Наций об изменении климата, Киотского протокола к Рамочной конвенции Организации Объединенных Наций об изменении климата и Парижского соглашения (по климату). </a:t>
            </a:r>
          </a:p>
          <a:p>
            <a:pPr algn="just"/>
            <a:r>
              <a:rPr lang="ru-RU" sz="2400" dirty="0">
                <a:latin typeface="Times New Roman" panose="02020603050405020304" pitchFamily="18" charset="0"/>
                <a:cs typeface="Times New Roman" panose="02020603050405020304" pitchFamily="18" charset="0"/>
              </a:rPr>
              <a:t>Конвенция Организации Объединенных Наций по морскому праву. </a:t>
            </a:r>
          </a:p>
          <a:p>
            <a:pPr algn="just"/>
            <a:r>
              <a:rPr lang="ru-RU" sz="2400" dirty="0">
                <a:latin typeface="Times New Roman" panose="02020603050405020304" pitchFamily="18" charset="0"/>
                <a:cs typeface="Times New Roman" panose="02020603050405020304" pitchFamily="18" charset="0"/>
              </a:rPr>
              <a:t>Конвенция N 174 Международной организации труда «О предотвращении крупных промышленных аварий».</a:t>
            </a:r>
          </a:p>
        </p:txBody>
      </p:sp>
    </p:spTree>
    <p:extLst>
      <p:ext uri="{BB962C8B-B14F-4D97-AF65-F5344CB8AC3E}">
        <p14:creationId xmlns:p14="http://schemas.microsoft.com/office/powerpoint/2010/main" val="149774808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lstStyle/>
          <a:p>
            <a:pPr algn="ctr"/>
            <a:r>
              <a:rPr lang="ru-RU" b="1" dirty="0" smtClean="0">
                <a:latin typeface="Times New Roman" panose="02020603050405020304" pitchFamily="18" charset="0"/>
                <a:cs typeface="Times New Roman" panose="02020603050405020304" pitchFamily="18" charset="0"/>
              </a:rPr>
              <a:t>Межгосударственные договоры</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6">
              <a:lumMod val="40000"/>
              <a:lumOff val="60000"/>
            </a:schemeClr>
          </a:solidFill>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algn="just"/>
            <a:r>
              <a:rPr lang="ru-RU" dirty="0" smtClean="0">
                <a:latin typeface="Times New Roman" panose="02020603050405020304" pitchFamily="18" charset="0"/>
                <a:cs typeface="Times New Roman" panose="02020603050405020304" pitchFamily="18" charset="0"/>
              </a:rPr>
              <a:t>В соответствии с </a:t>
            </a:r>
            <a:r>
              <a:rPr lang="ru-RU" b="1" dirty="0" smtClean="0">
                <a:latin typeface="Times New Roman" panose="02020603050405020304" pitchFamily="18" charset="0"/>
                <a:cs typeface="Times New Roman" panose="02020603050405020304" pitchFamily="18" charset="0"/>
              </a:rPr>
              <a:t>Договором </a:t>
            </a:r>
            <a:r>
              <a:rPr lang="ru-RU" b="1" dirty="0">
                <a:latin typeface="Times New Roman" panose="02020603050405020304" pitchFamily="18" charset="0"/>
                <a:cs typeface="Times New Roman" panose="02020603050405020304" pitchFamily="18" charset="0"/>
              </a:rPr>
              <a:t>о Евразийском экономическом </a:t>
            </a:r>
            <a:r>
              <a:rPr lang="ru-RU" b="1" dirty="0" smtClean="0">
                <a:latin typeface="Times New Roman" panose="02020603050405020304" pitchFamily="18" charset="0"/>
                <a:cs typeface="Times New Roman" panose="02020603050405020304" pitchFamily="18" charset="0"/>
              </a:rPr>
              <a:t>союзе предусмотрено формирование и функционирование общего рынка газа Союза. </a:t>
            </a:r>
          </a:p>
          <a:p>
            <a:pPr algn="just"/>
            <a:r>
              <a:rPr lang="ru-RU" dirty="0" smtClean="0">
                <a:latin typeface="Times New Roman" panose="02020603050405020304" pitchFamily="18" charset="0"/>
                <a:cs typeface="Times New Roman" panose="02020603050405020304" pitchFamily="18" charset="0"/>
              </a:rPr>
              <a:t>В соответствии с Решением от </a:t>
            </a:r>
            <a:r>
              <a:rPr lang="ru-RU" dirty="0">
                <a:latin typeface="Times New Roman" panose="02020603050405020304" pitchFamily="18" charset="0"/>
                <a:cs typeface="Times New Roman" panose="02020603050405020304" pitchFamily="18" charset="0"/>
              </a:rPr>
              <a:t>26.12.2024 N </a:t>
            </a:r>
            <a:r>
              <a:rPr lang="ru-RU" dirty="0" smtClean="0">
                <a:latin typeface="Times New Roman" panose="02020603050405020304" pitchFamily="18" charset="0"/>
                <a:cs typeface="Times New Roman" panose="02020603050405020304" pitchFamily="18" charset="0"/>
              </a:rPr>
              <a:t>22 «О </a:t>
            </a:r>
            <a:r>
              <a:rPr lang="ru-RU" dirty="0">
                <a:latin typeface="Times New Roman" panose="02020603050405020304" pitchFamily="18" charset="0"/>
                <a:cs typeface="Times New Roman" panose="02020603050405020304" pitchFamily="18" charset="0"/>
              </a:rPr>
              <a:t>формировании общего рынка газа Евразийского экономического </a:t>
            </a:r>
            <a:r>
              <a:rPr lang="ru-RU" dirty="0" smtClean="0">
                <a:latin typeface="Times New Roman" panose="02020603050405020304" pitchFamily="18" charset="0"/>
                <a:cs typeface="Times New Roman" panose="02020603050405020304" pitchFamily="18" charset="0"/>
              </a:rPr>
              <a:t>союза» </a:t>
            </a: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Высший Евразийский экономический совет решил:</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1. </a:t>
            </a:r>
            <a:r>
              <a:rPr lang="ru-RU" b="1" dirty="0">
                <a:latin typeface="Times New Roman" panose="02020603050405020304" pitchFamily="18" charset="0"/>
                <a:cs typeface="Times New Roman" panose="02020603050405020304" pitchFamily="18" charset="0"/>
              </a:rPr>
              <a:t>Определить общий рынок газа Союза как сложившуюся по состоянию на 1 января 2025 г. систему взаимоотношений между государствами-членами в газовой сфере, сформированную с учетом законодательства государств-членов и международных договоров между государствами-членами. </a:t>
            </a:r>
          </a:p>
          <a:p>
            <a:r>
              <a:rPr lang="ru-RU" b="1" dirty="0"/>
              <a:t/>
            </a:r>
            <a:br>
              <a:rPr lang="ru-RU" b="1" dirty="0"/>
            </a:br>
            <a:endParaRPr lang="ru-RU" b="1" dirty="0"/>
          </a:p>
          <a:p>
            <a:pPr algn="just"/>
            <a:endParaRPr lang="ru-RU" dirty="0" smtClean="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390341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lstStyle/>
          <a:p>
            <a:pPr algn="ctr"/>
            <a:r>
              <a:rPr lang="ru-RU" b="1" dirty="0">
                <a:latin typeface="Times New Roman" panose="02020603050405020304" pitchFamily="18" charset="0"/>
                <a:cs typeface="Times New Roman" panose="02020603050405020304" pitchFamily="18" charset="0"/>
              </a:rPr>
              <a:t>Международные договоры</a:t>
            </a:r>
          </a:p>
        </p:txBody>
      </p:sp>
      <p:sp>
        <p:nvSpPr>
          <p:cNvPr id="3" name="Объект 2"/>
          <p:cNvSpPr>
            <a:spLocks noGrp="1"/>
          </p:cNvSpPr>
          <p:nvPr>
            <p:ph idx="1"/>
          </p:nvPr>
        </p:nvSpPr>
        <p:spPr>
          <a:solidFill>
            <a:schemeClr val="accent6">
              <a:lumMod val="40000"/>
              <a:lumOff val="60000"/>
            </a:schemeClr>
          </a:solidFill>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algn="just"/>
            <a:r>
              <a:rPr lang="ru-RU" dirty="0"/>
              <a:t/>
            </a:r>
            <a:br>
              <a:rPr lang="ru-RU" dirty="0"/>
            </a:br>
            <a:r>
              <a:rPr lang="ru-RU" dirty="0" smtClean="0">
                <a:latin typeface="Times New Roman" panose="02020603050405020304" pitchFamily="18" charset="0"/>
                <a:cs typeface="Times New Roman" panose="02020603050405020304" pitchFamily="18" charset="0"/>
              </a:rPr>
              <a:t>2</a:t>
            </a:r>
            <a:r>
              <a:rPr lang="ru-RU" dirty="0">
                <a:latin typeface="Times New Roman" panose="02020603050405020304" pitchFamily="18" charset="0"/>
                <a:cs typeface="Times New Roman" panose="02020603050405020304" pitchFamily="18" charset="0"/>
              </a:rPr>
              <a:t>. Евразийской экономической комиссии подготовить совместно с государствами-членами проект плана развития общего рынка газа Союза до 2030 года и представить его для рассмотрения Высшим Евразийским экономическим советом в 2026 году вместе с предложениями о внесении в </a:t>
            </a:r>
            <a:r>
              <a:rPr lang="ru-RU" dirty="0" smtClean="0">
                <a:latin typeface="Times New Roman" panose="02020603050405020304" pitchFamily="18" charset="0"/>
                <a:cs typeface="Times New Roman" panose="02020603050405020304" pitchFamily="18" charset="0"/>
              </a:rPr>
              <a:t>Договор о </a:t>
            </a:r>
            <a:r>
              <a:rPr lang="ru-RU" dirty="0">
                <a:latin typeface="Times New Roman" panose="02020603050405020304" pitchFamily="18" charset="0"/>
                <a:cs typeface="Times New Roman" panose="02020603050405020304" pitchFamily="18" charset="0"/>
              </a:rPr>
              <a:t>Евразийском экономическом союзе от 29 мая 2014 года, Решение Высшего Евразийского экономического совета от 31 мая 2016 г. N 7 "О Концепции формирования общего рынка газа Евразийского экономического союза" и Решение Высшего Евразийского экономического совета от 6 декабря 2018 г. N 18 "О формировании общего рынка газа Евразийского экономического союза" соответствующих изменений</a:t>
            </a:r>
            <a:r>
              <a:rPr lang="ru-RU" dirty="0"/>
              <a:t>.</a:t>
            </a:r>
            <a:br>
              <a:rPr lang="ru-RU" dirty="0"/>
            </a:br>
            <a:r>
              <a:rPr lang="ru-RU" dirty="0"/>
              <a:t/>
            </a:r>
            <a:br>
              <a:rPr lang="ru-RU" dirty="0"/>
            </a:br>
            <a:endParaRPr lang="ru-RU" dirty="0"/>
          </a:p>
          <a:p>
            <a:endParaRPr lang="ru-RU" b="0" dirty="0">
              <a:effectLst/>
            </a:endParaRPr>
          </a:p>
        </p:txBody>
      </p:sp>
    </p:spTree>
    <p:extLst>
      <p:ext uri="{BB962C8B-B14F-4D97-AF65-F5344CB8AC3E}">
        <p14:creationId xmlns:p14="http://schemas.microsoft.com/office/powerpoint/2010/main" val="258948782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1">
              <a:lumMod val="60000"/>
              <a:lumOff val="40000"/>
            </a:schemeClr>
          </a:solidFill>
        </p:spPr>
        <p:txBody>
          <a:bodyPr/>
          <a:lstStyle/>
          <a:p>
            <a:pPr algn="ctr"/>
            <a:r>
              <a:rPr lang="ru-RU" b="1" dirty="0" smtClean="0">
                <a:latin typeface="Times New Roman" panose="02020603050405020304" pitchFamily="18" charset="0"/>
                <a:cs typeface="Times New Roman" panose="02020603050405020304" pitchFamily="18" charset="0"/>
              </a:rPr>
              <a:t>Межправительственные договоры</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solidFill>
            <a:schemeClr val="accent6">
              <a:lumMod val="40000"/>
              <a:lumOff val="60000"/>
            </a:schemeClr>
          </a:solidFill>
        </p:spPr>
        <p:txBody>
          <a:bodyPr>
            <a:normAutofit fontScale="85000" lnSpcReduction="20000"/>
          </a:bodyPr>
          <a:lstStyle/>
          <a:p>
            <a:r>
              <a:rPr lang="ru-RU" dirty="0">
                <a:latin typeface="Times New Roman" panose="02020603050405020304" pitchFamily="18" charset="0"/>
                <a:cs typeface="Times New Roman" panose="02020603050405020304" pitchFamily="18" charset="0"/>
              </a:rPr>
              <a:t>Среди межправительственных договоров  следует отметить в том числе:</a:t>
            </a:r>
          </a:p>
          <a:p>
            <a:pPr algn="just"/>
            <a:r>
              <a:rPr lang="ru-RU" dirty="0">
                <a:latin typeface="Times New Roman" panose="02020603050405020304" pitchFamily="18" charset="0"/>
                <a:cs typeface="Times New Roman" panose="02020603050405020304" pitchFamily="18" charset="0"/>
              </a:rPr>
              <a:t>Соглашение между Правительством Российской Федерации и Правительством Турецкой Республики о поставках российского природного газа в Турецкую Республику через акваторию Черного моря. (Заключено в г. Анкаре 15.12.1997</a:t>
            </a:r>
          </a:p>
          <a:p>
            <a:r>
              <a:rPr lang="ru-RU" dirty="0">
                <a:latin typeface="Times New Roman" panose="02020603050405020304" pitchFamily="18" charset="0"/>
                <a:cs typeface="Times New Roman" panose="02020603050405020304" pitchFamily="18" charset="0"/>
              </a:rPr>
              <a:t>Соглашение между Правительством Российской Федерации и Правительством Турецкой Республики по проекту газопровода "Турецкий поток" (Заключено в г. Стамбуле 10.10.2016.</a:t>
            </a:r>
          </a:p>
          <a:p>
            <a:r>
              <a:rPr lang="ru-RU" dirty="0">
                <a:latin typeface="Times New Roman" panose="02020603050405020304" pitchFamily="18" charset="0"/>
                <a:cs typeface="Times New Roman" panose="02020603050405020304" pitchFamily="18" charset="0"/>
              </a:rPr>
              <a:t>Соглашение между Правительством Российской Федерации и Правительством Китайской Народной Республики о сотрудничестве в сфере поставок природного газа из Российской Федерации в Китайскую Народную Республику по "дальневосточному" маршруту (Заключено в г. г. Москве, Пекине 31.01.2023) Среди межправительственных договоров  следует отметить в том числе</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892101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1">
              <a:lumMod val="60000"/>
              <a:lumOff val="40000"/>
            </a:schemeClr>
          </a:solidFill>
        </p:spPr>
        <p:txBody>
          <a:bodyPr>
            <a:normAutofit fontScale="90000"/>
          </a:bodyPr>
          <a:lstStyle/>
          <a:p>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t>
            </a:r>
            <a:r>
              <a:rPr lang="ru-RU" b="1" dirty="0" smtClean="0">
                <a:latin typeface="Times New Roman" panose="02020603050405020304" pitchFamily="18" charset="0"/>
                <a:cs typeface="Times New Roman" panose="02020603050405020304" pitchFamily="18" charset="0"/>
              </a:rPr>
              <a:t>Межправительственные договоры</a:t>
            </a:r>
            <a:br>
              <a:rPr lang="ru-RU" b="1" dirty="0" smtClean="0">
                <a:latin typeface="Times New Roman" panose="02020603050405020304" pitchFamily="18" charset="0"/>
                <a:cs typeface="Times New Roman" panose="02020603050405020304" pitchFamily="18" charset="0"/>
              </a:rPr>
            </a:br>
            <a:endParaRPr lang="ru-RU" dirty="0"/>
          </a:p>
        </p:txBody>
      </p:sp>
      <p:sp>
        <p:nvSpPr>
          <p:cNvPr id="3" name="Объект 2"/>
          <p:cNvSpPr>
            <a:spLocks noGrp="1"/>
          </p:cNvSpPr>
          <p:nvPr>
            <p:ph idx="1"/>
          </p:nvPr>
        </p:nvSpPr>
        <p:spPr>
          <a:solidFill>
            <a:schemeClr val="accent6">
              <a:lumMod val="40000"/>
              <a:lumOff val="60000"/>
            </a:schemeClr>
          </a:solidFill>
        </p:spPr>
        <p:txBody>
          <a:bodyPr>
            <a:normAutofit fontScale="77500" lnSpcReduction="20000"/>
          </a:bodyPr>
          <a:lstStyle/>
          <a:p>
            <a:pPr algn="just"/>
            <a:r>
              <a:rPr lang="ru-RU" dirty="0">
                <a:latin typeface="Times New Roman" panose="02020603050405020304" pitchFamily="18" charset="0"/>
                <a:cs typeface="Times New Roman" panose="02020603050405020304" pitchFamily="18" charset="0"/>
              </a:rPr>
              <a:t>Соглашение между Правительством Российской Федерации и Правительством Китайской Народной Республики о сотрудничестве в сфере поставок природного газа из Российской Федерации в Китайскую Народную Республику по "дальневосточному" маршруту заключено  в целях укрепления сотрудничества Сторон в энергетической сфере и определяет основные условия сотрудничества Сторон в части поставок природного газа из Российской Федерации в Китайскую Народную Республику по "дальневосточному" маршруту, включая трансграничный участок газопровода через реку Уссури (</a:t>
            </a:r>
            <a:r>
              <a:rPr lang="ru-RU" dirty="0" err="1">
                <a:latin typeface="Times New Roman" panose="02020603050405020304" pitchFamily="18" charset="0"/>
                <a:cs typeface="Times New Roman" panose="02020603050405020304" pitchFamily="18" charset="0"/>
              </a:rPr>
              <a:t>Усулицзян</a:t>
            </a:r>
            <a:r>
              <a:rPr lang="ru-RU" dirty="0">
                <a:latin typeface="Times New Roman" panose="02020603050405020304" pitchFamily="18" charset="0"/>
                <a:cs typeface="Times New Roman" panose="02020603050405020304" pitchFamily="18" charset="0"/>
              </a:rPr>
              <a:t>) в районе г. Дальнереченск (Российская Федерация) и г. </a:t>
            </a:r>
            <a:r>
              <a:rPr lang="ru-RU" dirty="0" err="1">
                <a:latin typeface="Times New Roman" panose="02020603050405020304" pitchFamily="18" charset="0"/>
                <a:cs typeface="Times New Roman" panose="02020603050405020304" pitchFamily="18" charset="0"/>
              </a:rPr>
              <a:t>Хулинь</a:t>
            </a:r>
            <a:r>
              <a:rPr lang="ru-RU" dirty="0">
                <a:latin typeface="Times New Roman" panose="02020603050405020304" pitchFamily="18" charset="0"/>
                <a:cs typeface="Times New Roman" panose="02020603050405020304" pitchFamily="18" charset="0"/>
              </a:rPr>
              <a:t> (Китайская Народная Республика).</a:t>
            </a:r>
          </a:p>
          <a:p>
            <a:pPr algn="just"/>
            <a:r>
              <a:rPr lang="ru-RU" dirty="0">
                <a:latin typeface="Times New Roman" panose="02020603050405020304" pitchFamily="18" charset="0"/>
                <a:cs typeface="Times New Roman" panose="02020603050405020304" pitchFamily="18" charset="0"/>
              </a:rPr>
              <a:t>Стороны поддерживают успешную реализацию уполномоченными организациями Сторон Договора и оказывают всестороннее содействие в проектировании, строительстве и эксплуатации газотранспортной инфраструктуры, необходимой для поставок природного газа из Российской Федерации в Китайскую Народную Республику по "дальневосточному" маршруту, включая трансграничный участок газопровода.</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endParaRPr lang="ru-RU" dirty="0"/>
          </a:p>
        </p:txBody>
      </p:sp>
    </p:spTree>
    <p:extLst>
      <p:ext uri="{BB962C8B-B14F-4D97-AF65-F5344CB8AC3E}">
        <p14:creationId xmlns:p14="http://schemas.microsoft.com/office/powerpoint/2010/main" val="62129110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pPr algn="ctr"/>
            <a:r>
              <a:rPr lang="ru-RU" b="1" dirty="0">
                <a:latin typeface="Times New Roman" panose="02020603050405020304" pitchFamily="18" charset="0"/>
                <a:cs typeface="Times New Roman" panose="02020603050405020304" pitchFamily="18" charset="0"/>
              </a:rPr>
              <a:t>Межправительственные договоры</a:t>
            </a:r>
            <a:endParaRPr lang="ru-RU" dirty="0"/>
          </a:p>
        </p:txBody>
      </p:sp>
      <p:sp>
        <p:nvSpPr>
          <p:cNvPr id="3" name="Объект 2"/>
          <p:cNvSpPr>
            <a:spLocks noGrp="1"/>
          </p:cNvSpPr>
          <p:nvPr>
            <p:ph idx="1"/>
          </p:nvPr>
        </p:nvSpPr>
        <p:spPr>
          <a:solidFill>
            <a:schemeClr val="accent6">
              <a:lumMod val="40000"/>
              <a:lumOff val="60000"/>
            </a:schemeClr>
          </a:solidFill>
        </p:spPr>
        <p:style>
          <a:lnRef idx="1">
            <a:schemeClr val="accent5"/>
          </a:lnRef>
          <a:fillRef idx="2">
            <a:schemeClr val="accent5"/>
          </a:fillRef>
          <a:effectRef idx="1">
            <a:schemeClr val="accent5"/>
          </a:effectRef>
          <a:fontRef idx="minor">
            <a:schemeClr val="dk1"/>
          </a:fontRef>
        </p:style>
        <p:txBody>
          <a:bodyPr>
            <a:normAutofit fontScale="85000" lnSpcReduction="10000"/>
          </a:bodyPr>
          <a:lstStyle/>
          <a:p>
            <a:pPr algn="just"/>
            <a:r>
              <a:rPr lang="ru-RU" dirty="0">
                <a:latin typeface="Times New Roman" panose="02020603050405020304" pitchFamily="18" charset="0"/>
                <a:cs typeface="Times New Roman" panose="02020603050405020304" pitchFamily="18" charset="0"/>
              </a:rPr>
              <a:t>Для целей настоящего Соглашения под эксплуатацией понимается оперативное управление, техническое обслуживание, диагностирование и ремонт (включая работу очистного и диагностического оборудования и переход очистным и диагностическим оборудованием российско-китайской государственной границы, а также работы по предупреждению, локализации и ликвидации чрезвычайных и аварийных ситуаций).</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Проектирование, строительство и эксплуатация трансграничного участка газопровода, а также транспортировка по нему природного газа осуществляются в соответствии с законодательством государства Стороны, на территории которого выполняются указанные работы, и заключенными двусторонними соглашениями, участниками которых являются государства Сторон, после вступления в силу Договора и подписания настоящего Соглашения. </a:t>
            </a:r>
          </a:p>
          <a:p>
            <a:endParaRPr lang="ru-RU" dirty="0"/>
          </a:p>
        </p:txBody>
      </p:sp>
    </p:spTree>
    <p:extLst>
      <p:ext uri="{BB962C8B-B14F-4D97-AF65-F5344CB8AC3E}">
        <p14:creationId xmlns:p14="http://schemas.microsoft.com/office/powerpoint/2010/main" val="210613391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CD9E26D-15AF-EE41-D344-6C1E42DA8112}"/>
              </a:ext>
            </a:extLst>
          </p:cNvPr>
          <p:cNvSpPr>
            <a:spLocks noGrp="1"/>
          </p:cNvSpPr>
          <p:nvPr>
            <p:ph type="title"/>
          </p:nvPr>
        </p:nvSpPr>
        <p:spPr>
          <a:solidFill>
            <a:srgbClr val="00B0F0"/>
          </a:solidFill>
        </p:spPr>
        <p:txBody>
          <a:bodyPr/>
          <a:lstStyle/>
          <a:p>
            <a:pPr algn="ctr"/>
            <a:r>
              <a:rPr lang="ru-RU" b="1" dirty="0">
                <a:latin typeface="Times New Roman" panose="02020603050405020304" pitchFamily="18" charset="0"/>
                <a:cs typeface="Times New Roman" panose="02020603050405020304" pitchFamily="18" charset="0"/>
              </a:rPr>
              <a:t>О</a:t>
            </a:r>
            <a:r>
              <a:rPr lang="ru-RU" sz="4400" b="1" dirty="0">
                <a:latin typeface="Times New Roman" panose="02020603050405020304" pitchFamily="18" charset="0"/>
                <a:cs typeface="Times New Roman" panose="02020603050405020304" pitchFamily="18" charset="0"/>
              </a:rPr>
              <a:t>бычаи</a:t>
            </a:r>
            <a:endParaRPr lang="ru-RU" dirty="0"/>
          </a:p>
        </p:txBody>
      </p:sp>
      <p:sp>
        <p:nvSpPr>
          <p:cNvPr id="3" name="Объект 2">
            <a:extLst>
              <a:ext uri="{FF2B5EF4-FFF2-40B4-BE49-F238E27FC236}">
                <a16:creationId xmlns:a16="http://schemas.microsoft.com/office/drawing/2014/main" xmlns="" id="{50099518-DFA4-6898-7BFB-401D4E90E117}"/>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92500"/>
          </a:bodyPr>
          <a:lstStyle/>
          <a:p>
            <a:pPr marL="0" indent="0" algn="just">
              <a:buNone/>
            </a:pPr>
            <a:endParaRPr lang="ru-RU" sz="2000" dirty="0">
              <a:latin typeface="Times New Roman" panose="02020603050405020304" pitchFamily="18" charset="0"/>
              <a:cs typeface="Times New Roman" panose="02020603050405020304" pitchFamily="18" charset="0"/>
            </a:endParaRPr>
          </a:p>
          <a:p>
            <a:pPr marL="0" indent="0" algn="just">
              <a:buNone/>
            </a:pPr>
            <a:r>
              <a:rPr lang="ru-RU" sz="2000" dirty="0">
                <a:latin typeface="Times New Roman" panose="02020603050405020304" pitchFamily="18" charset="0"/>
                <a:cs typeface="Times New Roman" panose="02020603050405020304" pitchFamily="18" charset="0"/>
              </a:rPr>
              <a:t>Исторически правовой обычай как источник права предшествует всем другим источникам права. Значение обычая как источника права нельзя недооценивать, несмотря на большое количество принимаемых законов и других нормативно-правовых актов.</a:t>
            </a:r>
          </a:p>
          <a:p>
            <a:pPr marL="0" indent="0" algn="just">
              <a:buNone/>
            </a:pPr>
            <a:r>
              <a:rPr lang="ru-RU" sz="2000" dirty="0">
                <a:latin typeface="Times New Roman" panose="02020603050405020304" pitchFamily="18" charset="0"/>
                <a:cs typeface="Times New Roman" panose="02020603050405020304" pitchFamily="18" charset="0"/>
              </a:rPr>
              <a:t>В сфере энергетики, включая газовую отрасль, обычаи применяются, например, при осуществлении поставок энергетических ресурсов, энергетического оборудования (условия поставки </a:t>
            </a:r>
            <a:r>
              <a:rPr lang="ru-RU" sz="2000" dirty="0" err="1">
                <a:latin typeface="Times New Roman" panose="02020603050405020304" pitchFamily="18" charset="0"/>
                <a:cs typeface="Times New Roman" panose="02020603050405020304" pitchFamily="18" charset="0"/>
              </a:rPr>
              <a:t>Инкотермс</a:t>
            </a:r>
            <a:r>
              <a:rPr lang="ru-RU" sz="2000" dirty="0">
                <a:latin typeface="Times New Roman" panose="02020603050405020304" pitchFamily="18" charset="0"/>
                <a:cs typeface="Times New Roman" panose="02020603050405020304" pitchFamily="18" charset="0"/>
              </a:rPr>
              <a:t>), </a:t>
            </a:r>
          </a:p>
          <a:p>
            <a:pPr marL="0" indent="0" algn="just">
              <a:buNone/>
            </a:pPr>
            <a:r>
              <a:rPr lang="ru-RU" sz="2000" dirty="0">
                <a:latin typeface="Times New Roman" panose="02020603050405020304" pitchFamily="18" charset="0"/>
                <a:cs typeface="Times New Roman" panose="02020603050405020304" pitchFamily="18" charset="0"/>
              </a:rPr>
              <a:t>при осуществлении подрядчиком всего комплекса работ и передаче заказчику построенного энергетического объекта, готового к эксплуатации (условия ФИДИК — контракты «Т</a:t>
            </a:r>
            <a:r>
              <a:rPr lang="en-US" sz="2000" dirty="0" err="1">
                <a:latin typeface="Times New Roman" panose="02020603050405020304" pitchFamily="18" charset="0"/>
                <a:cs typeface="Times New Roman" panose="02020603050405020304" pitchFamily="18" charset="0"/>
              </a:rPr>
              <a:t>urnkey</a:t>
            </a:r>
            <a:r>
              <a:rPr lang="ru-RU" sz="2000" dirty="0">
                <a:latin typeface="Times New Roman" panose="02020603050405020304" pitchFamily="18" charset="0"/>
                <a:cs typeface="Times New Roman" panose="02020603050405020304" pitchFamily="18" charset="0"/>
              </a:rPr>
              <a:t>»), при осуществлении подрядчиком работ, включающих инжиниринг, проектирование, строительство, а иногда и менеджмент проектом (условия ФИДИК — ИПС/ ИПСМ контракты).</a:t>
            </a:r>
          </a:p>
          <a:p>
            <a:pPr marL="0" indent="0" algn="just">
              <a:buNone/>
            </a:pP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C</a:t>
            </a:r>
            <a:r>
              <a:rPr lang="ru-RU" sz="2000" dirty="0">
                <a:latin typeface="Times New Roman" panose="02020603050405020304" pitchFamily="18" charset="0"/>
                <a:cs typeface="Times New Roman" panose="02020603050405020304" pitchFamily="18" charset="0"/>
              </a:rPr>
              <a:t> 1 января 2020 г. вступила в силу новая редакция  </a:t>
            </a:r>
            <a:r>
              <a:rPr lang="ru-RU" sz="2000" dirty="0" err="1">
                <a:latin typeface="Times New Roman" panose="02020603050405020304" pitchFamily="18" charset="0"/>
                <a:cs typeface="Times New Roman" panose="02020603050405020304" pitchFamily="18" charset="0"/>
              </a:rPr>
              <a:t>Incoterms</a:t>
            </a:r>
            <a:r>
              <a:rPr lang="ru-RU" sz="2000" dirty="0">
                <a:latin typeface="Times New Roman" panose="02020603050405020304" pitchFamily="18" charset="0"/>
                <a:cs typeface="Times New Roman" panose="02020603050405020304" pitchFamily="18" charset="0"/>
              </a:rPr>
              <a:t> 2020, которая является  обновленной версией  </a:t>
            </a:r>
            <a:r>
              <a:rPr lang="en-US" sz="2000" dirty="0">
                <a:latin typeface="Times New Roman" panose="02020603050405020304" pitchFamily="18" charset="0"/>
                <a:cs typeface="Times New Roman" panose="02020603050405020304" pitchFamily="18" charset="0"/>
              </a:rPr>
              <a:t>Incoterms</a:t>
            </a:r>
            <a:r>
              <a:rPr lang="ru-RU"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2010</a:t>
            </a:r>
            <a:r>
              <a:rPr lang="ru-RU" sz="2000" dirty="0">
                <a:latin typeface="Times New Roman" panose="02020603050405020304" pitchFamily="18" charset="0"/>
                <a:cs typeface="Times New Roman" panose="02020603050405020304" pitchFamily="18" charset="0"/>
              </a:rPr>
              <a:t>.</a:t>
            </a:r>
          </a:p>
          <a:p>
            <a:pPr marL="0" indent="0" algn="just">
              <a:buNone/>
            </a:pPr>
            <a:r>
              <a:rPr lang="ru-RU" sz="2000" dirty="0">
                <a:latin typeface="Times New Roman" panose="02020603050405020304" pitchFamily="18" charset="0"/>
                <a:cs typeface="Times New Roman" panose="02020603050405020304" pitchFamily="18" charset="0"/>
              </a:rPr>
              <a:t>Стороны сами определяют какую редакцию использовать и указывать в контрактах.</a:t>
            </a:r>
          </a:p>
          <a:p>
            <a:pPr marL="0" indent="0" algn="just">
              <a:buNone/>
            </a:pPr>
            <a:endParaRPr lang="ru-RU" sz="2000" dirty="0">
              <a:latin typeface="Times New Roman" panose="02020603050405020304" pitchFamily="18" charset="0"/>
              <a:cs typeface="Times New Roman" panose="02020603050405020304" pitchFamily="18" charset="0"/>
            </a:endParaRPr>
          </a:p>
          <a:p>
            <a:pPr marL="0" indent="0" algn="just">
              <a:buNone/>
            </a:pPr>
            <a:endParaRPr lang="ru-RU" sz="28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892372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3200" b="1" dirty="0">
                <a:latin typeface="Times New Roman" panose="02020603050405020304" pitchFamily="18" charset="0"/>
                <a:cs typeface="Times New Roman" panose="02020603050405020304" pitchFamily="18" charset="0"/>
              </a:rPr>
              <a:t>Понятие и история формирования газового права</a:t>
            </a:r>
            <a:endParaRPr lang="ru-RU" sz="32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algn="just"/>
            <a:r>
              <a:rPr lang="ru-RU" dirty="0">
                <a:latin typeface="Times New Roman" panose="02020603050405020304" pitchFamily="18" charset="0"/>
                <a:cs typeface="Times New Roman" panose="02020603050405020304" pitchFamily="18" charset="0"/>
              </a:rPr>
              <a:t>Проблемы правового регулирования в газовой отрасли были предметом исследования отечественных ученых. Как правило, исследования касались правового обеспечения нефтегазового комплекса, а также рассматривались в рамках научных и учебных изданий по энергетическому праву.</a:t>
            </a:r>
          </a:p>
          <a:p>
            <a:pPr algn="just"/>
            <a:r>
              <a:rPr lang="ru-RU" dirty="0">
                <a:latin typeface="Times New Roman" panose="02020603050405020304" pitchFamily="18" charset="0"/>
                <a:cs typeface="Times New Roman" panose="02020603050405020304" pitchFamily="18" charset="0"/>
              </a:rPr>
              <a:t>Среди работ хотелось бы отметить труды </a:t>
            </a:r>
            <a:r>
              <a:rPr lang="ru-RU" dirty="0" err="1">
                <a:latin typeface="Times New Roman" panose="02020603050405020304" pitchFamily="18" charset="0"/>
                <a:cs typeface="Times New Roman" panose="02020603050405020304" pitchFamily="18" charset="0"/>
              </a:rPr>
              <a:t>М.И.Клеандрова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А.Г.Лисицына-Светланова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А.П.Вершинина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В.Ф.Попондопуло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О.А.Городова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В.В.Романовой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Р.Н.Салиевой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П.Г.Лахно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Л.И.Шевченко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В.Ф.Яковлева</a:t>
            </a:r>
            <a:r>
              <a:rPr lang="ru-RU" dirty="0">
                <a:latin typeface="Times New Roman" panose="02020603050405020304" pitchFamily="18" charset="0"/>
                <a:cs typeface="Times New Roman" panose="02020603050405020304" pitchFamily="18" charset="0"/>
              </a:rPr>
              <a:t> и др.</a:t>
            </a:r>
          </a:p>
          <a:p>
            <a:pPr algn="just"/>
            <a:r>
              <a:rPr lang="ru-RU" dirty="0">
                <a:latin typeface="Times New Roman" panose="02020603050405020304" pitchFamily="18" charset="0"/>
                <a:cs typeface="Times New Roman" panose="02020603050405020304" pitchFamily="18" charset="0"/>
              </a:rPr>
              <a:t>В монографии 1999 года «Нефтегазовое законодательство в системе Российского права» </a:t>
            </a:r>
            <a:r>
              <a:rPr lang="ru-RU" dirty="0" err="1">
                <a:latin typeface="Times New Roman" panose="02020603050405020304" pitchFamily="18" charset="0"/>
                <a:cs typeface="Times New Roman" panose="02020603050405020304" pitchFamily="18" charset="0"/>
              </a:rPr>
              <a:t>М.И.Клеандров</a:t>
            </a:r>
            <a:r>
              <a:rPr lang="ru-RU" dirty="0">
                <a:latin typeface="Times New Roman" panose="02020603050405020304" pitchFamily="18" charset="0"/>
                <a:cs typeface="Times New Roman" panose="02020603050405020304" pitchFamily="18" charset="0"/>
              </a:rPr>
              <a:t> отмечает, что «одной из причин более пристального внимания к вопросам систематизации и совершенствования нормативно-правовых актов, составляющих базу регулирования отношений в нефтегазовом комплексе России, является значимость этого комплекса для экономики страны», и подчеркивает, что «недостаточное правовое регулирование многообразных отношений в нефтегазовом комплексе не позволяет в полной мере раскрыть огромный потенциал этого важнейшего для России сектора экономики».</a:t>
            </a:r>
          </a:p>
          <a:p>
            <a:endParaRPr lang="ru-RU" dirty="0"/>
          </a:p>
        </p:txBody>
      </p:sp>
    </p:spTree>
    <p:extLst>
      <p:ext uri="{BB962C8B-B14F-4D97-AF65-F5344CB8AC3E}">
        <p14:creationId xmlns:p14="http://schemas.microsoft.com/office/powerpoint/2010/main" val="32789442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AF463FA-A01E-67C1-A27D-AF4D3F43D613}"/>
              </a:ext>
            </a:extLst>
          </p:cNvPr>
          <p:cNvSpPr>
            <a:spLocks noGrp="1"/>
          </p:cNvSpPr>
          <p:nvPr>
            <p:ph type="title"/>
          </p:nvPr>
        </p:nvSpPr>
        <p:spPr>
          <a:xfrm>
            <a:off x="1041400" y="376414"/>
            <a:ext cx="10515600" cy="1325563"/>
          </a:xfrm>
          <a:solidFill>
            <a:srgbClr val="00B0F0"/>
          </a:solidFill>
        </p:spPr>
        <p:txBody>
          <a:bodyPr>
            <a:normAutofit/>
          </a:bodyPr>
          <a:lstStyle/>
          <a:p>
            <a:pPr algn="ctr"/>
            <a:r>
              <a:rPr lang="ru-RU" sz="3600" b="1" dirty="0">
                <a:latin typeface="Times New Roman" panose="02020603050405020304" pitchFamily="18" charset="0"/>
                <a:cs typeface="Times New Roman" panose="02020603050405020304" pitchFamily="18" charset="0"/>
              </a:rPr>
              <a:t>Локальные акты компаний</a:t>
            </a:r>
            <a:endParaRPr lang="ru-RU" sz="3600" dirty="0"/>
          </a:p>
        </p:txBody>
      </p:sp>
      <p:sp>
        <p:nvSpPr>
          <p:cNvPr id="3" name="Объект 2">
            <a:extLst>
              <a:ext uri="{FF2B5EF4-FFF2-40B4-BE49-F238E27FC236}">
                <a16:creationId xmlns:a16="http://schemas.microsoft.com/office/drawing/2014/main" xmlns="" id="{66F6B290-67C7-7078-2B9F-3CA05BA8B852}"/>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algn="just"/>
            <a:r>
              <a:rPr lang="ru-RU" dirty="0">
                <a:latin typeface="Times New Roman" panose="02020603050405020304" pitchFamily="18" charset="0"/>
                <a:cs typeface="Times New Roman" panose="02020603050405020304" pitchFamily="18" charset="0"/>
              </a:rPr>
              <a:t>При изучении источников энергетического права обращается внимание на предусмотренные на уровне Федерального закона нормотворческие полномочия Государственной корпорации по атомной энергии «</a:t>
            </a:r>
            <a:r>
              <a:rPr lang="ru-RU" dirty="0" err="1">
                <a:latin typeface="Times New Roman" panose="02020603050405020304" pitchFamily="18" charset="0"/>
                <a:cs typeface="Times New Roman" panose="02020603050405020304" pitchFamily="18" charset="0"/>
              </a:rPr>
              <a:t>Росатом</a:t>
            </a:r>
            <a:r>
              <a:rPr lang="ru-RU" dirty="0">
                <a:latin typeface="Times New Roman" panose="02020603050405020304" pitchFamily="18" charset="0"/>
                <a:cs typeface="Times New Roman" panose="02020603050405020304" pitchFamily="18" charset="0"/>
              </a:rPr>
              <a:t>» (ГК </a:t>
            </a:r>
            <a:r>
              <a:rPr lang="ru-RU" dirty="0" err="1">
                <a:latin typeface="Times New Roman" panose="02020603050405020304" pitchFamily="18" charset="0"/>
                <a:cs typeface="Times New Roman" panose="02020603050405020304" pitchFamily="18" charset="0"/>
              </a:rPr>
              <a:t>Росатом</a:t>
            </a:r>
            <a:r>
              <a:rPr lang="ru-RU" dirty="0">
                <a:latin typeface="Times New Roman" panose="02020603050405020304" pitchFamily="18" charset="0"/>
                <a:cs typeface="Times New Roman" panose="02020603050405020304" pitchFamily="18" charset="0"/>
              </a:rPr>
              <a:t>). Статья 8 Федерального  закона от 01.12.2007 N 317-ФЗ «О Государственной корпорации по атомной энергии «</a:t>
            </a:r>
            <a:r>
              <a:rPr lang="ru-RU" dirty="0" err="1">
                <a:latin typeface="Times New Roman" panose="02020603050405020304" pitchFamily="18" charset="0"/>
                <a:cs typeface="Times New Roman" panose="02020603050405020304" pitchFamily="18" charset="0"/>
              </a:rPr>
              <a:t>Росатом</a:t>
            </a:r>
            <a:r>
              <a:rPr lang="ru-RU" dirty="0">
                <a:latin typeface="Times New Roman" panose="02020603050405020304" pitchFamily="18" charset="0"/>
                <a:cs typeface="Times New Roman" panose="02020603050405020304" pitchFamily="18" charset="0"/>
              </a:rPr>
              <a:t>» закрепляет полномочия ГК </a:t>
            </a:r>
            <a:r>
              <a:rPr lang="ru-RU" dirty="0" err="1">
                <a:latin typeface="Times New Roman" panose="02020603050405020304" pitchFamily="18" charset="0"/>
                <a:cs typeface="Times New Roman" panose="02020603050405020304" pitchFamily="18" charset="0"/>
              </a:rPr>
              <a:t>Росатом</a:t>
            </a:r>
            <a:r>
              <a:rPr lang="ru-RU" dirty="0">
                <a:latin typeface="Times New Roman" panose="02020603050405020304" pitchFamily="18" charset="0"/>
                <a:cs typeface="Times New Roman" panose="02020603050405020304" pitchFamily="18" charset="0"/>
              </a:rPr>
              <a:t> по нормативно-правовому регулированию. Перечень нормативных правовых актов, принимаемых ГК </a:t>
            </a:r>
            <a:r>
              <a:rPr lang="ru-RU" dirty="0" err="1">
                <a:latin typeface="Times New Roman" panose="02020603050405020304" pitchFamily="18" charset="0"/>
                <a:cs typeface="Times New Roman" panose="02020603050405020304" pitchFamily="18" charset="0"/>
              </a:rPr>
              <a:t>Росатом</a:t>
            </a:r>
            <a:r>
              <a:rPr lang="ru-RU" dirty="0">
                <a:latin typeface="Times New Roman" panose="02020603050405020304" pitchFamily="18" charset="0"/>
                <a:cs typeface="Times New Roman" panose="02020603050405020304" pitchFamily="18" charset="0"/>
              </a:rPr>
              <a:t>,  не является исчерпывающим. </a:t>
            </a:r>
          </a:p>
          <a:p>
            <a:pPr algn="just"/>
            <a:r>
              <a:rPr lang="ru-RU" dirty="0">
                <a:latin typeface="Times New Roman" panose="02020603050405020304" pitchFamily="18" charset="0"/>
                <a:cs typeface="Times New Roman" panose="02020603050405020304" pitchFamily="18" charset="0"/>
              </a:rPr>
              <a:t>Нормативные правовые акты ГК </a:t>
            </a:r>
            <a:r>
              <a:rPr lang="ru-RU" dirty="0" err="1">
                <a:latin typeface="Times New Roman" panose="02020603050405020304" pitchFamily="18" charset="0"/>
                <a:cs typeface="Times New Roman" panose="02020603050405020304" pitchFamily="18" charset="0"/>
              </a:rPr>
              <a:t>Росатом</a:t>
            </a:r>
            <a:r>
              <a:rPr lang="ru-RU" dirty="0">
                <a:latin typeface="Times New Roman" panose="02020603050405020304" pitchFamily="18" charset="0"/>
                <a:cs typeface="Times New Roman" panose="02020603050405020304" pitchFamily="18" charset="0"/>
              </a:rPr>
              <a:t> подлежат регистрации и опубликованию в порядке, установленном для государственной регистрации и опубликования нормативных правовых актов федеральных органов исполнительной власти. </a:t>
            </a:r>
          </a:p>
          <a:p>
            <a:pPr algn="just"/>
            <a:r>
              <a:rPr lang="ru-RU" dirty="0">
                <a:latin typeface="Times New Roman" panose="02020603050405020304" pitchFamily="18" charset="0"/>
                <a:cs typeface="Times New Roman" panose="02020603050405020304" pitchFamily="18" charset="0"/>
              </a:rPr>
              <a:t>У собственника единой системы газоснабжения на сегодняшний  день аналогичные полномочия не предусмотрены, так же как и у иных ключевых компаний в других отраслях энергетики.</a:t>
            </a:r>
          </a:p>
          <a:p>
            <a:endParaRPr lang="ru-RU" dirty="0"/>
          </a:p>
          <a:p>
            <a:endParaRPr lang="ru-RU" dirty="0"/>
          </a:p>
          <a:p>
            <a:endParaRPr lang="ru-RU" dirty="0"/>
          </a:p>
        </p:txBody>
      </p:sp>
    </p:spTree>
    <p:extLst>
      <p:ext uri="{BB962C8B-B14F-4D97-AF65-F5344CB8AC3E}">
        <p14:creationId xmlns:p14="http://schemas.microsoft.com/office/powerpoint/2010/main" val="129159066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lstStyle/>
          <a:p>
            <a:pPr algn="ctr"/>
            <a:r>
              <a:rPr lang="ru-RU" b="1" dirty="0">
                <a:latin typeface="Times New Roman" panose="02020603050405020304" pitchFamily="18" charset="0"/>
                <a:cs typeface="Times New Roman" panose="02020603050405020304" pitchFamily="18" charset="0"/>
              </a:rPr>
              <a:t>Локальные акты компаний</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pPr algn="just"/>
            <a:r>
              <a:rPr lang="ru-RU" sz="2400" dirty="0">
                <a:latin typeface="Times New Roman" panose="02020603050405020304" pitchFamily="18" charset="0"/>
                <a:cs typeface="Times New Roman" panose="02020603050405020304" pitchFamily="18" charset="0"/>
              </a:rPr>
              <a:t>В правовой литературе также обращается внимание на регулирующее воздействие локальные актов юридических лиц после принятия Федерального закона от 18.07.2011 № 223-ФЗ «О закупках товаров, работ, услуг отдельными видами юридических лиц».</a:t>
            </a:r>
          </a:p>
          <a:p>
            <a:pPr algn="just"/>
            <a:r>
              <a:rPr lang="ru-RU" sz="2400" dirty="0">
                <a:latin typeface="Times New Roman" panose="02020603050405020304" pitchFamily="18" charset="0"/>
                <a:cs typeface="Times New Roman" panose="02020603050405020304" pitchFamily="18" charset="0"/>
              </a:rPr>
              <a:t>Для энергетической сферы, в том числе для газовой отрасли, характерно наличие отраслевых стандартов закупок – с учетом отдельных отраслей, комплексов, что обусловлено спецификой структуры и порядка взаимодействия субъектов энергетических рынков, входящих в определенные группы компаний, например, группу компаний ПАО «Газпром».</a:t>
            </a:r>
          </a:p>
          <a:p>
            <a:pPr algn="just"/>
            <a:r>
              <a:rPr lang="ru-RU" sz="2400" dirty="0">
                <a:latin typeface="Times New Roman" panose="02020603050405020304" pitchFamily="18" charset="0"/>
                <a:cs typeface="Times New Roman" panose="02020603050405020304" pitchFamily="18" charset="0"/>
              </a:rPr>
              <a:t>На сайте ПАО «Газпром» размещено Положение о закупках товаров, работ, услуг ПАО «Газпром» и компаний Группы «Газпром».</a:t>
            </a:r>
          </a:p>
          <a:p>
            <a:endParaRPr lang="ru-RU" dirty="0"/>
          </a:p>
        </p:txBody>
      </p:sp>
    </p:spTree>
    <p:extLst>
      <p:ext uri="{BB962C8B-B14F-4D97-AF65-F5344CB8AC3E}">
        <p14:creationId xmlns:p14="http://schemas.microsoft.com/office/powerpoint/2010/main" val="144830348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lstStyle/>
          <a:p>
            <a:pPr algn="ctr"/>
            <a:r>
              <a:rPr lang="ru-RU" b="1" dirty="0">
                <a:latin typeface="Times New Roman" panose="02020603050405020304" pitchFamily="18" charset="0"/>
                <a:cs typeface="Times New Roman" panose="02020603050405020304" pitchFamily="18" charset="0"/>
              </a:rPr>
              <a:t>Локальные акты компаний</a:t>
            </a:r>
            <a:endParaRPr lang="ru-RU"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pPr algn="just"/>
            <a:r>
              <a:rPr lang="ru-RU" sz="2400" dirty="0">
                <a:latin typeface="Times New Roman" panose="02020603050405020304" pitchFamily="18" charset="0"/>
                <a:cs typeface="Times New Roman" panose="02020603050405020304" pitchFamily="18" charset="0"/>
              </a:rPr>
              <a:t>См. </a:t>
            </a:r>
            <a:r>
              <a:rPr lang="ru-RU" sz="2400" dirty="0" err="1">
                <a:latin typeface="Times New Roman" panose="02020603050405020304" pitchFamily="18" charset="0"/>
                <a:cs typeface="Times New Roman" panose="02020603050405020304" pitchFamily="18" charset="0"/>
              </a:rPr>
              <a:t>подр</a:t>
            </a:r>
            <a:r>
              <a:rPr lang="ru-RU" sz="2400" dirty="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Постановление Конституционного Суда РФ от 23.12.2022 N 57-П «По делу о проверке конституционности пункта 2 статьи 432, пункта 1 статьи 438, пункта 4 статьи 445, пункта 5 статьи 447 и пункта 4 статьи 448 Гражданского кодекса Российской Федерации в связи с жалобой акционерного общества "Системный оператор Единой энергетической системы»:</a:t>
            </a:r>
          </a:p>
          <a:p>
            <a:pPr algn="just"/>
            <a:r>
              <a:rPr lang="ru-RU" sz="2000" dirty="0">
                <a:latin typeface="Times New Roman" panose="02020603050405020304" pitchFamily="18" charset="0"/>
                <a:cs typeface="Times New Roman" panose="02020603050405020304" pitchFamily="18" charset="0"/>
              </a:rPr>
              <a:t>«</a:t>
            </a:r>
            <a:r>
              <a:rPr lang="ru-RU" sz="2000" b="1" dirty="0">
                <a:latin typeface="Times New Roman" panose="02020603050405020304" pitchFamily="18" charset="0"/>
                <a:cs typeface="Times New Roman" panose="02020603050405020304" pitchFamily="18" charset="0"/>
              </a:rPr>
              <a:t>Фактически по объему регулирования положение о закупке призвано восполнить краткость регулирования собственно закупочной деятельности в Федеральном законе</a:t>
            </a:r>
            <a:r>
              <a:rPr lang="ru-RU" sz="2000" dirty="0">
                <a:latin typeface="Times New Roman" panose="02020603050405020304" pitchFamily="18" charset="0"/>
                <a:cs typeface="Times New Roman" panose="02020603050405020304" pitchFamily="18" charset="0"/>
              </a:rPr>
              <a:t>…».</a:t>
            </a:r>
          </a:p>
          <a:p>
            <a:pPr algn="just"/>
            <a:r>
              <a:rPr lang="ru-RU" sz="2000" dirty="0">
                <a:latin typeface="Times New Roman" panose="02020603050405020304" pitchFamily="18" charset="0"/>
                <a:cs typeface="Times New Roman" panose="02020603050405020304" pitchFamily="18" charset="0"/>
              </a:rPr>
              <a:t>Необходимо учитывать, что в законодательство о закупках неоднократно вносились изменения, обусловленные необходимостью обеспечения безопасности Российской Федерации. </a:t>
            </a:r>
          </a:p>
          <a:p>
            <a:pPr algn="just"/>
            <a:r>
              <a:rPr lang="ru-RU" sz="2000" dirty="0">
                <a:latin typeface="Times New Roman" panose="02020603050405020304" pitchFamily="18" charset="0"/>
                <a:cs typeface="Times New Roman" panose="02020603050405020304" pitchFamily="18" charset="0"/>
              </a:rPr>
              <a:t>См. напр.: Федеральным законом  от 16.04.2022 N 104-ФЗ «О внесении изменений в отдельные законодательные акты Российской Федерации»</a:t>
            </a:r>
          </a:p>
          <a:p>
            <a:pPr algn="just"/>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690298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693F112-B0D1-2FCF-0B32-6BA4F298E06C}"/>
              </a:ext>
            </a:extLst>
          </p:cNvPr>
          <p:cNvSpPr>
            <a:spLocks noGrp="1"/>
          </p:cNvSpPr>
          <p:nvPr>
            <p:ph type="title"/>
          </p:nvPr>
        </p:nvSpPr>
        <p:spPr>
          <a:solidFill>
            <a:srgbClr val="00B0F0"/>
          </a:solidFill>
        </p:spPr>
        <p:txBody>
          <a:bodyPr/>
          <a:lstStyle/>
          <a:p>
            <a:pPr algn="ctr"/>
            <a:r>
              <a:rPr lang="ru-RU" b="1" dirty="0">
                <a:latin typeface="Times New Roman" panose="02020603050405020304" pitchFamily="18" charset="0"/>
                <a:cs typeface="Times New Roman" panose="02020603050405020304" pitchFamily="18" charset="0"/>
              </a:rPr>
              <a:t>Акты высших судебных инстанций, судебная практика</a:t>
            </a:r>
          </a:p>
        </p:txBody>
      </p:sp>
      <p:sp>
        <p:nvSpPr>
          <p:cNvPr id="3" name="Объект 2">
            <a:extLst>
              <a:ext uri="{FF2B5EF4-FFF2-40B4-BE49-F238E27FC236}">
                <a16:creationId xmlns:a16="http://schemas.microsoft.com/office/drawing/2014/main" xmlns="" id="{DA05C06A-E7AD-6F7A-8A77-42142B9BE576}"/>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lnSpcReduction="10000"/>
          </a:bodyPr>
          <a:lstStyle/>
          <a:p>
            <a:pPr algn="just"/>
            <a:r>
              <a:rPr lang="ru-RU" dirty="0">
                <a:latin typeface="Times New Roman" panose="02020603050405020304" pitchFamily="18" charset="0"/>
                <a:cs typeface="Times New Roman" panose="02020603050405020304" pitchFamily="18" charset="0"/>
              </a:rPr>
              <a:t>Постановление Конституционного Суда РФ от 11.11.2021 N 48-П «По делу о проверке конституционности положений пункта 6 части четвертой статьи 392 Гражданского процессуального кодекса Российской Федерации, пункта 1 статьи 222 Гражданского кодекса Российской Федерации и статьи 32 Федерального закона "О газоснабжении в Российской Федерации" в связи с жалобой гражданина Ю.В. Тихонова»</a:t>
            </a:r>
          </a:p>
          <a:p>
            <a:pPr algn="just"/>
            <a:r>
              <a:rPr lang="ru-RU" dirty="0">
                <a:latin typeface="Times New Roman" panose="02020603050405020304" pitchFamily="18" charset="0"/>
                <a:cs typeface="Times New Roman" panose="02020603050405020304" pitchFamily="18" charset="0"/>
              </a:rPr>
              <a:t>Указанное Постановление Конституционного Суда Российской Федерации нашло отражение в Обзоре практики Конституционного Суда Российской Федерации за четвертый квартал 2021 года</a:t>
            </a:r>
            <a:r>
              <a:rPr lang="ru-RU" dirty="0"/>
              <a:t>.</a:t>
            </a:r>
          </a:p>
        </p:txBody>
      </p:sp>
    </p:spTree>
    <p:extLst>
      <p:ext uri="{BB962C8B-B14F-4D97-AF65-F5344CB8AC3E}">
        <p14:creationId xmlns:p14="http://schemas.microsoft.com/office/powerpoint/2010/main" val="292512813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style>
          <a:lnRef idx="1">
            <a:schemeClr val="accent1"/>
          </a:lnRef>
          <a:fillRef idx="3">
            <a:schemeClr val="accent1"/>
          </a:fillRef>
          <a:effectRef idx="2">
            <a:schemeClr val="accent1"/>
          </a:effectRef>
          <a:fontRef idx="minor">
            <a:schemeClr val="lt1"/>
          </a:fontRef>
        </p:style>
        <p:txBody>
          <a:bodyPr>
            <a:normAutofit fontScale="90000"/>
          </a:bodyPr>
          <a:lstStyle/>
          <a:p>
            <a:pPr algn="ctr"/>
            <a:r>
              <a:rPr lang="ru-RU" sz="2700" b="1" dirty="0" smtClean="0">
                <a:latin typeface="Times New Roman" panose="02020603050405020304" pitchFamily="18" charset="0"/>
                <a:cs typeface="Times New Roman" panose="02020603050405020304" pitchFamily="18" charset="0"/>
              </a:rPr>
              <a:t/>
            </a:r>
            <a:br>
              <a:rPr lang="ru-RU" sz="2700" b="1" dirty="0" smtClean="0">
                <a:latin typeface="Times New Roman" panose="02020603050405020304" pitchFamily="18" charset="0"/>
                <a:cs typeface="Times New Roman" panose="02020603050405020304" pitchFamily="18" charset="0"/>
              </a:rPr>
            </a:br>
            <a:r>
              <a:rPr lang="ru-RU" sz="2700" b="1" dirty="0" smtClean="0">
                <a:latin typeface="Times New Roman" panose="02020603050405020304" pitchFamily="18" charset="0"/>
                <a:cs typeface="Times New Roman" panose="02020603050405020304" pitchFamily="18" charset="0"/>
              </a:rPr>
              <a:t>Акты </a:t>
            </a:r>
            <a:r>
              <a:rPr lang="ru-RU" sz="2700" b="1" dirty="0">
                <a:latin typeface="Times New Roman" panose="02020603050405020304" pitchFamily="18" charset="0"/>
                <a:cs typeface="Times New Roman" panose="02020603050405020304" pitchFamily="18" charset="0"/>
              </a:rPr>
              <a:t>высших судебных инстанций, судебная </a:t>
            </a:r>
            <a:r>
              <a:rPr lang="ru-RU" sz="2700" b="1" dirty="0" smtClean="0">
                <a:latin typeface="Times New Roman" panose="02020603050405020304" pitchFamily="18" charset="0"/>
                <a:cs typeface="Times New Roman" panose="02020603050405020304" pitchFamily="18" charset="0"/>
              </a:rPr>
              <a:t>практика</a:t>
            </a:r>
            <a:r>
              <a:rPr lang="ru-RU" b="1" dirty="0" smtClean="0">
                <a:latin typeface="Times New Roman" panose="02020603050405020304" pitchFamily="18" charset="0"/>
                <a:cs typeface="Times New Roman" panose="02020603050405020304" pitchFamily="18" charset="0"/>
              </a:rPr>
              <a:t/>
            </a:r>
            <a:br>
              <a:rPr lang="ru-RU" b="1" dirty="0" smtClean="0">
                <a:latin typeface="Times New Roman" panose="02020603050405020304" pitchFamily="18" charset="0"/>
                <a:cs typeface="Times New Roman" panose="02020603050405020304" pitchFamily="18" charset="0"/>
              </a:rPr>
            </a:br>
            <a:endParaRPr lang="ru-RU" dirty="0"/>
          </a:p>
        </p:txBody>
      </p:sp>
      <p:sp>
        <p:nvSpPr>
          <p:cNvPr id="3" name="Объект 2"/>
          <p:cNvSpPr>
            <a:spLocks noGrp="1"/>
          </p:cNvSpPr>
          <p:nvPr>
            <p:ph idx="1"/>
          </p:nvPr>
        </p:nvSpPr>
        <p:spPr/>
        <p:txBody>
          <a:bodyPr/>
          <a:lstStyle/>
          <a:p>
            <a:pPr algn="just"/>
            <a:r>
              <a:rPr lang="ru-RU" dirty="0">
                <a:latin typeface="Times New Roman" panose="02020603050405020304" pitchFamily="18" charset="0"/>
                <a:cs typeface="Times New Roman" panose="02020603050405020304" pitchFamily="18" charset="0"/>
              </a:rPr>
              <a:t>Определение Конституционного Суда РФ от 18.01.2024 N 6-О</a:t>
            </a:r>
            <a:br>
              <a:rPr lang="ru-RU" dirty="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«Об </a:t>
            </a:r>
            <a:r>
              <a:rPr lang="ru-RU" dirty="0">
                <a:latin typeface="Times New Roman" panose="02020603050405020304" pitchFamily="18" charset="0"/>
                <a:cs typeface="Times New Roman" panose="02020603050405020304" pitchFamily="18" charset="0"/>
              </a:rPr>
              <a:t>отказе в принятии к рассмотрению жалобы союза содействия в газификации и благоустройстве территории "Союз-Газ" на нарушение его конституционных прав частью третьей статьи 27 Федерального закона "О газоснабжении в Российской Федерации" и пунктом 48 Правил подключения (технологического присоединения) газоиспользующего оборудования и объектов капитального строительства к сетям </a:t>
            </a:r>
            <a:r>
              <a:rPr lang="ru-RU" dirty="0" smtClean="0">
                <a:latin typeface="Times New Roman" panose="02020603050405020304" pitchFamily="18" charset="0"/>
                <a:cs typeface="Times New Roman" panose="02020603050405020304" pitchFamily="18" charset="0"/>
              </a:rPr>
              <a:t>газораспределения». </a:t>
            </a:r>
            <a:endParaRPr lang="ru-RU" b="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31009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normAutofit/>
          </a:bodyPr>
          <a:lstStyle/>
          <a:p>
            <a:pPr algn="ctr"/>
            <a:r>
              <a:rPr lang="ru-RU" sz="4000" b="1" dirty="0">
                <a:latin typeface="Times New Roman" panose="02020603050405020304" pitchFamily="18" charset="0"/>
                <a:cs typeface="Times New Roman" panose="02020603050405020304" pitchFamily="18" charset="0"/>
              </a:rPr>
              <a:t>Акты высших судебных инстанций,</a:t>
            </a:r>
            <a:br>
              <a:rPr lang="ru-RU" sz="4000" b="1" dirty="0">
                <a:latin typeface="Times New Roman" panose="02020603050405020304" pitchFamily="18" charset="0"/>
                <a:cs typeface="Times New Roman" panose="02020603050405020304" pitchFamily="18" charset="0"/>
              </a:rPr>
            </a:br>
            <a:r>
              <a:rPr lang="ru-RU" sz="4000" b="1" dirty="0">
                <a:latin typeface="Times New Roman" panose="02020603050405020304" pitchFamily="18" charset="0"/>
                <a:cs typeface="Times New Roman" panose="02020603050405020304" pitchFamily="18" charset="0"/>
              </a:rPr>
              <a:t>судебная практика</a:t>
            </a:r>
            <a:endParaRPr lang="ru-RU" sz="40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a:bodyPr>
          <a:lstStyle/>
          <a:p>
            <a:pPr algn="just"/>
            <a:endParaRPr lang="ru-RU" sz="2400" dirty="0">
              <a:latin typeface="Times New Roman" panose="02020603050405020304" pitchFamily="18" charset="0"/>
              <a:cs typeface="Times New Roman" panose="02020603050405020304" pitchFamily="18" charset="0"/>
            </a:endParaRPr>
          </a:p>
          <a:p>
            <a:pPr algn="just"/>
            <a:r>
              <a:rPr lang="ru-RU" sz="2400" dirty="0">
                <a:latin typeface="Times New Roman" panose="02020603050405020304" pitchFamily="18" charset="0"/>
                <a:cs typeface="Times New Roman" panose="02020603050405020304" pitchFamily="18" charset="0"/>
              </a:rPr>
              <a:t>Постановление Конституционного Суда РФ от 03.07.2019 N 26-П «По делу о проверке конституционности статей 15, 16 и 1069 Гражданского кодекса Российской Федерации, пункта 4 статьи 242.2 Бюджетного кодекса Российской Федерации и части 10 статьи 85 Федерального закона "Об общих принципах организации местного самоуправления в Российской Федерации" в связи с жалобой администрации городского округа Верхняя Пышма»</a:t>
            </a:r>
          </a:p>
          <a:p>
            <a:pPr algn="just"/>
            <a:endParaRPr lang="ru-RU" sz="2400" baseline="30000" dirty="0">
              <a:latin typeface="Times New Roman" panose="02020603050405020304" pitchFamily="18" charset="0"/>
              <a:cs typeface="Times New Roman" panose="02020603050405020304" pitchFamily="18" charset="0"/>
            </a:endParaRPr>
          </a:p>
          <a:p>
            <a:pPr algn="just"/>
            <a:r>
              <a:rPr lang="ru-RU" baseline="30000" dirty="0">
                <a:latin typeface="Times New Roman" panose="02020603050405020304" pitchFamily="18" charset="0"/>
                <a:cs typeface="Times New Roman" panose="02020603050405020304" pitchFamily="18" charset="0"/>
              </a:rPr>
              <a:t>Обзор судебной практики по спорам, связанным с возведением зданий и сооружений в охранных зонах трубопроводов и в границах минимальных расстояний до магистральных или промышленных трубопроводов, утв. Президиумом Верховного Суда РФ 23.06.2021</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347709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00B0F0"/>
          </a:solidFill>
        </p:spPr>
        <p:txBody>
          <a:bodyPr/>
          <a:lstStyle/>
          <a:p>
            <a:pPr algn="ctr"/>
            <a:r>
              <a:rPr lang="ru-RU" dirty="0">
                <a:latin typeface="Times New Roman" panose="02020603050405020304" pitchFamily="18" charset="0"/>
                <a:cs typeface="Times New Roman" panose="02020603050405020304" pitchFamily="18" charset="0"/>
              </a:rPr>
              <a:t>Акты высших судебных инстанций,</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судебная практика</a:t>
            </a:r>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pPr algn="just"/>
            <a:r>
              <a:rPr lang="ru-RU" dirty="0">
                <a:latin typeface="Times New Roman" panose="02020603050405020304" pitchFamily="18" charset="0"/>
                <a:cs typeface="Times New Roman" panose="02020603050405020304" pitchFamily="18" charset="0"/>
              </a:rPr>
              <a:t>Постановление Пленума Верховного Суда РФ от 27.12.2016 N 63 «О рассмотрении судами споров об оплате энергии в случае признания недействующим нормативного правового акта, которым установлена регулируемая цена»</a:t>
            </a:r>
            <a:endParaRPr lang="en-US"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a:p>
            <a:pPr algn="just"/>
            <a:r>
              <a:rPr lang="ru-RU" dirty="0">
                <a:latin typeface="Times New Roman" panose="02020603050405020304" pitchFamily="18" charset="0"/>
                <a:cs typeface="Times New Roman" panose="02020603050405020304" pitchFamily="18" charset="0"/>
              </a:rPr>
              <a:t>Постановление Пленума Верховного Суда РФ от 04.03.2021 N 2 «О некоторых вопросах, возникающих в связи с применением судами антимонопольного законодательства»</a:t>
            </a:r>
          </a:p>
        </p:txBody>
      </p:sp>
    </p:spTree>
    <p:extLst>
      <p:ext uri="{BB962C8B-B14F-4D97-AF65-F5344CB8AC3E}">
        <p14:creationId xmlns:p14="http://schemas.microsoft.com/office/powerpoint/2010/main" val="418657091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C3E2DC91-FD86-B572-3AED-4BEE5264F1A2}"/>
              </a:ext>
            </a:extLst>
          </p:cNvPr>
          <p:cNvSpPr>
            <a:spLocks noGrp="1"/>
          </p:cNvSpPr>
          <p:nvPr>
            <p:ph type="title"/>
          </p:nvPr>
        </p:nvSpPr>
        <p:spPr>
          <a:xfrm>
            <a:off x="883355" y="342547"/>
            <a:ext cx="10515600" cy="1325563"/>
          </a:xfrm>
        </p:spPr>
        <p:style>
          <a:lnRef idx="1">
            <a:schemeClr val="accent6"/>
          </a:lnRef>
          <a:fillRef idx="2">
            <a:schemeClr val="accent6"/>
          </a:fillRef>
          <a:effectRef idx="1">
            <a:schemeClr val="accent6"/>
          </a:effectRef>
          <a:fontRef idx="minor">
            <a:schemeClr val="dk1"/>
          </a:fontRef>
        </p:style>
        <p:txBody>
          <a:bodyPr>
            <a:normAutofit/>
          </a:bodyPr>
          <a:lstStyle/>
          <a:p>
            <a:pPr algn="ctr"/>
            <a:r>
              <a:rPr lang="ru-RU" sz="3600" b="1" dirty="0">
                <a:latin typeface="Times New Roman" panose="02020603050405020304" pitchFamily="18" charset="0"/>
                <a:cs typeface="Times New Roman" panose="02020603050405020304" pitchFamily="18" charset="0"/>
              </a:rPr>
              <a:t>НАУЧНЫЕ И УЧЕБНЫЕ ИЗДАНИЯ ДЛЯ САМОСТОЯТЕЛЬНОЙ РАБОТЫ</a:t>
            </a:r>
          </a:p>
        </p:txBody>
      </p:sp>
      <p:sp>
        <p:nvSpPr>
          <p:cNvPr id="3" name="Объект 2">
            <a:extLst>
              <a:ext uri="{FF2B5EF4-FFF2-40B4-BE49-F238E27FC236}">
                <a16:creationId xmlns:a16="http://schemas.microsoft.com/office/drawing/2014/main" xmlns="" id="{A5711492-1858-4FC2-714F-DFCDF97FD49E}"/>
              </a:ext>
            </a:extLst>
          </p:cNvPr>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55000" lnSpcReduction="20000"/>
          </a:bodyPr>
          <a:lstStyle/>
          <a:p>
            <a:pPr algn="just"/>
            <a:r>
              <a:rPr lang="ru-RU" dirty="0">
                <a:latin typeface="Times New Roman" panose="02020603050405020304" pitchFamily="18" charset="0"/>
                <a:cs typeface="Times New Roman" panose="02020603050405020304" pitchFamily="18" charset="0"/>
              </a:rPr>
              <a:t>Рекомендуется следующие научные и учебные издания:</a:t>
            </a:r>
          </a:p>
          <a:p>
            <a:pPr algn="just"/>
            <a:r>
              <a:rPr lang="ru-RU" dirty="0">
                <a:latin typeface="Times New Roman" panose="02020603050405020304" pitchFamily="18" charset="0"/>
                <a:cs typeface="Times New Roman" panose="02020603050405020304" pitchFamily="18" charset="0"/>
              </a:rPr>
              <a:t>Актуальные задачи энергетического права и современной правовой науки. Монография под ред. </a:t>
            </a:r>
            <a:r>
              <a:rPr lang="ru-RU" dirty="0" err="1">
                <a:latin typeface="Times New Roman" panose="02020603050405020304" pitchFamily="18" charset="0"/>
                <a:cs typeface="Times New Roman" panose="02020603050405020304" pitchFamily="18" charset="0"/>
              </a:rPr>
              <a:t>В.В.Романовой</a:t>
            </a:r>
            <a:r>
              <a:rPr lang="ru-RU" dirty="0">
                <a:latin typeface="Times New Roman" panose="02020603050405020304" pitchFamily="18" charset="0"/>
                <a:cs typeface="Times New Roman" panose="02020603050405020304" pitchFamily="18" charset="0"/>
              </a:rPr>
              <a:t>. М.: АНО «Научно-исследовательский «Центр развития энергетического права и современной правовой науки имени В.А.Мусина».2024 г.</a:t>
            </a:r>
          </a:p>
          <a:p>
            <a:pPr algn="just"/>
            <a:r>
              <a:rPr lang="ru-RU" dirty="0">
                <a:latin typeface="Times New Roman" panose="02020603050405020304" pitchFamily="18" charset="0"/>
                <a:cs typeface="Times New Roman" panose="02020603050405020304" pitchFamily="18" charset="0"/>
              </a:rPr>
              <a:t>Актуальные задачи энергетического права. Монография под ред. </a:t>
            </a:r>
            <a:r>
              <a:rPr lang="ru-RU" dirty="0" err="1">
                <a:latin typeface="Times New Roman" panose="02020603050405020304" pitchFamily="18" charset="0"/>
                <a:cs typeface="Times New Roman" panose="02020603050405020304" pitchFamily="18" charset="0"/>
              </a:rPr>
              <a:t>В.В.Романовой</a:t>
            </a:r>
            <a:r>
              <a:rPr lang="ru-RU" dirty="0">
                <a:latin typeface="Times New Roman" panose="02020603050405020304" pitchFamily="18" charset="0"/>
                <a:cs typeface="Times New Roman" panose="02020603050405020304" pitchFamily="18" charset="0"/>
              </a:rPr>
              <a:t>. М.: Издательство «Интеграция: Образование и наука».2022 г. </a:t>
            </a:r>
          </a:p>
          <a:p>
            <a:pPr algn="just"/>
            <a:r>
              <a:rPr lang="ru-RU" dirty="0">
                <a:latin typeface="Times New Roman" panose="02020603050405020304" pitchFamily="18" charset="0"/>
                <a:cs typeface="Times New Roman" panose="02020603050405020304" pitchFamily="18" charset="0"/>
              </a:rPr>
              <a:t>Романова В.В. Энергетическое право. Учебник для подготовки кадров высшей квалификации.</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М.: Издательская группа «Юрист». 2021 г.</a:t>
            </a:r>
          </a:p>
          <a:p>
            <a:pPr lvl="0"/>
            <a:r>
              <a:rPr lang="ru-RU" dirty="0">
                <a:latin typeface="Times New Roman" panose="02020603050405020304" pitchFamily="18" charset="0"/>
                <a:cs typeface="Times New Roman" panose="02020603050405020304" pitchFamily="18" charset="0"/>
              </a:rPr>
              <a:t>Лисицын-</a:t>
            </a:r>
            <a:r>
              <a:rPr lang="ru-RU" dirty="0" err="1">
                <a:latin typeface="Times New Roman" panose="02020603050405020304" pitchFamily="18" charset="0"/>
                <a:cs typeface="Times New Roman" panose="02020603050405020304" pitchFamily="18" charset="0"/>
              </a:rPr>
              <a:t>Светланов</a:t>
            </a:r>
            <a:r>
              <a:rPr lang="ru-RU" dirty="0">
                <a:latin typeface="Times New Roman" panose="02020603050405020304" pitchFamily="18" charset="0"/>
                <a:cs typeface="Times New Roman" panose="02020603050405020304" pitchFamily="18" charset="0"/>
              </a:rPr>
              <a:t> А.Г. Энергетическое право: задачи дальнейшего развития отрасли / А.Г. Лисицын-</a:t>
            </a:r>
            <a:r>
              <a:rPr lang="ru-RU" dirty="0" err="1">
                <a:latin typeface="Times New Roman" panose="02020603050405020304" pitchFamily="18" charset="0"/>
                <a:cs typeface="Times New Roman" panose="02020603050405020304" pitchFamily="18" charset="0"/>
              </a:rPr>
              <a:t>Светланов</a:t>
            </a:r>
            <a:r>
              <a:rPr lang="ru-RU" dirty="0">
                <a:latin typeface="Times New Roman" panose="02020603050405020304" pitchFamily="18" charset="0"/>
                <a:cs typeface="Times New Roman" panose="02020603050405020304" pitchFamily="18" charset="0"/>
              </a:rPr>
              <a:t> // Сборник материалов международной научно-практической конференции. Москва : Издательство «Юрист», 2013. С. 10–15.</a:t>
            </a:r>
          </a:p>
          <a:p>
            <a:pPr lvl="0"/>
            <a:r>
              <a:rPr lang="ru-RU" dirty="0" err="1">
                <a:latin typeface="Times New Roman" panose="02020603050405020304" pitchFamily="18" charset="0"/>
                <a:cs typeface="Times New Roman" panose="02020603050405020304" pitchFamily="18" charset="0"/>
              </a:rPr>
              <a:t>Клеандров</a:t>
            </a:r>
            <a:r>
              <a:rPr lang="ru-RU" dirty="0">
                <a:latin typeface="Times New Roman" panose="02020603050405020304" pitchFamily="18" charset="0"/>
                <a:cs typeface="Times New Roman" panose="02020603050405020304" pitchFamily="18" charset="0"/>
              </a:rPr>
              <a:t> М.И. Науке энергетического права — светлое будущее / М.И. </a:t>
            </a:r>
            <a:r>
              <a:rPr lang="ru-RU" dirty="0" err="1">
                <a:latin typeface="Times New Roman" panose="02020603050405020304" pitchFamily="18" charset="0"/>
                <a:cs typeface="Times New Roman" panose="02020603050405020304" pitchFamily="18" charset="0"/>
              </a:rPr>
              <a:t>Клеандров</a:t>
            </a:r>
            <a:r>
              <a:rPr lang="ru-RU" dirty="0">
                <a:latin typeface="Times New Roman" panose="02020603050405020304" pitchFamily="18" charset="0"/>
                <a:cs typeface="Times New Roman" panose="02020603050405020304" pitchFamily="18" charset="0"/>
              </a:rPr>
              <a:t> // Правовой энергетический форум. 2018. № 2. С. 9–11.</a:t>
            </a:r>
          </a:p>
          <a:p>
            <a:pPr lvl="0"/>
            <a:r>
              <a:rPr lang="ru-RU" dirty="0" err="1">
                <a:latin typeface="Times New Roman" panose="02020603050405020304" pitchFamily="18" charset="0"/>
                <a:cs typeface="Times New Roman" panose="02020603050405020304" pitchFamily="18" charset="0"/>
              </a:rPr>
              <a:t>Клеандров</a:t>
            </a:r>
            <a:r>
              <a:rPr lang="ru-RU" dirty="0">
                <a:latin typeface="Times New Roman" panose="02020603050405020304" pitchFamily="18" charset="0"/>
                <a:cs typeface="Times New Roman" panose="02020603050405020304" pitchFamily="18" charset="0"/>
              </a:rPr>
              <a:t> М.И. Фундаментальные основы энергетического права / М.И. </a:t>
            </a:r>
            <a:r>
              <a:rPr lang="ru-RU" dirty="0" err="1">
                <a:latin typeface="Times New Roman" panose="02020603050405020304" pitchFamily="18" charset="0"/>
                <a:cs typeface="Times New Roman" panose="02020603050405020304" pitchFamily="18" charset="0"/>
              </a:rPr>
              <a:t>Клеандров</a:t>
            </a:r>
            <a:r>
              <a:rPr lang="ru-RU" dirty="0">
                <a:latin typeface="Times New Roman" panose="02020603050405020304" pitchFamily="18" charset="0"/>
                <a:cs typeface="Times New Roman" panose="02020603050405020304" pitchFamily="18" charset="0"/>
              </a:rPr>
              <a:t> // Правовой энергетический форум. 2020. № 2. С. 16–23.</a:t>
            </a:r>
          </a:p>
          <a:p>
            <a:pPr lvl="0"/>
            <a:r>
              <a:rPr lang="ru-RU" dirty="0">
                <a:latin typeface="Times New Roman" panose="02020603050405020304" pitchFamily="18" charset="0"/>
                <a:cs typeface="Times New Roman" panose="02020603050405020304" pitchFamily="18" charset="0"/>
              </a:rPr>
              <a:t>Яковлев В.Ф. Энергетическое право как комплексная отрасль права России. Энергетическое право России и Германии: сравнительно-правовое исследование / В.Ф. Яковлев, П.Г. </a:t>
            </a:r>
            <a:r>
              <a:rPr lang="ru-RU" dirty="0" err="1">
                <a:latin typeface="Times New Roman" panose="02020603050405020304" pitchFamily="18" charset="0"/>
                <a:cs typeface="Times New Roman" panose="02020603050405020304" pitchFamily="18" charset="0"/>
              </a:rPr>
              <a:t>Лахно</a:t>
            </a:r>
            <a:r>
              <a:rPr lang="ru-RU" dirty="0">
                <a:latin typeface="Times New Roman" panose="02020603050405020304" pitchFamily="18" charset="0"/>
                <a:cs typeface="Times New Roman" panose="02020603050405020304" pitchFamily="18" charset="0"/>
              </a:rPr>
              <a:t> ; под редакцией П.Г. </a:t>
            </a:r>
            <a:r>
              <a:rPr lang="ru-RU" dirty="0" err="1">
                <a:latin typeface="Times New Roman" panose="02020603050405020304" pitchFamily="18" charset="0"/>
                <a:cs typeface="Times New Roman" panose="02020603050405020304" pitchFamily="18" charset="0"/>
              </a:rPr>
              <a:t>Лахно</a:t>
            </a:r>
            <a:r>
              <a:rPr lang="ru-RU" dirty="0">
                <a:latin typeface="Times New Roman" panose="02020603050405020304" pitchFamily="18" charset="0"/>
                <a:cs typeface="Times New Roman" panose="02020603050405020304" pitchFamily="18" charset="0"/>
              </a:rPr>
              <a:t>. Москва : Издательская группа «Юрист», 2011.</a:t>
            </a:r>
          </a:p>
          <a:p>
            <a:endParaRPr lang="ru-RU" dirty="0"/>
          </a:p>
        </p:txBody>
      </p:sp>
    </p:spTree>
    <p:extLst>
      <p:ext uri="{BB962C8B-B14F-4D97-AF65-F5344CB8AC3E}">
        <p14:creationId xmlns:p14="http://schemas.microsoft.com/office/powerpoint/2010/main" val="121260051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a:bodyPr>
          <a:lstStyle/>
          <a:p>
            <a:pPr algn="ctr"/>
            <a:r>
              <a:rPr lang="ru-RU" sz="2800" b="1" dirty="0">
                <a:latin typeface="Times New Roman" panose="02020603050405020304" pitchFamily="18" charset="0"/>
                <a:cs typeface="Times New Roman" panose="02020603050405020304" pitchFamily="18" charset="0"/>
              </a:rPr>
              <a:t>НАУЧНЫЕ И УЧЕБНЫЕ ИЗДАНИЯ ДЛЯ САМОСТОЯТЕЛЬНОЙ РАБОТЫ</a:t>
            </a:r>
            <a:endParaRPr lang="ru-RU" sz="2800" dirty="0"/>
          </a:p>
        </p:txBody>
      </p:sp>
      <p:sp>
        <p:nvSpPr>
          <p:cNvPr id="3" name="Объект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fontScale="70000" lnSpcReduction="20000"/>
          </a:bodyPr>
          <a:lstStyle/>
          <a:p>
            <a:pPr lvl="0"/>
            <a:r>
              <a:rPr lang="ru-RU" dirty="0" err="1">
                <a:latin typeface="Times New Roman" panose="02020603050405020304" pitchFamily="18" charset="0"/>
                <a:cs typeface="Times New Roman" panose="02020603050405020304" pitchFamily="18" charset="0"/>
              </a:rPr>
              <a:t>Хеффрон</a:t>
            </a:r>
            <a:r>
              <a:rPr lang="ru-RU" dirty="0">
                <a:latin typeface="Times New Roman" panose="02020603050405020304" pitchFamily="18" charset="0"/>
                <a:cs typeface="Times New Roman" panose="02020603050405020304" pitchFamily="18" charset="0"/>
              </a:rPr>
              <a:t> Р. Энергетическое право в период с 2020 по 2030 гг. Часть 1 / Р. </a:t>
            </a:r>
            <a:r>
              <a:rPr lang="ru-RU" dirty="0" err="1">
                <a:latin typeface="Times New Roman" panose="02020603050405020304" pitchFamily="18" charset="0"/>
                <a:cs typeface="Times New Roman" panose="02020603050405020304" pitchFamily="18" charset="0"/>
              </a:rPr>
              <a:t>Хеффрон</a:t>
            </a:r>
            <a:r>
              <a:rPr lang="ru-RU" dirty="0">
                <a:latin typeface="Times New Roman" panose="02020603050405020304" pitchFamily="18" charset="0"/>
                <a:cs typeface="Times New Roman" panose="02020603050405020304" pitchFamily="18" charset="0"/>
              </a:rPr>
              <a:t> // Правовой энергетический форум. 2020. № 2. С. 30–34; </a:t>
            </a:r>
            <a:r>
              <a:rPr lang="ru-RU" dirty="0" err="1">
                <a:latin typeface="Times New Roman" panose="02020603050405020304" pitchFamily="18" charset="0"/>
                <a:cs typeface="Times New Roman" panose="02020603050405020304" pitchFamily="18" charset="0"/>
              </a:rPr>
              <a:t>Хеффрон</a:t>
            </a:r>
            <a:r>
              <a:rPr lang="ru-RU" dirty="0">
                <a:latin typeface="Times New Roman" panose="02020603050405020304" pitchFamily="18" charset="0"/>
                <a:cs typeface="Times New Roman" panose="02020603050405020304" pitchFamily="18" charset="0"/>
              </a:rPr>
              <a:t> Р. Энергетическое право в период с 2020 по 2030 гг. Часть 2 / Р. </a:t>
            </a:r>
            <a:r>
              <a:rPr lang="ru-RU" dirty="0" err="1">
                <a:latin typeface="Times New Roman" panose="02020603050405020304" pitchFamily="18" charset="0"/>
                <a:cs typeface="Times New Roman" panose="02020603050405020304" pitchFamily="18" charset="0"/>
              </a:rPr>
              <a:t>Хеффрон</a:t>
            </a:r>
            <a:r>
              <a:rPr lang="ru-RU" dirty="0">
                <a:latin typeface="Times New Roman" panose="02020603050405020304" pitchFamily="18" charset="0"/>
                <a:cs typeface="Times New Roman" panose="02020603050405020304" pitchFamily="18" charset="0"/>
              </a:rPr>
              <a:t> // Правовой энергетический форум. 2020. № 3. </a:t>
            </a:r>
          </a:p>
          <a:p>
            <a:pPr lvl="0"/>
            <a:r>
              <a:rPr lang="ru-RU" dirty="0">
                <a:latin typeface="Times New Roman" panose="02020603050405020304" pitchFamily="18" charset="0"/>
                <a:cs typeface="Times New Roman" panose="02020603050405020304" pitchFamily="18" charset="0"/>
              </a:rPr>
              <a:t>Романова В.В</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Современные задачи энергетического права как науки и как учебной дисциплины / В.В</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Романова // Правовой энергетический форум. 2020. № 2. С. 24–29.</a:t>
            </a:r>
          </a:p>
          <a:p>
            <a:pPr algn="just"/>
            <a:r>
              <a:rPr lang="ru-RU" b="1" dirty="0">
                <a:latin typeface="Times New Roman" panose="02020603050405020304" pitchFamily="18" charset="0"/>
                <a:cs typeface="Times New Roman" panose="02020603050405020304" pitchFamily="18" charset="0"/>
              </a:rPr>
              <a:t>и др.</a:t>
            </a:r>
          </a:p>
          <a:p>
            <a:pPr algn="just"/>
            <a:r>
              <a:rPr lang="ru-RU" dirty="0">
                <a:latin typeface="Times New Roman" panose="02020603050405020304" pitchFamily="18" charset="0"/>
                <a:cs typeface="Times New Roman" panose="02020603050405020304" pitchFamily="18" charset="0"/>
              </a:rPr>
              <a:t>Для удобства в работе в разделе данного курса прикреплены </a:t>
            </a:r>
            <a:r>
              <a:rPr lang="en-US" dirty="0">
                <a:latin typeface="Times New Roman" panose="02020603050405020304" pitchFamily="18" charset="0"/>
                <a:cs typeface="Times New Roman" panose="02020603050405020304" pitchFamily="18" charset="0"/>
              </a:rPr>
              <a:t>pdf </a:t>
            </a:r>
            <a:r>
              <a:rPr lang="ru-RU" dirty="0">
                <a:latin typeface="Times New Roman" panose="02020603050405020304" pitchFamily="18" charset="0"/>
                <a:cs typeface="Times New Roman" panose="02020603050405020304" pitchFamily="18" charset="0"/>
              </a:rPr>
              <a:t>версии большинства научных и учебных  изданий.</a:t>
            </a:r>
          </a:p>
          <a:p>
            <a:r>
              <a:rPr lang="ru-RU" dirty="0">
                <a:latin typeface="Times New Roman" panose="02020603050405020304" pitchFamily="18" charset="0"/>
                <a:cs typeface="Times New Roman" panose="02020603050405020304" pitchFamily="18" charset="0"/>
              </a:rPr>
              <a:t>Следует использовать возможность работы в электронных библиотеках, в том числе электронной  библиотечной системе </a:t>
            </a:r>
            <a:r>
              <a:rPr lang="en-US" b="1" dirty="0">
                <a:latin typeface="Times New Roman" panose="02020603050405020304" pitchFamily="18" charset="0"/>
                <a:cs typeface="Times New Roman" panose="02020603050405020304" pitchFamily="18" charset="0"/>
              </a:rPr>
              <a:t>IPR BOOKS</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hlinkClick r:id="rId2"/>
              </a:rPr>
              <a:t>https://iprmedia.ru/products/ipr-books.html</a:t>
            </a:r>
            <a:r>
              <a:rPr lang="ru-RU" dirty="0">
                <a:latin typeface="Times New Roman" panose="02020603050405020304" pitchFamily="18" charset="0"/>
                <a:cs typeface="Times New Roman" panose="02020603050405020304" pitchFamily="18" charset="0"/>
              </a:rPr>
              <a:t> </a:t>
            </a:r>
          </a:p>
          <a:p>
            <a:r>
              <a:rPr lang="ru-RU" b="1" dirty="0">
                <a:latin typeface="Times New Roman" panose="02020603050405020304" pitchFamily="18" charset="0"/>
                <a:cs typeface="Times New Roman" panose="02020603050405020304" pitchFamily="18" charset="0"/>
              </a:rPr>
              <a:t>С научными публикациями по энергетическому праву можно также ознакомиться на сайте журнала «Правовой энергетический форум», где размещены в том числе архивные номера журнала</a:t>
            </a:r>
            <a:r>
              <a:rPr lang="ru-RU"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hlinkClick r:id="rId3"/>
              </a:rPr>
              <a:t>https://mlcjournal.ru/</a:t>
            </a:r>
            <a:r>
              <a:rPr lang="en-US"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02247778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5F02065-8F74-FFCD-CD5B-D35606817709}"/>
              </a:ext>
            </a:extLst>
          </p:cNvPr>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ru-RU" dirty="0"/>
              <a:t>            </a:t>
            </a:r>
            <a:r>
              <a:rPr lang="ru-RU" dirty="0">
                <a:latin typeface="Times New Roman" panose="02020603050405020304" pitchFamily="18" charset="0"/>
                <a:cs typeface="Times New Roman" panose="02020603050405020304" pitchFamily="18" charset="0"/>
              </a:rPr>
              <a:t>Примерные </a:t>
            </a:r>
            <a:r>
              <a:rPr lang="ru-RU" dirty="0" smtClean="0">
                <a:latin typeface="Times New Roman" panose="02020603050405020304" pitchFamily="18" charset="0"/>
                <a:cs typeface="Times New Roman" panose="02020603050405020304" pitchFamily="18" charset="0"/>
              </a:rPr>
              <a:t>вопросы по Разделу</a:t>
            </a:r>
            <a:endParaRPr lang="ru-RU" dirty="0">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B33C5AFC-6FA5-04C1-B5F7-54A0BA5DCCD8}"/>
              </a:ext>
            </a:extLst>
          </p:cNvPr>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70000" lnSpcReduction="20000"/>
          </a:bodyPr>
          <a:lstStyle/>
          <a:p>
            <a:pPr marL="514350" lvl="0" indent="-514350">
              <a:buAutoNum type="arabicPeriod"/>
              <a:defRPr/>
            </a:pPr>
            <a:r>
              <a:rPr lang="ru-RU" sz="2900" dirty="0">
                <a:latin typeface="Times New Roman" panose="02020603050405020304" pitchFamily="18" charset="0"/>
                <a:cs typeface="Times New Roman" panose="02020603050405020304" pitchFamily="18" charset="0"/>
              </a:rPr>
              <a:t>Какие общественные отношения регулируются газовым правом?</a:t>
            </a:r>
          </a:p>
          <a:p>
            <a:pPr marL="514350" lvl="0" indent="-514350">
              <a:buAutoNum type="arabicPeriod"/>
              <a:defRPr/>
            </a:pPr>
            <a:r>
              <a:rPr lang="ru-RU" sz="2900" dirty="0">
                <a:latin typeface="Times New Roman" panose="02020603050405020304" pitchFamily="18" charset="0"/>
                <a:cs typeface="Times New Roman" panose="02020603050405020304" pitchFamily="18" charset="0"/>
              </a:rPr>
              <a:t>Охарактеризуйте систему источников газового права.</a:t>
            </a:r>
          </a:p>
          <a:p>
            <a:pPr marL="514350" lvl="0" indent="-514350">
              <a:buAutoNum type="arabicPeriod"/>
              <a:defRPr/>
            </a:pPr>
            <a:r>
              <a:rPr lang="ru-RU" sz="2900" dirty="0">
                <a:latin typeface="Times New Roman" panose="02020603050405020304" pitchFamily="18" charset="0"/>
                <a:cs typeface="Times New Roman" panose="02020603050405020304" pitchFamily="18" charset="0"/>
              </a:rPr>
              <a:t>Ключевые </a:t>
            </a:r>
            <a:r>
              <a:rPr lang="ru-RU" sz="2900" dirty="0" smtClean="0">
                <a:latin typeface="Times New Roman" panose="02020603050405020304" pitchFamily="18" charset="0"/>
                <a:cs typeface="Times New Roman" panose="02020603050405020304" pitchFamily="18" charset="0"/>
              </a:rPr>
              <a:t>отраслевые федеральные законы как источник газового права.</a:t>
            </a:r>
          </a:p>
          <a:p>
            <a:pPr marL="514350" lvl="0" indent="-514350">
              <a:buAutoNum type="arabicPeriod"/>
              <a:defRPr/>
            </a:pPr>
            <a:r>
              <a:rPr lang="ru-RU" sz="2900" dirty="0" smtClean="0">
                <a:latin typeface="Times New Roman" panose="02020603050405020304" pitchFamily="18" charset="0"/>
                <a:cs typeface="Times New Roman" panose="02020603050405020304" pitchFamily="18" charset="0"/>
              </a:rPr>
              <a:t>Подзаконные нормативные </a:t>
            </a:r>
            <a:r>
              <a:rPr lang="ru-RU" sz="2900" dirty="0">
                <a:latin typeface="Times New Roman" panose="02020603050405020304" pitchFamily="18" charset="0"/>
                <a:cs typeface="Times New Roman" panose="02020603050405020304" pitchFamily="18" charset="0"/>
              </a:rPr>
              <a:t>правовые акты  как источник газового права.</a:t>
            </a:r>
          </a:p>
          <a:p>
            <a:pPr marL="514350" lvl="0" indent="-514350">
              <a:buAutoNum type="arabicPeriod"/>
              <a:defRPr/>
            </a:pPr>
            <a:r>
              <a:rPr lang="ru-RU" sz="2900" dirty="0">
                <a:latin typeface="Times New Roman" panose="02020603050405020304" pitchFamily="18" charset="0"/>
                <a:cs typeface="Times New Roman" panose="02020603050405020304" pitchFamily="18" charset="0"/>
              </a:rPr>
              <a:t>Международные договоры как источник газового права</a:t>
            </a:r>
            <a:r>
              <a:rPr lang="ru-RU" sz="2900" dirty="0" smtClean="0">
                <a:latin typeface="Times New Roman" panose="02020603050405020304" pitchFamily="18" charset="0"/>
                <a:cs typeface="Times New Roman" panose="02020603050405020304" pitchFamily="18" charset="0"/>
              </a:rPr>
              <a:t>. </a:t>
            </a:r>
          </a:p>
          <a:p>
            <a:pPr marL="514350" lvl="0" indent="-514350">
              <a:buAutoNum type="arabicPeriod"/>
              <a:defRPr/>
            </a:pPr>
            <a:r>
              <a:rPr lang="ru-RU" sz="2900" dirty="0" smtClean="0">
                <a:latin typeface="Times New Roman" panose="02020603050405020304" pitchFamily="18" charset="0"/>
                <a:cs typeface="Times New Roman" panose="02020603050405020304" pitchFamily="18" charset="0"/>
              </a:rPr>
              <a:t>Локальные </a:t>
            </a:r>
            <a:r>
              <a:rPr lang="ru-RU" sz="2900" dirty="0">
                <a:latin typeface="Times New Roman" panose="02020603050405020304" pitchFamily="18" charset="0"/>
                <a:cs typeface="Times New Roman" panose="02020603050405020304" pitchFamily="18" charset="0"/>
              </a:rPr>
              <a:t>нормативные акты как источник газового права</a:t>
            </a:r>
            <a:r>
              <a:rPr lang="ru-RU" sz="2900" dirty="0" smtClean="0">
                <a:latin typeface="Times New Roman" panose="02020603050405020304" pitchFamily="18" charset="0"/>
                <a:cs typeface="Times New Roman" panose="02020603050405020304" pitchFamily="18" charset="0"/>
              </a:rPr>
              <a:t>.</a:t>
            </a:r>
          </a:p>
          <a:p>
            <a:pPr marL="514350" lvl="0" indent="-514350">
              <a:buAutoNum type="arabicPeriod"/>
              <a:defRPr/>
            </a:pPr>
            <a:r>
              <a:rPr lang="ru-RU" sz="2900" dirty="0" smtClean="0">
                <a:latin typeface="Times New Roman" panose="02020603050405020304" pitchFamily="18" charset="0"/>
                <a:cs typeface="Times New Roman" panose="02020603050405020304" pitchFamily="18" charset="0"/>
              </a:rPr>
              <a:t>Акты высших судебных инстанций.</a:t>
            </a:r>
            <a:endParaRPr lang="ru-RU" sz="2900" dirty="0">
              <a:latin typeface="Times New Roman" panose="02020603050405020304" pitchFamily="18" charset="0"/>
              <a:cs typeface="Times New Roman" panose="02020603050405020304" pitchFamily="18" charset="0"/>
            </a:endParaRPr>
          </a:p>
          <a:p>
            <a:pPr marL="0" lvl="0" indent="0" algn="just">
              <a:buNone/>
              <a:defRPr/>
            </a:pPr>
            <a:endParaRPr lang="ru-RU" sz="2900" dirty="0">
              <a:latin typeface="Times New Roman" panose="02020603050405020304" pitchFamily="18" charset="0"/>
              <a:cs typeface="Times New Roman" panose="02020603050405020304" pitchFamily="18" charset="0"/>
            </a:endParaRPr>
          </a:p>
          <a:p>
            <a:pPr marL="0" lvl="0" indent="0" algn="just">
              <a:buNone/>
              <a:defRPr/>
            </a:pPr>
            <a:r>
              <a:rPr lang="ru-RU" sz="2900" dirty="0">
                <a:latin typeface="Times New Roman" panose="02020603050405020304" pitchFamily="18" charset="0"/>
                <a:cs typeface="Times New Roman" panose="02020603050405020304" pitchFamily="18" charset="0"/>
              </a:rPr>
              <a:t>Необходимо подготовить письменный краткий ответ на один из вопросов, указанных в перечне. </a:t>
            </a:r>
          </a:p>
          <a:p>
            <a:pPr marL="0" lvl="0" indent="0" algn="just">
              <a:buNone/>
              <a:defRPr/>
            </a:pPr>
            <a:r>
              <a:rPr lang="ru-RU" sz="2900" dirty="0">
                <a:latin typeface="Times New Roman" panose="02020603050405020304" pitchFamily="18" charset="0"/>
                <a:cs typeface="Times New Roman" panose="02020603050405020304" pitchFamily="18" charset="0"/>
              </a:rPr>
              <a:t>Оформление: формат </a:t>
            </a:r>
            <a:r>
              <a:rPr lang="ru-RU" sz="2900" dirty="0" err="1">
                <a:latin typeface="Times New Roman" panose="02020603050405020304" pitchFamily="18" charset="0"/>
                <a:cs typeface="Times New Roman" panose="02020603050405020304" pitchFamily="18" charset="0"/>
              </a:rPr>
              <a:t>word</a:t>
            </a:r>
            <a:r>
              <a:rPr lang="ru-RU" sz="2900" dirty="0">
                <a:latin typeface="Times New Roman" panose="02020603050405020304" pitchFamily="18" charset="0"/>
                <a:cs typeface="Times New Roman" panose="02020603050405020304" pitchFamily="18" charset="0"/>
              </a:rPr>
              <a:t>, шрифт 14, интервал 1,5. </a:t>
            </a:r>
          </a:p>
          <a:p>
            <a:pPr marL="0" lvl="0" indent="0" algn="just">
              <a:buNone/>
              <a:defRPr/>
            </a:pPr>
            <a:r>
              <a:rPr lang="ru-RU" sz="2900" dirty="0">
                <a:latin typeface="Times New Roman" panose="02020603050405020304" pitchFamily="18" charset="0"/>
                <a:cs typeface="Times New Roman" panose="02020603050405020304" pitchFamily="18" charset="0"/>
              </a:rPr>
              <a:t>Необходимо сверху указать </a:t>
            </a:r>
            <a:r>
              <a:rPr lang="ru-RU" sz="2900" dirty="0" smtClean="0">
                <a:latin typeface="Times New Roman" panose="02020603050405020304" pitchFamily="18" charset="0"/>
                <a:cs typeface="Times New Roman" panose="02020603050405020304" pitchFamily="18" charset="0"/>
              </a:rPr>
              <a:t>ФИО. </a:t>
            </a:r>
            <a:endParaRPr lang="ru-RU" sz="2900" dirty="0">
              <a:latin typeface="Times New Roman" panose="02020603050405020304" pitchFamily="18" charset="0"/>
              <a:cs typeface="Times New Roman" panose="02020603050405020304" pitchFamily="18" charset="0"/>
            </a:endParaRPr>
          </a:p>
          <a:p>
            <a:pPr marL="0" lvl="0" indent="0" algn="just">
              <a:buNone/>
              <a:defRPr/>
            </a:pPr>
            <a:r>
              <a:rPr lang="ru-RU" sz="2900" dirty="0">
                <a:latin typeface="Times New Roman" panose="02020603050405020304" pitchFamily="18" charset="0"/>
                <a:cs typeface="Times New Roman" panose="02020603050405020304" pitchFamily="18" charset="0"/>
              </a:rPr>
              <a:t>Ответ необходимо направить на почту: </a:t>
            </a:r>
            <a:r>
              <a:rPr lang="ru-RU" sz="2900" u="sng" dirty="0" smtClean="0">
                <a:latin typeface="Times New Roman" panose="02020603050405020304" pitchFamily="18" charset="0"/>
                <a:cs typeface="Times New Roman" panose="02020603050405020304" pitchFamily="18" charset="0"/>
                <a:hlinkClick r:id="rId2"/>
              </a:rPr>
              <a:t>musinlc@musinlc.ru</a:t>
            </a:r>
            <a:endParaRPr lang="ru-RU" sz="29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192622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3">
            <a:schemeClr val="lt1"/>
          </a:lnRef>
          <a:fillRef idx="1">
            <a:schemeClr val="accent1"/>
          </a:fillRef>
          <a:effectRef idx="1">
            <a:schemeClr val="accent1"/>
          </a:effectRef>
          <a:fontRef idx="minor">
            <a:schemeClr val="lt1"/>
          </a:fontRef>
        </p:style>
        <p:txBody>
          <a:bodyPr>
            <a:normAutofit/>
          </a:bodyPr>
          <a:lstStyle/>
          <a:p>
            <a:pPr algn="ctr"/>
            <a:r>
              <a:rPr lang="ru-RU" sz="3200" b="1" dirty="0">
                <a:latin typeface="Times New Roman" panose="02020603050405020304" pitchFamily="18" charset="0"/>
                <a:cs typeface="Times New Roman" panose="02020603050405020304" pitchFamily="18" charset="0"/>
              </a:rPr>
              <a:t>Понятие и история формирования газового права</a:t>
            </a:r>
            <a:endParaRPr lang="ru-RU" sz="3200" dirty="0"/>
          </a:p>
        </p:txBody>
      </p:sp>
      <p:sp>
        <p:nvSpPr>
          <p:cNvPr id="3" name="Объект 2"/>
          <p:cNvSpPr>
            <a:spLocks noGrp="1"/>
          </p:cNvSpPr>
          <p:nvPr>
            <p:ph idx="1"/>
          </p:nvPr>
        </p:nvSpPr>
        <p:spPr>
          <a:solidFill>
            <a:schemeClr val="accent1">
              <a:lumMod val="40000"/>
              <a:lumOff val="60000"/>
            </a:schemeClr>
          </a:solidFill>
        </p:spPr>
        <p:style>
          <a:lnRef idx="1">
            <a:schemeClr val="accent5"/>
          </a:lnRef>
          <a:fillRef idx="2">
            <a:schemeClr val="accent5"/>
          </a:fillRef>
          <a:effectRef idx="1">
            <a:schemeClr val="accent5"/>
          </a:effectRef>
          <a:fontRef idx="minor">
            <a:schemeClr val="dk1"/>
          </a:fontRef>
        </p:style>
        <p:txBody>
          <a:bodyPr/>
          <a:lstStyle/>
          <a:p>
            <a:pPr algn="just"/>
            <a:r>
              <a:rPr lang="ru-RU" dirty="0" err="1">
                <a:latin typeface="Times New Roman" panose="02020603050405020304" pitchFamily="18" charset="0"/>
                <a:cs typeface="Times New Roman" panose="02020603050405020304" pitchFamily="18" charset="0"/>
              </a:rPr>
              <a:t>А.Г.Лисицын-Светланов</a:t>
            </a:r>
            <a:r>
              <a:rPr lang="ru-RU" dirty="0">
                <a:latin typeface="Times New Roman" panose="02020603050405020304" pitchFamily="18" charset="0"/>
                <a:cs typeface="Times New Roman" panose="02020603050405020304" pitchFamily="18" charset="0"/>
              </a:rPr>
              <a:t> в монографии 2011 года «Роль права в модернизации экономики России»  обращает внимание, что «Отношения, складывающиеся в процессе функционирования нефтегазового комплекса, охватывают разнообразные отношения его участников как по вертикали, так и по горизонтали, а именно отношения публично-правового и частноправового характера с учетом специфики правового регулирования деятельности хозяйствующих субъектов, в том числе в транснациональных масштабах».</a:t>
            </a:r>
          </a:p>
          <a:p>
            <a:endParaRPr lang="ru-RU" dirty="0"/>
          </a:p>
        </p:txBody>
      </p:sp>
    </p:spTree>
    <p:extLst>
      <p:ext uri="{BB962C8B-B14F-4D97-AF65-F5344CB8AC3E}">
        <p14:creationId xmlns:p14="http://schemas.microsoft.com/office/powerpoint/2010/main" val="10183775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r>
              <a:rPr lang="ru-RU" sz="3200" b="1" dirty="0">
                <a:latin typeface="Times New Roman" panose="02020603050405020304" pitchFamily="18" charset="0"/>
                <a:cs typeface="Times New Roman" panose="02020603050405020304" pitchFamily="18" charset="0"/>
              </a:rPr>
              <a:t>Понятие и история формирования газового права</a:t>
            </a:r>
            <a:endParaRPr lang="ru-RU" sz="3200" dirty="0"/>
          </a:p>
        </p:txBody>
      </p:sp>
      <p:sp>
        <p:nvSpPr>
          <p:cNvPr id="3" name="Объект 2"/>
          <p:cNvSpPr>
            <a:spLocks noGrp="1"/>
          </p:cNvSpPr>
          <p:nvPr>
            <p:ph idx="1"/>
          </p:nvPr>
        </p:nvSpPr>
        <p:spPr>
          <a:solidFill>
            <a:schemeClr val="accent1">
              <a:lumMod val="40000"/>
              <a:lumOff val="60000"/>
            </a:schemeClr>
          </a:solidFill>
        </p:spPr>
        <p:style>
          <a:lnRef idx="1">
            <a:schemeClr val="accent5"/>
          </a:lnRef>
          <a:fillRef idx="2">
            <a:schemeClr val="accent5"/>
          </a:fillRef>
          <a:effectRef idx="1">
            <a:schemeClr val="accent5"/>
          </a:effectRef>
          <a:fontRef idx="minor">
            <a:schemeClr val="dk1"/>
          </a:fontRef>
        </p:style>
        <p:txBody>
          <a:bodyPr>
            <a:normAutofit lnSpcReduction="10000"/>
          </a:bodyPr>
          <a:lstStyle/>
          <a:p>
            <a:pPr algn="just"/>
            <a:r>
              <a:rPr lang="ru-RU" dirty="0">
                <a:latin typeface="Times New Roman" panose="02020603050405020304" pitchFamily="18" charset="0"/>
                <a:cs typeface="Times New Roman" panose="02020603050405020304" pitchFamily="18" charset="0"/>
              </a:rPr>
              <a:t>Рассмотрение вопросов правового регулирования для нефтегазового комплекса в целом не случайно и характерно также для исследований в других отраслях знаний, в то же время следует отметить и значительное количество научных трудов, посвященных историческим, технологическим, экономическим  аспектам развития газовой промышленности, газовых  рынков.</a:t>
            </a:r>
          </a:p>
          <a:p>
            <a:pPr algn="just"/>
            <a:r>
              <a:rPr lang="ru-RU" dirty="0">
                <a:latin typeface="Times New Roman" panose="02020603050405020304" pitchFamily="18" charset="0"/>
                <a:cs typeface="Times New Roman" panose="02020603050405020304" pitchFamily="18" charset="0"/>
              </a:rPr>
              <a:t>Во введении  к Российской газовой энциклопедии отмечается, что «нефтяная промышленность была прародительницей газовой отрасли. Даже сейчас, когда добыча газа выделилась в самостоятельную отрасль, говорят о нефтегазовом комплексе, и это понятно. </a:t>
            </a:r>
            <a:endParaRPr lang="ru-RU" dirty="0"/>
          </a:p>
        </p:txBody>
      </p:sp>
    </p:spTree>
    <p:extLst>
      <p:ext uri="{BB962C8B-B14F-4D97-AF65-F5344CB8AC3E}">
        <p14:creationId xmlns:p14="http://schemas.microsoft.com/office/powerpoint/2010/main" val="269431113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3092</TotalTime>
  <Words>6116</Words>
  <Application>Microsoft Office PowerPoint</Application>
  <PresentationFormat>Произвольный</PresentationFormat>
  <Paragraphs>351</Paragraphs>
  <Slides>79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79</vt:i4>
      </vt:variant>
    </vt:vector>
  </HeadingPairs>
  <TitlesOfParts>
    <vt:vector size="80" baseType="lpstr">
      <vt:lpstr>Тема Office</vt:lpstr>
      <vt:lpstr>Презентация PowerPoint</vt:lpstr>
      <vt:lpstr>Понятие и история формирования газового права</vt:lpstr>
      <vt:lpstr>Понятие и история формирования газового права</vt:lpstr>
      <vt:lpstr>Понятие и история формирования газового права</vt:lpstr>
      <vt:lpstr>Понятие и история формирования газового права</vt:lpstr>
      <vt:lpstr>Понятие и история формирования газового права</vt:lpstr>
      <vt:lpstr>Понятие и история формирования газового права</vt:lpstr>
      <vt:lpstr>Понятие и история формирования газового права</vt:lpstr>
      <vt:lpstr>Понятие и история формирования газового права</vt:lpstr>
      <vt:lpstr>Понятие и история формирования газового права</vt:lpstr>
      <vt:lpstr>Понятие и история формирования газового права</vt:lpstr>
      <vt:lpstr>Понятие и история формирования газового права</vt:lpstr>
      <vt:lpstr>Понятие и история формирования газового права</vt:lpstr>
      <vt:lpstr>Понятие и история формирования газового права</vt:lpstr>
      <vt:lpstr>Понятие и история формирования газового права</vt:lpstr>
      <vt:lpstr>Понятие и история формирования газового права</vt:lpstr>
      <vt:lpstr>Понятие и история формирования газового права</vt:lpstr>
      <vt:lpstr>Понятие и история формирования газового права</vt:lpstr>
      <vt:lpstr>Понятие и история формирования газового права</vt:lpstr>
      <vt:lpstr>Понятие и история формирования газового права</vt:lpstr>
      <vt:lpstr>Общая характеристика источников газового права </vt:lpstr>
      <vt:lpstr>Нормативные правовые акты как источник газового права</vt:lpstr>
      <vt:lpstr>Нормативные правовые акты как источник газового права</vt:lpstr>
      <vt:lpstr>Нормативные правовые акты как источник газового права</vt:lpstr>
      <vt:lpstr>Ключевой отраслевой федеральный закон</vt:lpstr>
      <vt:lpstr>Федеральный закон «О газоснабжении в Российской Федерации»</vt:lpstr>
      <vt:lpstr>Федеральный закон «О газоснабжении в Российской Федерации»</vt:lpstr>
      <vt:lpstr>Федеральный закон «О газоснабжении в Российской Федерации»</vt:lpstr>
      <vt:lpstr>Федеральный закон «О газоснабжении в Российской Федерации»</vt:lpstr>
      <vt:lpstr>Федеральный закон «О газоснабжении в Российской Федерации»</vt:lpstr>
      <vt:lpstr>Федеральный закон «О газоснабжении в Российской Федерации»</vt:lpstr>
      <vt:lpstr>Федеральный закон «О газоснабжении в Российской Федерации»</vt:lpstr>
      <vt:lpstr>Федеральный закон «О газоснабжении в Российской Федерации»</vt:lpstr>
      <vt:lpstr>Федеральный закон «О газоснабжении в Российской Федерации»</vt:lpstr>
      <vt:lpstr>Федеральный закон «О газоснабжении в Российской Федерации»</vt:lpstr>
      <vt:lpstr>Федеральный закон «О газоснабжении в Российской Федерации»</vt:lpstr>
      <vt:lpstr>Федеральный закон «О газоснабжении в Российской Федерации»</vt:lpstr>
      <vt:lpstr>Федеральный закон «О газоснабжении в Российской Федерации»</vt:lpstr>
      <vt:lpstr>Федеральный закон «О газоснабжении в Российской Федерации»</vt:lpstr>
      <vt:lpstr>Федеральный закон «О газоснабжении в Российской Федерации»</vt:lpstr>
      <vt:lpstr>Федеральный закон «О газоснабжении в Российской Федерации»</vt:lpstr>
      <vt:lpstr>Научные правовые издания по газификации</vt:lpstr>
      <vt:lpstr>Федеральный закон «Об экспорте газа»</vt:lpstr>
      <vt:lpstr>Федеральный закон «Об экспорте газа»</vt:lpstr>
      <vt:lpstr>Федеральный закон «Об экспорте газа»</vt:lpstr>
      <vt:lpstr>Федеральный закон «Об экспорте газа»</vt:lpstr>
      <vt:lpstr>Научные издания по правовому регулированию экспорта газа</vt:lpstr>
      <vt:lpstr>Подзаконные нормативные правовые акты</vt:lpstr>
      <vt:lpstr>Антисанкционное правовое регулирование</vt:lpstr>
      <vt:lpstr>Антисанкционное правовое регулирование</vt:lpstr>
      <vt:lpstr>Подзаконные нормативные правовые акты. Постановления Правительства Российской Федерации Правила поставки газа</vt:lpstr>
      <vt:lpstr>Подзаконные нормативные правовые акты. Постановления Правительства Российской Федерации Правила поставки газа</vt:lpstr>
      <vt:lpstr>Подзаконные нормативные правовые акты. Постановления Правительства Российской Федерации Правила поставки газа</vt:lpstr>
      <vt:lpstr>Подзаконные нормативные правовые акты. Постановления Правительства Российской Федерации Правила поставки газа</vt:lpstr>
      <vt:lpstr>Подзаконные нормативные правовые акты. Постановления Правительства Российской Федерации Правила пользования газом</vt:lpstr>
      <vt:lpstr>   Подзаконные нормативные правовые акты. Постановления Правительства Российской Федерации Постановление Правительства РФ от  29.12.2000 N 1021 от 29.12.2000 N 1021  </vt:lpstr>
      <vt:lpstr>Подзаконные нормативные правовые акты. Постановления Правительства Российской Федерации Правила поставки газа для обеспечения коммунально-бытовых нужд граждан</vt:lpstr>
      <vt:lpstr>Приказы Минэнерго России</vt:lpstr>
      <vt:lpstr>Приказы ФАС РОССИИ</vt:lpstr>
      <vt:lpstr>Приказы Ростехнадзор</vt:lpstr>
      <vt:lpstr>Стратегические задачи экспорта газа</vt:lpstr>
      <vt:lpstr>Стратегические задачи экспорта газа</vt:lpstr>
      <vt:lpstr>Международные договоры как источник газового права. Межгосударственные договоры.</vt:lpstr>
      <vt:lpstr>Межгосударственные договоры</vt:lpstr>
      <vt:lpstr>Международные договоры</vt:lpstr>
      <vt:lpstr>Межправительственные договоры</vt:lpstr>
      <vt:lpstr>  Межправительственные договоры </vt:lpstr>
      <vt:lpstr>Межправительственные договоры</vt:lpstr>
      <vt:lpstr>Обычаи</vt:lpstr>
      <vt:lpstr>Локальные акты компаний</vt:lpstr>
      <vt:lpstr>Локальные акты компаний</vt:lpstr>
      <vt:lpstr>Локальные акты компаний</vt:lpstr>
      <vt:lpstr>Акты высших судебных инстанций, судебная практика</vt:lpstr>
      <vt:lpstr> Акты высших судебных инстанций, судебная практика </vt:lpstr>
      <vt:lpstr>Акты высших судебных инстанций, судебная практика</vt:lpstr>
      <vt:lpstr>Акты высших судебных инстанций, судебная практика</vt:lpstr>
      <vt:lpstr>НАУЧНЫЕ И УЧЕБНЫЕ ИЗДАНИЯ ДЛЯ САМОСТОЯТЕЛЬНОЙ РАБОТЫ</vt:lpstr>
      <vt:lpstr>НАУЧНЫЕ И УЧЕБНЫЕ ИЗДАНИЯ ДЛЯ САМОСТОЯТЕЛЬНОЙ РАБОТЫ</vt:lpstr>
      <vt:lpstr>            Примерные вопросы по Разделу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R V</dc:creator>
  <cp:lastModifiedBy>user</cp:lastModifiedBy>
  <cp:revision>130</cp:revision>
  <dcterms:created xsi:type="dcterms:W3CDTF">2023-03-01T08:41:15Z</dcterms:created>
  <dcterms:modified xsi:type="dcterms:W3CDTF">2026-03-23T18:54:48Z</dcterms:modified>
</cp:coreProperties>
</file>