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57" r:id="rId4"/>
    <p:sldId id="265" r:id="rId5"/>
    <p:sldId id="293" r:id="rId6"/>
    <p:sldId id="294" r:id="rId7"/>
    <p:sldId id="295" r:id="rId8"/>
    <p:sldId id="296" r:id="rId9"/>
    <p:sldId id="297" r:id="rId10"/>
    <p:sldId id="266" r:id="rId11"/>
    <p:sldId id="258" r:id="rId12"/>
    <p:sldId id="306" r:id="rId13"/>
    <p:sldId id="307" r:id="rId14"/>
    <p:sldId id="308" r:id="rId15"/>
    <p:sldId id="309" r:id="rId16"/>
    <p:sldId id="304" r:id="rId17"/>
    <p:sldId id="310" r:id="rId18"/>
    <p:sldId id="311" r:id="rId19"/>
    <p:sldId id="301" r:id="rId20"/>
    <p:sldId id="302" r:id="rId21"/>
    <p:sldId id="303" r:id="rId22"/>
    <p:sldId id="312" r:id="rId23"/>
    <p:sldId id="313" r:id="rId24"/>
    <p:sldId id="314" r:id="rId25"/>
    <p:sldId id="285" r:id="rId26"/>
    <p:sldId id="259" r:id="rId27"/>
    <p:sldId id="287" r:id="rId28"/>
    <p:sldId id="288" r:id="rId29"/>
    <p:sldId id="342" r:id="rId30"/>
    <p:sldId id="289" r:id="rId31"/>
    <p:sldId id="290" r:id="rId32"/>
    <p:sldId id="291" r:id="rId33"/>
    <p:sldId id="292" r:id="rId34"/>
    <p:sldId id="277" r:id="rId35"/>
    <p:sldId id="340" r:id="rId36"/>
    <p:sldId id="341" r:id="rId37"/>
    <p:sldId id="260" r:id="rId38"/>
    <p:sldId id="343" r:id="rId39"/>
    <p:sldId id="347" r:id="rId40"/>
    <p:sldId id="350" r:id="rId41"/>
    <p:sldId id="351" r:id="rId42"/>
    <p:sldId id="344" r:id="rId43"/>
    <p:sldId id="299" r:id="rId44"/>
    <p:sldId id="281" r:id="rId45"/>
    <p:sldId id="282" r:id="rId46"/>
    <p:sldId id="330" r:id="rId47"/>
    <p:sldId id="331" r:id="rId48"/>
    <p:sldId id="336" r:id="rId49"/>
    <p:sldId id="332" r:id="rId50"/>
    <p:sldId id="333" r:id="rId51"/>
    <p:sldId id="334" r:id="rId52"/>
    <p:sldId id="335" r:id="rId53"/>
    <p:sldId id="337" r:id="rId54"/>
    <p:sldId id="338" r:id="rId55"/>
    <p:sldId id="348" r:id="rId56"/>
    <p:sldId id="349" r:id="rId57"/>
    <p:sldId id="323" r:id="rId58"/>
    <p:sldId id="324" r:id="rId59"/>
    <p:sldId id="325" r:id="rId60"/>
    <p:sldId id="262" r:id="rId61"/>
    <p:sldId id="326" r:id="rId62"/>
    <p:sldId id="327" r:id="rId63"/>
    <p:sldId id="328" r:id="rId64"/>
    <p:sldId id="329" r:id="rId65"/>
    <p:sldId id="272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263" r:id="rId74"/>
    <p:sldId id="278" r:id="rId75"/>
    <p:sldId id="275" r:id="rId76"/>
    <p:sldId id="279" r:id="rId77"/>
    <p:sldId id="280" r:id="rId7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69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531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308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54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167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06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33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2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21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37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31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DB18-A8B4-43BD-8BB6-BCBBD4BACEF4}" type="datetimeFigureOut">
              <a:rPr lang="ru-RU" smtClean="0"/>
              <a:t>12.07.2025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76D11-EEEC-46B0-BF08-F2407701B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56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ravo.gov.ru/" TargetMode="External"/><Relationship Id="rId2" Type="http://schemas.openxmlformats.org/officeDocument/2006/relationships/hyperlink" Target="https://minenergo.gov.ru/ministry/structure/sorokin-pavel-yurevich?news-item=rossiya-i-kazakhstan-podpisali-mezhpravitelstvennoe-soglashenie-o-stroitelstve-ugolnykh-teploelektro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minenergo.gov.ru/?news-item=rossiya-i-indiya-razvivayut-sotrudnichestvo-v-ugolnoy-sfere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mfd.ru/news/view/?id=2643400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uscoal.ru/prodazhi/vnutrennij-rynok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spimex.com/markets/energo/portrait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spimex.com/markets/energo/portrait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spimex.com/indexes/coal/territorial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bes.ru/sustainability/532979-nepotoplaemye-kak-ugol-nye-kompanii-rossii-perezivut-krizis-v-otrasli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rbes.ru/sustainability/532979-nepotoplaemye-kak-ugol-nye-kompanii-rossii-perezivut-krizis-v-otrasli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business/07/07/2025/686814649a7947ae1e4a52c5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neftegaz.ru/news/gosreg/876068-veb-rf-mozhet-stat-arbitrazhnym-upravlyayushchim-dlya-bankrotyashchikhsya-predpriyatiy-ugolnoy-otras/" TargetMode="External"/><Relationship Id="rId2" Type="http://schemas.openxmlformats.org/officeDocument/2006/relationships/hyperlink" Target="https://www.ugolinfo.ru/Jour/032025.pdf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s://kru.ru/" TargetMode="Externa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business/13/05/2025/68233cd39a79475e1038393f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snadzor.ru/industrial/coal/tasks/index.php" TargetMode="External"/><Relationship Id="rId2" Type="http://schemas.openxmlformats.org/officeDocument/2006/relationships/hyperlink" Target="https://www.gosnadzor.ru/industrial/coal/" TargetMode="Externa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nadzor.ru/industrial/coal/tasks/index.php" TargetMode="Externa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business/13/05/2025/68233cd39a79475e1038393f" TargetMode="Externa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" TargetMode="External"/><Relationship Id="rId2" Type="http://schemas.openxmlformats.org/officeDocument/2006/relationships/hyperlink" Target="https://iprmedia.ru/products/ipr-books.html" TargetMode="Externa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mailto:musinlc@musinlc.r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переподготовки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«Специалист по энергетическому праву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Раздел. Правовое регулирование в угольной отрасли</a:t>
            </a:r>
          </a:p>
          <a:p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В.А.Мусина».2025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662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правовом регулировании отношений в угольной отрасли задействованы многие источники энергетического права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данного модуля остановимся подробнее на ключевых отраслевых законодательных актах: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20.06.1996 N 81-ФЗ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(ред. от 25.12.2023) «О государственном регулировании в области добычи и использования угля, об особенностях социальной защиты работников организаций угольной промышленности»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►Федеральный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10.05.2010 N 84-ФЗ (ред. от 25.12.2023)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дополнительном социальном обеспечении отдельных категорий работников организаций угольной промышленности»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887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20.06.1996 N 81-ФЗ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81-ФЗ</a:t>
            </a:r>
            <a:b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регулировании в области добычи и использования угля, об особенностях социальной защиты работников организаций угольной промышленности»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основы государственной политики в области добычи (переработки) и использования угля (горючих сланцев), а также регулирует отношения, возникающие при осуществлении деятельности в этой области.</a:t>
            </a: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Особенности, определяющие государственную политику в области добычи (переработки) и использования угля (горючих сланцев), заключаются в следующем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уголь (горючие сланцы) и продукция его переработки являются наиболее надежными и социально значимыми энергоносителями;</a:t>
            </a:r>
            <a:b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горно-геологические условия залегания пластов угля (горючих сланцев) обусловливают особую сложность и опасность добычи (переработки) угля (горючих сланцев);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646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81-ФЗ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организации по добыче (переработке) угля (горючих сланцев) характеризуются высокой капиталоемкостью, инерционностью производственного цикла, требуют периодической реконструкции; технологический процесс добычи (переработки) угля (горючих сланцев) требует постоянных капиталовложений;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функционирование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по добыче (переработке) угля (горючих сланцев), а также использование рядового угля (горючих сланцев) в качестве топлива оказывают негативное воздействие на окружающую среду;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по добыче (переработке) угля (горючих сланцев) вследствие отработки запасов угля (горючих сланцев) или неэффективности указанных организаций приводит к высвобождению работников, не подготовленных к выполнению другой профессиональной деятельности, и обусловливает необходимость принятия особых мер по их социальной защите.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020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81-ФЗ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2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N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81-ФЗ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государственном регулировании добычи (переработки) и использования угля (горючих сланцев), об особенностях социальной защиты работников организаций по добыче (переработке) угля (горючих сланцев) основывается 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Федерации, Гражданском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 и состоит из настоящего Федерального закона и принимаемых в соответствии с ним законов и иных нормативных правовых актов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738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81-ФЗ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endParaRPr lang="ru-RU" sz="4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Федерального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N 81-ФЗ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распространяется 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организации по добыче (переработке) угля (горючих сланцев), шахтного строительства, аварийно-спасательного обслуживания организаций по добыче (переработке) угля (горючих сланцев), на деятельность по ликвидации последствий ведения горных работ, обеспечению социальных гарантий работникам указанных организаций и другим категориям лиц, а также на деятельность по государственному надзору за безопасным ведением работ по добыче (переработке) угля (горючих сланцев).</a:t>
            </a:r>
            <a:b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224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81-ФЗ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своей структуре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20.06.1996 N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81-ФЗ охватывает вопросы государственного регулирования и контроля, договорного регулирования, содержит положения об охране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работников организаций по добыче (переработке) угля (горючих сланцев), занятых на работах с опасными и (или) вредными условиями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труда,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поддержки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организаций по добыче (переработке) угля (горючих сланцев) и других категорий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 и др.</a:t>
            </a:r>
          </a:p>
          <a:p>
            <a:pPr algn="just"/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Федерального закона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N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81-ФЗ имеют детализацию на уровне подзаконных нормативных правовых актов.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287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</a:t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Подзаконные нормативные акты принятые во исполнение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N 81-ФЗ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Постановлением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15.07.2021 N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1212  утверждены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дополнительного пенсионного обеспечения (негосударственных пенсий) отдельным категориям работников организаций угольной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определяют порядок и условия предоставления за счет средств федерального бюджета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3 статьи 23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закона "О государственном регулировании в области добычи и использования угля, об особенностях социальной защиты работников организаций угольной промышленности"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пенсионного обеспечения (негосударственных пенсий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942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Подзаконные нормативные акты принятые во исполнение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N 81-ФЗ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включая порядок расчета его размера, работникам,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имеющим право на пенсионное обеспечение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законодательством Российской Федерации и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стаж работы не менее 10 лет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 по добыче (переработке) угля (горючих сланцев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подразделениях военизированных аварийно-спасательных частей, шахтостроительных организациях, при увольнении в связи с ликвидацией организаций по добыче (переработке) угля (горючих сланцев), часть акций которых находилась или находится в федеральной собственности в период их ликвидации, шахтостроительных организаций, часть акций которых находилась или находится в федеральной собственности в период их ликвидации, подразделений военизированных аварийно-спасательных частей, а также при увольнении работников из организаций по добыче (переработке) угля (горючих сланцев) до продажи пакетов акций этих организаций, находящихся в федеральной собственности, или до ликвидации в связи с банкротством этих организаций, пакеты акций которых, находившиеся в федеральной собственности, вносились по решению Правительства Российской Федерации в качестве вклада в уставные капиталы акционерных обществ (далее соответственно - дополнительное пенсионное обеспечение, работники, организации угольной промышленности).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45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отрасли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Подзаконные нормативные акты принятые во исполнение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N 81-ФЗ 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увеличения дополнительного пенсионного обеспечения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(негосударственных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пенсий)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лиц, указанных в  Постановлении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15.07.2021 N 1212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 Приказами Минэнерго России: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►Приказ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Минэнерго России от 25.11.2024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2284;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►Приказом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Минэнерго России от 25.11.2024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2285;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9682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10.05.2010 N 84-ФЗ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остановимся на положениях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 закона 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10.05.2010 N 84-ФЗ 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дополнительном социальном обеспечении отдельных категорий работников организаций угольной промышленности</a:t>
            </a:r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посвящены  доплате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 лиц, работавших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 угольной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промышленности.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законе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определены категории лиц, имеющих право на доплату к пенсии, порядок определения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азмера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доплаты к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пенсии,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определения размера заработка,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которого исчисляется размер доплаты к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пенсии,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становлены основания и порядок перерасчета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доплаты к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пенсии, закреплены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ребования к размещению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о назначении и выплате доплаты к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пенсии в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информационной системе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«Единая </a:t>
            </a:r>
            <a:r>
              <a:rPr lang="ru-R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централизованная цифровая платформа в социальной </a:t>
            </a:r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сфере»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0" b="1" dirty="0"/>
              <a:t/>
            </a:r>
            <a:br>
              <a:rPr lang="ru-RU" sz="8000" b="1" dirty="0"/>
            </a:br>
            <a:endParaRPr lang="ru-RU" sz="8000" dirty="0"/>
          </a:p>
          <a:p>
            <a:pPr algn="just"/>
            <a:r>
              <a:rPr lang="ru-RU" sz="8000" b="1" dirty="0"/>
              <a:t/>
            </a:r>
            <a:br>
              <a:rPr lang="ru-RU" sz="8000" b="1" dirty="0"/>
            </a:br>
            <a:endParaRPr lang="ru-RU" sz="8000" dirty="0"/>
          </a:p>
          <a:p>
            <a:pPr algn="just"/>
            <a:r>
              <a:rPr lang="ru-RU" sz="4200" b="1" dirty="0"/>
              <a:t/>
            </a:r>
            <a:br>
              <a:rPr lang="ru-RU" sz="4200" b="1" dirty="0"/>
            </a:br>
            <a:endParaRPr lang="ru-RU" sz="4200" dirty="0"/>
          </a:p>
          <a:p>
            <a:pPr algn="just"/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02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документов стратегического планирования в отношении угольной отрасли следует учитывать положения документов стратегического планирования для энергетической отрасли в целом, которые были ранее рассмотрены в рамках данного курса.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настоящем модуле остановимся подробнее на положениях Энергетической стратегии Российской Федерации на период до 2050 года, а также на положениях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угольной промышленности России на период до 2035 года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784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правового регулирования угольной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Подзаконные нормативные акты принятые во исполнение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10.05.2010 N 84-ФЗ 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11.10.2010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798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24.03.2023)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перечня организаций угольной промышленности, являющихся плательщиками взносов в бюджет Фонда пенсионного и социального страхования Российской Федерации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законом "О дополнительном социальном обеспечении отдельных категорий работников организаций угольной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892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угольной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отрасли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международных договоров . </a:t>
            </a: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апреля 2024 года между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Правительством Российской Федерации и Правительством Республики Казахстан подписано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проектах строительства угольных теплоэлектроцентралей в городах Кокшетау, Семей и Усть-Каменогорск на территории Республики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Казахстан.</a:t>
            </a:r>
          </a:p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minenergo.gov.ru/ministry/structure/sorokin-pavel-yurevich?news-item=rossiya-i-kazakhstan-podpisali-mezhpravitelstvennoe-soglashenie-o-stroitelstve-ugolnykh-teploelektro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временно применяется с 28 апреля 2024 года (Официальный интернет-портал правовой информации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&lt;div class=&quot;doc www&quot;&gt;&lt;span class=&quot;aligner&quot;&gt;&lt;div class=&quot;icon listDocWWW-16&quot;&gt;&lt;/div&gt;&lt;/span&gt;http://pravo.gov.ru&lt;/div&gt;"/>
              </a:rPr>
              <a:t>http://pravo.gov.ru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03.05.2024).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2694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угольной отрасли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 договоры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Соглашение определяет условия сотрудничества Сторон по реализации проектов строительства угольных теплоэлектроцентралей в городах Кокшетау, Семей и Усть-Каменогорск на территории Республики Казахстан (далее - проекты), включая выполнение работ по проектированию, изготовлению и поставке оборудования, строительству и вводу в эксплуатацию новых теплоэлектроцентралей со всеми требуемыми проектами системами, зданиями и сооружениями в требуемом и согласованном для каждого из проектов объеме, а также механизмов по организации льготного (субсидированного) финансирования или рассмотрению запроса на предоставление Казахстанской Стороне российского государственного экспортного кредита.</a:t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293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международного сотрудничества в угольной сфере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информации Минэнерго России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28.04.2025 года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заключения межправительственного соглашения о поддержке экспорта российского коксующегося угля в Индию, в рамках которого также могут быть зафиксированы объёмы поставок энергетического угля.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hlinkClick r:id="rId2"/>
              </a:rPr>
              <a:t>https://minenergo.gov.ru/?</a:t>
            </a:r>
            <a:r>
              <a:rPr lang="en-US" dirty="0" smtClean="0">
                <a:hlinkClick r:id="rId2"/>
              </a:rPr>
              <a:t>news-item=rossiya-i-indiya-razvivayut-sotrudnichestvo-v-ugolnoy-sfere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2218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международного сотрудничества в угольной сфере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17.07.2024 года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Минэнерго состоялось десятое заседание Российско-Китайской Рабочей группы по сотрудничеству в угольной сфере​​​. Участники встречи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обсудили проект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межправительственного Соглашения о сотрудничестве в угольной сфере для создания благоприятных условий для экспорта угля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Китай.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https://mfd.ru/news/view/?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id=2643400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8300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скопаемые угли подразделяются 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виды:</a:t>
            </a:r>
          </a:p>
          <a:p>
            <a:pPr algn="just"/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►Бурый уголь;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Каменный уголь;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Антрацит.</a:t>
            </a:r>
          </a:p>
          <a:p>
            <a:pPr algn="just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Ископаемые угли подразделяют также 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классы, категории, типы и </a:t>
            </a: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подтипы.</a:t>
            </a:r>
          </a:p>
          <a:p>
            <a:pPr algn="just"/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характеристиками углей можно ознакомиться при анализе положений ГОСТ, в том числе:</a:t>
            </a:r>
          </a:p>
          <a:p>
            <a:pPr algn="just"/>
            <a:r>
              <a:rPr lang="ru-RU" sz="6400" dirty="0">
                <a:latin typeface="Times New Roman"/>
                <a:cs typeface="Times New Roman"/>
              </a:rPr>
              <a:t>►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17070-2014. Межгосударственный стандарт.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Угли. Термины и определения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b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в действие Приказом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20.05.2015 N 396-ст) </a:t>
            </a:r>
          </a:p>
          <a:p>
            <a:pPr algn="just"/>
            <a:endParaRPr lang="ru-RU" sz="6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/>
                <a:cs typeface="Times New Roman"/>
              </a:rPr>
              <a:t>►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59252-2020. Национальный стандарт Российской Федерации. Угли бурые, каменные, антрацит и горючие сланцы.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отбора пластовых проб"</a:t>
            </a:r>
            <a:b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(утв. и введен в действие Приказом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1307-ст) </a:t>
            </a:r>
          </a:p>
          <a:p>
            <a:pPr algn="just"/>
            <a:endParaRPr lang="ru-RU" sz="6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6400" dirty="0">
                <a:latin typeface="Times New Roman"/>
                <a:cs typeface="Times New Roman"/>
              </a:rPr>
              <a:t>►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70207-2022. Национальный стандарт Российской Федерации. Угли бурые, каменные и антрациты. </a:t>
            </a:r>
            <a:r>
              <a:rPr lang="ru-R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по генетическим и технологическим параметрам"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(утв. и введен в действие Приказом </a:t>
            </a:r>
            <a:r>
              <a:rPr lang="ru-R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12.07.2022 N 599-ст) </a:t>
            </a: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0472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59254-2020. Национальный стандарт Российской Федерации. Угли бурые и каменные. Метод отбора проб бурением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скважин. 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и введен в действие Приказом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1309-ст) </a:t>
            </a:r>
          </a:p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59245-2020. Национальный стандарт Российской Федерации. Угли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бурые, каменные и антрацит. Классификация по размеру кусков"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и введен в действие Приказом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09.12.2020 N 1278-ст) </a:t>
            </a:r>
          </a:p>
          <a:p>
            <a:pPr algn="just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70208-2022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«Угли бурые, каменные и антрациты.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применения классификации углей по маркам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и введен в действие Приказом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12.07.2022 N 600-ст</a:t>
            </a:r>
            <a:r>
              <a:rPr lang="ru-RU" sz="2800" dirty="0"/>
              <a:t>) 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5128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59249-2020. Национальный стандарт Российской Федерации. Угли бурые, каменные, антрацит, горючие сланцы и брикеты.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приемки по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качеству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.(утв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введен в действие Приказом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15.12.2020 N 1305-ст) 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32464-2013. Межгосударственный стандарт. Угли бурые, каменные и антрацит.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технические требования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"(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в действие Приказом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22.11.2013 N 2019-ст) </a:t>
            </a:r>
            <a:endParaRPr lang="ru-RU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76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примеры по продажам угля как товара на внутреннем рынке и на экспорт.</a:t>
            </a:r>
          </a:p>
          <a:p>
            <a:pPr fontAlgn="base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«Русский Уголь» поставляет на внутренний рынок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 марок «Д», «Г», «3Б» и «2Б».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основным направлениям внутрироссийские поставки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угольной продукции можно сегментировать следующим образом: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нужды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ЖКХ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теплоэлектростанций;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 потребителей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https://www.ruscoal.ru/prodazhi/vnutrennij-rynok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47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12 Федерального закона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20.06.1996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для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в топках промышленных установок и коммунальных котельных, технологических процессах может быть использован уголь (горючие сланцы),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соответствующий техническим требованиям к топливу для указанных целей.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Потребители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использовать уголь (горючие сланцы) только по назначению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случаях использования угля (горючих сланцев) в топках промышленных установок и коммунальных котельных, технологических процессах, для которых он по техническим требованиям к топливу для указанных целей не пригоден, или в случаях реализации угля (горючих сланцев) другому потребителю для использования в указанных установках, котельных, процессах, в которых он не может быть использован по показателям качества, потребитель несет ответственность в соответствии с законодательством Российской Федерации. </a:t>
            </a:r>
          </a:p>
          <a:p>
            <a:endParaRPr lang="ru-RU" dirty="0"/>
          </a:p>
          <a:p>
            <a:r>
              <a:rPr lang="ru-RU" b="1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19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96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Энергетической стратегии Российской Федерации на период до 2050 года, утвержденной Распоряжением Правительства Российской Федерации 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12.04.2025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908-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b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 запасы угля Российской Федерации </a:t>
            </a:r>
            <a:r>
              <a:rPr lang="ru-RU" sz="96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составляют 272,7 млрд. тонн, что </a:t>
            </a:r>
            <a:r>
              <a:rPr lang="ru-RU" sz="9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более 500 лет добычи</a:t>
            </a:r>
            <a:r>
              <a:rPr lang="ru-RU" sz="96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Доля нашей страны в мировых запасах составляет 6,9 процента (5-е место), в добыче - 5 процентов (6-е место).</a:t>
            </a:r>
            <a:br>
              <a:rPr lang="ru-RU" sz="96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6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Добыча угля осталась стабильной и составила 438 млн. тонн (снижение на 1,2 процента в годовом исчислении), экспорт сократился до 213 млн. тонн (снижение на 3,8 процента в годовом исчислении) в связи с эмбарго Европейского союза на российский уголь и по причине логистических ограничений в восточном направлении</a:t>
            </a:r>
            <a:r>
              <a:rPr lang="ru-RU" b="0" dirty="0" smtClean="0">
                <a:effectLst/>
              </a:rPr>
              <a:t>.</a:t>
            </a:r>
            <a:br>
              <a:rPr lang="ru-RU" b="0" dirty="0" smtClean="0">
                <a:effectLst/>
              </a:rPr>
            </a:br>
            <a:endParaRPr lang="ru-RU" b="0" dirty="0" smtClean="0">
              <a:effectLst/>
            </a:endParaRPr>
          </a:p>
          <a:p>
            <a:endParaRPr lang="ru-RU" b="0" dirty="0" smtClean="0">
              <a:effectLst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2687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экспорт отгружается угольная продукция марок «Д» и «Г», произведенная на предприятиях Компании в Республике Хакасия и Красноярском крае.</a:t>
            </a:r>
          </a:p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 марок «Д» и «Г» разных классов поставляется для конечных грузополучателей многих стран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последнее время экспорт угля из России стал особенно выгоден для зарубежных компаний. Рост доллара и евро привели к тому, что уголь из России зарубежные поставщики теперь могут получить по рекордно низким ценам. Заказывая уголь в России, иностранные предприятия не только экономят, но и получают продукцию гарантировано высокого качества. Около четверти продукции «Русского Угля» идет на экспорт. Высококалорийный уголь разреза Саяно-Партизанский ценится поставщиками по всему миру, а спрос на продукцию разреза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Кирбинский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растет ежегодно.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988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также на правовом режиме угля как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биржевой торговли.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феврале 2023 года АО Петербургская Биржа запустила биржевые торги энергетическим углем на основе новой системы пересчета цены договора по фактическому качеству поставленного товара.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торгах 10 февраля было заключено 2 сделки с углем каменным марки Д общим объемом 140 тонн, по средней цене 1 800 рублей за тонну. Договоры заключены на базисе Разрез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Караканский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-Западный, ст. Мереть (Кемеровская область), условия поставки франко-вагон – станция отправления.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торгов с пересчетом цены биржевого договора по фактическому качеству поставленного товара создана специально для товаров с изменяющимися качественными характеристиками.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модели и запуск торгов соответствует задачам Национального плана развития конкуренции на 2021-2025 годы, утвержденного Распоряжением Правительства Российской Федерации №2424-р от 02.09.2021 года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https://spimex.com/markets/energo/portrait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3043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биржевых торгов углем по новой модели, учитывающей обычаи делового оборота на рынке угля, существенно облегчает обеспечение соответствия производителей требованиям Приказа Федеральной антимонопольной службы и Министерства энергетики Российской Федерации от 15.08.2022 № 583/22/816 «Об утверждении минимальной величины продаваемого на бирже угля и требований к биржевым торгам, в ходе которых заключаются сделки с углем хозяйствующим субъектом, занимающим доминирующее положение на соответствующем товарном рынке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https://spimex.com/markets/energo/portrait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9953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общей характеристики рынка на сайте АО Петербургская биржа можно ознакомиться с индексами, базисами поставки, списками товаров.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Индексы указаны средневзвешенные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угля определенных марок, фракций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основных угольных бассейнах. Угли для энергетики приводятся при расчете к базовой калорийности (7000 ккал/кг). Для получения значения индекса цен угля выбранной целевой калорийности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воспользоваться размещенной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инструкцией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https://spimex.com/indexes/coal/territorial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1443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также на особенностях правового режима угля как объекта внешнеэкономических сделок.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Правительством РФ было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приняло решение отменить экспортную пошлину на коксующийся уголь и продлить мораторий на действие экспортных пошлин в отношении антрацита и энергетического угля. Решение направлено на поддержку предприятий угольной отрасли.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28.11.2024 N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1656 "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постановление Правительства Российской Федерации от 21 сентября 2023 г. N 1538" 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данному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Постановлению пошлина на коксующийся уголь отменена с 1 декабря 2024 года. Мораторий на действие пошлин в отношении энергетического угля и антрацита продлен до конца 2024 года. С 1 января 2025 года пошлины на антрацит, коксующийся и энергетический уголь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перестали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действовать. 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Гибкие экспортные пошлины на вывоз антрацита, энергетического и коксующегося угля действовали с 1 октября 2023 г., а затем в отношении антрацита и энергетического угля они были приостановлены с 1 мая по 30 ноября 2024 года. 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091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Несколько десятилетий назад российская угольная промышленность была частью советской экономической модели. Пройдя через болезненный этап рыночных реформ в 1990-е годы, отрасль претерпела значительную трансформацию и адаптировалась к рыночным условиям, стала полностью частной.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2008–2010 годы добыча угля снизилась на 8,5%, до 301 млн тонн, а из-за девальвации рубля выросла кредитная нагрузка на предприятия. Однако компании нашли способы сбыть продукцию с дисконтом, открыть кредитные линии и пережили кризис. 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в 2014–2016 годы мировые цены на энергетический уголь упали. Российские компании на протяжении нескольких лет работали в убыток, однако смогли значительно нарастить объемы экспорта и расширили присутствие на азиатских рынках. В конце концов цены на уголь стабилизировались, предприятия погасили долги и снова стали прибыльными. Тогда угольной отрасли предвещали скорую гибель, связанную со сменой парадигмы будущего мировой энергетики и переходом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низкоуглеродную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траекторию развития. 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https://www.forbes.ru/sustainability/532979-nepotoplaemye-kak-ugol-nye-kompanii-rossii-perezivut-krizis-v-otrasli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3100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угля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Снизилась стоимость и энергетических, и металлургических (коксующихся) марок угля. Цены на энергетический уголь упали в 2024 году из-за восстановления мирового экспорта и роста добычи в Китае и Индии, усилилась конкуренция между экспортерами угля на азиатские рынки: Индонезией, Россией, Австралией и ЮАР.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на коксующийся уголь также пошли вниз на фоне слабого спроса на сталь в Китае: уменьшились объемы заказов со стороны строительной отрасли</a:t>
            </a:r>
          </a:p>
          <a:p>
            <a:r>
              <a:rPr lang="en-US" dirty="0">
                <a:hlinkClick r:id="rId2"/>
              </a:rPr>
              <a:t>https://www.forbes.ru/sustainability/532979-nepotoplaemye-kak-ugol-nye-kompanii-rossii-perezivut-krizis-v-otrasli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52106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угольной отрасли можно условно классифицировать по функциональному назначению: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►Объекты для добычи угля – шахты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карьеры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разрезы)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►Объекты для перевозки угля ( объекты железнодорожной инфраструктуры, морские, речные суда, автомобильный транспорт)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хранения угля (склады угля)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4947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угольной промышленности – прежде всего шахт – касается всего жизненного цикла – включая  получение лицензии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пользование недрами с целью добычи угля (сланца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строительство, эксплуатации, вывода из эксплуатации 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шахт угольной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промышленности.</a:t>
            </a: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режима обусловлены требованиями законодательства о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промышленной безопасности опасных производственных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и прежде всего самого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21 июля 1997 г. N 116-ФЗ "О промышленной безопасности опасных производственных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объектов», а также подзаконными нормативными правовыми актами.</a:t>
            </a:r>
          </a:p>
          <a:p>
            <a:r>
              <a:rPr lang="ru-RU" sz="7200" dirty="0" smtClean="0">
                <a:latin typeface="Times New Roman"/>
                <a:cs typeface="Times New Roman"/>
              </a:rPr>
              <a:t>►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30.08.2023 N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313 "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Руководства по безопасности "Состав документации по ведению горных работ в угольных шахтах" </a:t>
            </a:r>
          </a:p>
          <a:p>
            <a:r>
              <a:rPr lang="ru-RU" sz="7200" dirty="0" smtClean="0">
                <a:latin typeface="Times New Roman"/>
                <a:cs typeface="Times New Roman"/>
              </a:rPr>
              <a:t>►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08.12.2020 N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505 "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Федеральных норм и правил в области промышленной безопасности "Правила безопасности при ведении горных работ и переработке твердых полезных ископаемых" </a:t>
            </a:r>
          </a:p>
          <a:p>
            <a:r>
              <a:rPr lang="ru-RU" sz="7200" dirty="0" smtClean="0">
                <a:latin typeface="Times New Roman"/>
                <a:cs typeface="Times New Roman"/>
              </a:rPr>
              <a:t>►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08.12.2020 N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507 (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23.06.2022) 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Федеральных норм и правил в области промышленной безопасности "Правила безопасности в угольных шахтах" </a:t>
            </a:r>
          </a:p>
          <a:p>
            <a:r>
              <a:rPr lang="ru-RU" sz="5500" dirty="0"/>
              <a:t/>
            </a:r>
            <a:br>
              <a:rPr lang="ru-RU" sz="5500" dirty="0"/>
            </a:br>
            <a:endParaRPr lang="ru-RU" sz="5500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7140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в угольных шахтах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распространяются на организации, осуществляющие добычу угля (горючих сланцев) подземным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обязательны для руководителей и специалистов организаций и их обособленных подразделений,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занимающихся проектированием, строительством и эксплуатацией, консервацией (ликвидацией) опасных производственных объектов угольной промышленности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которых ведутся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подземные горные работы (далее - шахта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конструированием, изготовлением, монтажом, эксплуатацией и ремонтом технических устройств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надзорных и контролирующих органов, профессиональных аварийно-спасательных служб или профессиональных аварийно-спасательных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формирований,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для работников иных организаций, деятельность которых связана с посещением шахт.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925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Мировое потребление угля будет изменяться в сторону увеличения доли металлургических марок. При этом целевой сценарий развития мировой энергетики предполагает сохранение спроса и на энергетический уголь за счет экономической целесообразности его использования и при отсутствии каких-либо конкретных планов стран Азиатско-Тихоокеанского региона по его сокращению, которое тем не менее прогнозируется после 2035 года.</a:t>
            </a:r>
            <a:br>
              <a:rPr lang="ru-RU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61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 (реконструкция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шахты и ввод ее в эксплуатацию осуществляется в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положениями Градостроительного Кодекса Российской Федерации по проектной документации на строительство (реконструкцию) шахты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Эксплуатация шахты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 проектам разработки месторождений полезных ископаемых (далее - технический проект) подготовленным, согласованным и утвержденным в соответствии с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подготовке, согласовании и утверждении технических проектов разработки месторождений полезных ископаемых и иной проектной документации на выполнение работ, связанных с пользованием участками недр, по видам полезных ископаемых и видам пользования недрами, утвержденным постановлением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Постановление Правительства РФ от 30.11.2021 N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2127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20.05.2023)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порядке подготовки, согласования и утверждения технических проектов разработки месторождений полезных ископаемых, технических проектов строительства и эксплуатации подземных сооружений, технических проектов ликвидации и консервации горных выработок, буровых скважин и иных сооружений, связанных с пользованием недрами, по видам полезных ископаемых и видам пользования недрами</a:t>
            </a:r>
            <a:r>
              <a:rPr lang="ru-RU" dirty="0"/>
              <a:t>" 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2195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Ликвидацию и консервацию шахт осуществляют в соответствии с техническими проектами ликвидации и консервации опасных производственных объектов, связанных с пользованием недрами. Ликвидацию и консервацию горных выработок шахт проводят в соответствии с требованиями нормативных правовых актов по ликвидации и консервации опасных производственных объектов, связанных с пользованием недрами.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8603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29.10.2024 N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3053-р дополнен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объектов инфраструктуры, в отношении которых применяются особенности, установленные Федеральным законом "Об особенностях регулирования отдельных отношений в целях реализации приоритетных проектов по модернизации и расширению инфраструктуры и о внесении изменений в отдельные законодательные акты Российской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Федерации«. В данный перечень включены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 инфраструктуры железнодорожного транспорта необщего пользования, необходимые для перевозки и перевалки угля между Тунгусским угольным бассейном Красноярского края, Эльгинским угольным комплексом Республики Саха (Якутия) и угольными морскими терминалами в районе мыса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Манорский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(Хабаровский край), подлежащие строительству (реконструкции) в их составе объекты капитального строительства, объекты инженерной инфраструктуры, электрические сети и сети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316187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железнодорожным вагонам для перевозки угля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закреплены в национальном стандарте РФ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Р 59034-2020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«Услуги на железнодорожном транспорте. Требования к качеству услуг по перевозке угля в открытом подвижном составе». Документ устанавливает технические нормы, правила погрузки и контроль состояния вагонов и груза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утвержден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введен в действие Приказом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15.09.2020 N 651-ст)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4413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используемых в энергетическом праве классификаций в отношении компаний угольной отрасли показывает следующее.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 сегодняшний день в угольной отрасли отсутствуют компании с государственным участием.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угольной отрасли отсутствуют компании, включенные в список стратегических акционерных обществ.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угольной отрасли отсутствуют компании являющиеся субъектами естественной монополии.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Угольные компании являются частными коммерческими компаниями, осуществляющие деятельность как на внутреннем рынке, так и на зарубежных рынках.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8145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данным экспертов на июль 2025 года в течение ближайших полутора лет ожидается консолидация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угольного рынка за счет поглощений или санаций в условиях повышенного финансового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давления.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мелкие компании перейдут более крупным структурам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в России работает порядка 180 угольных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компаний.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Росстата, 2024 год отрасль завершила с рекордным убытком в размере 113 млрд руб. из-за кризисного положения, возникшего вследствие потери части традиционных рынков сбыта после 2022 года (прежде всего это ЕС, доля экспорта в направлении европейских стран составляла 25%) и падения цен на твердое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топливо.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«наиболее непростой» ситуации оказались средние и небольшие компании, выпускающие энергетический уголь — они столкнулись с резким сокращением экспортной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выручки.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www.rbc.ru/business/07/07/2025/686814649a7947ae1e4a52c5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776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конца 2024 года федеральные власти начали активно поддерживать отрасль: проводить мониторинг финансово-экономического состояния компаний, ввели контроль за ситуацией на приостановивших работу предприятиях, обеспечили защиту прав шахтеров, а процедуры банкротства фирм проходят под руководством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ВЭБ.РФ. 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 не менее несколько крупных предприятий, таких как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«СДС-Уголь»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(разрезы «Первомайский» и «Первомайский-3»),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ПАО «Южный Кузбасс»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(шахта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Ольжерасская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-Новая»),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АО «УК «Северный Кузбасс», ООО «УК «Анжерская-Южная»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временно приостановили работу в связи с убытками и сокращением объемов сбыта, а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ООО «Шахта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уже проходит процедуру банкротства.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80095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прибыльных компаний в отрасли составила 46,7%, то есть нашлись предприятия, устойчивые к резкому спаду спроса. К их числу относятся крупные игроки: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«СУЭК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АО «УК «КУЗБАССРАЗРЕЗУГОЛЬ», ООО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Эльгауголь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ООО «Восточная Горнорудная Компания» и другие. Главные факторы такого успеха —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вертикальная интеграция производств, близость к азиатским рынкам, инвестиции в модернизацию производства, логистику, отсутствие долговой нагрузки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31607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компаний угольной отрасли установлены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 законом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ФЗ, иными законодательными и подзаконными актами.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некоторых особенностях правового положения угольных компаний, закрепленных в Федеральном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от 20.06.1996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322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b="1" dirty="0" smtClean="0"/>
          </a:p>
          <a:p>
            <a:pPr algn="just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Федеральном законе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закреплено определение понятия организации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добыче (переработке) угля (горючих сланцев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под которой понимается 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юридическое лицо, созданное для осуществления добычи (переработки) угля (горючих сланцев), реализации угля (горючих сланцев) и продукции его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переработки.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компаний угольной отрасли обусловлен требованиями настоящего федерального закона к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реструктуризации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угольной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</a:t>
            </a:r>
            <a:r>
              <a:rPr lang="ru-RU" sz="6400" dirty="0" smtClean="0"/>
              <a:t>.</a:t>
            </a:r>
            <a:r>
              <a:rPr lang="ru-RU" sz="6400" dirty="0"/>
              <a:t/>
            </a:r>
            <a:br>
              <a:rPr lang="ru-RU" sz="6400" dirty="0"/>
            </a:br>
            <a:endParaRPr lang="ru-RU" sz="6400" dirty="0" smtClean="0"/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10 Федерального закона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b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по добыче (переработке) угля (горючих сланцев) независимо от их форм собственности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также представлять информацию производственно-технического и экономического характера, в том числе в области охраны труда и безопасности ведения горных работ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федеральный орган исполнительной власти в области энергетики в соответствии с перечнем, формами и в порядке, которые установлены федеральными органами исполнительной власти, на которые возложено утверждение форм бухгалтерской и статистической отчетности и инструкций по их заполнению.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316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13.06.2020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1582-р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21.10.2024)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Программа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угольной промышленности России на период до 2035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Программе отмечается, что угольная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промышленность, обладая значительными разведанными и прогнозными запасами угля, имеет все возможности для эффективного их извлечения и использования в целях стабильного обеспечения внутренних потребностей в угольной продукции и развития экспортных поставок.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первых в топливно-энергетическом комплексе России после проведенных структурных преобразований полностью адаптирована к рынку, производство и реализация продукции отрасли осуществляются частными предприятиями в условиях рыночного ценообразования, финансирование инвестиционных проектов осуществляется за счет собственных и привлеченных средств (около одной третьей общего объема инвестиций</a:t>
            </a:r>
            <a:r>
              <a:rPr lang="ru-RU" dirty="0"/>
              <a:t>).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721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16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добыче (переработке) угля (горючих сланцев) независимо от их форм собственности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подлежат обязательному аварийно-спасательному обслуживанию на договорной основе.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функционирования аварийно-спасательной службы для организаций по добыче (переработке) угля (горючих сланцев) с учетом показателей опасности возникновения аварий, катастроф в этих организациях определяется Правительством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81798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16.1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 по добыче (переработке) угля (горючих сланцев) создаются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системы управления промышленной безопасностью и охраной труда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Типовое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единой системе управления промышленной безопасностью и охраной труда утверждается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промышленной безопасности, по согласованию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труда, с учетом мнения Российской трехсторонней комиссии по регулированию социально-трудовых отношений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Типовое положение, утвержденное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представлено в разделе государственное регулирование.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3398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16.2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рганизации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добыче угля (горючих сланцев)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обязаны создать вспомогательные горноспасательные команды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установленном федеральным органом исполнительной власти, осуществляющим функции по выработке и реализации государственной политики, нормативно-правовому регулированию в области гражданской обороны, защиты населения и территорий от чрезвычайных ситуаций.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731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вспомогательных горноспасательных команд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 Приказом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МЧС России от 29.11.2013 N 765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24.02.2019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Вспомогательные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горноспасательные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создаются для локализации и ликвидации последствий аварии (чрезвычайной ситуации) в начальный период ее возникновения (до прибытия профессиональных аварийно-спасательных служб, профессиональных аварийно-спасательных формирований), оказания содействия прибывшим профессиональным аварийно-спасательным службам, профессиональным аварийно-спасательным формированиям, а также для выполнения на опасном производственном объекте других работ, требующих применения изолирующих дыхательных аппаратов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1771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особенности правового положения компаний угольной отрасли связаны с обеспечением мер социальной поддержки, предоставляемой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увольняемым работникам и другим категориям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изучить положения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20.06.1996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ФЗ, иных законодательных и подзаконных актов в этой сфере.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31526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11.10.2010 N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798 утверждены Правила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перечня организаций угольной промышленности, являющихся плательщиками взносов в бюджет Фонда пенсионного и социального страхования Российской Федерации в соответствии с Федеральным законом "О дополнительном социальном обеспечении отдельных категорий работников организаций угольной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промышленности».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1845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компаний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организациях угольной промышленности ежегодно, до 25 января, представляется в Министерство энергетики Российской Федерации: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агентством по недропользованию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части, касающейся организаций, имеющих лицензию на пользование недрами с целью добычи угля (сланца);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службой по экологическому, технологическому и атомному надзору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части, касающейся организаций, осуществляющих строительство шахт угольной промышленности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Министерством Российской Федерации по делам гражданской обороны, чрезвычайным ситуациям и ликвидации последствий стихийных бедствий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части, касающейся подразделений горноспасательных частей, обслуживающих организации угольной промышленности.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8458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just"/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закрепляет положения о д</a:t>
            </a: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олгосрочных договорах 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 угля (горючих сланцев) и продукции его </a:t>
            </a:r>
            <a:r>
              <a:rPr lang="ru-RU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переработки.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статье 11 Федерального закона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обеспечения стабильности функционирования организаций по добыче (переработке) угля (горючих сланцев) потребители угля (горючих сланцев) заключают с указанными организациями долгосрочные договоры поставки угля (горючих сланцев) и (или) продукции его переработки в соответствии с Гражданским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кодексом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Федерации.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3861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долгосрочных договоров поставки угля (горючих сланцев) и (или) продукции его переработки определяются уполномоченным Правительством Российской Федерации федеральным органом исполнительной власти.</a:t>
            </a:r>
            <a:b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Данное полномочие закреплено за Министерством энергетики Российской Федерации (см. п. 4.2.3.1.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 Минэнерго России, утвержденного Постановление 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28.05.2008 N </a:t>
            </a:r>
            <a:r>
              <a:rPr lang="ru-RU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400).</a:t>
            </a:r>
            <a: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456666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11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20.06.1996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также закреплено, что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орядок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и согласования условий договоров поставки угля (горючих сланцев) и продукции его переработки для государственных нужд определяется соответствующим федеральным законом.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070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Глобальными вызовами, которые оказывают существенное влияние на развитие угольной промышленности России, являются: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нестабильность конъюнктуры угольных рынков в мире, что создает риски возникновения финансовой неустойчивости и угрозы банкротства части угольных компаний, роста числа убыточных предприятий и необходимости их ликвидации;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конкуренции на мировых региональных угольных рынках среди стран-экспортеров;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возможное снижение потребления угля в мире по экологическим и климатическим соображениям в связи с переходом отдельных стран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низкоуглеродные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стратегии развития, наблюдаемый рост доли возобновляемых источников энергии и природного газа в энергобалансах развитых и развивающихся стран;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других инновационных и альтернативных нефти, газу и углю источников энергии, прежде всего водородной энергетики.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14365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договорного регулирования в угольной отрасли на сегодняшний день характерно минимальной воздействие со стороны государственного регулирования в отличие от иных отраслей энергетики.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изучения договорного регулирования в угольной отрасли рекомендуется изучить примеры типовых договоров угольных компаний, размещенных в открытом доступе.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приложении к данному модулю представлены типовые договоры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«УК «КУЗБАССРАЗРЕЗУГОЛЬ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https://kru.ru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сайте АО «УК «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КУЗБАССРАЗРЕЗУГОЛЬ размещена Торгово-сбытовая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Акционерного общества «Угольная компания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Кузбассразрезуголь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которая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разработана с целью установления недискриминационных условий реализации угля и угольной продукции на территории Российской Федерации и является локальным нормативным актом, регламентирующим принципы реализации угольной продукции, содержит сведения о порядке ценообразования, об объемах реализации и порядке заключения договоров поставки угольной продукции</a:t>
            </a:r>
            <a:r>
              <a:rPr lang="ru-RU" sz="2000" dirty="0"/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9184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Торгово-сбытовая политика Акционерного общества «Угольная компания «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Кузбассразрезуголь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разработана с учетом требований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Гражданского кодекса РФ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26.07.2006г. №135-ФЗ «О защите конкуренции»;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05.04.2013г. «О контрактной системе в сфере закупок товаров, работ, услуг для обеспечения государственных и муниципальных нужд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Федерального закона от 18.07.2011г. №223-ФЗ «О закупках товаров, работ, услуг отдельными видами юридических лиц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13.12.1994г. №60-ФЗ «О поставках продукции для федеральных государственных нужд»;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 РФ от 31.05.2023г. № 892 «Об утверждении Положения о порядке предоставления информации о заключенных сторонами не на организованных торгах договорах, обязательства по которым предусматривают переход права собственности на товар, допущенный к организованным торгам, а также о порядке ведения реестра внебиржевых договоров»;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Общества;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локальных нормативных актов Общества, размещенных на сайте Поставщика www.kru.ru. </a:t>
            </a:r>
          </a:p>
        </p:txBody>
      </p:sp>
    </p:spTree>
    <p:extLst>
      <p:ext uri="{BB962C8B-B14F-4D97-AF65-F5344CB8AC3E}">
        <p14:creationId xmlns:p14="http://schemas.microsoft.com/office/powerpoint/2010/main" val="17669572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b="1" dirty="0"/>
              <a:t>Реализация Обществом угля и угольной продукции осуществляется в соответствии с принципами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b="1" dirty="0"/>
              <a:t>преимущественного удовлетворения потребностей контрагентов, потребляющих уголь и угольную продукцию на территории РФ</a:t>
            </a:r>
            <a:r>
              <a:rPr lang="ru-RU" dirty="0"/>
              <a:t>, перед контрагентами, приобретающими их для осуществления поставок на экспорт; -</a:t>
            </a:r>
            <a:r>
              <a:rPr lang="ru-RU" b="1" dirty="0"/>
              <a:t>равнодоступности и равных (недискриминационных) условий договоров для всех контрагентов в соответствии с действующим законодательство РФ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 </a:t>
            </a:r>
            <a:r>
              <a:rPr lang="ru-RU" dirty="0"/>
              <a:t>-</a:t>
            </a:r>
            <a:r>
              <a:rPr lang="ru-RU" b="1" dirty="0"/>
              <a:t>единого для всех контрагентов порядка ценообразования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</a:t>
            </a:r>
            <a:r>
              <a:rPr lang="ru-RU" b="1" dirty="0"/>
              <a:t>недопустимости экономически и/или технологически необоснованных отказов от заключения договоров с контрагентами при наличии возможности производства или поставок </a:t>
            </a:r>
            <a:r>
              <a:rPr lang="ru-RU" dirty="0"/>
              <a:t>соответствующего Товара, а также в случае, если такой отказ или такое уклонение прямо не предусмотрены федеральными законами, нормативно-правовыми актами Президента РФ, нормативно-правовыми актами Правительства РФ, нормативно-правовыми актами уполномоченных федеральных исполнительной власти или судебными актами, Торговой политикой. </a:t>
            </a:r>
            <a:endParaRPr lang="ru-RU" dirty="0" smtClean="0"/>
          </a:p>
          <a:p>
            <a:pPr algn="just"/>
            <a:r>
              <a:rPr lang="ru-RU" dirty="0" smtClean="0"/>
              <a:t>-</a:t>
            </a:r>
            <a:r>
              <a:rPr lang="ru-RU" b="1" dirty="0"/>
              <a:t>недопустимости произвольного установления/изменения цен, не основанного на объективных экономических факторах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746700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осуществляться Обществом железнодорожным транспортом, автомобильным транспортом или самовывозом по согласованию с контрагентом.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 Поставщиком может осуществляться: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организованных торгах по результатам закупочных процедур в порядке, предусмотренном Законом о контрактной системе или Законом о закупках;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биржевых торгах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на неорганизованных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по прямым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договорам.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7204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Товаром понимается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 энергетический и коксующийся различных марок, добываемый (производимый) Обществом в соответствии с ГОСТ 32347-2013, ГОСТ 19242-72, ГОСТ Р 59248-2020, угольная продукция (концентраты), производимые Обществом в соответствии с ГОСТ 32347-2013, ГОСТ 32349-2013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1380864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договорного регулирования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мер поддержки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угольной отрасли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заключение соглашения между РЖД и Хакасией на гарантированный вывоз твердого топлива на экспорт в восточном направлении, предоставление предприятиям скидок на железнодорожную перевозку в южном и западном направлении в размере 12,8% с 1 мая по 31 декабря 2025 года, возобновление действия понижающих коэффициентов на дальность 0,4 и отдельно для энергетического угля 0,895 (полностью отменены с 2025 года).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https://www.rbc.ru/business/13/05/2025/68233cd39a79475e1038393f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75111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и контроль (надзор)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 algn="just"/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положения о государственном регулировании  и контроле (надзоре) в угольной отрасли закреплены в </a:t>
            </a:r>
            <a:r>
              <a:rPr lang="ru-RU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Федеральном законе </a:t>
            </a:r>
            <a:r>
              <a:rPr lang="ru-RU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20.06.1996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81-</a:t>
            </a:r>
            <a:r>
              <a:rPr lang="ru-RU" sz="4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охватывают в том числе следующие направления государственного регулирования и контроля (надзора):</a:t>
            </a:r>
          </a:p>
          <a:p>
            <a:pPr algn="just"/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►Государственное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и финансирование реструктуризации угольной промышленности</a:t>
            </a:r>
            <a:b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качества угля (горючих сланцев)</a:t>
            </a:r>
            <a:b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безопасного ведения работ по добыче (переработке) угля (горючих сланцев)</a:t>
            </a:r>
            <a:b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 за безопасным ведением работ по добыче (переработке) угля (горючих сланцев)</a:t>
            </a:r>
            <a:br>
              <a:rPr lang="ru-RU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 Обеспечение промышленной безопасности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274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(надзор)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Остановимся подробнее на некоторых направлениях государственного регулирования и контроля в угольной отрасли.</a:t>
            </a:r>
          </a:p>
          <a:p>
            <a:pPr algn="just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качества угля (горючих сланцев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обеспечения качества угля (горючих сланцев) и повышения уровня безопасности жизни и здоровья граждан, экологической безопасности при использовании угля (горючих сланцев) разрабатываются в установленном порядке национальные стандарты и стандарты организаций по добыче (переработке) угля (горючих сланцев) на уголь, горючие сланцы и продукты их переработки.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соответствия угольной продукции осуществляется в соответствии с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Российской Федерации о техническом регулировании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стандарты представлены в разделе о правовом режиме угля.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8532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контроль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(надзор)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безопасного ведения работ по добыче (переработке) угля (горючих сланцев)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и условия безопасного ведения горных работ, обязательные для выполнения организациями по добыче (переработке) угля (горючих сланцев), определяются федеральными законами и иными нормативными правовыми актами Российской Федерации.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добыче (переработке) угля (горючих сланцев) в целях снижения содержания взрывоопасных газов в шахте, угольных пластах и выработанном пространстве до установленных допустимых норм проводятся работы по вентиляции шахт и дегазация. Допустимые нормы содержания взрывоопасных газов в шахте, угольных пластах и выработанном пространстве, при превышении которых дегазация является обязательной, устанавливаются федеральными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нормами и правилами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области промышленной безопасности.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9172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(надзор) 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Приведем примеры нормативных правовых актов, принятых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10.12.2020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514 утверждено  Типовое положение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единой системе управления промышленной безопасностью и охраной труда для организаций по добыче (переработке) угля (горючих сланцев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08.12.2020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507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23.06.2022)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утверждены Федеральные нормы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промышленной безопасности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в угольных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шахтах». </a:t>
            </a:r>
          </a:p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 algn="just">
              <a:buNone/>
            </a:pPr>
            <a:r>
              <a:rPr lang="ru-RU" dirty="0">
                <a:latin typeface="Times New Roman"/>
                <a:cs typeface="Times New Roman"/>
              </a:rPr>
              <a:t>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28.10.2020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428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	27.12.2023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утверждены Федеральные нормы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области     промышленной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переработке, обогащении и брикетировании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углей».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94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Глобальные вызовы порождают ряд системных проблем и соответствующих последствий для угольной промышленности России.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числу основных системных проблем относятся следующие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финансовой стабильности угольных компаний;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потенциала роста производительности труда и риски техногенных аварий;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воздействие на окружающую среду и риски введения экологических ограничений. 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07711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контроль (надзор)  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надзор за безопасным ведением работ по добыче (переработке) угля (горючих сланцев)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надзор за безопасным ведением работ по добыче (переработке) угля (горючих сланцев) является составной частью государственного надзора за безопасным ведением работ, связанных с пользованием недрами (государственного горного надзора), и осуществляется уполномоченным федеральным органом исполнительной власти при осуществлении федерального государственного надзора в области промышленной безопасности в порядке, установленном законодательством Российской Федерации.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4362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контроль (надзор)  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функциях и задачах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данной сфере представлена подробная информация на сайте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://www.gosnadzor.ru/industrial/coal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надзору в угольной промышленности участвует в осуществлении контроля и надзора в сфере промышленной безопасности и безопасного ведения работ в угольной промышленности, связанных с пользованием недрами.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сфере деятельности Управления относится организация и осуществление государственного контроля и надзора за соблюдением требований законодательства Российской Федерации и утвержденных в установленном порядке стандартов (норм, правил) в области промышленной безопасности и безопасного ведения работ при создании, эксплуатации и ликвидации опасных производственных объектов угольной промышленности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www.gosnadzor.ru/industrial/coal/tasks/index.php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8843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регулирование и контроль (надзор)   в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надзору в угольной промышленности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 осуществление государственного горного надзора на опасных производственных объектах угольной промышленности;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по нормативно-правовому регулированию по вопросам промышленной безопасности и безопасного ведения горных работ по добыче, обогащению и переработке угля;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мероприятий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подготовке и реализации предложений по повышению безопасности ведения горных работ по добыче, обогащению и переработке угля, снижению аварийности и травматизма в организациях угольной промышленности.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www.gosnadzor.ru/industrial/coal/tasks/index.php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1717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государственного регулирования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угольной отрасли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конца 2024 года федеральные власти начали активно поддерживать отрасль: проводить мониторинг финансово-экономического состояния компаний, ввели контроль за ситуацией на приостановивших работу предприятиях, обеспечили защиту прав шахтеров, а процедуры банкротства фирм проходят под руководством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госкорпорации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ВЭБ.РФ. 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www.forbes.ru/sustainability/532979-nepotoplaemye-kak-ugol-nye-kompanii-rossii-perezivut-krizis-v-otrasli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прочих мер по повышению эффективности отрасли — установление особого порядка финансового оздоровления или банкротства организаций угольной промышленности, отсрочка по налогам и страховым взносам по упрощенному порядку без залогов на год с возможностью пролонгации при сохранении кризисной ситуации.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https://www.rbc.ru/business/13/05/2025/68233cd39a79475e1038393f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18290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первому разделу курса рекомендуется: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Проанализировать основные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стратегического планирования;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Проанализировать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правовые акты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угольному праву;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Проанализировать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локального нормативно-правового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угольных компаний;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Ознакомиться с проектами типовых договоров угольных компаний.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17593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научные и учебные издания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Вершило Н.Д., Вершило Т.А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Эколого-правовые риски при добыче полезных ископаемых (на примере добычи угля) // Экологическое право. 2024. N 4. С. 20 - 22.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Старова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Е.В.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практики судебного оспаривания отдельных решений налоговых органов в связи с добычей угля // Вестник арбитражной практики. 2023. N 2. С. 61 - 67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 Л.М.,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Балаян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Э.Ю.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органов государственной власти субъектов Российской Федерации с муниципальной властью в вопросах регулирования недропользования (на примере Кемеровской области - Кузбасса) // Муниципальная служба: правовые вопросы. 2024. N 2. С. 20 - 24.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99095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 библиотечная  система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https://iprmedia.ru/products/ipr-books.html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https://mlcjournal.ru/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15284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зачета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Каковы стратегические задачи развития угольной отрасли?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источники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угольного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чем заключаются особенности правового положения компаний угольной отрасли.</a:t>
            </a: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Каковы основные направления государственного регулирования и контроля в угольной отрасли.</a:t>
            </a:r>
          </a:p>
          <a:p>
            <a:pPr lvl="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Зачет проводится в письменном виде. Необходимо подготовить письменные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ответы на вопросы. Оформление: формат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шрифт 14, интервал 1,5. Необходимо сверху указать 	ФИО, место работы, должность, дату. Ответ необходимо направить на почту: 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musinlc@musinlc.ru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.00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в дату, установленную для зачета согласно расписанию курса.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396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повышения финансовой стабильности угольных компаний определяется: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высокой зависимостью от экспортных поставок угля и конъюнктуры угольных рынков в период спада мировых цен;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низкой конкурентоспособностью части российских угольных экспортеров, связанной со значительной удаленностью от рынков сбыта;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 внутреннего спроса и конкуренцией между угольным топливом и природным газом;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перспективой сокращения потребления традиционных форм угля за счет перехода к потреблению продуктов его глубокой переработки;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несбалансированным ростом операционных затрат на производство, транспортировку и перевалку в портах угольной продукции;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размещением добывающих мощностей, обусловленным географическим расположением месторождений угля;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низкой по отношению к конкурирующим странам - угольным экспортерам производительностью труда;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зависимостью от импорта зарубежного технологического оборудования.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026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угольной отрасли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создание российским угольным компаниям условий для повышения их конкурентоспособности, в том числе за счет повышения производительности труда, снижения себестоимости добычи угля, роста объемов его переработки и обогащения, обеспечения стабильных поставок угля на внутренний и внешний рынки, развития производственных мощностей в регионах, расположенных близко к потребителям. Указанная цель достигается путем решения следующих основных задач: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сырьевой базы угольной промышленности и рациональное недропользование;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производственного потенциала угольной промышленности;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внутреннего рынка угольной продукции и укрепление позиций российских угольных компаний на мировом рынке угля;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технологического развития угольной промышленности;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промышленной безопасности и охраны труда в угольной промышленности;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экологической безопасности угольной промышленности;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социальной стабильности в угольной промышленности.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316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4788</Words>
  <Application>Microsoft Office PowerPoint</Application>
  <PresentationFormat>Экран (4:3)</PresentationFormat>
  <Paragraphs>345</Paragraphs>
  <Slides>77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77</vt:i4>
      </vt:variant>
    </vt:vector>
  </HeadingPairs>
  <TitlesOfParts>
    <vt:vector size="78" baseType="lpstr">
      <vt:lpstr>Тема Office</vt:lpstr>
      <vt:lpstr>Курс профессиональной переподготовки   «Специалист по энергетическому праву 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Стратегия развития угольной отрасли</vt:lpstr>
      <vt:lpstr>Источники правового регулирования угольной отрасли</vt:lpstr>
      <vt:lpstr>Источники правового регулирования угольной отрасли Федеральный закон от 20.06.1996 N 81-ФЗ </vt:lpstr>
      <vt:lpstr>Источники правового регулирования угольной отрасли Федеральный закон от 20.06.1996 N 81-ФЗ</vt:lpstr>
      <vt:lpstr>Источники правового регулирования угольной отрасли Федеральный закон от 20.06.1996 N 81-ФЗ</vt:lpstr>
      <vt:lpstr>Источники правового регулирования угольной отрасли Федеральный закон от 20.06.1996 N 81-ФЗ</vt:lpstr>
      <vt:lpstr>Источники правового регулирования угольной отрасли Федеральный закон от 20.06.1996 N 81-ФЗ</vt:lpstr>
      <vt:lpstr>Источники правового регулирования угольной отрасли Подзаконные нормативные акты принятые во исполнение Федерального закона от 20.06.1996 N 81-ФЗ </vt:lpstr>
      <vt:lpstr>Источники правового регулирования угольной отрасли Подзаконные нормативные акты принятые во исполнение Федерального закона от 20.06.1996 N 81-ФЗ </vt:lpstr>
      <vt:lpstr>Источники правового регулирования угольной отрасли Подзаконные нормативные акты принятые во исполнение Федерального закона от 20.06.1996 N 81-ФЗ </vt:lpstr>
      <vt:lpstr>Источники правового регулирования угольной отрасли Федеральный закон от 10.05.2010 N 84-ФЗ</vt:lpstr>
      <vt:lpstr>Источники правового регулирования угольной отрасли Подзаконные нормативные акты принятые во исполнение Федерального закона от 10.05.2010 N 84-ФЗ </vt:lpstr>
      <vt:lpstr>Источники правового  регулирования угольной отрасли Международные договоры</vt:lpstr>
      <vt:lpstr>Источники правового  регулирования угольной отрасли Международные договоры</vt:lpstr>
      <vt:lpstr>Тенденции развития международного сотрудничества в угольной сфере</vt:lpstr>
      <vt:lpstr>Тенденции развития международного сотрудничества в угольной сфере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угля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Правовой режим энергетических объектов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Правовое положение компаний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Договорное регулирование в угольной отрасли</vt:lpstr>
      <vt:lpstr>Тенденции развития договорного регулирования в угольной отрасли</vt:lpstr>
      <vt:lpstr>Государственное регулирование и контроль (надзор) в угольной отрасли</vt:lpstr>
      <vt:lpstr>Государственное регулирование и контроль (надзор)  в угольной отрасли</vt:lpstr>
      <vt:lpstr>Государственное регулирование и контроль (надзор)  в угольной отрасли</vt:lpstr>
      <vt:lpstr>Государственное регулирование и контроль (надзор)   в угольной отрасли</vt:lpstr>
      <vt:lpstr>Государственное регулирование и контроль (надзор)   в угольной отрасли</vt:lpstr>
      <vt:lpstr>Государственное регулирование и контроль (надзор)   в угольной отрасли</vt:lpstr>
      <vt:lpstr>Государственное регулирование и контроль (надзор)   в угольной отрасли</vt:lpstr>
      <vt:lpstr>Тенденции развития государственного регулирования в угольной отрасли</vt:lpstr>
      <vt:lpstr>Рекомендации для самостоятельной работы</vt:lpstr>
      <vt:lpstr>Рекомендуемые научные и учебные издания</vt:lpstr>
      <vt:lpstr>Электронная  библиотечная  система</vt:lpstr>
      <vt:lpstr>Вопросы для зачета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59</cp:revision>
  <dcterms:created xsi:type="dcterms:W3CDTF">2025-05-12T21:40:17Z</dcterms:created>
  <dcterms:modified xsi:type="dcterms:W3CDTF">2025-07-13T01:09:21Z</dcterms:modified>
</cp:coreProperties>
</file>