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317" r:id="rId4"/>
    <p:sldId id="291" r:id="rId5"/>
    <p:sldId id="292" r:id="rId6"/>
    <p:sldId id="293" r:id="rId7"/>
    <p:sldId id="318" r:id="rId8"/>
    <p:sldId id="319" r:id="rId9"/>
    <p:sldId id="320" r:id="rId10"/>
    <p:sldId id="322" r:id="rId11"/>
    <p:sldId id="321" r:id="rId12"/>
    <p:sldId id="323" r:id="rId13"/>
    <p:sldId id="324" r:id="rId14"/>
    <p:sldId id="325" r:id="rId15"/>
    <p:sldId id="294" r:id="rId16"/>
    <p:sldId id="295" r:id="rId17"/>
    <p:sldId id="326" r:id="rId18"/>
    <p:sldId id="328" r:id="rId19"/>
    <p:sldId id="327" r:id="rId20"/>
    <p:sldId id="329" r:id="rId21"/>
    <p:sldId id="330" r:id="rId22"/>
    <p:sldId id="331" r:id="rId23"/>
    <p:sldId id="332" r:id="rId24"/>
    <p:sldId id="296" r:id="rId25"/>
    <p:sldId id="297" r:id="rId26"/>
    <p:sldId id="333" r:id="rId27"/>
    <p:sldId id="334" r:id="rId28"/>
    <p:sldId id="337" r:id="rId29"/>
    <p:sldId id="338" r:id="rId30"/>
    <p:sldId id="339" r:id="rId31"/>
    <p:sldId id="340" r:id="rId32"/>
    <p:sldId id="341" r:id="rId33"/>
    <p:sldId id="342" r:id="rId34"/>
    <p:sldId id="343" r:id="rId35"/>
    <p:sldId id="298" r:id="rId36"/>
    <p:sldId id="312" r:id="rId37"/>
    <p:sldId id="313" r:id="rId38"/>
    <p:sldId id="314" r:id="rId39"/>
    <p:sldId id="311" r:id="rId40"/>
    <p:sldId id="299" r:id="rId41"/>
    <p:sldId id="315" r:id="rId42"/>
    <p:sldId id="316" r:id="rId43"/>
    <p:sldId id="300" r:id="rId44"/>
    <p:sldId id="309" r:id="rId45"/>
    <p:sldId id="310" r:id="rId46"/>
    <p:sldId id="308" r:id="rId47"/>
    <p:sldId id="301" r:id="rId48"/>
    <p:sldId id="302" r:id="rId49"/>
    <p:sldId id="303" r:id="rId50"/>
    <p:sldId id="307" r:id="rId51"/>
    <p:sldId id="304" r:id="rId52"/>
    <p:sldId id="305" r:id="rId53"/>
    <p:sldId id="306" r:id="rId54"/>
    <p:sldId id="290" r:id="rId55"/>
    <p:sldId id="263" r:id="rId56"/>
    <p:sldId id="264" r:id="rId57"/>
    <p:sldId id="282" r:id="rId58"/>
    <p:sldId id="283" r:id="rId59"/>
    <p:sldId id="288" r:id="rId60"/>
    <p:sldId id="284" r:id="rId61"/>
    <p:sldId id="285" r:id="rId62"/>
    <p:sldId id="287" r:id="rId63"/>
    <p:sldId id="280" r:id="rId64"/>
    <p:sldId id="260" r:id="rId65"/>
    <p:sldId id="276" r:id="rId66"/>
    <p:sldId id="277" r:id="rId67"/>
    <p:sldId id="278" r:id="rId68"/>
    <p:sldId id="261" r:id="rId69"/>
    <p:sldId id="279" r:id="rId70"/>
    <p:sldId id="258" r:id="rId71"/>
    <p:sldId id="269" r:id="rId72"/>
    <p:sldId id="270" r:id="rId73"/>
    <p:sldId id="257" r:id="rId74"/>
    <p:sldId id="271" r:id="rId75"/>
    <p:sldId id="272" r:id="rId76"/>
    <p:sldId id="259" r:id="rId77"/>
    <p:sldId id="273" r:id="rId78"/>
    <p:sldId id="275" r:id="rId79"/>
    <p:sldId id="274" r:id="rId80"/>
    <p:sldId id="262" r:id="rId81"/>
    <p:sldId id="267" r:id="rId82"/>
    <p:sldId id="268" r:id="rId83"/>
    <p:sldId id="265" r:id="rId84"/>
    <p:sldId id="344" r:id="rId85"/>
    <p:sldId id="266" r:id="rId8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59" autoAdjust="0"/>
    <p:restoredTop sz="94660"/>
  </p:normalViewPr>
  <p:slideViewPr>
    <p:cSldViewPr>
      <p:cViewPr varScale="1">
        <p:scale>
          <a:sx n="113" d="100"/>
          <a:sy n="113" d="100"/>
        </p:scale>
        <p:origin x="-163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3471996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268437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3285092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1659245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129567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2DDE22C-EDDE-4302-82EC-DEAE8C2EB1D7}" type="datetimeFigureOut">
              <a:rPr lang="ru-RU" smtClean="0"/>
              <a:t>11.10.2025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18097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2DDE22C-EDDE-4302-82EC-DEAE8C2EB1D7}" type="datetimeFigureOut">
              <a:rPr lang="ru-RU" smtClean="0"/>
              <a:t>11.10.2025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1197074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2DDE22C-EDDE-4302-82EC-DEAE8C2EB1D7}" type="datetimeFigureOut">
              <a:rPr lang="ru-RU" smtClean="0"/>
              <a:t>11.10.2025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222371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2DDE22C-EDDE-4302-82EC-DEAE8C2EB1D7}" type="datetimeFigureOut">
              <a:rPr lang="ru-RU" smtClean="0"/>
              <a:t>11.10.2025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1400639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2DDE22C-EDDE-4302-82EC-DEAE8C2EB1D7}" type="datetimeFigureOut">
              <a:rPr lang="ru-RU" smtClean="0"/>
              <a:t>11.10.2025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29287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2DDE22C-EDDE-4302-82EC-DEAE8C2EB1D7}" type="datetimeFigureOut">
              <a:rPr lang="ru-RU" smtClean="0"/>
              <a:t>11.10.2025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896735-4781-4ABA-839C-1C9602ADA55B}" type="slidenum">
              <a:rPr lang="ru-RU" smtClean="0"/>
              <a:t>‹#›</a:t>
            </a:fld>
            <a:endParaRPr lang="ru-RU"/>
          </a:p>
        </p:txBody>
      </p:sp>
    </p:spTree>
    <p:extLst>
      <p:ext uri="{BB962C8B-B14F-4D97-AF65-F5344CB8AC3E}">
        <p14:creationId xmlns:p14="http://schemas.microsoft.com/office/powerpoint/2010/main" val="230177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DDE22C-EDDE-4302-82EC-DEAE8C2EB1D7}" type="datetimeFigureOut">
              <a:rPr lang="ru-RU" smtClean="0"/>
              <a:t>11.10.2025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896735-4781-4ABA-839C-1C9602ADA55B}" type="slidenum">
              <a:rPr lang="ru-RU" smtClean="0"/>
              <a:t>‹#›</a:t>
            </a:fld>
            <a:endParaRPr lang="ru-RU"/>
          </a:p>
        </p:txBody>
      </p:sp>
    </p:spTree>
    <p:extLst>
      <p:ext uri="{BB962C8B-B14F-4D97-AF65-F5344CB8AC3E}">
        <p14:creationId xmlns:p14="http://schemas.microsoft.com/office/powerpoint/2010/main" val="2494206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limate.ec.europa.eu/eu-action/climate-strategies-targets/2050-long-term-strategy_en#document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ex.com/en/markets/environmental-markets/eu-ets-auction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limate.ec.europa.eu/eu-action/eu-emissions-trading-system-eu-ets/union-registry_e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limate.ec.europa.eu/eu-action/climate-strategies-targets/progress-made-cutting-emissions/emissions-monitoring-reporting_e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limate.ec.europa.eu/eu-action/climate-strategies-targets/progress-made-cutting-emissions/emissions-monitoring-reporting_e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gesetze-im-internet.de/englisch_ksg/index.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bmwk.de/Redaktion/DE/Artikel/Industrie/klimaschutz-klimaschutzplan-2050.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muv.de/en/topics/climate-adaptation/climate-adaptation/what-is-climate-adaptation-about" TargetMode="External"/><Relationship Id="rId2" Type="http://schemas.openxmlformats.org/officeDocument/2006/relationships/hyperlink" Target="https://www.bundestag.de/webarchiv/Ausschuesse/ausschuesse19/a16_umwelt/oeffentliche_anhoerungen/oeffentliche-anhoerung-51-sitzung-klimaschutz-66297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umweltbundesamt.de/en/topics/climate-energy/climate-impacts-adaptation" TargetMode="External"/><Relationship Id="rId2" Type="http://schemas.openxmlformats.org/officeDocument/2006/relationships/hyperlink" Target="https://www.international-climate-initiative.com/ueber-die-iki/foerderbereich-anpassung-an-die-folgen-des-klimawandels/" TargetMode="External"/><Relationship Id="rId1" Type="http://schemas.openxmlformats.org/officeDocument/2006/relationships/slideLayout" Target="../slideLayouts/slideLayout2.xml"/><Relationship Id="rId6" Type="http://schemas.openxmlformats.org/officeDocument/2006/relationships/hyperlink" Target="https://www.climate-service-center.de/index.php.en" TargetMode="External"/><Relationship Id="rId5" Type="http://schemas.openxmlformats.org/officeDocument/2006/relationships/hyperlink" Target="https://www.dwd.de/EN/Home/home_node.html" TargetMode="External"/><Relationship Id="rId4" Type="http://schemas.openxmlformats.org/officeDocument/2006/relationships/hyperlink" Target="https://www.klivoportal.de/EN/Home/home_node.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dehst.de/DE/service/glossar/_functions/glossar.html?cms_lv2=444100&amp;cms_lv3=425340" TargetMode="External"/><Relationship Id="rId2" Type="http://schemas.openxmlformats.org/officeDocument/2006/relationships/hyperlink" Target="https://www.dehst.de/DE/Nationaler-Emissionshandel/nationaler-emissionshandel_node.html" TargetMode="External"/><Relationship Id="rId1" Type="http://schemas.openxmlformats.org/officeDocument/2006/relationships/slideLayout" Target="../slideLayouts/slideLayout2.xml"/><Relationship Id="rId4" Type="http://schemas.openxmlformats.org/officeDocument/2006/relationships/hyperlink" Target="https://www.dehst.de/DE/service/glossar/_functions/glossar.html?cms_lv2=444080&amp;cms_lv3=42510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dehst.de/DE/Nationaler-Emissionshandel/nEHS-verstehen/nehs-verstehen_node.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pa.gov/laws-regulations/summary-clean-air-act"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epa.gov/clean-air-act-overview"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epa.gov/planandbudget/strategicpla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epa.gov/aboutepa/epa-organization-char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epa.gov/laws-regulations/summary-national-environmental-policy-act" TargetMode="External"/><Relationship Id="rId2" Type="http://schemas.openxmlformats.org/officeDocument/2006/relationships/hyperlink" Target="https://www.epa.gov/laws-regulations/summary-comprehensive-environmental-response-compensation-and-liability-ac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epa.gov/laws-regulations/summary-energy-independence-and-security-a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n.org/ru/documents/decl_conv/conventions/kyoto.shtml" TargetMode="External"/><Relationship Id="rId2" Type="http://schemas.openxmlformats.org/officeDocument/2006/relationships/hyperlink" Target="https://www.un.org/ru/documents/decl_conv/conventions/climate_framework_conv.shtml" TargetMode="External"/><Relationship Id="rId1" Type="http://schemas.openxmlformats.org/officeDocument/2006/relationships/slideLayout" Target="../slideLayouts/slideLayout2.xml"/><Relationship Id="rId4" Type="http://schemas.openxmlformats.org/officeDocument/2006/relationships/hyperlink" Target="https://unfccc.int/files/meetings/paris_nov_2015/application/pdf/paris_agreement_russian_.pdf" TargetMode="External"/></Relationships>
</file>

<file path=ppt/slides/_rels/slide30.xml.rels><?xml version="1.0" encoding="UTF-8" standalone="yes"?>
<Relationships xmlns="http://schemas.openxmlformats.org/package/2006/relationships"><Relationship Id="rId2" Type="http://schemas.openxmlformats.org/officeDocument/2006/relationships/hyperlink" Target="https://www.epa.gov/laws-regulations/summary-energy-policy-act"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epa.gov/enforcement/enforcement-and-compliance-annual-results-fiscal-year-2022" TargetMode="External"/><Relationship Id="rId2" Type="http://schemas.openxmlformats.org/officeDocument/2006/relationships/hyperlink" Target="https://www.epa.gov/regulatory-information-topic"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verra.org/programs/verified-carbon-standard/" TargetMode="External"/><Relationship Id="rId2" Type="http://schemas.openxmlformats.org/officeDocument/2006/relationships/hyperlink" Target="https://verra.org/about/overview/" TargetMode="External"/><Relationship Id="rId1" Type="http://schemas.openxmlformats.org/officeDocument/2006/relationships/slideLayout" Target="../slideLayouts/slideLayout2.xml"/><Relationship Id="rId4" Type="http://schemas.openxmlformats.org/officeDocument/2006/relationships/hyperlink" Target="https://verra.org/programs/ccbs/" TargetMode="External"/></Relationships>
</file>

<file path=ppt/slides/_rels/slide33.xml.rels><?xml version="1.0" encoding="UTF-8" standalone="yes"?>
<Relationships xmlns="http://schemas.openxmlformats.org/package/2006/relationships"><Relationship Id="rId2" Type="http://schemas.openxmlformats.org/officeDocument/2006/relationships/hyperlink" Target="https://registry.verra.or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cei.org/issues/energy-and-environment/climat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economy.gov.ru/material/file/d8d7071b90d7af3818ec3a836355244f/ETS_&#1040;&#1058;&#1056;.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ieta.org/resources/China/Chinas_National_ETS_Implications_for_Carbon_Markets_and_Trade_ICTSD_March2016_Jeff_Swartz.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ieta.org/resources/China/Chinas_National_ETS_Implications_for_Carbon_Markets_and_Trade_ICTSD_March2016_Jeff_Swartz.pdf"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english.mee.gov.cn/Resources/Reports/reports/201912/P020191204495763994956.pdf" TargetMode="External"/><Relationship Id="rId7" Type="http://schemas.openxmlformats.org/officeDocument/2006/relationships/hyperlink" Target="http://english.mee.gov.cn/Resources/Plans/Plans/202012/P020201211521942828582.pdf" TargetMode="External"/><Relationship Id="rId2" Type="http://schemas.openxmlformats.org/officeDocument/2006/relationships/hyperlink" Target="https://english.mee.gov.cn/Res%20ources/Reports/reports/202211/P020221110605466439270.pdf" TargetMode="External"/><Relationship Id="rId1" Type="http://schemas.openxmlformats.org/officeDocument/2006/relationships/slideLayout" Target="../slideLayouts/slideLayout2.xml"/><Relationship Id="rId6" Type="http://schemas.openxmlformats.org/officeDocument/2006/relationships/hyperlink" Target="http://english.mee.gov.cn/Resources/Reports/reports/201812/P020181203546772849924.pdf" TargetMode="External"/><Relationship Id="rId5" Type="http://schemas.openxmlformats.org/officeDocument/2006/relationships/hyperlink" Target="http://english.mee.gov.cn/Resources/Reports/reports/201907/P020190702566752327206.pdf" TargetMode="External"/><Relationship Id="rId4" Type="http://schemas.openxmlformats.org/officeDocument/2006/relationships/hyperlink" Target="http://english.mee.gov.cn/Resources/Reports/reports/201907/P020190702568751604320.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ur-lex.europa.eu/legal-content/EN/TXT/?uri=celex:32018R0842" TargetMode="External"/><Relationship Id="rId2" Type="http://schemas.openxmlformats.org/officeDocument/2006/relationships/hyperlink" Target="https://eur-lex.europa.eu/legal-content/EN/TXT/?uri=CELEX:02003L0087-20200101&amp;qid=1616087905524" TargetMode="External"/><Relationship Id="rId1" Type="http://schemas.openxmlformats.org/officeDocument/2006/relationships/slideLayout" Target="../slideLayouts/slideLayout2.xml"/><Relationship Id="rId4" Type="http://schemas.openxmlformats.org/officeDocument/2006/relationships/hyperlink" Target="https://eur-lex.europa.eu/eli/reg/2018/841" TargetMode="External"/></Relationships>
</file>

<file path=ppt/slides/_rels/slide40.xml.rels><?xml version="1.0" encoding="UTF-8" standalone="yes"?>
<Relationships xmlns="http://schemas.openxmlformats.org/package/2006/relationships"><Relationship Id="rId2" Type="http://schemas.openxmlformats.org/officeDocument/2006/relationships/hyperlink" Target="https://www.eex.com/en/markets/environmental-markets/china-carbon"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nemission.com/" TargetMode="External"/><Relationship Id="rId2" Type="http://schemas.openxmlformats.org/officeDocument/2006/relationships/hyperlink" Target="https://www.eex.com/fileadmin/EEX/Markets/Environmental_markets/Chinese_Carbon_Market/20181129_Introduction_of_CBEEX_for_EEX.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eex.com/fileadmin/EEX/Downloads/Products/Documents/Chinese_Carbon/Shanghai_Environment_and_Energy_Exchange__SEEE_/seee-introduction-materials-data.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economy.gov.ru/material/file/d8d7071b90d7af3818ec3a836355244f/ETS_&#1040;&#1058;&#1056;.pdf"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kankyo.metro.tokyo.lg.jp/en/climate/index.html" TargetMode="External"/><Relationship Id="rId2" Type="http://schemas.openxmlformats.org/officeDocument/2006/relationships/hyperlink" Target="https://www.kankyo.metro.tokyo.lg.jp/en/climate/cap_and_trade/index.html" TargetMode="External"/><Relationship Id="rId1" Type="http://schemas.openxmlformats.org/officeDocument/2006/relationships/slideLayout" Target="../slideLayouts/slideLayout2.xml"/><Relationship Id="rId4" Type="http://schemas.openxmlformats.org/officeDocument/2006/relationships/hyperlink" Target="https://www.kankyo.metro.tokyo.lg.jp/en/climate/100200a20220607180322567.html" TargetMode="External"/></Relationships>
</file>

<file path=ppt/slides/_rels/slide45.xml.rels><?xml version="1.0" encoding="UTF-8" standalone="yes"?>
<Relationships xmlns="http://schemas.openxmlformats.org/package/2006/relationships"><Relationship Id="rId2" Type="http://schemas.openxmlformats.org/officeDocument/2006/relationships/hyperlink" Target="https://www.kankyo.metro.tokyo.lg.jp/en/climate/100200a20220607180322567.files/TokyoClimateChangeAdaptationPlan.pdf"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gec.jp/" TargetMode="External"/><Relationship Id="rId2" Type="http://schemas.openxmlformats.org/officeDocument/2006/relationships/hyperlink" Target="https://gec.jp/jcm/about/" TargetMode="External"/><Relationship Id="rId1" Type="http://schemas.openxmlformats.org/officeDocument/2006/relationships/slideLayout" Target="../slideLayouts/slideLayout2.xml"/><Relationship Id="rId4" Type="http://schemas.openxmlformats.org/officeDocument/2006/relationships/hyperlink" Target="https://gec.jp/jcm/globalmatch/" TargetMode="External"/></Relationships>
</file>

<file path=ppt/slides/_rels/slide47.xml.rels><?xml version="1.0" encoding="UTF-8" standalone="yes"?>
<Relationships xmlns="http://schemas.openxmlformats.org/package/2006/relationships"><Relationship Id="rId2" Type="http://schemas.openxmlformats.org/officeDocument/2006/relationships/hyperlink" Target="https://www.kankyo.metro.tokyo.lg.jp/climate/large_scale/authority_chief/registered_agency.html#cmsno9"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icapcarbonaction.com/en/ets/korea-emissions-trading-scheme" TargetMode="External"/><Relationship Id="rId2" Type="http://schemas.openxmlformats.org/officeDocument/2006/relationships/hyperlink" Target="https://www.economy.gov.ru/material/file/d8d7071b90d7af3818ec3a836355244f/ETS_&#1040;&#1058;&#1056;.pdf"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law.go.kr/LSW/lsInfoP.do?nwJoYnInfo=N&amp;ancYnChk=0&amp;efYd=20200601&amp;lsiSeq=215913&amp;ancNo=17104&amp;efGubun=Y&amp;chrClsCd=010202&amp;ancYd=20200324#0000" TargetMode="External"/><Relationship Id="rId2" Type="http://schemas.openxmlformats.org/officeDocument/2006/relationships/hyperlink" Target="https://icapcarbonaction.com/en/ets/korea-emissions-trading-schem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ur-lex.europa.eu/legal-content/EN/TXT/?uri=CELEX:32010L0075" TargetMode="External"/><Relationship Id="rId2" Type="http://schemas.openxmlformats.org/officeDocument/2006/relationships/hyperlink" Target="https://eur-lex.europa.eu/legal-content/en/LSU/?uri=CELEX:32006R0166" TargetMode="External"/><Relationship Id="rId1" Type="http://schemas.openxmlformats.org/officeDocument/2006/relationships/slideLayout" Target="../slideLayouts/slideLayout2.xml"/><Relationship Id="rId4" Type="http://schemas.openxmlformats.org/officeDocument/2006/relationships/hyperlink" Target="https://eur-lex.europa.eu/legal-content/en/ALL/?uri=CELEX:32017R0655" TargetMode="External"/></Relationships>
</file>

<file path=ppt/slides/_rels/slide50.xml.rels><?xml version="1.0" encoding="UTF-8" standalone="yes"?>
<Relationships xmlns="http://schemas.openxmlformats.org/package/2006/relationships"><Relationship Id="rId3" Type="http://schemas.openxmlformats.org/officeDocument/2006/relationships/hyperlink" Target="http://www.gir.go.kr/eng/index.do?menuId=9" TargetMode="External"/><Relationship Id="rId2" Type="http://schemas.openxmlformats.org/officeDocument/2006/relationships/hyperlink" Target="http://www.gir.go.kr/eng/index.do?menuId=5" TargetMode="External"/><Relationship Id="rId1" Type="http://schemas.openxmlformats.org/officeDocument/2006/relationships/slideLayout" Target="../slideLayouts/slideLayout2.xml"/><Relationship Id="rId4" Type="http://schemas.openxmlformats.org/officeDocument/2006/relationships/hyperlink" Target="https://icapcarbonaction.com/en/ets/korea-emissions-trading-scheme"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s://icapcarbonaction.com/en/ets/korea-emissions-trading-scheme" TargetMode="External"/><Relationship Id="rId2" Type="http://schemas.openxmlformats.org/officeDocument/2006/relationships/hyperlink" Target="https://icapcarbonaction.com/en/news/south-korea-approves-initial-wave-near-term-ets-reforms"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cdm.unfccc.int/about/index.html"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cdm.unfccc.int/about/index.html"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cdm.unfccc.int/Reference/PDDs_Forms/PDDs/index.html" TargetMode="External"/><Relationship Id="rId2" Type="http://schemas.openxmlformats.org/officeDocument/2006/relationships/hyperlink" Target="https://cdm.unfccc.int/Projects/diagram.html"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cdm.unfccc.int/EB/016/eb16repan6.pdf"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cdm.unfccc.int/sunsetcms/storage/contents/stored-file-20180323155152132/accr_stan0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ur-lex.europa.eu/legal-content/EN/TXT/?uri=CELEX:32001L0042" TargetMode="External"/><Relationship Id="rId2" Type="http://schemas.openxmlformats.org/officeDocument/2006/relationships/hyperlink" Target="https://eur-lex.europa.eu/legal-content/EN/LSU/?uri=celex:32011L0092"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cdm.unfccc.int/methodologies/documentation/2303/230426_BLS23047_CDM_booklet_v04.pdf" TargetMode="External"/><Relationship Id="rId2" Type="http://schemas.openxmlformats.org/officeDocument/2006/relationships/hyperlink" Target="https://cdm.unfccc.int/Projects/guides.html" TargetMode="External"/><Relationship Id="rId1" Type="http://schemas.openxmlformats.org/officeDocument/2006/relationships/slideLayout" Target="../slideLayouts/slideLayout2.xml"/><Relationship Id="rId4" Type="http://schemas.openxmlformats.org/officeDocument/2006/relationships/hyperlink" Target="https://cdm.unfccc.int/Registry/index.html" TargetMode="External"/></Relationships>
</file>

<file path=ppt/slides/_rels/slide63.xml.rels><?xml version="1.0" encoding="UTF-8" standalone="yes"?>
<Relationships xmlns="http://schemas.openxmlformats.org/package/2006/relationships"><Relationship Id="rId3" Type="http://schemas.openxmlformats.org/officeDocument/2006/relationships/hyperlink" Target="https://cdm.unfccc.int/Reference/PDDs_Forms/index.html#eb" TargetMode="External"/><Relationship Id="rId2" Type="http://schemas.openxmlformats.org/officeDocument/2006/relationships/hyperlink" Target="https://cdm.unfccc.int/sunsetcms/storage/contents/stored-file-20150311160355642/EB_form05.pdf" TargetMode="External"/><Relationship Id="rId1" Type="http://schemas.openxmlformats.org/officeDocument/2006/relationships/slideLayout" Target="../slideLayouts/slideLayout2.xml"/><Relationship Id="rId5" Type="http://schemas.openxmlformats.org/officeDocument/2006/relationships/hyperlink" Target="https://cdm.unfccc.int/sunsetcms/storage/contents/stored-file-20190531074419918/Ren_form09v2.pdf" TargetMode="External"/><Relationship Id="rId4" Type="http://schemas.openxmlformats.org/officeDocument/2006/relationships/hyperlink" Target="https://cdm.unfccc.int/sunsetcms/storage/contents/stored-file-20190531101609641/Reg_form30v3.pdf" TargetMode="External"/></Relationships>
</file>

<file path=ppt/slides/_rels/slide64.xml.rels><?xml version="1.0" encoding="UTF-8" standalone="yes"?>
<Relationships xmlns="http://schemas.openxmlformats.org/package/2006/relationships"><Relationship Id="rId8" Type="http://schemas.openxmlformats.org/officeDocument/2006/relationships/hyperlink" Target="https://www.globalcarboncouncil.com/governance/gcc-verifiers/" TargetMode="External"/><Relationship Id="rId3" Type="http://schemas.openxmlformats.org/officeDocument/2006/relationships/hyperlink" Target="https://www.globalcarboncouncil.com/contact-us/" TargetMode="External"/><Relationship Id="rId7" Type="http://schemas.openxmlformats.org/officeDocument/2006/relationships/hyperlink" Target="https://www.globalcarboncouncil.com/governance/regulatory-committee/" TargetMode="External"/><Relationship Id="rId2" Type="http://schemas.openxmlformats.org/officeDocument/2006/relationships/hyperlink" Target="https://www.globalcarboncouncil.com/about-gcc/global-carbon-council/" TargetMode="External"/><Relationship Id="rId1" Type="http://schemas.openxmlformats.org/officeDocument/2006/relationships/slideLayout" Target="../slideLayouts/slideLayout2.xml"/><Relationship Id="rId6" Type="http://schemas.openxmlformats.org/officeDocument/2006/relationships/hyperlink" Target="https://www.globalcarboncouncil.com/governance/steering-committee/" TargetMode="External"/><Relationship Id="rId5" Type="http://schemas.openxmlformats.org/officeDocument/2006/relationships/hyperlink" Target="https://www.globalcarboncouncil.com/governance/advisory-board/" TargetMode="External"/><Relationship Id="rId4" Type="http://schemas.openxmlformats.org/officeDocument/2006/relationships/hyperlink" Target="https://www.globalcarboncouncil.com/governance/institutional-set-up-of-gcc/" TargetMode="External"/></Relationships>
</file>

<file path=ppt/slides/_rels/slide65.xml.rels><?xml version="1.0" encoding="UTF-8" standalone="yes"?>
<Relationships xmlns="http://schemas.openxmlformats.org/package/2006/relationships"><Relationship Id="rId3" Type="http://schemas.openxmlformats.org/officeDocument/2006/relationships/hyperlink" Target="https://www.globalcarboncouncil.com/governance/steering-committee/" TargetMode="External"/><Relationship Id="rId2" Type="http://schemas.openxmlformats.org/officeDocument/2006/relationships/hyperlink" Target="https://www.globalcarboncouncil.com/governance/advisory-board/"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www.globalcarboncouncil.com/governance/regulatory-committee/"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www.globalcarboncouncil.com/resource-centre/" TargetMode="External"/><Relationship Id="rId2" Type="http://schemas.openxmlformats.org/officeDocument/2006/relationships/hyperlink" Target="https://www.globalcarboncouncil.com/governance/gcc-verifiers/"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www.globalcarboncouncil.com/standards/project-verification-standard/" TargetMode="External"/><Relationship Id="rId2" Type="http://schemas.openxmlformats.org/officeDocument/2006/relationships/hyperlink" Target="https://www.globalcarboncouncil.com/standards/project-standard/" TargetMode="External"/><Relationship Id="rId1" Type="http://schemas.openxmlformats.org/officeDocument/2006/relationships/slideLayout" Target="../slideLayouts/slideLayout2.xml"/><Relationship Id="rId4" Type="http://schemas.openxmlformats.org/officeDocument/2006/relationships/hyperlink" Target="https://www.globalcarboncouncil.com/standards/project-sustainability-standard/" TargetMode="External"/></Relationships>
</file>

<file path=ppt/slides/_rels/slide69.xml.rels><?xml version="1.0" encoding="UTF-8" standalone="yes"?>
<Relationships xmlns="http://schemas.openxmlformats.org/package/2006/relationships"><Relationship Id="rId3" Type="http://schemas.openxmlformats.org/officeDocument/2006/relationships/hyperlink" Target="https://www.globalcarboncouncil.com/standards/standard-on-avoidance-of-double-counting/" TargetMode="External"/><Relationship Id="rId2" Type="http://schemas.openxmlformats.org/officeDocument/2006/relationships/hyperlink" Target="https://www.globalcarboncouncil.com/standards/environment-and-social-standar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limate.ec.europa.eu/eu-action/climate-strategies-targets/progress-made-cutting-emissions/governance-energy-union-and-climate-action_en"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s://www.goldstandard.org/contact" TargetMode="External"/><Relationship Id="rId2" Type="http://schemas.openxmlformats.org/officeDocument/2006/relationships/hyperlink" Target="https://www.goldstandard.org/sites/default/files/documents/gs-validation-verficiation-manual-cer-v.1.pdf" TargetMode="External"/><Relationship Id="rId1" Type="http://schemas.openxmlformats.org/officeDocument/2006/relationships/slideLayout" Target="../slideLayouts/slideLayout2.xml"/><Relationship Id="rId4" Type="http://schemas.openxmlformats.org/officeDocument/2006/relationships/hyperlink" Target="https://www.isealalliance.org/community-members/gold-standard" TargetMode="External"/></Relationships>
</file>

<file path=ppt/slides/_rels/slide71.xml.rels><?xml version="1.0" encoding="UTF-8" standalone="yes"?>
<Relationships xmlns="http://schemas.openxmlformats.org/package/2006/relationships"><Relationship Id="rId3" Type="http://schemas.openxmlformats.org/officeDocument/2006/relationships/hyperlink" Target="https://www.goldstandard.org/" TargetMode="External"/><Relationship Id="rId2" Type="http://schemas.openxmlformats.org/officeDocument/2006/relationships/hyperlink" Target="https://www.goldstandard.org/sites/default/files/gsv2.2_toolkit.pdf" TargetMode="External"/><Relationship Id="rId1" Type="http://schemas.openxmlformats.org/officeDocument/2006/relationships/slideLayout" Target="../slideLayouts/slideLayout2.xml"/><Relationship Id="rId4" Type="http://schemas.openxmlformats.org/officeDocument/2006/relationships/hyperlink" Target="https://www.goldstandard.org/sites/default/files/documents/gs-validation-verficiation-manual-cer-v.1.pdf" TargetMode="External"/></Relationships>
</file>

<file path=ppt/slides/_rels/slide72.xml.rels><?xml version="1.0" encoding="UTF-8" standalone="yes"?>
<Relationships xmlns="http://schemas.openxmlformats.org/package/2006/relationships"><Relationship Id="rId3" Type="http://schemas.openxmlformats.org/officeDocument/2006/relationships/hyperlink" Target="https://registry.goldstandard.org/projects?q=&amp;page=1" TargetMode="External"/><Relationship Id="rId2" Type="http://schemas.openxmlformats.org/officeDocument/2006/relationships/hyperlink" Target="https://globalgoals.goldstandard.org/verification-validation-bodies/" TargetMode="External"/><Relationship Id="rId1" Type="http://schemas.openxmlformats.org/officeDocument/2006/relationships/slideLayout" Target="../slideLayouts/slideLayout2.xml"/><Relationship Id="rId4" Type="http://schemas.openxmlformats.org/officeDocument/2006/relationships/hyperlink" Target="https://www.goldstandard.org/our-story/31a-approved-auditors" TargetMode="External"/></Relationships>
</file>

<file path=ppt/slides/_rels/slide73.xml.rels><?xml version="1.0" encoding="UTF-8" standalone="yes"?>
<Relationships xmlns="http://schemas.openxmlformats.org/package/2006/relationships"><Relationship Id="rId3" Type="http://schemas.openxmlformats.org/officeDocument/2006/relationships/hyperlink" Target="https://www.ieta.org/" TargetMode="External"/><Relationship Id="rId2" Type="http://schemas.openxmlformats.org/officeDocument/2006/relationships/hyperlink" Target="https://icroa.org/" TargetMode="External"/><Relationship Id="rId1" Type="http://schemas.openxmlformats.org/officeDocument/2006/relationships/slideLayout" Target="../slideLayouts/slideLayout2.xml"/><Relationship Id="rId4" Type="http://schemas.openxmlformats.org/officeDocument/2006/relationships/hyperlink" Target="https://icroa.org/accreditation-programme/accredited-organisations/" TargetMode="External"/></Relationships>
</file>

<file path=ppt/slides/_rels/slide74.xml.rels><?xml version="1.0" encoding="UTF-8" standalone="yes"?>
<Relationships xmlns="http://schemas.openxmlformats.org/package/2006/relationships"><Relationship Id="rId3" Type="http://schemas.openxmlformats.org/officeDocument/2006/relationships/hyperlink" Target="https://icroa.org/icroa-code-of-best-practice/" TargetMode="External"/><Relationship Id="rId2" Type="http://schemas.openxmlformats.org/officeDocument/2006/relationships/hyperlink" Target="https://icroa.org/"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s://icroa.org/icroa-code-of-best-practice/" TargetMode="External"/><Relationship Id="rId2" Type="http://schemas.openxmlformats.org/officeDocument/2006/relationships/hyperlink" Target="https://icroa.org/accreditation-programme/" TargetMode="External"/><Relationship Id="rId1" Type="http://schemas.openxmlformats.org/officeDocument/2006/relationships/slideLayout" Target="../slideLayouts/slideLayout2.xml"/><Relationship Id="rId4" Type="http://schemas.openxmlformats.org/officeDocument/2006/relationships/hyperlink" Target="https://www.climate-check.com/" TargetMode="External"/></Relationships>
</file>

<file path=ppt/slides/_rels/slide76.xml.rels><?xml version="1.0" encoding="UTF-8" standalone="yes"?>
<Relationships xmlns="http://schemas.openxmlformats.org/package/2006/relationships"><Relationship Id="rId2" Type="http://schemas.openxmlformats.org/officeDocument/2006/relationships/hyperlink" Target="https://verra.org/about/overview/#the-organization"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s://verra.org/project/vcs-program/rules-and-requirements/" TargetMode="External"/><Relationship Id="rId2" Type="http://schemas.openxmlformats.org/officeDocument/2006/relationships/hyperlink" Target="https://www.icroa.org/code"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https://verra.org/documents/vcs-program-guide-v4-3/" TargetMode="External"/><Relationship Id="rId2" Type="http://schemas.openxmlformats.org/officeDocument/2006/relationships/hyperlink" Target="https://verra.org/programs/verified-carbon-standard/verified-carbon-units-vcus/" TargetMode="External"/><Relationship Id="rId1" Type="http://schemas.openxmlformats.org/officeDocument/2006/relationships/slideLayout" Target="../slideLayouts/slideLayout2.xml"/><Relationship Id="rId4" Type="http://schemas.openxmlformats.org/officeDocument/2006/relationships/hyperlink" Target="https://verra.org/wp-content/uploads/2022/12/VCS-Program-Guide-v4.3-FINAL.pdf" TargetMode="External"/></Relationships>
</file>

<file path=ppt/slides/_rels/slide79.xml.rels><?xml version="1.0" encoding="UTF-8" standalone="yes"?>
<Relationships xmlns="http://schemas.openxmlformats.org/package/2006/relationships"><Relationship Id="rId3" Type="http://schemas.openxmlformats.org/officeDocument/2006/relationships/hyperlink" Target="https://verra.org/documents/terms-of-use-verry-registry/" TargetMode="External"/><Relationship Id="rId2" Type="http://schemas.openxmlformats.org/officeDocument/2006/relationships/hyperlink" Target="https://registry.verra.org/" TargetMode="External"/><Relationship Id="rId1" Type="http://schemas.openxmlformats.org/officeDocument/2006/relationships/slideLayout" Target="../slideLayouts/slideLayout2.xml"/><Relationship Id="rId4" Type="http://schemas.openxmlformats.org/officeDocument/2006/relationships/hyperlink" Target="https://verra.org/registry/terms-of-use/"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climate.ec.europa.eu/eu-action/climate-strategies-targets/progress-made-cutting-emissions_en#ref-2030-target"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s://gec.jp/jcm/about/"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gec.jp/jcm/jp/publication/JCM2022Oct_En_Web.pdf" TargetMode="External"/><Relationship Id="rId2" Type="http://schemas.openxmlformats.org/officeDocument/2006/relationships/hyperlink" Target="https://gec.jp/jcm/news/" TargetMode="External"/><Relationship Id="rId1" Type="http://schemas.openxmlformats.org/officeDocument/2006/relationships/slideLayout" Target="../slideLayouts/slideLayout2.xml"/><Relationship Id="rId4" Type="http://schemas.openxmlformats.org/officeDocument/2006/relationships/hyperlink" Target="https://www.env.go.jp/en/earth/cc/gcf_ctcn/index.html" TargetMode="Externa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8" Type="http://schemas.openxmlformats.org/officeDocument/2006/relationships/hyperlink" Target="https://www.env.go.jp/en/earth/cc/gcf_ctcn/index.html" TargetMode="External"/><Relationship Id="rId3" Type="http://schemas.openxmlformats.org/officeDocument/2006/relationships/hyperlink" Target="https://verra.org/" TargetMode="External"/><Relationship Id="rId7" Type="http://schemas.openxmlformats.org/officeDocument/2006/relationships/hyperlink" Target="https://gec.jp/jcm/about/" TargetMode="External"/><Relationship Id="rId2" Type="http://schemas.openxmlformats.org/officeDocument/2006/relationships/hyperlink" Target="https://cdm.unfccc.int/" TargetMode="External"/><Relationship Id="rId1" Type="http://schemas.openxmlformats.org/officeDocument/2006/relationships/slideLayout" Target="../slideLayouts/slideLayout2.xml"/><Relationship Id="rId6" Type="http://schemas.openxmlformats.org/officeDocument/2006/relationships/hyperlink" Target="https://icroa.org/" TargetMode="External"/><Relationship Id="rId5" Type="http://schemas.openxmlformats.org/officeDocument/2006/relationships/hyperlink" Target="https://www.globalcarboncouncil.com/" TargetMode="External"/><Relationship Id="rId10" Type="http://schemas.openxmlformats.org/officeDocument/2006/relationships/hyperlink" Target="https://mlcjournal.ru/" TargetMode="External"/><Relationship Id="rId4" Type="http://schemas.openxmlformats.org/officeDocument/2006/relationships/hyperlink" Target="https://www.goldstandard.org/" TargetMode="External"/><Relationship Id="rId9" Type="http://schemas.openxmlformats.org/officeDocument/2006/relationships/hyperlink" Target="https://iprmedia.ru/products/ipr-books.html" TargetMode="Externa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limate.ec.europa.eu/eu-action/climate-strategies-targets/2030-climate-energy-framework_e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332656"/>
            <a:ext cx="7772400" cy="2664296"/>
          </a:xfrm>
        </p:spPr>
        <p:style>
          <a:lnRef idx="1">
            <a:schemeClr val="accent1"/>
          </a:lnRef>
          <a:fillRef idx="2">
            <a:schemeClr val="accent1"/>
          </a:fillRef>
          <a:effectRef idx="1">
            <a:schemeClr val="accent1"/>
          </a:effectRef>
          <a:fontRef idx="minor">
            <a:schemeClr val="dk1"/>
          </a:fontRef>
        </p:style>
        <p:txBody>
          <a:bodyPr>
            <a:normAutofit/>
          </a:bodyPr>
          <a:lstStyle/>
          <a:p>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КУРС ПРОФЕССИОНАЛЬНОЙ ПЕРЕПОДГОТОВКИ</a:t>
            </a: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279227" y="3501008"/>
            <a:ext cx="6400800" cy="2497832"/>
          </a:xfrm>
        </p:spPr>
        <p:style>
          <a:lnRef idx="1">
            <a:schemeClr val="accent4"/>
          </a:lnRef>
          <a:fillRef idx="2">
            <a:schemeClr val="accent4"/>
          </a:fillRef>
          <a:effectRef idx="1">
            <a:schemeClr val="accent4"/>
          </a:effectRef>
          <a:fontRef idx="minor">
            <a:schemeClr val="dk1"/>
          </a:fontRef>
        </p:style>
        <p:txBody>
          <a:bodyPr>
            <a:normAutofit/>
          </a:bodyPr>
          <a:lstStyle/>
          <a:p>
            <a:pPr lvl="0"/>
            <a:r>
              <a:rPr lang="ru-RU" b="1" dirty="0" smtClean="0">
                <a:solidFill>
                  <a:schemeClr val="tx1"/>
                </a:solidFill>
                <a:latin typeface="Times New Roman" panose="02020603050405020304" pitchFamily="18" charset="0"/>
                <a:cs typeface="Times New Roman" panose="02020603050405020304" pitchFamily="18" charset="0"/>
              </a:rPr>
              <a:t>Модуль 2. Раздел 8.</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sz="2000" b="1" dirty="0">
                <a:solidFill>
                  <a:schemeClr val="tx1"/>
                </a:solidFill>
                <a:latin typeface="Times New Roman" panose="02020603050405020304" pitchFamily="18" charset="0"/>
                <a:cs typeface="Times New Roman" panose="02020603050405020304" pitchFamily="18" charset="0"/>
              </a:rPr>
              <a:t>Правовое обеспечение </a:t>
            </a:r>
            <a:r>
              <a:rPr lang="ru-RU" sz="2000" b="1" dirty="0" err="1">
                <a:solidFill>
                  <a:schemeClr val="tx1"/>
                </a:solidFill>
                <a:latin typeface="Times New Roman" panose="02020603050405020304" pitchFamily="18" charset="0"/>
                <a:cs typeface="Times New Roman" panose="02020603050405020304" pitchFamily="18" charset="0"/>
              </a:rPr>
              <a:t>энергоклиматических</a:t>
            </a:r>
            <a:r>
              <a:rPr lang="ru-RU" sz="2000" b="1" dirty="0">
                <a:solidFill>
                  <a:schemeClr val="tx1"/>
                </a:solidFill>
                <a:latin typeface="Times New Roman" panose="02020603050405020304" pitchFamily="18" charset="0"/>
                <a:cs typeface="Times New Roman" panose="02020603050405020304" pitchFamily="18" charset="0"/>
              </a:rPr>
              <a:t> </a:t>
            </a:r>
            <a:r>
              <a:rPr lang="ru-RU" sz="2000" b="1" dirty="0" smtClean="0">
                <a:solidFill>
                  <a:schemeClr val="tx1"/>
                </a:solidFill>
                <a:latin typeface="Times New Roman" panose="02020603050405020304" pitchFamily="18" charset="0"/>
                <a:cs typeface="Times New Roman" panose="02020603050405020304" pitchFamily="18" charset="0"/>
              </a:rPr>
              <a:t>проектов. Часть 3.</a:t>
            </a:r>
            <a:endParaRPr lang="ru-RU" sz="2000" dirty="0">
              <a:solidFill>
                <a:schemeClr val="tx1"/>
              </a:solidFill>
              <a:latin typeface="Times New Roman" panose="02020603050405020304" pitchFamily="18" charset="0"/>
              <a:cs typeface="Times New Roman" panose="02020603050405020304" pitchFamily="18" charset="0"/>
            </a:endParaRPr>
          </a:p>
          <a:p>
            <a:endParaRPr lang="ru-RU" sz="1500" b="1" dirty="0" smtClean="0">
              <a:solidFill>
                <a:schemeClr val="tx1"/>
              </a:solidFill>
              <a:latin typeface="Times New Roman" panose="02020603050405020304" pitchFamily="18" charset="0"/>
              <a:cs typeface="Times New Roman" panose="02020603050405020304" pitchFamily="18" charset="0"/>
            </a:endParaRPr>
          </a:p>
          <a:p>
            <a:r>
              <a:rPr lang="ru-RU" sz="1500" b="1" dirty="0" smtClean="0">
                <a:solidFill>
                  <a:schemeClr val="tx1"/>
                </a:solidFill>
                <a:latin typeface="Times New Roman" panose="02020603050405020304" pitchFamily="18" charset="0"/>
                <a:cs typeface="Times New Roman" panose="02020603050405020304" pitchFamily="18" charset="0"/>
              </a:rPr>
              <a:t>© </a:t>
            </a:r>
            <a:r>
              <a:rPr lang="ru-RU" sz="1500" b="1" dirty="0">
                <a:solidFill>
                  <a:schemeClr val="tx1"/>
                </a:solidFill>
                <a:latin typeface="Times New Roman" panose="02020603050405020304" pitchFamily="18" charset="0"/>
                <a:cs typeface="Times New Roman" panose="02020603050405020304" pitchFamily="18" charset="0"/>
              </a:rPr>
              <a:t>АНО «Научно-исследовательский «Центр развития энергетического права и современной правовой науки имени </a:t>
            </a:r>
            <a:r>
              <a:rPr lang="ru-RU" sz="1500" b="1" dirty="0" err="1">
                <a:solidFill>
                  <a:schemeClr val="tx1"/>
                </a:solidFill>
                <a:latin typeface="Times New Roman" panose="02020603050405020304" pitchFamily="18" charset="0"/>
                <a:cs typeface="Times New Roman" panose="02020603050405020304" pitchFamily="18" charset="0"/>
              </a:rPr>
              <a:t>В.А.Мусина</a:t>
            </a:r>
            <a:r>
              <a:rPr lang="ru-RU" sz="1500" b="1" dirty="0">
                <a:solidFill>
                  <a:schemeClr val="tx1"/>
                </a:solidFill>
                <a:latin typeface="Times New Roman" panose="02020603050405020304" pitchFamily="18" charset="0"/>
                <a:cs typeface="Times New Roman" panose="02020603050405020304" pitchFamily="18" charset="0"/>
              </a:rPr>
              <a:t>». 2025 г.</a:t>
            </a:r>
          </a:p>
          <a:p>
            <a:pPr lvl="0"/>
            <a:endParaRPr lang="ru-RU" sz="1600" dirty="0"/>
          </a:p>
        </p:txBody>
      </p:sp>
      <p:pic>
        <p:nvPicPr>
          <p:cNvPr id="4" name="Рисунок 3" descr="C:\Users\Admin\Documents\Логотипы\logo.png"/>
          <p:cNvPicPr/>
          <p:nvPr/>
        </p:nvPicPr>
        <p:blipFill>
          <a:blip r:embed="rId2"/>
          <a:stretch/>
        </p:blipFill>
        <p:spPr bwMode="auto">
          <a:xfrm>
            <a:off x="3131840" y="476672"/>
            <a:ext cx="2695575" cy="723900"/>
          </a:xfrm>
          <a:prstGeom prst="rect">
            <a:avLst/>
          </a:prstGeom>
          <a:noFill/>
          <a:ln>
            <a:noFill/>
          </a:ln>
        </p:spPr>
      </p:pic>
    </p:spTree>
    <p:extLst>
      <p:ext uri="{BB962C8B-B14F-4D97-AF65-F5344CB8AC3E}">
        <p14:creationId xmlns:p14="http://schemas.microsoft.com/office/powerpoint/2010/main" val="644880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Д</a:t>
            </a:r>
            <a:r>
              <a:rPr lang="ru-RU" sz="2000" b="1" dirty="0" smtClean="0">
                <a:latin typeface="Times New Roman" panose="02020603050405020304" pitchFamily="18" charset="0"/>
                <a:cs typeface="Times New Roman" panose="02020603050405020304" pitchFamily="18" charset="0"/>
              </a:rPr>
              <a:t>олгосрочная </a:t>
            </a:r>
            <a:r>
              <a:rPr lang="ru-RU" sz="2000" b="1" dirty="0">
                <a:latin typeface="Times New Roman" panose="02020603050405020304" pitchFamily="18" charset="0"/>
                <a:cs typeface="Times New Roman" panose="02020603050405020304" pitchFamily="18" charset="0"/>
              </a:rPr>
              <a:t>стратегия до 2050 г</a:t>
            </a:r>
            <a:r>
              <a:rPr lang="ru-RU" sz="2000" b="1" dirty="0" smtClean="0">
                <a:latin typeface="Times New Roman" panose="02020603050405020304" pitchFamily="18" charset="0"/>
                <a:cs typeface="Times New Roman" panose="02020603050405020304" pitchFamily="18" charset="0"/>
              </a:rPr>
              <a:t>.:</a:t>
            </a:r>
            <a:endParaRPr lang="ru-RU" sz="2000" b="1"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Переход к климатически нейтральному обществу — это неотложная задача и возможность построить лучшее будущее для всех.</a:t>
            </a:r>
          </a:p>
          <a:p>
            <a:pPr algn="just"/>
            <a:r>
              <a:rPr lang="ru-RU" sz="2000" dirty="0">
                <a:latin typeface="Times New Roman" panose="02020603050405020304" pitchFamily="18" charset="0"/>
                <a:cs typeface="Times New Roman" panose="02020603050405020304" pitchFamily="18" charset="0"/>
              </a:rPr>
              <a:t>Все части общества и секторы экономики будут играть свою роль — от энергетики до промышленности, транспорта, зданий, сельского и лесного хозяйства.</a:t>
            </a:r>
          </a:p>
          <a:p>
            <a:pPr algn="just"/>
            <a:r>
              <a:rPr lang="ru-RU" sz="2000" dirty="0">
                <a:latin typeface="Times New Roman" panose="02020603050405020304" pitchFamily="18" charset="0"/>
                <a:cs typeface="Times New Roman" panose="02020603050405020304" pitchFamily="18" charset="0"/>
              </a:rPr>
              <a:t>ЕС может стать лидером, инвестируя в реалистичные технологические решения, расширяя права и возможности граждан и согласовывая действия в таких ключевых областях, как промышленная политика, финансы и исследования, обеспечивая при этом социальную справедливость для справедливого перехода.</a:t>
            </a:r>
          </a:p>
          <a:p>
            <a:r>
              <a:rPr lang="en-US" sz="2000" dirty="0">
                <a:latin typeface="Times New Roman" panose="02020603050405020304" pitchFamily="18" charset="0"/>
                <a:cs typeface="Times New Roman" panose="02020603050405020304" pitchFamily="18" charset="0"/>
                <a:hlinkClick r:id="rId2"/>
              </a:rPr>
              <a:t>https://</a:t>
            </a:r>
            <a:r>
              <a:rPr lang="en-US" sz="2000" dirty="0" smtClean="0">
                <a:latin typeface="Times New Roman" panose="02020603050405020304" pitchFamily="18" charset="0"/>
                <a:cs typeface="Times New Roman" panose="02020603050405020304" pitchFamily="18" charset="0"/>
                <a:hlinkClick r:id="rId2"/>
              </a:rPr>
              <a:t>climate.ec.europa.eu/eu-action/climate-strategies-targets/2050-long-term-strategy_en#documentation</a:t>
            </a:r>
            <a:r>
              <a:rPr lang="ru-RU"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450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55000" lnSpcReduction="20000"/>
          </a:bodyPr>
          <a:lstStyle/>
          <a:p>
            <a:endParaRPr lang="ru-RU" dirty="0" smtClean="0"/>
          </a:p>
          <a:p>
            <a:r>
              <a:rPr lang="ru-RU" dirty="0">
                <a:latin typeface="Times New Roman" panose="02020603050405020304" pitchFamily="18" charset="0"/>
                <a:cs typeface="Times New Roman" panose="02020603050405020304" pitchFamily="18" charset="0"/>
              </a:rPr>
              <a:t>Европейская энергетическая биржа </a:t>
            </a:r>
            <a:r>
              <a:rPr lang="en-US" dirty="0" smtClean="0">
                <a:latin typeface="Times New Roman" panose="02020603050405020304" pitchFamily="18" charset="0"/>
                <a:cs typeface="Times New Roman" panose="02020603050405020304" pitchFamily="18" charset="0"/>
              </a:rPr>
              <a:t>AG</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EEX) :</a:t>
            </a:r>
            <a:endParaRPr lang="ru-RU" b="1" dirty="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Аукцион </a:t>
            </a:r>
            <a:r>
              <a:rPr lang="ru-RU" dirty="0">
                <a:latin typeface="Times New Roman" panose="02020603050405020304" pitchFamily="18" charset="0"/>
                <a:cs typeface="Times New Roman" panose="02020603050405020304" pitchFamily="18" charset="0"/>
              </a:rPr>
              <a:t>является основным принципом распределения разрешений в рамках системы торговли выбросами ЕС (EU ETS). Это означает, что предприятиям приходится покупать все большую долю разрешений на аукционах. </a:t>
            </a:r>
          </a:p>
          <a:p>
            <a:pPr algn="just"/>
            <a:r>
              <a:rPr lang="ru-RU" dirty="0">
                <a:latin typeface="Times New Roman" panose="02020603050405020304" pitchFamily="18" charset="0"/>
                <a:cs typeface="Times New Roman" panose="02020603050405020304" pitchFamily="18" charset="0"/>
              </a:rPr>
              <a:t>ЕЕХ была предоставлена ​​роль общей аукционной платформы для аукционов разрешений от имени 25 государств-членов ЕС, трех государств ЕЭЗ, ЕАСТ, а также для Фонда инноваций и Фонда модернизации. В этом качестве EEX также проводит аукционы по выбросам для Польши в переходный период и для Великобритании в отношении производства электроэнергии в Северной Ирландии. Кроме того, EEX была выбрана в качестве аукционной платформы Германии.</a:t>
            </a:r>
          </a:p>
          <a:p>
            <a:pPr algn="just"/>
            <a:r>
              <a:rPr lang="ru-RU" dirty="0">
                <a:latin typeface="Times New Roman" panose="02020603050405020304" pitchFamily="18" charset="0"/>
                <a:cs typeface="Times New Roman" panose="02020603050405020304" pitchFamily="18" charset="0"/>
              </a:rPr>
              <a:t>В рамках этих функций EEX проводит регулярные аукционы общих квот ЕС (EUA) и авиационных квот ЕС (EUAA) на своем </a:t>
            </a:r>
            <a:r>
              <a:rPr lang="ru-RU" dirty="0" err="1">
                <a:latin typeface="Times New Roman" panose="02020603050405020304" pitchFamily="18" charset="0"/>
                <a:cs typeface="Times New Roman" panose="02020603050405020304" pitchFamily="18" charset="0"/>
              </a:rPr>
              <a:t>спотовом</a:t>
            </a:r>
            <a:r>
              <a:rPr lang="ru-RU" dirty="0">
                <a:latin typeface="Times New Roman" panose="02020603050405020304" pitchFamily="18" charset="0"/>
                <a:cs typeface="Times New Roman" panose="02020603050405020304" pitchFamily="18" charset="0"/>
              </a:rPr>
              <a:t> рынке. EEX теперь является аукционной платформой, которая охватывает весь объем аукционов в рамках EU ETS.</a:t>
            </a:r>
          </a:p>
          <a:p>
            <a:r>
              <a:rPr lang="en-US" dirty="0">
                <a:hlinkClick r:id="rId2"/>
              </a:rPr>
              <a:t>https://</a:t>
            </a:r>
            <a:r>
              <a:rPr lang="en-US" dirty="0" smtClean="0">
                <a:hlinkClick r:id="rId2"/>
              </a:rPr>
              <a:t>www.eex.com/en/markets/environmental-markets/eu-ets-auctions</a:t>
            </a:r>
            <a:r>
              <a:rPr lang="ru-RU" dirty="0" smtClean="0"/>
              <a:t> </a:t>
            </a:r>
            <a:endParaRPr lang="ru-RU" dirty="0"/>
          </a:p>
        </p:txBody>
      </p:sp>
    </p:spTree>
    <p:extLst>
      <p:ext uri="{BB962C8B-B14F-4D97-AF65-F5344CB8AC3E}">
        <p14:creationId xmlns:p14="http://schemas.microsoft.com/office/powerpoint/2010/main" val="289115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47500" lnSpcReduction="20000"/>
          </a:bodyPr>
          <a:lstStyle/>
          <a:p>
            <a:pPr algn="just"/>
            <a:r>
              <a:rPr lang="ru-RU" dirty="0">
                <a:latin typeface="Times New Roman" panose="02020603050405020304" pitchFamily="18" charset="0"/>
                <a:cs typeface="Times New Roman" panose="02020603050405020304" pitchFamily="18" charset="0"/>
              </a:rPr>
              <a:t>В 2012 году операции EU ETS были централизованы в едином реестре ЕС, управляемом Европейской комиссией. Реестр Союза охватывает все страны, участвующие в EU ETS.</a:t>
            </a:r>
          </a:p>
          <a:p>
            <a:pPr algn="just"/>
            <a:r>
              <a:rPr lang="ru-RU" dirty="0">
                <a:latin typeface="Times New Roman" panose="02020603050405020304" pitchFamily="18" charset="0"/>
                <a:cs typeface="Times New Roman" panose="02020603050405020304" pitchFamily="18" charset="0"/>
              </a:rPr>
              <a:t>Реестр Союза представляет собой </a:t>
            </a:r>
            <a:r>
              <a:rPr lang="ru-RU" b="1" dirty="0">
                <a:latin typeface="Times New Roman" panose="02020603050405020304" pitchFamily="18" charset="0"/>
                <a:cs typeface="Times New Roman" panose="02020603050405020304" pitchFamily="18" charset="0"/>
              </a:rPr>
              <a:t>онлайн-базу данных</a:t>
            </a:r>
            <a:r>
              <a:rPr lang="ru-RU" dirty="0">
                <a:latin typeface="Times New Roman" panose="02020603050405020304" pitchFamily="18" charset="0"/>
                <a:cs typeface="Times New Roman" panose="02020603050405020304" pitchFamily="18" charset="0"/>
              </a:rPr>
              <a:t> , в которой хранятся учетные записи </a:t>
            </a:r>
            <a:r>
              <a:rPr lang="ru-RU" b="1" dirty="0">
                <a:latin typeface="Times New Roman" panose="02020603050405020304" pitchFamily="18" charset="0"/>
                <a:cs typeface="Times New Roman" panose="02020603050405020304" pitchFamily="18" charset="0"/>
              </a:rPr>
              <a:t>стационарных установок</a:t>
            </a:r>
            <a:r>
              <a:rPr lang="ru-RU" dirty="0">
                <a:latin typeface="Times New Roman" panose="02020603050405020304" pitchFamily="18" charset="0"/>
                <a:cs typeface="Times New Roman" panose="02020603050405020304" pitchFamily="18" charset="0"/>
              </a:rPr>
              <a:t> (перенесенных из национальных реестров, использовавшихся до 2012 г.) и </a:t>
            </a:r>
            <a:r>
              <a:rPr lang="ru-RU" b="1" dirty="0" err="1">
                <a:latin typeface="Times New Roman" panose="02020603050405020304" pitchFamily="18" charset="0"/>
                <a:cs typeface="Times New Roman" panose="02020603050405020304" pitchFamily="18" charset="0"/>
              </a:rPr>
              <a:t>эксплуатантов</a:t>
            </a:r>
            <a:r>
              <a:rPr lang="ru-RU" b="1" dirty="0">
                <a:latin typeface="Times New Roman" panose="02020603050405020304" pitchFamily="18" charset="0"/>
                <a:cs typeface="Times New Roman" panose="02020603050405020304" pitchFamily="18" charset="0"/>
              </a:rPr>
              <a:t> воздушных судов</a:t>
            </a:r>
            <a:r>
              <a:rPr lang="ru-RU" dirty="0">
                <a:latin typeface="Times New Roman" panose="02020603050405020304" pitchFamily="18" charset="0"/>
                <a:cs typeface="Times New Roman" panose="02020603050405020304" pitchFamily="18" charset="0"/>
              </a:rPr>
              <a:t> (включенных в ETS ЕС с января 2012 г.).</a:t>
            </a:r>
          </a:p>
          <a:p>
            <a:pPr algn="just"/>
            <a:r>
              <a:rPr lang="ru-RU" dirty="0">
                <a:latin typeface="Times New Roman" panose="02020603050405020304" pitchFamily="18" charset="0"/>
                <a:cs typeface="Times New Roman" panose="02020603050405020304" pitchFamily="18" charset="0"/>
              </a:rPr>
              <a:t>В Реестре регистрируются:</a:t>
            </a:r>
          </a:p>
          <a:p>
            <a:pPr algn="just"/>
            <a:r>
              <a:rPr lang="ru-RU" dirty="0">
                <a:latin typeface="Times New Roman" panose="02020603050405020304" pitchFamily="18" charset="0"/>
                <a:cs typeface="Times New Roman" panose="02020603050405020304" pitchFamily="18" charset="0"/>
              </a:rPr>
              <a:t>Меры по реализации на национальном уровне  (список установок, подпадающих под действие Директивы ETS в каждой стране ЕС, и любое бесплатное распределение для каждой из этих установок в период 2013–2020 гг.)</a:t>
            </a:r>
          </a:p>
          <a:p>
            <a:pPr algn="just"/>
            <a:r>
              <a:rPr lang="ru-RU" dirty="0">
                <a:latin typeface="Times New Roman" panose="02020603050405020304" pitchFamily="18" charset="0"/>
                <a:cs typeface="Times New Roman" panose="02020603050405020304" pitchFamily="18" charset="0"/>
              </a:rPr>
              <a:t>Счета компаний или частных лиц, имеющих такие надбавки</a:t>
            </a:r>
          </a:p>
          <a:p>
            <a:pPr algn="just"/>
            <a:r>
              <a:rPr lang="ru-RU" dirty="0">
                <a:latin typeface="Times New Roman" panose="02020603050405020304" pitchFamily="18" charset="0"/>
                <a:cs typeface="Times New Roman" panose="02020603050405020304" pitchFamily="18" charset="0"/>
              </a:rPr>
              <a:t>Переводы квот («транзакции»), осуществляемые владельцами счетов</a:t>
            </a:r>
          </a:p>
          <a:p>
            <a:pPr algn="just"/>
            <a:r>
              <a:rPr lang="ru-RU" dirty="0">
                <a:latin typeface="Times New Roman" panose="02020603050405020304" pitchFamily="18" charset="0"/>
                <a:cs typeface="Times New Roman" panose="02020603050405020304" pitchFamily="18" charset="0"/>
              </a:rPr>
              <a:t>Ежегодные подтвержденные выбросы CO </a:t>
            </a:r>
            <a:r>
              <a:rPr lang="ru-RU" baseline="-25000" dirty="0">
                <a:latin typeface="Times New Roman" panose="02020603050405020304" pitchFamily="18" charset="0"/>
                <a:cs typeface="Times New Roman" panose="02020603050405020304" pitchFamily="18" charset="0"/>
              </a:rPr>
              <a:t>2</a:t>
            </a:r>
            <a:r>
              <a:rPr lang="ru-RU" dirty="0">
                <a:latin typeface="Times New Roman" panose="02020603050405020304" pitchFamily="18" charset="0"/>
                <a:cs typeface="Times New Roman" panose="02020603050405020304" pitchFamily="18" charset="0"/>
              </a:rPr>
              <a:t> от установок и </a:t>
            </a:r>
            <a:r>
              <a:rPr lang="ru-RU" dirty="0" err="1">
                <a:latin typeface="Times New Roman" panose="02020603050405020304" pitchFamily="18" charset="0"/>
                <a:cs typeface="Times New Roman" panose="02020603050405020304" pitchFamily="18" charset="0"/>
              </a:rPr>
              <a:t>эксплуатантов</a:t>
            </a:r>
            <a:r>
              <a:rPr lang="ru-RU" dirty="0">
                <a:latin typeface="Times New Roman" panose="02020603050405020304" pitchFamily="18" charset="0"/>
                <a:cs typeface="Times New Roman" panose="02020603050405020304" pitchFamily="18" charset="0"/>
              </a:rPr>
              <a:t> воздушных судов</a:t>
            </a:r>
          </a:p>
          <a:p>
            <a:pPr algn="just"/>
            <a:r>
              <a:rPr lang="ru-RU" dirty="0">
                <a:latin typeface="Times New Roman" panose="02020603050405020304" pitchFamily="18" charset="0"/>
                <a:cs typeface="Times New Roman" panose="02020603050405020304" pitchFamily="18" charset="0"/>
              </a:rPr>
              <a:t>Ежегодная сверка разрешений и подтвержденных выбросов, при которой каждая компания должна сдать достаточное количество разрешений, чтобы покрыть все подтвержденные выбросы</a:t>
            </a:r>
            <a:r>
              <a:rPr lang="ru-RU" dirty="0" smtClean="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Для участия в EU ETS компании или частные лица должны открыть счет в Реестре Союза.</a:t>
            </a:r>
          </a:p>
          <a:p>
            <a:pPr algn="just"/>
            <a:r>
              <a:rPr lang="ru-RU" dirty="0">
                <a:latin typeface="Times New Roman" panose="02020603050405020304" pitchFamily="18" charset="0"/>
                <a:cs typeface="Times New Roman" panose="02020603050405020304" pitchFamily="18" charset="0"/>
              </a:rPr>
              <a:t>Чтобы открыть счет, они должны отправить запрос национальному </a:t>
            </a:r>
            <a:r>
              <a:rPr lang="ru-RU" u="sng" dirty="0" smtClean="0">
                <a:latin typeface="Times New Roman" panose="02020603050405020304" pitchFamily="18" charset="0"/>
                <a:cs typeface="Times New Roman" panose="02020603050405020304" pitchFamily="18" charset="0"/>
              </a:rPr>
              <a:t>администратору</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который собирает и проверяет всю подтверждающую документацию.</a:t>
            </a:r>
          </a:p>
          <a:p>
            <a:pPr algn="just"/>
            <a:endParaRPr lang="ru-RU" dirty="0">
              <a:latin typeface="Times New Roman" panose="02020603050405020304" pitchFamily="18" charset="0"/>
              <a:cs typeface="Times New Roman" panose="02020603050405020304" pitchFamily="18" charset="0"/>
            </a:endParaRPr>
          </a:p>
          <a:p>
            <a:r>
              <a:rPr lang="en-US" dirty="0">
                <a:hlinkClick r:id="rId2"/>
              </a:rPr>
              <a:t>https://</a:t>
            </a:r>
            <a:r>
              <a:rPr lang="en-US" dirty="0" smtClean="0">
                <a:hlinkClick r:id="rId2"/>
              </a:rPr>
              <a:t>climate.ec.europa.eu/eu-action/eu-emissions-trading-system-eu-ets/union-registry_en</a:t>
            </a:r>
            <a:r>
              <a:rPr lang="ru-RU" dirty="0" smtClean="0"/>
              <a:t> </a:t>
            </a:r>
            <a:endParaRPr lang="ru-RU" dirty="0"/>
          </a:p>
        </p:txBody>
      </p:sp>
    </p:spTree>
    <p:extLst>
      <p:ext uri="{BB962C8B-B14F-4D97-AF65-F5344CB8AC3E}">
        <p14:creationId xmlns:p14="http://schemas.microsoft.com/office/powerpoint/2010/main" val="2465148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just"/>
            <a:endParaRPr lang="ru-RU" sz="1900" dirty="0">
              <a:latin typeface="Times New Roman" panose="02020603050405020304" pitchFamily="18" charset="0"/>
              <a:cs typeface="Times New Roman" panose="02020603050405020304" pitchFamily="18" charset="0"/>
            </a:endParaRPr>
          </a:p>
          <a:p>
            <a:pPr algn="just"/>
            <a:r>
              <a:rPr lang="ru-RU" sz="1900" dirty="0" smtClean="0">
                <a:latin typeface="Times New Roman" panose="02020603050405020304" pitchFamily="18" charset="0"/>
                <a:cs typeface="Times New Roman" panose="02020603050405020304" pitchFamily="18" charset="0"/>
              </a:rPr>
              <a:t>Как </a:t>
            </a:r>
            <a:r>
              <a:rPr lang="ru-RU" sz="1900" dirty="0">
                <a:latin typeface="Times New Roman" panose="02020603050405020304" pitchFamily="18" charset="0"/>
                <a:cs typeface="Times New Roman" panose="02020603050405020304" pitchFamily="18" charset="0"/>
              </a:rPr>
              <a:t>стороны РКИК ООН , ее Киотского протокола и Парижского соглашения, ЕС и его страны-члены обязаны отчитываться перед ООН:</a:t>
            </a:r>
          </a:p>
          <a:p>
            <a:pPr algn="just"/>
            <a:r>
              <a:rPr lang="ru-RU" sz="1900" b="1" dirty="0">
                <a:latin typeface="Times New Roman" panose="02020603050405020304" pitchFamily="18" charset="0"/>
                <a:cs typeface="Times New Roman" panose="02020603050405020304" pitchFamily="18" charset="0"/>
              </a:rPr>
              <a:t>ежегодно</a:t>
            </a:r>
            <a:r>
              <a:rPr lang="ru-RU" sz="1900" dirty="0">
                <a:latin typeface="Times New Roman" panose="02020603050405020304" pitchFamily="18" charset="0"/>
                <a:cs typeface="Times New Roman" panose="02020603050405020304" pitchFamily="18" charset="0"/>
              </a:rPr>
              <a:t> об их </a:t>
            </a:r>
            <a:r>
              <a:rPr lang="ru-RU" sz="1900" b="1" dirty="0">
                <a:latin typeface="Times New Roman" panose="02020603050405020304" pitchFamily="18" charset="0"/>
                <a:cs typeface="Times New Roman" panose="02020603050405020304" pitchFamily="18" charset="0"/>
              </a:rPr>
              <a:t>выбросах</a:t>
            </a:r>
            <a:r>
              <a:rPr lang="ru-RU" sz="1900" dirty="0">
                <a:latin typeface="Times New Roman" panose="02020603050405020304" pitchFamily="18" charset="0"/>
                <a:cs typeface="Times New Roman" panose="02020603050405020304" pitchFamily="18" charset="0"/>
              </a:rPr>
              <a:t> парниковых газов («кадастры парниковых газов»);</a:t>
            </a:r>
          </a:p>
          <a:p>
            <a:pPr algn="just"/>
            <a:r>
              <a:rPr lang="ru-RU" sz="1900" b="1" dirty="0">
                <a:latin typeface="Times New Roman" panose="02020603050405020304" pitchFamily="18" charset="0"/>
                <a:cs typeface="Times New Roman" panose="02020603050405020304" pitchFamily="18" charset="0"/>
              </a:rPr>
              <a:t>регулярно</a:t>
            </a:r>
            <a:r>
              <a:rPr lang="ru-RU" sz="1900" dirty="0">
                <a:latin typeface="Times New Roman" panose="02020603050405020304" pitchFamily="18" charset="0"/>
                <a:cs typeface="Times New Roman" panose="02020603050405020304" pitchFamily="18" charset="0"/>
              </a:rPr>
              <a:t> о своей климатической </a:t>
            </a:r>
            <a:r>
              <a:rPr lang="ru-RU" sz="1900" b="1" dirty="0">
                <a:latin typeface="Times New Roman" panose="02020603050405020304" pitchFamily="18" charset="0"/>
                <a:cs typeface="Times New Roman" panose="02020603050405020304" pitchFamily="18" charset="0"/>
              </a:rPr>
              <a:t>политике и мерах</a:t>
            </a:r>
            <a:r>
              <a:rPr lang="ru-RU" sz="1900" dirty="0">
                <a:latin typeface="Times New Roman" panose="02020603050405020304" pitchFamily="18" charset="0"/>
                <a:cs typeface="Times New Roman" panose="02020603050405020304" pitchFamily="18" charset="0"/>
              </a:rPr>
              <a:t> и </a:t>
            </a:r>
            <a:r>
              <a:rPr lang="ru-RU" sz="1900" b="1" dirty="0">
                <a:latin typeface="Times New Roman" panose="02020603050405020304" pitchFamily="18" charset="0"/>
                <a:cs typeface="Times New Roman" panose="02020603050405020304" pitchFamily="18" charset="0"/>
              </a:rPr>
              <a:t>прогрессе</a:t>
            </a:r>
            <a:r>
              <a:rPr lang="ru-RU" sz="1900" dirty="0">
                <a:latin typeface="Times New Roman" panose="02020603050405020304" pitchFamily="18" charset="0"/>
                <a:cs typeface="Times New Roman" panose="02020603050405020304" pitchFamily="18" charset="0"/>
              </a:rPr>
              <a:t> в достижении целевых показателей («двухгодичные отчеты» и «национальные сообщения</a:t>
            </a:r>
            <a:r>
              <a:rPr lang="ru-RU" sz="1900" dirty="0" smtClean="0">
                <a:latin typeface="Times New Roman" panose="02020603050405020304" pitchFamily="18" charset="0"/>
                <a:cs typeface="Times New Roman" panose="02020603050405020304" pitchFamily="18" charset="0"/>
              </a:rPr>
              <a:t>»).</a:t>
            </a:r>
          </a:p>
          <a:p>
            <a:pPr algn="just"/>
            <a:endParaRPr lang="ru-RU" sz="1900" dirty="0" smtClean="0">
              <a:latin typeface="Times New Roman" panose="02020603050405020304" pitchFamily="18" charset="0"/>
              <a:cs typeface="Times New Roman" panose="02020603050405020304" pitchFamily="18" charset="0"/>
              <a:hlinkClick r:id="rId2"/>
            </a:endParaRPr>
          </a:p>
          <a:p>
            <a:pPr algn="just"/>
            <a:r>
              <a:rPr lang="en-US" sz="1900" dirty="0" smtClean="0">
                <a:latin typeface="Times New Roman" panose="02020603050405020304" pitchFamily="18" charset="0"/>
                <a:cs typeface="Times New Roman" panose="02020603050405020304" pitchFamily="18" charset="0"/>
                <a:hlinkClick r:id="rId2"/>
              </a:rPr>
              <a:t>https</a:t>
            </a:r>
            <a:r>
              <a:rPr lang="en-US" sz="1900" dirty="0">
                <a:latin typeface="Times New Roman" panose="02020603050405020304" pitchFamily="18" charset="0"/>
                <a:cs typeface="Times New Roman" panose="02020603050405020304" pitchFamily="18" charset="0"/>
                <a:hlinkClick r:id="rId2"/>
              </a:rPr>
              <a:t>://</a:t>
            </a:r>
            <a:r>
              <a:rPr lang="en-US" sz="1900" dirty="0" smtClean="0">
                <a:latin typeface="Times New Roman" panose="02020603050405020304" pitchFamily="18" charset="0"/>
                <a:cs typeface="Times New Roman" panose="02020603050405020304" pitchFamily="18" charset="0"/>
                <a:hlinkClick r:id="rId2"/>
              </a:rPr>
              <a:t>climate.ec.europa.eu/eu-action/climate-strategies-targets/progress-made-cutting-emissions/emissions-monitoring-reporting_en</a:t>
            </a:r>
            <a:r>
              <a:rPr lang="ru-RU" sz="1900" dirty="0" smtClean="0">
                <a:latin typeface="Times New Roman" panose="02020603050405020304" pitchFamily="18" charset="0"/>
                <a:cs typeface="Times New Roman" panose="02020603050405020304" pitchFamily="18" charset="0"/>
              </a:rPr>
              <a:t> </a:t>
            </a:r>
            <a:endParaRPr lang="ru-RU" sz="1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65041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47500" lnSpcReduction="20000"/>
          </a:bodyPr>
          <a:lstStyle/>
          <a:p>
            <a:pPr algn="just"/>
            <a:r>
              <a:rPr lang="ru-RU" sz="3400" b="1" dirty="0">
                <a:latin typeface="Times New Roman" panose="02020603050405020304" pitchFamily="18" charset="0"/>
                <a:cs typeface="Times New Roman" panose="02020603050405020304" pitchFamily="18" charset="0"/>
              </a:rPr>
              <a:t>Все страны ЕС обязаны контролировать свои выбросы в рамках Механизма мониторинга климата</a:t>
            </a:r>
            <a:r>
              <a:rPr lang="ru-RU" sz="3400" dirty="0">
                <a:latin typeface="Times New Roman" panose="02020603050405020304" pitchFamily="18" charset="0"/>
                <a:cs typeface="Times New Roman" panose="02020603050405020304" pitchFamily="18" charset="0"/>
              </a:rPr>
              <a:t> ЕС , который устанавливает собственные внутренние правила отчетности ЕС на основе согласованных на международном уровне обязательств.</a:t>
            </a:r>
          </a:p>
          <a:p>
            <a:pPr algn="just"/>
            <a:r>
              <a:rPr lang="ru-RU" sz="3400" dirty="0">
                <a:latin typeface="Times New Roman" panose="02020603050405020304" pitchFamily="18" charset="0"/>
                <a:cs typeface="Times New Roman" panose="02020603050405020304" pitchFamily="18" charset="0"/>
              </a:rPr>
              <a:t>Отчетность охватывает:</a:t>
            </a:r>
          </a:p>
          <a:p>
            <a:pPr algn="just"/>
            <a:r>
              <a:rPr lang="ru-RU" sz="3400" dirty="0">
                <a:latin typeface="Times New Roman" panose="02020603050405020304" pitchFamily="18" charset="0"/>
                <a:cs typeface="Times New Roman" panose="02020603050405020304" pitchFamily="18" charset="0"/>
              </a:rPr>
              <a:t>выбросы </a:t>
            </a:r>
            <a:r>
              <a:rPr lang="ru-RU" sz="3400" b="1" dirty="0">
                <a:latin typeface="Times New Roman" panose="02020603050405020304" pitchFamily="18" charset="0"/>
                <a:cs typeface="Times New Roman" panose="02020603050405020304" pitchFamily="18" charset="0"/>
              </a:rPr>
              <a:t>семи парниковых газов</a:t>
            </a:r>
            <a:r>
              <a:rPr lang="ru-RU" sz="3400" dirty="0">
                <a:latin typeface="Times New Roman" panose="02020603050405020304" pitchFamily="18" charset="0"/>
                <a:cs typeface="Times New Roman" panose="02020603050405020304" pitchFamily="18" charset="0"/>
              </a:rPr>
              <a:t> (кадастры парниковых газов) из всех секторов: энергетика, промышленные процессы, землепользование, изменения в землепользовании и лесное хозяйство (ЗИЗЛХ), отходы, сельское хозяйство и т. д.</a:t>
            </a:r>
          </a:p>
          <a:p>
            <a:pPr algn="just"/>
            <a:r>
              <a:rPr lang="ru-RU" sz="3400" b="1" dirty="0">
                <a:latin typeface="Times New Roman" panose="02020603050405020304" pitchFamily="18" charset="0"/>
                <a:cs typeface="Times New Roman" panose="02020603050405020304" pitchFamily="18" charset="0"/>
              </a:rPr>
              <a:t>прогнозы, политика и меры</a:t>
            </a:r>
            <a:r>
              <a:rPr lang="ru-RU" sz="3400" dirty="0">
                <a:latin typeface="Times New Roman" panose="02020603050405020304" pitchFamily="18" charset="0"/>
                <a:cs typeface="Times New Roman" panose="02020603050405020304" pitchFamily="18" charset="0"/>
              </a:rPr>
              <a:t> по сокращению выбросов парниковых газов</a:t>
            </a:r>
          </a:p>
          <a:p>
            <a:pPr algn="just"/>
            <a:r>
              <a:rPr lang="ru-RU" sz="3400" dirty="0">
                <a:latin typeface="Times New Roman" panose="02020603050405020304" pitchFamily="18" charset="0"/>
                <a:cs typeface="Times New Roman" panose="02020603050405020304" pitchFamily="18" charset="0"/>
              </a:rPr>
              <a:t>национальные </a:t>
            </a:r>
            <a:r>
              <a:rPr lang="ru-RU" sz="3400" b="1" dirty="0">
                <a:latin typeface="Times New Roman" panose="02020603050405020304" pitchFamily="18" charset="0"/>
                <a:cs typeface="Times New Roman" panose="02020603050405020304" pitchFamily="18" charset="0"/>
              </a:rPr>
              <a:t>меры по адаптации</a:t>
            </a:r>
            <a:r>
              <a:rPr lang="ru-RU" sz="3400" dirty="0">
                <a:latin typeface="Times New Roman" panose="02020603050405020304" pitchFamily="18" charset="0"/>
                <a:cs typeface="Times New Roman" panose="02020603050405020304" pitchFamily="18" charset="0"/>
              </a:rPr>
              <a:t> к изменению климата</a:t>
            </a:r>
          </a:p>
          <a:p>
            <a:pPr algn="just"/>
            <a:r>
              <a:rPr lang="ru-RU" sz="3400" b="1" dirty="0">
                <a:latin typeface="Times New Roman" panose="02020603050405020304" pitchFamily="18" charset="0"/>
                <a:cs typeface="Times New Roman" panose="02020603050405020304" pitchFamily="18" charset="0"/>
              </a:rPr>
              <a:t>стратегии </a:t>
            </a:r>
            <a:r>
              <a:rPr lang="ru-RU" sz="3400" b="1" dirty="0" err="1">
                <a:latin typeface="Times New Roman" panose="02020603050405020304" pitchFamily="18" charset="0"/>
                <a:cs typeface="Times New Roman" panose="02020603050405020304" pitchFamily="18" charset="0"/>
              </a:rPr>
              <a:t>низкоуглеродного</a:t>
            </a:r>
            <a:r>
              <a:rPr lang="ru-RU" sz="3400" b="1" dirty="0">
                <a:latin typeface="Times New Roman" panose="02020603050405020304" pitchFamily="18" charset="0"/>
                <a:cs typeface="Times New Roman" panose="02020603050405020304" pitchFamily="18" charset="0"/>
              </a:rPr>
              <a:t> развития</a:t>
            </a:r>
            <a:endParaRPr lang="ru-RU" sz="3400" dirty="0">
              <a:latin typeface="Times New Roman" panose="02020603050405020304" pitchFamily="18" charset="0"/>
              <a:cs typeface="Times New Roman" panose="02020603050405020304" pitchFamily="18" charset="0"/>
            </a:endParaRPr>
          </a:p>
          <a:p>
            <a:pPr algn="just"/>
            <a:r>
              <a:rPr lang="ru-RU" sz="3400" dirty="0">
                <a:latin typeface="Times New Roman" panose="02020603050405020304" pitchFamily="18" charset="0"/>
                <a:cs typeface="Times New Roman" panose="02020603050405020304" pitchFamily="18" charset="0"/>
              </a:rPr>
              <a:t>финансовая и техническая </a:t>
            </a:r>
            <a:r>
              <a:rPr lang="ru-RU" sz="3400" b="1" dirty="0">
                <a:latin typeface="Times New Roman" panose="02020603050405020304" pitchFamily="18" charset="0"/>
                <a:cs typeface="Times New Roman" panose="02020603050405020304" pitchFamily="18" charset="0"/>
              </a:rPr>
              <a:t>поддержка развивающихся стран</a:t>
            </a:r>
            <a:r>
              <a:rPr lang="ru-RU" sz="3400" dirty="0">
                <a:latin typeface="Times New Roman" panose="02020603050405020304" pitchFamily="18" charset="0"/>
                <a:cs typeface="Times New Roman" panose="02020603050405020304" pitchFamily="18" charset="0"/>
              </a:rPr>
              <a:t> и аналогичные обязательства</a:t>
            </a:r>
          </a:p>
          <a:p>
            <a:pPr algn="just"/>
            <a:r>
              <a:rPr lang="ru-RU" sz="3400" dirty="0">
                <a:latin typeface="Times New Roman" panose="02020603050405020304" pitchFamily="18" charset="0"/>
                <a:cs typeface="Times New Roman" panose="02020603050405020304" pitchFamily="18" charset="0"/>
              </a:rPr>
              <a:t>использование национальными правительствами доходов от </a:t>
            </a:r>
            <a:r>
              <a:rPr lang="ru-RU" sz="3400" b="1" dirty="0">
                <a:latin typeface="Times New Roman" panose="02020603050405020304" pitchFamily="18" charset="0"/>
                <a:cs typeface="Times New Roman" panose="02020603050405020304" pitchFamily="18" charset="0"/>
              </a:rPr>
              <a:t>аукционов разрешений</a:t>
            </a:r>
            <a:r>
              <a:rPr lang="ru-RU" sz="3400" dirty="0">
                <a:latin typeface="Times New Roman" panose="02020603050405020304" pitchFamily="18" charset="0"/>
                <a:cs typeface="Times New Roman" panose="02020603050405020304" pitchFamily="18" charset="0"/>
              </a:rPr>
              <a:t> в системе торговли выбросами ЕС ( </a:t>
            </a:r>
            <a:r>
              <a:rPr lang="ru-RU" sz="3400" i="1" dirty="0">
                <a:latin typeface="Times New Roman" panose="02020603050405020304" pitchFamily="18" charset="0"/>
                <a:cs typeface="Times New Roman" panose="02020603050405020304" pitchFamily="18" charset="0"/>
              </a:rPr>
              <a:t>они обязались потратить не менее половины этих доходов на меры по борьбе с изменением климата в ЕС и за рубежом</a:t>
            </a:r>
            <a:r>
              <a:rPr lang="ru-RU" sz="3400" dirty="0">
                <a:latin typeface="Times New Roman" panose="02020603050405020304" pitchFamily="18" charset="0"/>
                <a:cs typeface="Times New Roman" panose="02020603050405020304" pitchFamily="18" charset="0"/>
              </a:rPr>
              <a:t> )</a:t>
            </a:r>
          </a:p>
          <a:p>
            <a:r>
              <a:rPr lang="en-US" dirty="0">
                <a:hlinkClick r:id="rId2"/>
              </a:rPr>
              <a:t>https://</a:t>
            </a:r>
            <a:r>
              <a:rPr lang="en-US" dirty="0" smtClean="0">
                <a:hlinkClick r:id="rId2"/>
              </a:rPr>
              <a:t>climate.ec.europa.eu/eu-action/climate-strategies-targets/progress-made-cutting-emissions/emissions-monitoring-reporting_en</a:t>
            </a:r>
            <a:r>
              <a:rPr lang="ru-RU" dirty="0" smtClean="0"/>
              <a:t> </a:t>
            </a:r>
            <a:endParaRPr lang="ru-RU" dirty="0"/>
          </a:p>
        </p:txBody>
      </p:sp>
    </p:spTree>
    <p:extLst>
      <p:ext uri="{BB962C8B-B14F-4D97-AF65-F5344CB8AC3E}">
        <p14:creationId xmlns:p14="http://schemas.microsoft.com/office/powerpoint/2010/main" val="1355101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a:t>
            </a:r>
            <a:r>
              <a:rPr lang="ru-RU" sz="2000" b="1" dirty="0" smtClean="0">
                <a:latin typeface="Times New Roman" panose="02020603050405020304" pitchFamily="18" charset="0"/>
                <a:cs typeface="Times New Roman" panose="02020603050405020304" pitchFamily="18" charset="0"/>
              </a:rPr>
              <a:t>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algn="just"/>
            <a:r>
              <a:rPr lang="ru-RU" sz="2000" dirty="0" smtClean="0">
                <a:latin typeface="Times New Roman" panose="02020603050405020304" pitchFamily="18" charset="0"/>
                <a:cs typeface="Times New Roman" panose="02020603050405020304" pitchFamily="18" charset="0"/>
              </a:rPr>
              <a:t>Как уже отмечалось выше Федеративная Республика Германия (ФРГ) является участницей Рамочной конвенции ООН об изменении климата, Киотского протокола, Парижского соглашения 2015 года.</a:t>
            </a:r>
          </a:p>
          <a:p>
            <a:pPr algn="just"/>
            <a:r>
              <a:rPr lang="ru-RU" sz="2000" dirty="0" smtClean="0">
                <a:latin typeface="Times New Roman" panose="02020603050405020304" pitchFamily="18" charset="0"/>
                <a:cs typeface="Times New Roman" panose="02020603050405020304" pitchFamily="18" charset="0"/>
              </a:rPr>
              <a:t>Также на ФРГ распространяются вышеуказанные акты Европейского Союза.</a:t>
            </a:r>
          </a:p>
          <a:p>
            <a:pPr algn="just"/>
            <a:r>
              <a:rPr lang="ru-RU" sz="2000" dirty="0" smtClean="0">
                <a:latin typeface="Times New Roman" panose="02020603050405020304" pitchFamily="18" charset="0"/>
                <a:cs typeface="Times New Roman" panose="02020603050405020304" pitchFamily="18" charset="0"/>
              </a:rPr>
              <a:t>Одним </a:t>
            </a:r>
            <a:r>
              <a:rPr lang="ru-RU" sz="2000" dirty="0">
                <a:latin typeface="Times New Roman" panose="02020603050405020304" pitchFamily="18" charset="0"/>
                <a:cs typeface="Times New Roman" panose="02020603050405020304" pitchFamily="18" charset="0"/>
              </a:rPr>
              <a:t>из </a:t>
            </a:r>
            <a:r>
              <a:rPr lang="ru-RU" sz="2000" dirty="0" smtClean="0">
                <a:latin typeface="Times New Roman" panose="02020603050405020304" pitchFamily="18" charset="0"/>
                <a:cs typeface="Times New Roman" panose="02020603050405020304" pitchFamily="18" charset="0"/>
              </a:rPr>
              <a:t>ключевых национальных законов ФРГ  </a:t>
            </a:r>
            <a:r>
              <a:rPr lang="ru-RU" sz="2000" dirty="0">
                <a:latin typeface="Times New Roman" panose="02020603050405020304" pitchFamily="18" charset="0"/>
                <a:cs typeface="Times New Roman" panose="02020603050405020304" pitchFamily="18" charset="0"/>
              </a:rPr>
              <a:t>является рамочный </a:t>
            </a:r>
            <a:r>
              <a:rPr lang="ru-RU" sz="2000" b="1" dirty="0">
                <a:latin typeface="Times New Roman" panose="02020603050405020304" pitchFamily="18" charset="0"/>
                <a:cs typeface="Times New Roman" panose="02020603050405020304" pitchFamily="18" charset="0"/>
              </a:rPr>
              <a:t>Закон об охране </a:t>
            </a:r>
            <a:r>
              <a:rPr lang="ru-RU" sz="2000" b="1" dirty="0" smtClean="0">
                <a:latin typeface="Times New Roman" panose="02020603050405020304" pitchFamily="18" charset="0"/>
                <a:cs typeface="Times New Roman" panose="02020603050405020304" pitchFamily="18" charset="0"/>
              </a:rPr>
              <a:t>климата</a:t>
            </a:r>
          </a:p>
          <a:p>
            <a:pPr algn="just"/>
            <a:r>
              <a:rPr lang="en-US" sz="2000" b="1" dirty="0" smtClean="0">
                <a:latin typeface="Times New Roman" panose="02020603050405020304" pitchFamily="18" charset="0"/>
                <a:cs typeface="Times New Roman" panose="02020603050405020304" pitchFamily="18" charset="0"/>
                <a:hlinkClick r:id="rId2"/>
              </a:rPr>
              <a:t>https</a:t>
            </a:r>
            <a:r>
              <a:rPr lang="en-US" sz="2000" b="1" dirty="0">
                <a:latin typeface="Times New Roman" panose="02020603050405020304" pitchFamily="18" charset="0"/>
                <a:cs typeface="Times New Roman" panose="02020603050405020304" pitchFamily="18" charset="0"/>
                <a:hlinkClick r:id="rId2"/>
              </a:rPr>
              <a:t>://</a:t>
            </a:r>
            <a:r>
              <a:rPr lang="en-US" sz="2000" b="1" dirty="0" smtClean="0">
                <a:latin typeface="Times New Roman" panose="02020603050405020304" pitchFamily="18" charset="0"/>
                <a:cs typeface="Times New Roman" panose="02020603050405020304" pitchFamily="18" charset="0"/>
                <a:hlinkClick r:id="rId2"/>
              </a:rPr>
              <a:t>www.gesetze-im-internet.de/englisch_ksg/index.html</a:t>
            </a:r>
            <a:r>
              <a:rPr lang="ru-RU" sz="2000" b="1" dirty="0" smtClean="0">
                <a:latin typeface="Times New Roman" panose="02020603050405020304" pitchFamily="18" charset="0"/>
                <a:cs typeface="Times New Roman" panose="02020603050405020304" pitchFamily="18" charset="0"/>
              </a:rPr>
              <a:t> </a:t>
            </a:r>
          </a:p>
          <a:p>
            <a:pPr algn="just"/>
            <a:r>
              <a:rPr lang="ru-RU" sz="2000" dirty="0">
                <a:latin typeface="Times New Roman" panose="02020603050405020304" pitchFamily="18" charset="0"/>
                <a:cs typeface="Times New Roman" panose="02020603050405020304" pitchFamily="18" charset="0"/>
              </a:rPr>
              <a:t>Целью этого Закона является обеспечение защиты от последствий изменения климата во всем мире путем обеспечения достижения национальных целей в области климата и соответствия европейским целям. Должны быть приняты во внимание экологические, социальные и экономические воздействия. Основой Закона является обязательство в соответствии с Парижским соглашением в рамках Рамочной конвенции Организации Объединенных Наций об изменении климата ограничить повышение средней глобальной температуры значительно ниже двух градусов по Цельсию и, по возможности, до 1,5 градусов по Цельсию и выше. доиндустриальном уровне, чтобы свести к минимуму последствия глобального изменения климата.</a:t>
            </a:r>
          </a:p>
        </p:txBody>
      </p:sp>
    </p:spTree>
    <p:extLst>
      <p:ext uri="{BB962C8B-B14F-4D97-AF65-F5344CB8AC3E}">
        <p14:creationId xmlns:p14="http://schemas.microsoft.com/office/powerpoint/2010/main" val="3147559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55000" lnSpcReduction="20000"/>
          </a:bodyPr>
          <a:lstStyle/>
          <a:p>
            <a:r>
              <a:rPr lang="ru-RU" b="1" dirty="0" smtClean="0">
                <a:latin typeface="Times New Roman" panose="02020603050405020304" pitchFamily="18" charset="0"/>
                <a:cs typeface="Times New Roman" panose="02020603050405020304" pitchFamily="18" charset="0"/>
              </a:rPr>
              <a:t>В Разделе 3 указанного Закона предусмотрено следующее</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 Выбросы </a:t>
            </a:r>
            <a:r>
              <a:rPr lang="ru-RU" dirty="0">
                <a:latin typeface="Times New Roman" panose="02020603050405020304" pitchFamily="18" charset="0"/>
                <a:cs typeface="Times New Roman" panose="02020603050405020304" pitchFamily="18" charset="0"/>
              </a:rPr>
              <a:t>парниковых газов постепенно снижаются по сравнению с их уровнями в 1990 году следующим образом:</a:t>
            </a:r>
          </a:p>
          <a:p>
            <a:pPr algn="just"/>
            <a:r>
              <a:rPr lang="ru-RU" dirty="0">
                <a:latin typeface="Times New Roman" panose="02020603050405020304" pitchFamily="18" charset="0"/>
                <a:cs typeface="Times New Roman" panose="02020603050405020304" pitchFamily="18" charset="0"/>
              </a:rPr>
              <a:t>1. не менее чем на 65 процентов к 2030 году,</a:t>
            </a:r>
          </a:p>
          <a:p>
            <a:pPr algn="just"/>
            <a:r>
              <a:rPr lang="ru-RU" dirty="0">
                <a:latin typeface="Times New Roman" panose="02020603050405020304" pitchFamily="18" charset="0"/>
                <a:cs typeface="Times New Roman" panose="02020603050405020304" pitchFamily="18" charset="0"/>
              </a:rPr>
              <a:t>2. не менее чем на 88 процентов к 2040 году.</a:t>
            </a:r>
          </a:p>
          <a:p>
            <a:pPr algn="just"/>
            <a:r>
              <a:rPr lang="ru-RU" dirty="0">
                <a:latin typeface="Times New Roman" panose="02020603050405020304" pitchFamily="18" charset="0"/>
                <a:cs typeface="Times New Roman" panose="02020603050405020304" pitchFamily="18" charset="0"/>
              </a:rPr>
              <a:t>(2) К 2045 году выбросы парниковых газов должны быть сокращены до уровня чистой нейтральности по парниковым газам. После 2050 года должны быть достигнуты отрицательные выбросы парниковых газов.</a:t>
            </a:r>
          </a:p>
          <a:p>
            <a:pPr algn="just"/>
            <a:r>
              <a:rPr lang="ru-RU" dirty="0">
                <a:latin typeface="Times New Roman" panose="02020603050405020304" pitchFamily="18" charset="0"/>
                <a:cs typeface="Times New Roman" panose="02020603050405020304" pitchFamily="18" charset="0"/>
              </a:rPr>
              <a:t>(3) Вышеизложенное должно применяться без ущерба для возможности достижения национальных климатических целей путем использования межправительственных механизмов для частичного сокращения выбросов парниковых газов.</a:t>
            </a:r>
          </a:p>
          <a:p>
            <a:pPr algn="just"/>
            <a:r>
              <a:rPr lang="ru-RU" dirty="0">
                <a:latin typeface="Times New Roman" panose="02020603050405020304" pitchFamily="18" charset="0"/>
                <a:cs typeface="Times New Roman" panose="02020603050405020304" pitchFamily="18" charset="0"/>
              </a:rPr>
              <a:t>(4) Если для соответствия европейским или международным климатическим задачам потребуются более высокие национальные климатические цели, Федеральное правительство должно инициировать шаги, необходимые для повышения целевых значений, указанных в подразделе (1) выше. Климатические цели могут быть повышены, но не понижены.</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000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gn="just"/>
            <a:r>
              <a:rPr lang="ru-RU" sz="1800" dirty="0">
                <a:latin typeface="Times New Roman" panose="02020603050405020304" pitchFamily="18" charset="0"/>
                <a:cs typeface="Times New Roman" panose="02020603050405020304" pitchFamily="18" charset="0"/>
              </a:rPr>
              <a:t>14 ноября 2016 года </a:t>
            </a:r>
            <a:r>
              <a:rPr lang="ru-RU" sz="1800" dirty="0" smtClean="0">
                <a:latin typeface="Times New Roman" panose="02020603050405020304" pitchFamily="18" charset="0"/>
                <a:cs typeface="Times New Roman" panose="02020603050405020304" pitchFamily="18" charset="0"/>
              </a:rPr>
              <a:t>в ФРГ принят </a:t>
            </a:r>
            <a:r>
              <a:rPr lang="ru-RU" sz="1800" b="1" dirty="0" smtClean="0">
                <a:latin typeface="Times New Roman" panose="02020603050405020304" pitchFamily="18" charset="0"/>
                <a:cs typeface="Times New Roman" panose="02020603050405020304" pitchFamily="18" charset="0"/>
              </a:rPr>
              <a:t>План </a:t>
            </a:r>
            <a:r>
              <a:rPr lang="ru-RU" sz="1800" b="1" dirty="0">
                <a:latin typeface="Times New Roman" panose="02020603050405020304" pitchFamily="18" charset="0"/>
                <a:cs typeface="Times New Roman" panose="02020603050405020304" pitchFamily="18" charset="0"/>
              </a:rPr>
              <a:t>защиты климата до 2050 </a:t>
            </a:r>
            <a:r>
              <a:rPr lang="ru-RU" sz="1800" b="1" dirty="0" smtClean="0">
                <a:latin typeface="Times New Roman" panose="02020603050405020304" pitchFamily="18" charset="0"/>
                <a:cs typeface="Times New Roman" panose="02020603050405020304" pitchFamily="18" charset="0"/>
              </a:rPr>
              <a:t>года</a:t>
            </a:r>
            <a:r>
              <a:rPr lang="ru-RU" sz="1800" dirty="0" smtClean="0">
                <a:latin typeface="Times New Roman" panose="02020603050405020304" pitchFamily="18" charset="0"/>
                <a:cs typeface="Times New Roman" panose="02020603050405020304" pitchFamily="18" charset="0"/>
              </a:rPr>
              <a:t>.</a:t>
            </a:r>
          </a:p>
          <a:p>
            <a:pPr algn="just"/>
            <a:r>
              <a:rPr lang="ru-RU" sz="1800" dirty="0" smtClean="0">
                <a:latin typeface="Times New Roman" panose="02020603050405020304" pitchFamily="18" charset="0"/>
                <a:cs typeface="Times New Roman" panose="02020603050405020304" pitchFamily="18" charset="0"/>
              </a:rPr>
              <a:t>План </a:t>
            </a:r>
            <a:r>
              <a:rPr lang="ru-RU" sz="1800" dirty="0">
                <a:latin typeface="Times New Roman" panose="02020603050405020304" pitchFamily="18" charset="0"/>
                <a:cs typeface="Times New Roman" panose="02020603050405020304" pitchFamily="18" charset="0"/>
              </a:rPr>
              <a:t>защиты климата до 2050 г. обобщает принципы и цели политики федерального правительства в области защиты климата и описывает путь к тому, чтобы Германия к 2050 г. стала в значительной степени нейтральной по отношению к парниковым газам. для реализации Парижского соглашения по защите </a:t>
            </a:r>
            <a:r>
              <a:rPr lang="ru-RU" sz="1800" dirty="0" smtClean="0">
                <a:latin typeface="Times New Roman" panose="02020603050405020304" pitchFamily="18" charset="0"/>
                <a:cs typeface="Times New Roman" panose="02020603050405020304" pitchFamily="18" charset="0"/>
              </a:rPr>
              <a:t>климата.</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a:t>
            </a:r>
            <a:endParaRPr lang="ru-RU" sz="1800" dirty="0" smtClean="0">
              <a:latin typeface="Times New Roman" panose="02020603050405020304" pitchFamily="18" charset="0"/>
              <a:cs typeface="Times New Roman" panose="02020603050405020304" pitchFamily="18" charset="0"/>
            </a:endParaRPr>
          </a:p>
          <a:p>
            <a:pPr algn="just"/>
            <a:r>
              <a:rPr lang="en-US" sz="1800" dirty="0" smtClean="0">
                <a:latin typeface="Times New Roman" panose="02020603050405020304" pitchFamily="18" charset="0"/>
                <a:cs typeface="Times New Roman" panose="02020603050405020304" pitchFamily="18" charset="0"/>
                <a:hlinkClick r:id="rId2"/>
              </a:rPr>
              <a:t>https</a:t>
            </a:r>
            <a:r>
              <a:rPr lang="en-US" sz="1800" dirty="0">
                <a:latin typeface="Times New Roman" panose="02020603050405020304" pitchFamily="18" charset="0"/>
                <a:cs typeface="Times New Roman" panose="02020603050405020304" pitchFamily="18" charset="0"/>
                <a:hlinkClick r:id="rId2"/>
              </a:rPr>
              <a:t>://</a:t>
            </a:r>
            <a:r>
              <a:rPr lang="en-US" sz="1800" dirty="0" smtClean="0">
                <a:latin typeface="Times New Roman" panose="02020603050405020304" pitchFamily="18" charset="0"/>
                <a:cs typeface="Times New Roman" panose="02020603050405020304" pitchFamily="18" charset="0"/>
                <a:hlinkClick r:id="rId2"/>
              </a:rPr>
              <a:t>www.bmwk.de/Redaktion/DE/Artikel/Industrie/klimaschutz-klimaschutzplan-2050.html</a:t>
            </a:r>
            <a:r>
              <a:rPr lang="ru-RU" sz="1800" dirty="0" smtClean="0">
                <a:latin typeface="Times New Roman" panose="02020603050405020304" pitchFamily="18" charset="0"/>
                <a:cs typeface="Times New Roman" panose="02020603050405020304" pitchFamily="18" charset="0"/>
              </a:rPr>
              <a:t> </a:t>
            </a:r>
          </a:p>
          <a:p>
            <a:pPr algn="just"/>
            <a:r>
              <a:rPr lang="ru-RU" sz="1800" dirty="0">
                <a:latin typeface="Times New Roman" panose="02020603050405020304" pitchFamily="18" charset="0"/>
                <a:cs typeface="Times New Roman" panose="02020603050405020304" pitchFamily="18" charset="0"/>
              </a:rPr>
              <a:t>С Планом защиты климата до 2050 года федеральное правительство четко увязывает энергетическую и климатическую, а также промышленную политику и, таким образом, предлагает ориентиры для всех участников бизнеса, науки и общества. Технологически нейтральный и открытый для инноваций План защиты климата до 2050 года направлен на объединение защиты климата с повышением экономической эффективности и конкурентоспособности. В конечном счете, только экономический успех сделает защиту климата привлекательной во всем мире.</a:t>
            </a:r>
          </a:p>
          <a:p>
            <a:pPr algn="just"/>
            <a:r>
              <a:rPr lang="ru-RU" sz="1800" dirty="0">
                <a:latin typeface="Times New Roman" panose="02020603050405020304" pitchFamily="18" charset="0"/>
                <a:cs typeface="Times New Roman" panose="02020603050405020304" pitchFamily="18" charset="0"/>
              </a:rPr>
              <a:t>План защиты климата до 2050 г. основан на модели значительной нейтральности парниковых газов к середине века. Федеральное правительство </a:t>
            </a:r>
            <a:r>
              <a:rPr lang="ru-RU" sz="1800" dirty="0" smtClean="0">
                <a:latin typeface="Times New Roman" panose="02020603050405020304" pitchFamily="18" charset="0"/>
                <a:cs typeface="Times New Roman" panose="02020603050405020304" pitchFamily="18" charset="0"/>
              </a:rPr>
              <a:t>решило, </a:t>
            </a:r>
            <a:r>
              <a:rPr lang="ru-RU" sz="1800" dirty="0">
                <a:latin typeface="Times New Roman" panose="02020603050405020304" pitchFamily="18" charset="0"/>
                <a:cs typeface="Times New Roman" panose="02020603050405020304" pitchFamily="18" charset="0"/>
              </a:rPr>
              <a:t>что только к 2030 году выбросы парниковых газов должны быть как минимум на 55 процентов меньше, чем в 1990 году.</a:t>
            </a: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292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r>
              <a:rPr lang="ru-RU" b="1" dirty="0">
                <a:latin typeface="Times New Roman" panose="02020603050405020304" pitchFamily="18" charset="0"/>
                <a:cs typeface="Times New Roman" panose="02020603050405020304" pitchFamily="18" charset="0"/>
              </a:rPr>
              <a:t>План защиты климата до 2050 года регулярно обновляется</a:t>
            </a:r>
            <a:r>
              <a:rPr lang="ru-RU" dirty="0"/>
              <a:t>. </a:t>
            </a:r>
            <a:endParaRPr lang="ru-RU" dirty="0" smtClean="0"/>
          </a:p>
          <a:p>
            <a:pPr algn="just"/>
            <a:r>
              <a:rPr lang="ru-RU" sz="2300" dirty="0">
                <a:latin typeface="Times New Roman" panose="02020603050405020304" pitchFamily="18" charset="0"/>
                <a:cs typeface="Times New Roman" panose="02020603050405020304" pitchFamily="18" charset="0"/>
              </a:rPr>
              <a:t>Энергетическая отрасль играет особенно важную роль в достижении целей по защите климата, поскольку цель нейтральности парниковых газов, закрепленная в Парижском соглашении, требует постепенного отказа от сжигания ископаемого топлива. В долгосрочной перспективе электроэнергия должна производиться почти полностью из возобновляемых источников энергии. В 2030 году энергетическая промышленность все еще может выбросить максимум 175–183 млн тонн эквивалента CO2 (1990 год: 466 млн тонн), что на 62–61 процент меньше, чем в 1990 году.</a:t>
            </a:r>
          </a:p>
          <a:p>
            <a:pPr algn="just"/>
            <a:r>
              <a:rPr lang="ru-RU" sz="2300" dirty="0">
                <a:latin typeface="Times New Roman" panose="02020603050405020304" pitchFamily="18" charset="0"/>
                <a:cs typeface="Times New Roman" panose="02020603050405020304" pitchFamily="18" charset="0"/>
              </a:rPr>
              <a:t>Многое уже было достигнуто в энергетическом секторе с энергетическим переходом : модернизация энергетического сектора в рамках энергетического перехода является одним из крупнейших инвестиционных проектов в Германии. В течение нескольких лет возобновляемые источники энергии из </a:t>
            </a:r>
            <a:r>
              <a:rPr lang="ru-RU" sz="2300" dirty="0" err="1">
                <a:latin typeface="Times New Roman" panose="02020603050405020304" pitchFamily="18" charset="0"/>
                <a:cs typeface="Times New Roman" panose="02020603050405020304" pitchFamily="18" charset="0"/>
              </a:rPr>
              <a:t>нишевой</a:t>
            </a:r>
            <a:r>
              <a:rPr lang="ru-RU" sz="2300" dirty="0">
                <a:latin typeface="Times New Roman" panose="02020603050405020304" pitchFamily="18" charset="0"/>
                <a:cs typeface="Times New Roman" panose="02020603050405020304" pitchFamily="18" charset="0"/>
              </a:rPr>
              <a:t> технологии превратились в самый важный источник электроэнергии в Германии.</a:t>
            </a:r>
          </a:p>
          <a:p>
            <a:pPr algn="just"/>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8535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ru-RU" sz="2000" b="1" dirty="0" smtClean="0">
                <a:latin typeface="Times New Roman" panose="02020603050405020304" pitchFamily="18" charset="0"/>
                <a:cs typeface="Times New Roman" panose="02020603050405020304" pitchFamily="18" charset="0"/>
              </a:rPr>
              <a:t>Детализация Плана предусмотрена в Программе </a:t>
            </a:r>
            <a:r>
              <a:rPr lang="ru-RU" sz="2000" b="1" dirty="0">
                <a:latin typeface="Times New Roman" panose="02020603050405020304" pitchFamily="18" charset="0"/>
                <a:cs typeface="Times New Roman" panose="02020603050405020304" pitchFamily="18" charset="0"/>
              </a:rPr>
              <a:t>правительства Германии по защите климата до 2030 года для реализации плана защиты климата до 2050 </a:t>
            </a:r>
            <a:r>
              <a:rPr lang="ru-RU" sz="2000" b="1" dirty="0" smtClean="0">
                <a:latin typeface="Times New Roman" panose="02020603050405020304" pitchFamily="18" charset="0"/>
                <a:cs typeface="Times New Roman" panose="02020603050405020304" pitchFamily="18" charset="0"/>
              </a:rPr>
              <a:t>года.</a:t>
            </a:r>
          </a:p>
          <a:p>
            <a:r>
              <a:rPr lang="en-US" sz="2000" dirty="0">
                <a:latin typeface="Times New Roman" panose="02020603050405020304" pitchFamily="18" charset="0"/>
                <a:cs typeface="Times New Roman" panose="02020603050405020304" pitchFamily="18" charset="0"/>
                <a:hlinkClick r:id="rId2"/>
              </a:rPr>
              <a:t>https://</a:t>
            </a:r>
            <a:r>
              <a:rPr lang="en-US" sz="2000" dirty="0" smtClean="0">
                <a:latin typeface="Times New Roman" panose="02020603050405020304" pitchFamily="18" charset="0"/>
                <a:cs typeface="Times New Roman" panose="02020603050405020304" pitchFamily="18" charset="0"/>
                <a:hlinkClick r:id="rId2"/>
              </a:rPr>
              <a:t>www.bundestag.de/webarchiv/Ausschuesse/ausschuesse19/a16_umwelt/oeffentliche_anhoerungen/oeffentliche-anhoerung-51-sitzung-klimaschutz-662976</a:t>
            </a:r>
            <a:r>
              <a:rPr lang="ru-RU" sz="2000" dirty="0" smtClean="0">
                <a:latin typeface="Times New Roman" panose="02020603050405020304" pitchFamily="18" charset="0"/>
                <a:cs typeface="Times New Roman" panose="02020603050405020304" pitchFamily="18" charset="0"/>
              </a:rPr>
              <a:t> </a:t>
            </a:r>
          </a:p>
          <a:p>
            <a:pPr algn="just"/>
            <a:r>
              <a:rPr lang="ru-RU" sz="2000" dirty="0" smtClean="0">
                <a:latin typeface="Times New Roman" panose="02020603050405020304" pitchFamily="18" charset="0"/>
                <a:cs typeface="Times New Roman" panose="02020603050405020304" pitchFamily="18" charset="0"/>
              </a:rPr>
              <a:t>Ключевым государственным </a:t>
            </a:r>
            <a:r>
              <a:rPr lang="ru-RU" sz="2000" dirty="0" err="1" smtClean="0">
                <a:latin typeface="Times New Roman" panose="02020603050405020304" pitchFamily="18" charset="0"/>
                <a:cs typeface="Times New Roman" panose="02020603050405020304" pitchFamily="18" charset="0"/>
              </a:rPr>
              <a:t>органом</a:t>
            </a:r>
            <a:r>
              <a:rPr lang="ru-RU" sz="2000" dirty="0" err="1">
                <a:latin typeface="Times New Roman" panose="02020603050405020304" pitchFamily="18" charset="0"/>
                <a:cs typeface="Times New Roman" panose="02020603050405020304" pitchFamily="18" charset="0"/>
              </a:rPr>
              <a:t>в</a:t>
            </a:r>
            <a:r>
              <a:rPr lang="ru-RU" sz="2000" dirty="0">
                <a:latin typeface="Times New Roman" panose="02020603050405020304" pitchFamily="18" charset="0"/>
                <a:cs typeface="Times New Roman" panose="02020603050405020304" pitchFamily="18" charset="0"/>
              </a:rPr>
              <a:t> области защиты климата, сокращения выбросов и оборота углеродных единиц является</a:t>
            </a:r>
            <a:r>
              <a:rPr lang="ru-RU" sz="2000" b="1" dirty="0">
                <a:latin typeface="Times New Roman" panose="02020603050405020304" pitchFamily="18" charset="0"/>
                <a:cs typeface="Times New Roman" panose="02020603050405020304" pitchFamily="18" charset="0"/>
              </a:rPr>
              <a:t> Федеральное министерство окружающей среды, охраны природы, ядерной безопасности и защиты прав </a:t>
            </a:r>
            <a:r>
              <a:rPr lang="ru-RU" sz="2000" b="1" dirty="0" smtClean="0">
                <a:latin typeface="Times New Roman" panose="02020603050405020304" pitchFamily="18" charset="0"/>
                <a:cs typeface="Times New Roman" panose="02020603050405020304" pitchFamily="18" charset="0"/>
              </a:rPr>
              <a:t>потребителей</a:t>
            </a:r>
          </a:p>
          <a:p>
            <a:r>
              <a:rPr lang="en-US" sz="2000" b="1" dirty="0" smtClean="0">
                <a:hlinkClick r:id="rId3"/>
              </a:rPr>
              <a:t>https</a:t>
            </a:r>
            <a:r>
              <a:rPr lang="en-US" sz="2000" b="1" dirty="0">
                <a:hlinkClick r:id="rId3"/>
              </a:rPr>
              <a:t>://</a:t>
            </a:r>
            <a:r>
              <a:rPr lang="en-US" sz="2000" b="1" dirty="0" smtClean="0">
                <a:hlinkClick r:id="rId3"/>
              </a:rPr>
              <a:t>www.bmuv.de/en/topics/climate-adaptation/climate-adaptation/what-is-climate-adaptation-about</a:t>
            </a:r>
            <a:r>
              <a:rPr lang="ru-RU" sz="2000" b="1" dirty="0" smtClean="0"/>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72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Зарубежное правовое регулирование</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just"/>
            <a:r>
              <a:rPr lang="ru-RU" sz="2400" dirty="0" smtClean="0">
                <a:latin typeface="Times New Roman" panose="02020603050405020304" pitchFamily="18" charset="0"/>
                <a:cs typeface="Times New Roman" panose="02020603050405020304" pitchFamily="18" charset="0"/>
              </a:rPr>
              <a:t>В рамках данного подраздела будут представлены материалы по правовому регулированию реализации климатических проектов и оборота углеродных единиц в :</a:t>
            </a:r>
          </a:p>
          <a:p>
            <a:pPr algn="just"/>
            <a:r>
              <a:rPr lang="ru-RU" sz="2400" dirty="0" smtClean="0">
                <a:latin typeface="Times New Roman"/>
                <a:cs typeface="Times New Roman"/>
              </a:rPr>
              <a:t>►</a:t>
            </a:r>
            <a:r>
              <a:rPr lang="ru-RU" sz="2400" dirty="0" smtClean="0">
                <a:latin typeface="Times New Roman" panose="02020603050405020304" pitchFamily="18" charset="0"/>
                <a:cs typeface="Times New Roman" panose="02020603050405020304" pitchFamily="18" charset="0"/>
              </a:rPr>
              <a:t>Европейском Союзе;</a:t>
            </a:r>
          </a:p>
          <a:p>
            <a:pPr algn="just"/>
            <a:r>
              <a:rPr lang="ru-RU" sz="2400" dirty="0" smtClean="0">
                <a:latin typeface="Times New Roman"/>
                <a:cs typeface="Times New Roman"/>
              </a:rPr>
              <a:t>►</a:t>
            </a:r>
            <a:r>
              <a:rPr lang="ru-RU" sz="2400" dirty="0" smtClean="0">
                <a:latin typeface="Times New Roman" panose="02020603050405020304" pitchFamily="18" charset="0"/>
                <a:cs typeface="Times New Roman" panose="02020603050405020304" pitchFamily="18" charset="0"/>
              </a:rPr>
              <a:t>Федеративной Республике Германия;</a:t>
            </a:r>
          </a:p>
          <a:p>
            <a:pPr algn="just"/>
            <a:r>
              <a:rPr lang="ru-RU" sz="2400" dirty="0" smtClean="0">
                <a:latin typeface="Times New Roman" panose="02020603050405020304" pitchFamily="18" charset="0"/>
                <a:cs typeface="Times New Roman" panose="02020603050405020304" pitchFamily="18" charset="0"/>
              </a:rPr>
              <a:t>►Соединенных Штатах Америки;</a:t>
            </a:r>
          </a:p>
          <a:p>
            <a:pPr algn="just"/>
            <a:r>
              <a:rPr lang="ru-RU" sz="2400" dirty="0" smtClean="0">
                <a:latin typeface="Times New Roman" panose="02020603050405020304" pitchFamily="18" charset="0"/>
                <a:cs typeface="Times New Roman" panose="02020603050405020304" pitchFamily="18" charset="0"/>
              </a:rPr>
              <a:t>► Китайской Народной Республике;</a:t>
            </a:r>
          </a:p>
          <a:p>
            <a:pPr algn="just"/>
            <a:r>
              <a:rPr lang="ru-RU" sz="2400" dirty="0" smtClean="0">
                <a:latin typeface="Times New Roman" panose="02020603050405020304" pitchFamily="18" charset="0"/>
                <a:cs typeface="Times New Roman" panose="02020603050405020304" pitchFamily="18" charset="0"/>
              </a:rPr>
              <a:t>►Японии;</a:t>
            </a:r>
          </a:p>
          <a:p>
            <a:pPr algn="just"/>
            <a:r>
              <a:rPr lang="ru-RU" sz="2400" dirty="0" smtClean="0">
                <a:latin typeface="Times New Roman" panose="02020603050405020304" pitchFamily="18" charset="0"/>
                <a:cs typeface="Times New Roman" panose="02020603050405020304" pitchFamily="18" charset="0"/>
              </a:rPr>
              <a:t>►Южной Корее.</a:t>
            </a:r>
          </a:p>
          <a:p>
            <a:pPr algn="just"/>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7800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fontAlgn="base"/>
            <a:r>
              <a:rPr lang="ru-RU" sz="1800" b="1" dirty="0" smtClean="0">
                <a:latin typeface="Times New Roman" panose="02020603050405020304" pitchFamily="18" charset="0"/>
                <a:cs typeface="Times New Roman" panose="02020603050405020304" pitchFamily="18" charset="0"/>
              </a:rPr>
              <a:t>Интернет-порталы:</a:t>
            </a:r>
            <a:endParaRPr lang="ru-RU" sz="1800" b="1" dirty="0">
              <a:latin typeface="Times New Roman" panose="02020603050405020304" pitchFamily="18" charset="0"/>
              <a:cs typeface="Times New Roman" panose="02020603050405020304" pitchFamily="18" charset="0"/>
            </a:endParaRPr>
          </a:p>
          <a:p>
            <a:pPr fontAlgn="base"/>
            <a:r>
              <a:rPr lang="ru-RU" sz="1600" b="1" dirty="0">
                <a:latin typeface="Times New Roman" panose="02020603050405020304" pitchFamily="18" charset="0"/>
                <a:cs typeface="Times New Roman" panose="02020603050405020304" pitchFamily="18" charset="0"/>
              </a:rPr>
              <a:t>Международная климатическая инициатива (IKI): адаптация к </a:t>
            </a:r>
            <a:r>
              <a:rPr lang="ru-RU" sz="1600" b="1" dirty="0" smtClean="0">
                <a:latin typeface="Times New Roman" panose="02020603050405020304" pitchFamily="18" charset="0"/>
                <a:cs typeface="Times New Roman" panose="02020603050405020304" pitchFamily="18" charset="0"/>
              </a:rPr>
              <a:t>последствиям</a:t>
            </a:r>
          </a:p>
          <a:p>
            <a:pPr fontAlgn="base"/>
            <a:r>
              <a:rPr lang="en-US" sz="1600" dirty="0">
                <a:latin typeface="Times New Roman" panose="02020603050405020304" pitchFamily="18" charset="0"/>
                <a:cs typeface="Times New Roman" panose="02020603050405020304" pitchFamily="18" charset="0"/>
                <a:hlinkClick r:id="rId2"/>
              </a:rPr>
              <a:t>https://www.international-climate-initiative.com/ueber-die-iki/foerderbereich-anpassung-an-die-folgen-des-klimawandels</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fontAlgn="base"/>
            <a:r>
              <a:rPr lang="ru-RU" sz="1600" b="1" dirty="0">
                <a:latin typeface="Times New Roman" panose="02020603050405020304" pitchFamily="18" charset="0"/>
                <a:cs typeface="Times New Roman" panose="02020603050405020304" pitchFamily="18" charset="0"/>
              </a:rPr>
              <a:t>Немецкое агентство по охране окружающей среды: климатические воздействия и </a:t>
            </a:r>
            <a:r>
              <a:rPr lang="ru-RU" sz="1600" b="1" dirty="0" smtClean="0">
                <a:latin typeface="Times New Roman" panose="02020603050405020304" pitchFamily="18" charset="0"/>
                <a:cs typeface="Times New Roman" panose="02020603050405020304" pitchFamily="18" charset="0"/>
              </a:rPr>
              <a:t>адаптация</a:t>
            </a:r>
          </a:p>
          <a:p>
            <a:pPr fontAlgn="base"/>
            <a:r>
              <a:rPr lang="en-US" sz="1600" dirty="0">
                <a:latin typeface="Times New Roman" panose="02020603050405020304" pitchFamily="18" charset="0"/>
                <a:cs typeface="Times New Roman" panose="02020603050405020304" pitchFamily="18" charset="0"/>
                <a:hlinkClick r:id="rId3"/>
              </a:rPr>
              <a:t>https://</a:t>
            </a:r>
            <a:r>
              <a:rPr lang="en-US" sz="1600" dirty="0" smtClean="0">
                <a:latin typeface="Times New Roman" panose="02020603050405020304" pitchFamily="18" charset="0"/>
                <a:cs typeface="Times New Roman" panose="02020603050405020304" pitchFamily="18" charset="0"/>
                <a:hlinkClick r:id="rId3"/>
              </a:rPr>
              <a:t>www.umweltbundesamt.de/en/topics/climate-energy/climate-impacts-adaptation</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fontAlgn="base"/>
            <a:r>
              <a:rPr lang="ru-RU" sz="1600" b="1" dirty="0">
                <a:latin typeface="Times New Roman" panose="02020603050405020304" pitchFamily="18" charset="0"/>
                <a:cs typeface="Times New Roman" panose="02020603050405020304" pitchFamily="18" charset="0"/>
              </a:rPr>
              <a:t>Немецкий портал готовности к изменению климата (</a:t>
            </a:r>
            <a:r>
              <a:rPr lang="ru-RU" sz="1600" b="1" dirty="0" err="1">
                <a:latin typeface="Times New Roman" panose="02020603050405020304" pitchFamily="18" charset="0"/>
                <a:cs typeface="Times New Roman" panose="02020603050405020304" pitchFamily="18" charset="0"/>
              </a:rPr>
              <a:t>KLiVO</a:t>
            </a:r>
            <a:r>
              <a:rPr lang="ru-RU" sz="1600" b="1" dirty="0" smtClean="0">
                <a:latin typeface="Times New Roman" panose="02020603050405020304" pitchFamily="18" charset="0"/>
                <a:cs typeface="Times New Roman" panose="02020603050405020304" pitchFamily="18" charset="0"/>
              </a:rPr>
              <a:t>)</a:t>
            </a:r>
          </a:p>
          <a:p>
            <a:pPr fontAlgn="base"/>
            <a:r>
              <a:rPr lang="en-US" sz="1600" b="1" dirty="0">
                <a:latin typeface="Times New Roman" panose="02020603050405020304" pitchFamily="18" charset="0"/>
                <a:cs typeface="Times New Roman" panose="02020603050405020304" pitchFamily="18" charset="0"/>
                <a:hlinkClick r:id="rId4"/>
              </a:rPr>
              <a:t>https://</a:t>
            </a:r>
            <a:r>
              <a:rPr lang="en-US" sz="1600" b="1" dirty="0" smtClean="0">
                <a:latin typeface="Times New Roman" panose="02020603050405020304" pitchFamily="18" charset="0"/>
                <a:cs typeface="Times New Roman" panose="02020603050405020304" pitchFamily="18" charset="0"/>
                <a:hlinkClick r:id="rId4"/>
              </a:rPr>
              <a:t>www.klivoportal.de/EN/Home/home_node.html</a:t>
            </a:r>
            <a:r>
              <a:rPr lang="ru-RU" sz="1600" b="1" dirty="0" smtClean="0">
                <a:latin typeface="Times New Roman" panose="02020603050405020304" pitchFamily="18" charset="0"/>
                <a:cs typeface="Times New Roman" panose="02020603050405020304" pitchFamily="18" charset="0"/>
              </a:rPr>
              <a:t> </a:t>
            </a:r>
            <a:endParaRPr lang="ru-RU" sz="1600" b="1" dirty="0">
              <a:latin typeface="Times New Roman" panose="02020603050405020304" pitchFamily="18" charset="0"/>
              <a:cs typeface="Times New Roman" panose="02020603050405020304" pitchFamily="18" charset="0"/>
            </a:endParaRPr>
          </a:p>
          <a:p>
            <a:pPr fontAlgn="base"/>
            <a:r>
              <a:rPr lang="ru-RU" sz="1600" b="1" dirty="0">
                <a:latin typeface="Times New Roman" panose="02020603050405020304" pitchFamily="18" charset="0"/>
                <a:cs typeface="Times New Roman" panose="02020603050405020304" pitchFamily="18" charset="0"/>
              </a:rPr>
              <a:t>Метеорологическая служба Германии (DWD</a:t>
            </a:r>
            <a:r>
              <a:rPr lang="ru-RU" sz="1600" b="1" dirty="0" smtClean="0">
                <a:latin typeface="Times New Roman" panose="02020603050405020304" pitchFamily="18" charset="0"/>
                <a:cs typeface="Times New Roman" panose="02020603050405020304" pitchFamily="18" charset="0"/>
              </a:rPr>
              <a:t>)</a:t>
            </a:r>
          </a:p>
          <a:p>
            <a:pPr fontAlgn="base"/>
            <a:r>
              <a:rPr lang="en-US" sz="1600" b="1" dirty="0">
                <a:latin typeface="Times New Roman" panose="02020603050405020304" pitchFamily="18" charset="0"/>
                <a:cs typeface="Times New Roman" panose="02020603050405020304" pitchFamily="18" charset="0"/>
                <a:hlinkClick r:id="rId5"/>
              </a:rPr>
              <a:t>https://</a:t>
            </a:r>
            <a:r>
              <a:rPr lang="en-US" sz="1600" b="1" dirty="0" smtClean="0">
                <a:latin typeface="Times New Roman" panose="02020603050405020304" pitchFamily="18" charset="0"/>
                <a:cs typeface="Times New Roman" panose="02020603050405020304" pitchFamily="18" charset="0"/>
                <a:hlinkClick r:id="rId5"/>
              </a:rPr>
              <a:t>www.dwd.de/EN/Home/home_node.html</a:t>
            </a:r>
            <a:r>
              <a:rPr lang="ru-RU" sz="1600" b="1" dirty="0" smtClean="0">
                <a:latin typeface="Times New Roman" panose="02020603050405020304" pitchFamily="18" charset="0"/>
                <a:cs typeface="Times New Roman" panose="02020603050405020304" pitchFamily="18" charset="0"/>
              </a:rPr>
              <a:t> </a:t>
            </a:r>
            <a:endParaRPr lang="ru-RU" sz="1600" b="1" dirty="0">
              <a:latin typeface="Times New Roman" panose="02020603050405020304" pitchFamily="18" charset="0"/>
              <a:cs typeface="Times New Roman" panose="02020603050405020304" pitchFamily="18" charset="0"/>
            </a:endParaRPr>
          </a:p>
          <a:p>
            <a:pPr fontAlgn="base"/>
            <a:r>
              <a:rPr lang="ru-RU" sz="1600" b="1" dirty="0">
                <a:latin typeface="Times New Roman" panose="02020603050405020304" pitchFamily="18" charset="0"/>
                <a:cs typeface="Times New Roman" panose="02020603050405020304" pitchFamily="18" charset="0"/>
              </a:rPr>
              <a:t>Центр климатической службы Германии (GERICS)</a:t>
            </a:r>
          </a:p>
          <a:p>
            <a:r>
              <a:rPr lang="en-US" sz="2000" b="1" dirty="0">
                <a:latin typeface="Times New Roman" panose="02020603050405020304" pitchFamily="18" charset="0"/>
                <a:cs typeface="Times New Roman" panose="02020603050405020304" pitchFamily="18" charset="0"/>
                <a:hlinkClick r:id="rId6"/>
              </a:rPr>
              <a:t>https://</a:t>
            </a:r>
            <a:r>
              <a:rPr lang="en-US" sz="2000" b="1" dirty="0" smtClean="0">
                <a:latin typeface="Times New Roman" panose="02020603050405020304" pitchFamily="18" charset="0"/>
                <a:cs typeface="Times New Roman" panose="02020603050405020304" pitchFamily="18" charset="0"/>
                <a:hlinkClick r:id="rId6"/>
              </a:rPr>
              <a:t>www.climate-service-center.de/index.php.en</a:t>
            </a:r>
            <a:r>
              <a:rPr lang="ru-RU" sz="2000" b="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2052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ru-RU" sz="1600" b="1" dirty="0" smtClean="0">
                <a:latin typeface="Times New Roman" panose="02020603050405020304" pitchFamily="18" charset="0"/>
                <a:cs typeface="Times New Roman" panose="02020603050405020304" pitchFamily="18" charset="0"/>
              </a:rPr>
              <a:t>Национальная торговля выбросами</a:t>
            </a:r>
          </a:p>
          <a:p>
            <a:r>
              <a:rPr lang="ru-RU" sz="1600" dirty="0" smtClean="0">
                <a:latin typeface="Times New Roman" panose="02020603050405020304" pitchFamily="18" charset="0"/>
                <a:cs typeface="Times New Roman" panose="02020603050405020304" pitchFamily="18" charset="0"/>
              </a:rPr>
              <a:t>Взимание </a:t>
            </a:r>
            <a:r>
              <a:rPr lang="ru-RU" sz="1600" dirty="0">
                <a:latin typeface="Times New Roman" panose="02020603050405020304" pitchFamily="18" charset="0"/>
                <a:cs typeface="Times New Roman" panose="02020603050405020304" pitchFamily="18" charset="0"/>
              </a:rPr>
              <a:t>платы за выбросы CO2 для теплового и транспортного секторов является центральной мерой по защите климата в Германии. Закон о торговле выбросами топлива ( BEHG ) регулирует введение национальной системы торговли выбросами ( </a:t>
            </a:r>
            <a:r>
              <a:rPr lang="ru-RU" sz="1600" dirty="0" err="1">
                <a:latin typeface="Times New Roman" panose="02020603050405020304" pitchFamily="18" charset="0"/>
                <a:cs typeface="Times New Roman" panose="02020603050405020304" pitchFamily="18" charset="0"/>
              </a:rPr>
              <a:t>nEHS</a:t>
            </a:r>
            <a:r>
              <a:rPr lang="ru-RU" sz="1600" dirty="0">
                <a:latin typeface="Times New Roman" panose="02020603050405020304" pitchFamily="18" charset="0"/>
                <a:cs typeface="Times New Roman" panose="02020603050405020304" pitchFamily="18" charset="0"/>
              </a:rPr>
              <a:t> ) с 2021 года</a:t>
            </a:r>
            <a:r>
              <a:rPr lang="ru-RU" sz="1600" dirty="0" smtClean="0">
                <a:latin typeface="Times New Roman" panose="02020603050405020304" pitchFamily="18" charset="0"/>
                <a:cs typeface="Times New Roman" panose="02020603050405020304" pitchFamily="18" charset="0"/>
              </a:rPr>
              <a:t>.</a:t>
            </a:r>
          </a:p>
          <a:p>
            <a:r>
              <a:rPr lang="en-US" sz="1600" dirty="0">
                <a:latin typeface="Times New Roman" panose="02020603050405020304" pitchFamily="18" charset="0"/>
                <a:cs typeface="Times New Roman" panose="02020603050405020304" pitchFamily="18" charset="0"/>
                <a:hlinkClick r:id="rId2"/>
              </a:rPr>
              <a:t>https://</a:t>
            </a:r>
            <a:r>
              <a:rPr lang="en-US" sz="1600" dirty="0" smtClean="0">
                <a:latin typeface="Times New Roman" panose="02020603050405020304" pitchFamily="18" charset="0"/>
                <a:cs typeface="Times New Roman" panose="02020603050405020304" pitchFamily="18" charset="0"/>
                <a:hlinkClick r:id="rId2"/>
              </a:rPr>
              <a:t>www.dehst.de/DE/Nationaler-Emissionshandel/nationaler-emissionshandel_node.html</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В рамках национальной торговли выбросами Германия в 2021 году представила еще один инструмент защиты климата для сокращения выбросов </a:t>
            </a:r>
            <a:r>
              <a:rPr lang="ru-RU" sz="1600" dirty="0" smtClean="0">
                <a:latin typeface="Times New Roman" panose="02020603050405020304" pitchFamily="18" charset="0"/>
                <a:cs typeface="Times New Roman" panose="02020603050405020304" pitchFamily="18" charset="0"/>
              </a:rPr>
              <a:t> CO2, </a:t>
            </a:r>
            <a:r>
              <a:rPr lang="ru-RU" sz="1600" dirty="0">
                <a:latin typeface="Times New Roman" panose="02020603050405020304" pitchFamily="18" charset="0"/>
                <a:cs typeface="Times New Roman" panose="02020603050405020304" pitchFamily="18" charset="0"/>
              </a:rPr>
              <a:t>особенно в секторах отопления и транспорта. Потому что эти выбросы в значительной степени ответственны за быстрое изменение </a:t>
            </a:r>
            <a:r>
              <a:rPr lang="ru-RU" sz="1600" dirty="0" smtClean="0">
                <a:latin typeface="Times New Roman" panose="02020603050405020304" pitchFamily="18" charset="0"/>
                <a:cs typeface="Times New Roman" panose="02020603050405020304" pitchFamily="18" charset="0"/>
              </a:rPr>
              <a:t>климата.</a:t>
            </a:r>
          </a:p>
          <a:p>
            <a:pPr algn="just"/>
            <a:r>
              <a:rPr lang="ru-RU" sz="1600" dirty="0">
                <a:latin typeface="Times New Roman" panose="02020603050405020304" pitchFamily="18" charset="0"/>
                <a:cs typeface="Times New Roman" panose="02020603050405020304" pitchFamily="18" charset="0"/>
              </a:rPr>
              <a:t> Принцип прост: сертификат </a:t>
            </a:r>
            <a:r>
              <a:rPr lang="ru-RU" sz="1600" dirty="0" err="1">
                <a:latin typeface="Times New Roman" panose="02020603050405020304" pitchFamily="18" charset="0"/>
                <a:cs typeface="Times New Roman" panose="02020603050405020304" pitchFamily="18" charset="0"/>
              </a:rPr>
              <a:t>nEHS</a:t>
            </a:r>
            <a:r>
              <a:rPr lang="ru-RU" sz="1600" dirty="0">
                <a:latin typeface="Times New Roman" panose="02020603050405020304" pitchFamily="18" charset="0"/>
                <a:cs typeface="Times New Roman" panose="02020603050405020304" pitchFamily="18" charset="0"/>
              </a:rPr>
              <a:t> должен выдаваться на каждую тонну CO2 , которая может быть выброшена при сжигании топлива </a:t>
            </a:r>
            <a:r>
              <a:rPr lang="ru-RU" sz="1600" dirty="0" smtClean="0">
                <a:latin typeface="Times New Roman" panose="02020603050405020304" pitchFamily="18" charset="0"/>
                <a:cs typeface="Times New Roman" panose="02020603050405020304" pitchFamily="18" charset="0"/>
              </a:rPr>
              <a:t>.</a:t>
            </a:r>
          </a:p>
          <a:p>
            <a:pPr algn="just"/>
            <a:r>
              <a:rPr lang="ru-RU" sz="1600" b="1" dirty="0">
                <a:latin typeface="Times New Roman" panose="02020603050405020304" pitchFamily="18" charset="0"/>
                <a:cs typeface="Times New Roman" panose="02020603050405020304" pitchFamily="18" charset="0"/>
              </a:rPr>
              <a:t>В чем разница между европейской и национальной торговлей </a:t>
            </a:r>
            <a:r>
              <a:rPr lang="ru-RU" sz="1600" b="1" dirty="0" smtClean="0">
                <a:latin typeface="Times New Roman" panose="02020603050405020304" pitchFamily="18" charset="0"/>
                <a:cs typeface="Times New Roman" panose="02020603050405020304" pitchFamily="18" charset="0"/>
              </a:rPr>
              <a:t>выбросами в ФРГ?</a:t>
            </a:r>
            <a:endParaRPr lang="ru-RU" sz="1600" b="1"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Европейская торговля выбросами начинается там, где выбросы образуются в промышленности, на электростанциях и в воздушном транспорте.</a:t>
            </a:r>
            <a:br>
              <a:rPr lang="ru-RU" sz="1600" dirty="0">
                <a:latin typeface="Times New Roman" panose="02020603050405020304" pitchFamily="18" charset="0"/>
                <a:cs typeface="Times New Roman" panose="02020603050405020304" pitchFamily="18" charset="0"/>
              </a:rPr>
            </a:br>
            <a:r>
              <a:rPr lang="ru-RU" sz="1600" u="sng" dirty="0">
                <a:latin typeface="Times New Roman" panose="02020603050405020304" pitchFamily="18" charset="0"/>
                <a:cs typeface="Times New Roman" panose="02020603050405020304" pitchFamily="18" charset="0"/>
                <a:hlinkClick r:id="rId3"/>
              </a:rPr>
              <a:t>Операторы заводов</a:t>
            </a:r>
            <a:r>
              <a:rPr lang="ru-RU" sz="1600" dirty="0">
                <a:latin typeface="Times New Roman" panose="02020603050405020304" pitchFamily="18" charset="0"/>
                <a:cs typeface="Times New Roman" panose="02020603050405020304" pitchFamily="18" charset="0"/>
              </a:rPr>
              <a:t> или </a:t>
            </a:r>
            <a:r>
              <a:rPr lang="ru-RU" sz="1600" u="sng" dirty="0" err="1">
                <a:latin typeface="Times New Roman" panose="02020603050405020304" pitchFamily="18" charset="0"/>
                <a:cs typeface="Times New Roman" panose="02020603050405020304" pitchFamily="18" charset="0"/>
                <a:hlinkClick r:id="rId4"/>
              </a:rPr>
              <a:t>эксплуатанты</a:t>
            </a:r>
            <a:r>
              <a:rPr lang="ru-RU" sz="1600" u="sng" dirty="0">
                <a:latin typeface="Times New Roman" panose="02020603050405020304" pitchFamily="18" charset="0"/>
                <a:cs typeface="Times New Roman" panose="02020603050405020304" pitchFamily="18" charset="0"/>
                <a:hlinkClick r:id="rId4"/>
              </a:rPr>
              <a:t> воздушных судов</a:t>
            </a:r>
            <a:r>
              <a:rPr lang="ru-RU" sz="1600" dirty="0">
                <a:latin typeface="Times New Roman" panose="02020603050405020304" pitchFamily="18" charset="0"/>
                <a:cs typeface="Times New Roman" panose="02020603050405020304" pitchFamily="18" charset="0"/>
              </a:rPr>
              <a:t> должны приобретать квоты на выбросы CO2 , которые они сами вызывают (так называемая торговля выбросами ниже по течению ).</a:t>
            </a:r>
          </a:p>
        </p:txBody>
      </p:sp>
    </p:spTree>
    <p:extLst>
      <p:ext uri="{BB962C8B-B14F-4D97-AF65-F5344CB8AC3E}">
        <p14:creationId xmlns:p14="http://schemas.microsoft.com/office/powerpoint/2010/main" val="3548400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just"/>
            <a:r>
              <a:rPr lang="ru-RU" sz="1600" dirty="0">
                <a:latin typeface="Times New Roman" panose="02020603050405020304" pitchFamily="18" charset="0"/>
                <a:cs typeface="Times New Roman" panose="02020603050405020304" pitchFamily="18" charset="0"/>
              </a:rPr>
              <a:t>Национальная система торговли выбросами имеет другую отправную точку: лица, ответственные за BEHG , такие как поставщики газа, поставщики угля или компании в нефтяной промышленности, должны получить права на загрязнение в форме сертификатов (так называемая торговля выбросами вверх по течению ). Таким образом, вы платите за выбросы, вызванные последующим сжиганием ископаемого топлива конечным пользователем</a:t>
            </a:r>
            <a:r>
              <a:rPr lang="ru-RU" sz="1600" dirty="0" smtClean="0">
                <a:latin typeface="Times New Roman" panose="02020603050405020304" pitchFamily="18" charset="0"/>
                <a:cs typeface="Times New Roman" panose="02020603050405020304" pitchFamily="18" charset="0"/>
              </a:rPr>
              <a:t>.</a:t>
            </a:r>
          </a:p>
          <a:p>
            <a:pPr algn="just"/>
            <a:r>
              <a:rPr lang="ru-RU" sz="1600" b="1" dirty="0"/>
              <a:t>Что происходит с доходами от торговли квотами на выбросы?</a:t>
            </a:r>
          </a:p>
          <a:p>
            <a:pPr algn="just"/>
            <a:r>
              <a:rPr lang="ru-RU" sz="1600" dirty="0">
                <a:latin typeface="Times New Roman" panose="02020603050405020304" pitchFamily="18" charset="0"/>
                <a:cs typeface="Times New Roman" panose="02020603050405020304" pitchFamily="18" charset="0"/>
              </a:rPr>
              <a:t>Большая часть доходов поступает в Фонд климата и трансформации ( KTF ) Федерального министерства финансов. Это позволит профинансировать переход к более благоприятной для климата модернизации и энергетический переход. Мы, Управление торговли выбросами Германии, не несем ответственности за распределение дохода.</a:t>
            </a:r>
          </a:p>
          <a:p>
            <a:pPr algn="just"/>
            <a:r>
              <a:rPr lang="ru-RU" sz="1600" dirty="0">
                <a:latin typeface="Times New Roman" panose="02020603050405020304" pitchFamily="18" charset="0"/>
                <a:cs typeface="Times New Roman" panose="02020603050405020304" pitchFamily="18" charset="0"/>
              </a:rPr>
              <a:t>Федеральное министерство финансов регулярно публикует отчет о доходах и расходах KTF .</a:t>
            </a:r>
          </a:p>
          <a:p>
            <a:pPr algn="just"/>
            <a:r>
              <a:rPr lang="ru-RU" sz="1600" dirty="0">
                <a:latin typeface="Times New Roman" panose="02020603050405020304" pitchFamily="18" charset="0"/>
                <a:cs typeface="Times New Roman" panose="02020603050405020304" pitchFamily="18" charset="0"/>
              </a:rPr>
              <a:t>Кроме того , реализация, компенсация цен на электроэнергию и компенсация утечки углерода рефинансируются за счет средств KTF .</a:t>
            </a:r>
          </a:p>
          <a:p>
            <a:pPr algn="just"/>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052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ru-RU" b="1" dirty="0"/>
              <a:t>Ц</a:t>
            </a:r>
            <a:r>
              <a:rPr lang="ru-RU" b="1" dirty="0" smtClean="0"/>
              <a:t>ена</a:t>
            </a:r>
            <a:r>
              <a:rPr lang="ru-RU" b="1" dirty="0"/>
              <a:t> </a:t>
            </a:r>
            <a:r>
              <a:rPr lang="en-US" b="1" dirty="0" smtClean="0"/>
              <a:t>CO2</a:t>
            </a:r>
            <a:endParaRPr lang="ru-RU" b="1" dirty="0" smtClean="0"/>
          </a:p>
          <a:p>
            <a:pPr algn="just"/>
            <a:r>
              <a:rPr lang="ru-RU" sz="1400" dirty="0">
                <a:latin typeface="Times New Roman" panose="02020603050405020304" pitchFamily="18" charset="0"/>
                <a:cs typeface="Times New Roman" panose="02020603050405020304" pitchFamily="18" charset="0"/>
              </a:rPr>
              <a:t>Система начинается с фазы фиксированной цены, чтобы обеспечить безопасность всех участников планирования на начальном этапе национальной торговли квотами на выбросы. В этот период цены на сертификаты уже зафиксированы.</a:t>
            </a:r>
          </a:p>
          <a:p>
            <a:pPr algn="just"/>
            <a:r>
              <a:rPr lang="ru-RU" sz="1400" dirty="0">
                <a:latin typeface="Times New Roman" panose="02020603050405020304" pitchFamily="18" charset="0"/>
                <a:cs typeface="Times New Roman" panose="02020603050405020304" pitchFamily="18" charset="0"/>
              </a:rPr>
              <a:t>Вторая поправка к Закону о торговле выбросами топлива ( BEHG ) вступила в силу 16 ноября 2022 года. Среди прочего, было принято решение отложить запланированное повышение цены на CO2 с 2023 года  на один год. Результатом изменения является фиксированная цена за сертификат на выбросы в размере 30 евро в 2023 г., 35 евро в 2024 г. и 45 евро в 2025 г. (вместо фиксированной цены 35 евро в 2023 г., 45 евро в 2024 г. и 55 евро в 2025 г., ранее предусмотренной закон).</a:t>
            </a:r>
          </a:p>
          <a:p>
            <a:pPr algn="just"/>
            <a:r>
              <a:rPr lang="ru-RU" sz="1400" dirty="0">
                <a:latin typeface="Times New Roman" panose="02020603050405020304" pitchFamily="18" charset="0"/>
                <a:cs typeface="Times New Roman" panose="02020603050405020304" pitchFamily="18" charset="0"/>
              </a:rPr>
              <a:t>Фаза аукциона начнется в 2026 году.</a:t>
            </a:r>
          </a:p>
          <a:p>
            <a:pPr algn="just"/>
            <a:r>
              <a:rPr lang="ru-RU" sz="1400" dirty="0">
                <a:latin typeface="Times New Roman" panose="02020603050405020304" pitchFamily="18" charset="0"/>
                <a:cs typeface="Times New Roman" panose="02020603050405020304" pitchFamily="18" charset="0"/>
              </a:rPr>
              <a:t>В первый год аукциона сертификаты выставляются на аукцион по минимальной цене (55 евро за сертификат на выбросы) и по максимальной цене (65 евро за сертификат на выбросы). В пределах указанного диапазона цена формируется в зависимости от рыночного спроса.</a:t>
            </a:r>
          </a:p>
          <a:p>
            <a:pPr algn="just"/>
            <a:r>
              <a:rPr lang="ru-RU" sz="1400" dirty="0">
                <a:latin typeface="Times New Roman" panose="02020603050405020304" pitchFamily="18" charset="0"/>
                <a:cs typeface="Times New Roman" panose="02020603050405020304" pitchFamily="18" charset="0"/>
              </a:rPr>
              <a:t>В 2025 году оценка определит будущий тип ценообразования.</a:t>
            </a:r>
          </a:p>
          <a:p>
            <a:r>
              <a:rPr lang="en-US" sz="1700" b="1" dirty="0">
                <a:latin typeface="Times New Roman" panose="02020603050405020304" pitchFamily="18" charset="0"/>
                <a:cs typeface="Times New Roman" panose="02020603050405020304" pitchFamily="18" charset="0"/>
                <a:hlinkClick r:id="rId2"/>
              </a:rPr>
              <a:t>https://</a:t>
            </a:r>
            <a:r>
              <a:rPr lang="en-US" sz="1700" b="1" dirty="0" smtClean="0">
                <a:latin typeface="Times New Roman" panose="02020603050405020304" pitchFamily="18" charset="0"/>
                <a:cs typeface="Times New Roman" panose="02020603050405020304" pitchFamily="18" charset="0"/>
                <a:hlinkClick r:id="rId2"/>
              </a:rPr>
              <a:t>www.dehst.de/DE/Nationaler-Emissionshandel/nEHS-verstehen/nehs-verstehen_node.html</a:t>
            </a:r>
            <a:r>
              <a:rPr lang="ru-RU" sz="1700" b="1" dirty="0" smtClean="0">
                <a:latin typeface="Times New Roman" panose="02020603050405020304" pitchFamily="18" charset="0"/>
                <a:cs typeface="Times New Roman" panose="02020603050405020304" pitchFamily="18" charset="0"/>
              </a:rPr>
              <a:t> </a:t>
            </a:r>
            <a:endParaRPr lang="en-US" sz="17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34398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a:t>
            </a:r>
            <a:r>
              <a:rPr lang="ru-RU" sz="2000" b="1" dirty="0" smtClean="0">
                <a:latin typeface="Times New Roman" panose="02020603050405020304" pitchFamily="18" charset="0"/>
                <a:cs typeface="Times New Roman" panose="02020603050405020304" pitchFamily="18" charset="0"/>
              </a:rPr>
              <a:t>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lnSpcReduction="10000"/>
          </a:bodyPr>
          <a:lstStyle/>
          <a:p>
            <a:pPr algn="just"/>
            <a:endParaRPr lang="ru-RU" sz="1400" dirty="0" smtClean="0">
              <a:latin typeface="Times New Roman" panose="02020603050405020304" pitchFamily="18" charset="0"/>
              <a:cs typeface="Times New Roman" panose="02020603050405020304" pitchFamily="18" charset="0"/>
            </a:endParaRPr>
          </a:p>
          <a:p>
            <a:pPr algn="just"/>
            <a:r>
              <a:rPr lang="ru-RU" sz="1400" dirty="0" smtClean="0">
                <a:latin typeface="Times New Roman" panose="02020603050405020304" pitchFamily="18" charset="0"/>
                <a:cs typeface="Times New Roman" panose="02020603050405020304" pitchFamily="18" charset="0"/>
              </a:rPr>
              <a:t>Соединенные Штаты Америки (США) также являются участником Рамочной конвенции ООН об изменении климата, Киотского протокола, Парижского соглашения.</a:t>
            </a:r>
          </a:p>
          <a:p>
            <a:pPr algn="just"/>
            <a:r>
              <a:rPr lang="ru-RU" sz="1400" dirty="0" smtClean="0">
                <a:latin typeface="Times New Roman" panose="02020603050405020304" pitchFamily="18" charset="0"/>
                <a:cs typeface="Times New Roman" panose="02020603050405020304" pitchFamily="18" charset="0"/>
              </a:rPr>
              <a:t>Подробная информация о правовом регулировании в США  в области изменения климата представлено на сайте Агентства по охране окружающей среды – </a:t>
            </a:r>
            <a:r>
              <a:rPr lang="en-US" sz="1400" dirty="0" smtClean="0">
                <a:latin typeface="Times New Roman" panose="02020603050405020304" pitchFamily="18" charset="0"/>
                <a:cs typeface="Times New Roman" panose="02020603050405020304" pitchFamily="18" charset="0"/>
              </a:rPr>
              <a:t>United States Environmental Protection Agency </a:t>
            </a:r>
            <a:r>
              <a:rPr lang="ru-RU"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hlinkClick r:id="rId2"/>
              </a:rPr>
              <a:t>https://</a:t>
            </a:r>
            <a:r>
              <a:rPr lang="en-US" sz="1400" dirty="0" smtClean="0">
                <a:latin typeface="Times New Roman" panose="02020603050405020304" pitchFamily="18" charset="0"/>
                <a:cs typeface="Times New Roman" panose="02020603050405020304" pitchFamily="18" charset="0"/>
                <a:hlinkClick r:id="rId2"/>
              </a:rPr>
              <a:t>www.epa.gov/laws-regulations/summary-clean-air-act</a:t>
            </a:r>
            <a:r>
              <a:rPr lang="ru-RU" sz="1400" dirty="0" smtClean="0">
                <a:latin typeface="Times New Roman" panose="02020603050405020304" pitchFamily="18" charset="0"/>
                <a:cs typeface="Times New Roman" panose="02020603050405020304" pitchFamily="18" charset="0"/>
              </a:rPr>
              <a:t> </a:t>
            </a:r>
          </a:p>
          <a:p>
            <a:pPr algn="just"/>
            <a:endParaRPr lang="ru-RU" sz="1400" dirty="0">
              <a:latin typeface="Times New Roman" panose="02020603050405020304" pitchFamily="18" charset="0"/>
              <a:cs typeface="Times New Roman" panose="02020603050405020304" pitchFamily="18" charset="0"/>
            </a:endParaRPr>
          </a:p>
          <a:p>
            <a:pPr algn="just"/>
            <a:r>
              <a:rPr lang="ru-RU" sz="1400" b="1" dirty="0" smtClean="0">
                <a:latin typeface="Times New Roman" panose="02020603050405020304" pitchFamily="18" charset="0"/>
                <a:cs typeface="Times New Roman" panose="02020603050405020304" pitchFamily="18" charset="0"/>
              </a:rPr>
              <a:t>Закон </a:t>
            </a:r>
            <a:r>
              <a:rPr lang="ru-RU" sz="1400" b="1" dirty="0">
                <a:latin typeface="Times New Roman" panose="02020603050405020304" pitchFamily="18" charset="0"/>
                <a:cs typeface="Times New Roman" panose="02020603050405020304" pitchFamily="18" charset="0"/>
              </a:rPr>
              <a:t>о чистом воздухе (CAA) </a:t>
            </a:r>
            <a:r>
              <a:rPr lang="ru-RU" sz="1400" dirty="0">
                <a:latin typeface="Times New Roman" panose="02020603050405020304" pitchFamily="18" charset="0"/>
                <a:cs typeface="Times New Roman" panose="02020603050405020304" pitchFamily="18" charset="0"/>
              </a:rPr>
              <a:t>— это всеобъемлющий федеральный закон, регулирующий выбросы в атмосферу из стационарных и мобильных источников. Среди прочего, этот закон уполномочивает EPA устанавливать национальные стандарты качества атмосферного воздуха (NAAQS) для защиты здоровья и общественного благосостояния, а также для регулирования выбросов опасных загрязнителей воздуха</a:t>
            </a:r>
            <a:r>
              <a:rPr lang="ru-RU"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hlinkClick r:id="rId2"/>
              </a:rPr>
              <a:t>https://</a:t>
            </a:r>
            <a:r>
              <a:rPr lang="en-US" sz="1400" dirty="0" smtClean="0">
                <a:latin typeface="Times New Roman" panose="02020603050405020304" pitchFamily="18" charset="0"/>
                <a:cs typeface="Times New Roman" panose="02020603050405020304" pitchFamily="18" charset="0"/>
                <a:hlinkClick r:id="rId2"/>
              </a:rPr>
              <a:t>www.epa.gov/laws-regulations/summary-clean-air-act</a:t>
            </a:r>
            <a:r>
              <a:rPr lang="ru-RU" sz="1400" dirty="0" smtClean="0">
                <a:latin typeface="Times New Roman" panose="02020603050405020304" pitchFamily="18" charset="0"/>
                <a:cs typeface="Times New Roman" panose="02020603050405020304" pitchFamily="18" charset="0"/>
              </a:rPr>
              <a:t> </a:t>
            </a:r>
          </a:p>
          <a:p>
            <a:pPr algn="just"/>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panose="02020603050405020304" pitchFamily="18" charset="0"/>
                <a:cs typeface="Times New Roman" panose="02020603050405020304" pitchFamily="18" charset="0"/>
              </a:rPr>
              <a:t>Одной из целей Закона было установить и достичь NAAQS в каждом штате к 1975 году, чтобы устранить риски для здоровья и благополучия населения, создаваемые некоторыми широко распространенными загрязнителями воздуха. Установление этих стандартов загрязняющих веществ сопровождалось указанием штатам разработать государственные планы реализации (SIP), применимые к соответствующим промышленным источникам в штате, для достижения этих стандартов. В 1977 и 1990 годах в Закон были внесены поправки, прежде всего для установления новых целей (дат) достижения NAAQS, поскольку во многих районах страны сроки не были уложены</a:t>
            </a:r>
            <a:r>
              <a:rPr lang="ru-RU" sz="1400" dirty="0"/>
              <a:t>.</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4663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Обзор Закона о чистом </a:t>
            </a:r>
            <a:r>
              <a:rPr lang="ru-RU" sz="2000" b="1" dirty="0" smtClean="0">
                <a:latin typeface="Times New Roman" panose="02020603050405020304" pitchFamily="18" charset="0"/>
                <a:cs typeface="Times New Roman" panose="02020603050405020304" pitchFamily="18" charset="0"/>
              </a:rPr>
              <a:t>воздухе, история его принятия, поправки к закону представлены на сайте </a:t>
            </a:r>
            <a:r>
              <a:rPr lang="ru-RU" sz="2000" dirty="0" smtClean="0">
                <a:latin typeface="Times New Roman" panose="02020603050405020304" pitchFamily="18" charset="0"/>
                <a:cs typeface="Times New Roman" panose="02020603050405020304" pitchFamily="18" charset="0"/>
              </a:rPr>
              <a:t>Агентства </a:t>
            </a:r>
            <a:r>
              <a:rPr lang="ru-RU" sz="2000" dirty="0">
                <a:latin typeface="Times New Roman" panose="02020603050405020304" pitchFamily="18" charset="0"/>
                <a:cs typeface="Times New Roman" panose="02020603050405020304" pitchFamily="18" charset="0"/>
              </a:rPr>
              <a:t>по охране окружающей </a:t>
            </a:r>
            <a:r>
              <a:rPr lang="ru-RU" sz="2000" dirty="0" smtClean="0">
                <a:latin typeface="Times New Roman" panose="02020603050405020304" pitchFamily="18" charset="0"/>
                <a:cs typeface="Times New Roman" panose="02020603050405020304" pitchFamily="18" charset="0"/>
              </a:rPr>
              <a:t>среды</a:t>
            </a:r>
          </a:p>
          <a:p>
            <a:r>
              <a:rPr lang="en-US" sz="2000" b="1" dirty="0" smtClean="0">
                <a:latin typeface="Times New Roman" panose="02020603050405020304" pitchFamily="18" charset="0"/>
                <a:cs typeface="Times New Roman" panose="02020603050405020304" pitchFamily="18" charset="0"/>
                <a:hlinkClick r:id="rId2"/>
              </a:rPr>
              <a:t>https</a:t>
            </a:r>
            <a:r>
              <a:rPr lang="en-US" sz="2000" b="1" dirty="0">
                <a:latin typeface="Times New Roman" panose="02020603050405020304" pitchFamily="18" charset="0"/>
                <a:cs typeface="Times New Roman" panose="02020603050405020304" pitchFamily="18" charset="0"/>
                <a:hlinkClick r:id="rId2"/>
              </a:rPr>
              <a:t>://</a:t>
            </a:r>
            <a:r>
              <a:rPr lang="en-US" sz="2000" b="1" dirty="0" smtClean="0">
                <a:latin typeface="Times New Roman" panose="02020603050405020304" pitchFamily="18" charset="0"/>
                <a:cs typeface="Times New Roman" panose="02020603050405020304" pitchFamily="18" charset="0"/>
                <a:hlinkClick r:id="rId2"/>
              </a:rPr>
              <a:t>www.epa.gov/clean-air-act-overview</a:t>
            </a:r>
            <a:r>
              <a:rPr lang="ru-RU" sz="2000" b="1" dirty="0">
                <a:latin typeface="Times New Roman" panose="02020603050405020304" pitchFamily="18" charset="0"/>
                <a:cs typeface="Times New Roman" panose="02020603050405020304" pitchFamily="18" charset="0"/>
              </a:rPr>
              <a:t> </a:t>
            </a:r>
            <a:endParaRPr lang="ru-RU" sz="2000" b="1" dirty="0" smtClean="0">
              <a:latin typeface="Times New Roman" panose="02020603050405020304" pitchFamily="18" charset="0"/>
              <a:cs typeface="Times New Roman" panose="02020603050405020304" pitchFamily="18" charset="0"/>
            </a:endParaRPr>
          </a:p>
          <a:p>
            <a:endParaRPr lang="ru-RU" sz="2000" b="1"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Закон о чистом воздухе, как и другие законы, принятые Конгрессом, был включен в </a:t>
            </a:r>
            <a:r>
              <a:rPr lang="ru-RU" sz="2000" b="1" dirty="0">
                <a:latin typeface="Times New Roman" panose="02020603050405020304" pitchFamily="18" charset="0"/>
                <a:cs typeface="Times New Roman" panose="02020603050405020304" pitchFamily="18" charset="0"/>
              </a:rPr>
              <a:t>Кодекс Соединенных Штатов как раздел 42, глава 85.</a:t>
            </a:r>
            <a:r>
              <a:rPr lang="ru-RU" sz="2000" dirty="0">
                <a:latin typeface="Times New Roman" panose="02020603050405020304" pitchFamily="18" charset="0"/>
                <a:cs typeface="Times New Roman" panose="02020603050405020304" pitchFamily="18" charset="0"/>
              </a:rPr>
              <a:t> Палата представителей поддерживает текущую версию Кодекса США, которая включает изменения Закона о </a:t>
            </a:r>
            <a:r>
              <a:rPr lang="ru-RU" sz="2000" dirty="0" smtClean="0">
                <a:latin typeface="Times New Roman" panose="02020603050405020304" pitchFamily="18" charset="0"/>
                <a:cs typeface="Times New Roman" panose="02020603050405020304" pitchFamily="18" charset="0"/>
              </a:rPr>
              <a:t>чистом </a:t>
            </a:r>
            <a:r>
              <a:rPr lang="ru-RU" sz="2000" dirty="0">
                <a:latin typeface="Times New Roman" panose="02020603050405020304" pitchFamily="18" charset="0"/>
                <a:cs typeface="Times New Roman" panose="02020603050405020304" pitchFamily="18" charset="0"/>
              </a:rPr>
              <a:t>воздухе, принятые с 1990 года.</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9535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pPr algn="just"/>
            <a:r>
              <a:rPr lang="ru-RU" sz="1600" b="1" dirty="0">
                <a:latin typeface="Times New Roman" panose="02020603050405020304" pitchFamily="18" charset="0"/>
                <a:cs typeface="Times New Roman" panose="02020603050405020304" pitchFamily="18" charset="0"/>
              </a:rPr>
              <a:t>Стратегический план Агентства по охране окружающей среды США </a:t>
            </a:r>
            <a:r>
              <a:rPr lang="ru-RU" sz="1600" b="1" i="1" dirty="0">
                <a:latin typeface="Times New Roman" panose="02020603050405020304" pitchFamily="18" charset="0"/>
                <a:cs typeface="Times New Roman" panose="02020603050405020304" pitchFamily="18" charset="0"/>
              </a:rPr>
              <a:t>на 2022–2026 финансовые годы</a:t>
            </a:r>
            <a:r>
              <a:rPr lang="ru-RU" sz="1600" dirty="0">
                <a:latin typeface="Times New Roman" panose="02020603050405020304" pitchFamily="18" charset="0"/>
                <a:cs typeface="Times New Roman" panose="02020603050405020304" pitchFamily="18" charset="0"/>
              </a:rPr>
              <a:t> , требуемый Законом о модернизации Закона о деятельности и результатах деятельности правительства от 2010 года (публичный закон 11-352), представляет собой дорожную карту для достижения экологических приоритетов Агентства по охране окружающей среды в течение следующих четырех лет.</a:t>
            </a:r>
          </a:p>
          <a:p>
            <a:pPr algn="just"/>
            <a:r>
              <a:rPr lang="ru-RU" sz="1600" dirty="0">
                <a:latin typeface="Times New Roman" panose="02020603050405020304" pitchFamily="18" charset="0"/>
                <a:cs typeface="Times New Roman" panose="02020603050405020304" pitchFamily="18" charset="0"/>
              </a:rPr>
              <a:t>Этот </a:t>
            </a:r>
            <a:r>
              <a:rPr lang="ru-RU" sz="1600" b="1" i="1" dirty="0">
                <a:latin typeface="Times New Roman" panose="02020603050405020304" pitchFamily="18" charset="0"/>
                <a:cs typeface="Times New Roman" panose="02020603050405020304" pitchFamily="18" charset="0"/>
              </a:rPr>
              <a:t>Стратегический план</a:t>
            </a:r>
            <a:r>
              <a:rPr lang="ru-RU" sz="1600" dirty="0">
                <a:latin typeface="Times New Roman" panose="02020603050405020304" pitchFamily="18" charset="0"/>
                <a:cs typeface="Times New Roman" panose="02020603050405020304" pitchFamily="18" charset="0"/>
              </a:rPr>
              <a:t> укрепляет приверженность Агентства по охране окружающей среды защите здоровья людей и окружающей среды для всех людей, уделяя особое внимание исторически перегруженным и недостаточно обслуживаемым сообществам. Впервые окончательный </a:t>
            </a:r>
            <a:r>
              <a:rPr lang="ru-RU" sz="1600" i="1" dirty="0">
                <a:latin typeface="Times New Roman" panose="02020603050405020304" pitchFamily="18" charset="0"/>
                <a:cs typeface="Times New Roman" panose="02020603050405020304" pitchFamily="18" charset="0"/>
              </a:rPr>
              <a:t>Стратегический план</a:t>
            </a:r>
            <a:r>
              <a:rPr lang="ru-RU" sz="1600" dirty="0">
                <a:latin typeface="Times New Roman" panose="02020603050405020304" pitchFamily="18" charset="0"/>
                <a:cs typeface="Times New Roman" panose="02020603050405020304" pitchFamily="18" charset="0"/>
              </a:rPr>
              <a:t> Агентства по охране окружающей среды включает </a:t>
            </a:r>
            <a:r>
              <a:rPr lang="ru-RU" sz="1600" b="1" dirty="0">
                <a:latin typeface="Times New Roman" panose="02020603050405020304" pitchFamily="18" charset="0"/>
                <a:cs typeface="Times New Roman" panose="02020603050405020304" pitchFamily="18" charset="0"/>
              </a:rPr>
              <a:t>новую стратегическую цель</a:t>
            </a:r>
            <a:r>
              <a:rPr lang="ru-RU" sz="1600" dirty="0">
                <a:latin typeface="Times New Roman" panose="02020603050405020304" pitchFamily="18" charset="0"/>
                <a:cs typeface="Times New Roman" panose="02020603050405020304" pitchFamily="18" charset="0"/>
              </a:rPr>
              <a:t>, сосредоточенную исключительно на решении проблемы изменения климата, и беспрецедентную цель по продвижению экологической справедливости и гражданских прав. Эти приоритеты интегрированы в программные цели </a:t>
            </a:r>
            <a:r>
              <a:rPr lang="ru-RU" sz="1600" i="1" dirty="0">
                <a:latin typeface="Times New Roman" panose="02020603050405020304" pitchFamily="18" charset="0"/>
                <a:cs typeface="Times New Roman" panose="02020603050405020304" pitchFamily="18" charset="0"/>
              </a:rPr>
              <a:t>Плана</a:t>
            </a:r>
            <a:r>
              <a:rPr lang="ru-RU" sz="1600" dirty="0">
                <a:latin typeface="Times New Roman" panose="02020603050405020304" pitchFamily="18" charset="0"/>
                <a:cs typeface="Times New Roman" panose="02020603050405020304" pitchFamily="18" charset="0"/>
              </a:rPr>
              <a:t> и межведомственные стратегии, которые поддерживаются долгосрочными целями эффективности, которые EPA будет использовать для мониторинга и информирования о прогрессе.</a:t>
            </a:r>
          </a:p>
          <a:p>
            <a:pPr algn="just"/>
            <a:r>
              <a:rPr lang="en-US" sz="1600" dirty="0">
                <a:latin typeface="Times New Roman" panose="02020603050405020304" pitchFamily="18" charset="0"/>
                <a:cs typeface="Times New Roman" panose="02020603050405020304" pitchFamily="18" charset="0"/>
                <a:hlinkClick r:id="rId2"/>
              </a:rPr>
              <a:t>https://</a:t>
            </a:r>
            <a:r>
              <a:rPr lang="en-US" sz="1600" dirty="0" smtClean="0">
                <a:latin typeface="Times New Roman" panose="02020603050405020304" pitchFamily="18" charset="0"/>
                <a:cs typeface="Times New Roman" panose="02020603050405020304" pitchFamily="18" charset="0"/>
                <a:hlinkClick r:id="rId2"/>
              </a:rPr>
              <a:t>www.epa.gov/planandbudget/strategicplan</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1091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pPr algn="just"/>
            <a:r>
              <a:rPr lang="ru-RU" sz="1400" b="1" dirty="0" smtClean="0">
                <a:latin typeface="Times New Roman" panose="02020603050405020304" pitchFamily="18" charset="0"/>
                <a:cs typeface="Times New Roman" panose="02020603050405020304" pitchFamily="18" charset="0"/>
              </a:rPr>
              <a:t>Структура Агентства </a:t>
            </a:r>
            <a:r>
              <a:rPr lang="ru-RU" sz="1400" b="1" dirty="0">
                <a:latin typeface="Times New Roman" panose="02020603050405020304" pitchFamily="18" charset="0"/>
                <a:cs typeface="Times New Roman" panose="02020603050405020304" pitchFamily="18" charset="0"/>
              </a:rPr>
              <a:t>по охране окружающей </a:t>
            </a:r>
            <a:r>
              <a:rPr lang="ru-RU" sz="1400" b="1" dirty="0" smtClean="0">
                <a:latin typeface="Times New Roman" panose="02020603050405020304" pitchFamily="18" charset="0"/>
                <a:cs typeface="Times New Roman" panose="02020603050405020304" pitchFamily="18" charset="0"/>
              </a:rPr>
              <a:t>среды представлена на сайте:</a:t>
            </a:r>
          </a:p>
          <a:p>
            <a:pPr algn="just"/>
            <a:r>
              <a:rPr lang="en-US" sz="1400" b="1" dirty="0">
                <a:latin typeface="Times New Roman" panose="02020603050405020304" pitchFamily="18" charset="0"/>
                <a:cs typeface="Times New Roman" panose="02020603050405020304" pitchFamily="18" charset="0"/>
                <a:hlinkClick r:id="rId2"/>
              </a:rPr>
              <a:t>https://</a:t>
            </a:r>
            <a:r>
              <a:rPr lang="en-US" sz="1400" b="1" dirty="0" smtClean="0">
                <a:latin typeface="Times New Roman" panose="02020603050405020304" pitchFamily="18" charset="0"/>
                <a:cs typeface="Times New Roman" panose="02020603050405020304" pitchFamily="18" charset="0"/>
                <a:hlinkClick r:id="rId2"/>
              </a:rPr>
              <a:t>www.epa.gov/aboutepa/epa-organization-chart</a:t>
            </a:r>
            <a:r>
              <a:rPr lang="ru-RU" sz="1400" b="1" dirty="0" smtClean="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a:p>
            <a:pPr algn="just"/>
            <a:r>
              <a:rPr lang="ru-RU" sz="1400" dirty="0" smtClean="0">
                <a:latin typeface="Times New Roman" panose="02020603050405020304" pitchFamily="18" charset="0"/>
                <a:cs typeface="Times New Roman" panose="02020603050405020304" pitchFamily="18" charset="0"/>
              </a:rPr>
              <a:t>Также на сайте Агентства по охране окружающей среду представлены данные о научно-исследовательских организациях, лабораториях, программах.</a:t>
            </a:r>
          </a:p>
          <a:p>
            <a:r>
              <a:rPr lang="ru-RU" sz="1400" dirty="0" smtClean="0">
                <a:latin typeface="Times New Roman"/>
                <a:cs typeface="Times New Roman"/>
              </a:rPr>
              <a:t>►	</a:t>
            </a:r>
            <a:r>
              <a:rPr lang="ru-RU" sz="1400" b="1" dirty="0" smtClean="0">
                <a:latin typeface="Times New Roman" panose="02020603050405020304" pitchFamily="18" charset="0"/>
                <a:cs typeface="Times New Roman" panose="02020603050405020304" pitchFamily="18" charset="0"/>
              </a:rPr>
              <a:t>Программы для достижения </a:t>
            </a:r>
            <a:r>
              <a:rPr lang="ru-RU" sz="1400" b="1" dirty="0">
                <a:latin typeface="Times New Roman" panose="02020603050405020304" pitchFamily="18" charset="0"/>
                <a:cs typeface="Times New Roman" panose="02020603050405020304" pitchFamily="18" charset="0"/>
              </a:rPr>
              <a:t>стратегических целей и задач </a:t>
            </a:r>
            <a:r>
              <a:rPr lang="ru-RU" sz="1400" b="1" dirty="0" smtClean="0">
                <a:latin typeface="Times New Roman" panose="02020603050405020304" pitchFamily="18" charset="0"/>
                <a:cs typeface="Times New Roman" panose="02020603050405020304" pitchFamily="18" charset="0"/>
              </a:rPr>
              <a:t>EPA:</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исследований воздуха, климата и </a:t>
            </a:r>
            <a:r>
              <a:rPr lang="ru-RU" sz="1400" b="1" dirty="0" smtClean="0">
                <a:latin typeface="Times New Roman" panose="02020603050405020304" pitchFamily="18" charset="0"/>
                <a:cs typeface="Times New Roman" panose="02020603050405020304" pitchFamily="18" charset="0"/>
              </a:rPr>
              <a:t>энергетики;</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исследований химической безопасности для устойчивого </a:t>
            </a:r>
            <a:r>
              <a:rPr lang="ru-RU" sz="1400" b="1" dirty="0" smtClean="0">
                <a:latin typeface="Times New Roman" panose="02020603050405020304" pitchFamily="18" charset="0"/>
                <a:cs typeface="Times New Roman" panose="02020603050405020304" pitchFamily="18" charset="0"/>
              </a:rPr>
              <a:t>развития;</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оценки рисков для здоровья и окружающей </a:t>
            </a:r>
            <a:r>
              <a:rPr lang="ru-RU" sz="1400" b="1" dirty="0" smtClean="0">
                <a:latin typeface="Times New Roman" panose="02020603050405020304" pitchFamily="18" charset="0"/>
                <a:cs typeface="Times New Roman" panose="02020603050405020304" pitchFamily="18" charset="0"/>
              </a:rPr>
              <a:t>среды;</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исследований национальной </a:t>
            </a:r>
            <a:r>
              <a:rPr lang="ru-RU" sz="1400" b="1" dirty="0" smtClean="0">
                <a:latin typeface="Times New Roman" panose="02020603050405020304" pitchFamily="18" charset="0"/>
                <a:cs typeface="Times New Roman" panose="02020603050405020304" pitchFamily="18" charset="0"/>
              </a:rPr>
              <a:t>безопасности;</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исследования безопасных и устойчивых водных </a:t>
            </a:r>
            <a:r>
              <a:rPr lang="ru-RU" sz="1400" b="1" dirty="0" smtClean="0">
                <a:latin typeface="Times New Roman" panose="02020603050405020304" pitchFamily="18" charset="0"/>
                <a:cs typeface="Times New Roman" panose="02020603050405020304" pitchFamily="18" charset="0"/>
              </a:rPr>
              <a:t>ресурсов;</a:t>
            </a:r>
            <a:endParaRPr lang="ru-RU" sz="1400" b="1" dirty="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	Программа </a:t>
            </a:r>
            <a:r>
              <a:rPr lang="ru-RU" sz="1400" b="1" dirty="0">
                <a:latin typeface="Times New Roman" panose="02020603050405020304" pitchFamily="18" charset="0"/>
                <a:cs typeface="Times New Roman" panose="02020603050405020304" pitchFamily="18" charset="0"/>
              </a:rPr>
              <a:t>исследований устойчивого и здорового </a:t>
            </a:r>
            <a:r>
              <a:rPr lang="ru-RU" sz="1400" b="1" dirty="0" smtClean="0">
                <a:latin typeface="Times New Roman" panose="02020603050405020304" pitchFamily="18" charset="0"/>
                <a:cs typeface="Times New Roman" panose="02020603050405020304" pitchFamily="18" charset="0"/>
              </a:rPr>
              <a:t>сообщества.</a:t>
            </a:r>
          </a:p>
          <a:p>
            <a:endParaRPr lang="ru-RU" sz="1400" b="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Следующие законы и ЭО помогают защитить здоровье человека и окружающую среду. EPA отвечает за администрирование всех или части каждого из них.</a:t>
            </a:r>
            <a:endParaRPr lang="ru-RU" sz="1400" b="1" dirty="0">
              <a:latin typeface="Times New Roman" panose="02020603050405020304" pitchFamily="18" charset="0"/>
              <a:cs typeface="Times New Roman" panose="02020603050405020304" pitchFamily="18" charset="0"/>
            </a:endParaRPr>
          </a:p>
          <a:p>
            <a:r>
              <a:rPr lang="ru-RU" sz="1400" dirty="0">
                <a:latin typeface="Times New Roman" panose="02020603050405020304" pitchFamily="18" charset="0"/>
                <a:cs typeface="Times New Roman" panose="02020603050405020304" pitchFamily="18" charset="0"/>
              </a:rPr>
              <a:t/>
            </a:r>
            <a:br>
              <a:rPr lang="ru-RU" sz="1400" dirty="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52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fontScale="92500" lnSpcReduction="10000"/>
          </a:bodyPr>
          <a:lstStyle/>
          <a:p>
            <a:pPr algn="just"/>
            <a:r>
              <a:rPr lang="ru-RU" dirty="0"/>
              <a:t> </a:t>
            </a:r>
            <a:r>
              <a:rPr lang="ru-RU" sz="1700" b="1" dirty="0">
                <a:latin typeface="Times New Roman" panose="02020603050405020304" pitchFamily="18" charset="0"/>
                <a:cs typeface="Times New Roman" panose="02020603050405020304" pitchFamily="18" charset="0"/>
              </a:rPr>
              <a:t>Закон о комплексном реагировании на окружающую среду, компенсациях и ответственности</a:t>
            </a:r>
            <a:r>
              <a:rPr lang="ru-RU" sz="1700" b="1" dirty="0" smtClean="0">
                <a:latin typeface="Times New Roman" panose="02020603050405020304" pitchFamily="18" charset="0"/>
                <a:cs typeface="Times New Roman" panose="02020603050405020304" pitchFamily="18" charset="0"/>
              </a:rPr>
              <a:t>.</a:t>
            </a:r>
          </a:p>
          <a:p>
            <a:pPr algn="just"/>
            <a:r>
              <a:rPr lang="ru-RU" sz="1700" dirty="0">
                <a:latin typeface="Times New Roman" panose="02020603050405020304" pitchFamily="18" charset="0"/>
                <a:cs typeface="Times New Roman" panose="02020603050405020304" pitchFamily="18" charset="0"/>
              </a:rPr>
              <a:t>Закон о комплексном реагировании на окружающую среду, компенсации и ответственности, также известный как CERCLA или </a:t>
            </a:r>
            <a:r>
              <a:rPr lang="ru-RU" sz="1700" dirty="0" err="1">
                <a:latin typeface="Times New Roman" panose="02020603050405020304" pitchFamily="18" charset="0"/>
                <a:cs typeface="Times New Roman" panose="02020603050405020304" pitchFamily="18" charset="0"/>
              </a:rPr>
              <a:t>Суперфонд</a:t>
            </a:r>
            <a:r>
              <a:rPr lang="ru-RU" sz="1700" dirty="0">
                <a:latin typeface="Times New Roman" panose="02020603050405020304" pitchFamily="18" charset="0"/>
                <a:cs typeface="Times New Roman" panose="02020603050405020304" pitchFamily="18" charset="0"/>
              </a:rPr>
              <a:t>, предусматривает создание федерального «</a:t>
            </a:r>
            <a:r>
              <a:rPr lang="ru-RU" sz="1700" dirty="0" err="1">
                <a:latin typeface="Times New Roman" panose="02020603050405020304" pitchFamily="18" charset="0"/>
                <a:cs typeface="Times New Roman" panose="02020603050405020304" pitchFamily="18" charset="0"/>
              </a:rPr>
              <a:t>Суперфонда</a:t>
            </a:r>
            <a:r>
              <a:rPr lang="ru-RU" sz="1700" dirty="0">
                <a:latin typeface="Times New Roman" panose="02020603050405020304" pitchFamily="18" charset="0"/>
                <a:cs typeface="Times New Roman" panose="02020603050405020304" pitchFamily="18" charset="0"/>
              </a:rPr>
              <a:t>» для очистки неконтролируемых или заброшенных объектов опасных отходов, а также аварий, разливов и других аварийных выбросов загрязняющих веществ и загрязнения в окружающую среду. Через CERCLA Агентству по охране окружающей среды было предоставлено право искать стороны, ответственные за любой выброс, и обеспечивать их сотрудничество в </a:t>
            </a:r>
            <a:r>
              <a:rPr lang="ru-RU" sz="1700" dirty="0" smtClean="0">
                <a:latin typeface="Times New Roman" panose="02020603050405020304" pitchFamily="18" charset="0"/>
                <a:cs typeface="Times New Roman" panose="02020603050405020304" pitchFamily="18" charset="0"/>
              </a:rPr>
              <a:t>очистке.</a:t>
            </a:r>
          </a:p>
          <a:p>
            <a:pPr algn="just"/>
            <a:r>
              <a:rPr lang="en-US" sz="1700" dirty="0">
                <a:latin typeface="Times New Roman" panose="02020603050405020304" pitchFamily="18" charset="0"/>
                <a:cs typeface="Times New Roman" panose="02020603050405020304" pitchFamily="18" charset="0"/>
                <a:hlinkClick r:id="rId2"/>
              </a:rPr>
              <a:t>https://</a:t>
            </a:r>
            <a:r>
              <a:rPr lang="en-US" sz="1700" dirty="0" smtClean="0">
                <a:latin typeface="Times New Roman" panose="02020603050405020304" pitchFamily="18" charset="0"/>
                <a:cs typeface="Times New Roman" panose="02020603050405020304" pitchFamily="18" charset="0"/>
                <a:hlinkClick r:id="rId2"/>
              </a:rPr>
              <a:t>www.epa.gov/laws-regulations/summary-comprehensive-environmental-response-compensation-and-liability-act</a:t>
            </a:r>
            <a:r>
              <a:rPr lang="ru-RU" sz="1700" dirty="0" smtClean="0">
                <a:latin typeface="Times New Roman" panose="02020603050405020304" pitchFamily="18" charset="0"/>
                <a:cs typeface="Times New Roman" panose="02020603050405020304" pitchFamily="18" charset="0"/>
              </a:rPr>
              <a:t> </a:t>
            </a:r>
          </a:p>
          <a:p>
            <a:pPr algn="just"/>
            <a:r>
              <a:rPr lang="ru-RU" sz="1700" b="1" dirty="0">
                <a:latin typeface="Times New Roman" panose="02020603050405020304" pitchFamily="18" charset="0"/>
                <a:cs typeface="Times New Roman" panose="02020603050405020304" pitchFamily="18" charset="0"/>
              </a:rPr>
              <a:t>Закон о национальной экологической политике (NEPA) </a:t>
            </a:r>
            <a:r>
              <a:rPr lang="ru-RU" sz="1700" dirty="0">
                <a:latin typeface="Times New Roman" panose="02020603050405020304" pitchFamily="18" charset="0"/>
                <a:cs typeface="Times New Roman" panose="02020603050405020304" pitchFamily="18" charset="0"/>
              </a:rPr>
              <a:t>был одним из первых когда-либо написанных законов, устанавливающих широкую национальную основу для защиты нашей окружающей среды. Основная политика NEPA заключается в обеспечении того, чтобы все ветви власти уделяли должное внимание окружающей среде, прежде чем предпринимать какие-либо крупные действия на федеральном уровне, которые существенно влияют на окружающую среду</a:t>
            </a:r>
            <a:r>
              <a:rPr lang="ru-RU" sz="1700" dirty="0" smtClean="0">
                <a:latin typeface="Times New Roman" panose="02020603050405020304" pitchFamily="18" charset="0"/>
                <a:cs typeface="Times New Roman" panose="02020603050405020304" pitchFamily="18" charset="0"/>
              </a:rPr>
              <a:t>.</a:t>
            </a:r>
          </a:p>
          <a:p>
            <a:r>
              <a:rPr lang="en-US" sz="1700" dirty="0">
                <a:latin typeface="Times New Roman" panose="02020603050405020304" pitchFamily="18" charset="0"/>
                <a:cs typeface="Times New Roman" panose="02020603050405020304" pitchFamily="18" charset="0"/>
                <a:hlinkClick r:id="rId3"/>
              </a:rPr>
              <a:t>https://</a:t>
            </a:r>
            <a:r>
              <a:rPr lang="en-US" sz="1700" dirty="0" smtClean="0">
                <a:latin typeface="Times New Roman" panose="02020603050405020304" pitchFamily="18" charset="0"/>
                <a:cs typeface="Times New Roman" panose="02020603050405020304" pitchFamily="18" charset="0"/>
                <a:hlinkClick r:id="rId3"/>
              </a:rPr>
              <a:t>www.epa.gov/laws-regulations/summary-national-environmental-policy-act</a:t>
            </a:r>
            <a:r>
              <a:rPr lang="ru-RU" sz="1700" dirty="0" smtClean="0">
                <a:latin typeface="Times New Roman" panose="02020603050405020304" pitchFamily="18" charset="0"/>
                <a:cs typeface="Times New Roman" panose="02020603050405020304" pitchFamily="18" charset="0"/>
              </a:rPr>
              <a:t> </a:t>
            </a:r>
            <a:endParaRPr lang="ru-RU"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9103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r>
              <a:rPr lang="ru-RU" sz="2100" b="1" dirty="0">
                <a:latin typeface="Times New Roman" panose="02020603050405020304" pitchFamily="18" charset="0"/>
                <a:cs typeface="Times New Roman" panose="02020603050405020304" pitchFamily="18" charset="0"/>
              </a:rPr>
              <a:t>Закон об энергетической независимости и безопасности 2007 г. (EISA</a:t>
            </a:r>
            <a:r>
              <a:rPr lang="ru-RU" sz="2100" b="1" dirty="0" smtClean="0">
                <a:latin typeface="Times New Roman" panose="02020603050405020304" pitchFamily="18" charset="0"/>
                <a:cs typeface="Times New Roman" panose="02020603050405020304" pitchFamily="18" charset="0"/>
              </a:rPr>
              <a:t>)</a:t>
            </a:r>
          </a:p>
          <a:p>
            <a:r>
              <a:rPr lang="en-US" sz="2100" b="1" dirty="0">
                <a:latin typeface="Times New Roman" panose="02020603050405020304" pitchFamily="18" charset="0"/>
                <a:cs typeface="Times New Roman" panose="02020603050405020304" pitchFamily="18" charset="0"/>
                <a:hlinkClick r:id="rId2"/>
              </a:rPr>
              <a:t>https://</a:t>
            </a:r>
            <a:r>
              <a:rPr lang="en-US" sz="2100" b="1" dirty="0" smtClean="0">
                <a:latin typeface="Times New Roman" panose="02020603050405020304" pitchFamily="18" charset="0"/>
                <a:cs typeface="Times New Roman" panose="02020603050405020304" pitchFamily="18" charset="0"/>
                <a:hlinkClick r:id="rId2"/>
              </a:rPr>
              <a:t>www.epa.gov/laws-regulations/summary-energy-independence-and-security-act</a:t>
            </a:r>
            <a:r>
              <a:rPr lang="ru-RU" sz="2100" b="1" dirty="0" smtClean="0">
                <a:latin typeface="Times New Roman" panose="02020603050405020304" pitchFamily="18" charset="0"/>
                <a:cs typeface="Times New Roman" panose="02020603050405020304" pitchFamily="18" charset="0"/>
              </a:rPr>
              <a:t> </a:t>
            </a:r>
          </a:p>
          <a:p>
            <a:r>
              <a:rPr lang="ru-RU" sz="2100" dirty="0">
                <a:latin typeface="Times New Roman" panose="02020603050405020304" pitchFamily="18" charset="0"/>
                <a:cs typeface="Times New Roman" panose="02020603050405020304" pitchFamily="18" charset="0"/>
              </a:rPr>
              <a:t>EISA усиливает цели по сокращению </a:t>
            </a:r>
            <a:r>
              <a:rPr lang="ru-RU" sz="2100" dirty="0" smtClean="0">
                <a:latin typeface="Times New Roman" panose="02020603050405020304" pitchFamily="18" charset="0"/>
                <a:cs typeface="Times New Roman" panose="02020603050405020304" pitchFamily="18" charset="0"/>
              </a:rPr>
              <a:t>потребления энергии, </a:t>
            </a:r>
            <a:r>
              <a:rPr lang="ru-RU" sz="2100" dirty="0">
                <a:latin typeface="Times New Roman" panose="02020603050405020304" pitchFamily="18" charset="0"/>
                <a:cs typeface="Times New Roman" panose="02020603050405020304" pitchFamily="18" charset="0"/>
              </a:rPr>
              <a:t>а также вводит более жесткие требования. </a:t>
            </a:r>
            <a:endParaRPr lang="ru-RU" sz="2100" dirty="0" smtClean="0">
              <a:latin typeface="Times New Roman" panose="02020603050405020304" pitchFamily="18" charset="0"/>
              <a:cs typeface="Times New Roman" panose="02020603050405020304" pitchFamily="18" charset="0"/>
            </a:endParaRPr>
          </a:p>
          <a:p>
            <a:r>
              <a:rPr lang="ru-RU" sz="2100" dirty="0" smtClean="0">
                <a:latin typeface="Times New Roman" panose="02020603050405020304" pitchFamily="18" charset="0"/>
                <a:cs typeface="Times New Roman" panose="02020603050405020304" pitchFamily="18" charset="0"/>
              </a:rPr>
              <a:t>Приняты </a:t>
            </a:r>
            <a:r>
              <a:rPr lang="ru-RU" sz="2100" dirty="0">
                <a:latin typeface="Times New Roman" panose="02020603050405020304" pitchFamily="18" charset="0"/>
                <a:cs typeface="Times New Roman" panose="02020603050405020304" pitchFamily="18" charset="0"/>
              </a:rPr>
              <a:t>три ключевых положения: </a:t>
            </a:r>
            <a:endParaRPr lang="ru-RU" sz="2100" dirty="0" smtClean="0">
              <a:latin typeface="Times New Roman" panose="02020603050405020304" pitchFamily="18" charset="0"/>
              <a:cs typeface="Times New Roman" panose="02020603050405020304" pitchFamily="18" charset="0"/>
            </a:endParaRPr>
          </a:p>
          <a:p>
            <a:r>
              <a:rPr lang="ru-RU" sz="2100" dirty="0" smtClean="0">
                <a:latin typeface="Times New Roman"/>
                <a:cs typeface="Times New Roman"/>
              </a:rPr>
              <a:t>►</a:t>
            </a:r>
            <a:r>
              <a:rPr lang="ru-RU" sz="2100" dirty="0" smtClean="0">
                <a:latin typeface="Times New Roman" panose="02020603050405020304" pitchFamily="18" charset="0"/>
                <a:cs typeface="Times New Roman" panose="02020603050405020304" pitchFamily="18" charset="0"/>
              </a:rPr>
              <a:t>корпоративные </a:t>
            </a:r>
            <a:r>
              <a:rPr lang="ru-RU" sz="2100" dirty="0">
                <a:latin typeface="Times New Roman" panose="02020603050405020304" pitchFamily="18" charset="0"/>
                <a:cs typeface="Times New Roman" panose="02020603050405020304" pitchFamily="18" charset="0"/>
              </a:rPr>
              <a:t>стандарты средней экономии топлива</a:t>
            </a:r>
            <a:r>
              <a:rPr lang="ru-RU" sz="2100" dirty="0" smtClean="0">
                <a:latin typeface="Times New Roman" panose="02020603050405020304" pitchFamily="18" charset="0"/>
                <a:cs typeface="Times New Roman" panose="02020603050405020304" pitchFamily="18" charset="0"/>
              </a:rPr>
              <a:t>,</a:t>
            </a:r>
          </a:p>
          <a:p>
            <a:r>
              <a:rPr lang="ru-RU" sz="2100" dirty="0" smtClean="0">
                <a:latin typeface="Times New Roman"/>
                <a:cs typeface="Times New Roman"/>
              </a:rPr>
              <a:t>►</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стандарт возобновляемого </a:t>
            </a:r>
            <a:r>
              <a:rPr lang="ru-RU" sz="2100" dirty="0" smtClean="0">
                <a:latin typeface="Times New Roman" panose="02020603050405020304" pitchFamily="18" charset="0"/>
                <a:cs typeface="Times New Roman" panose="02020603050405020304" pitchFamily="18" charset="0"/>
              </a:rPr>
              <a:t>топлива,</a:t>
            </a:r>
          </a:p>
          <a:p>
            <a:r>
              <a:rPr lang="ru-RU" sz="2100" dirty="0" smtClean="0">
                <a:latin typeface="Times New Roman"/>
                <a:cs typeface="Times New Roman"/>
              </a:rPr>
              <a:t>►</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стандарты эффективности приборов/освещения.</a:t>
            </a:r>
          </a:p>
          <a:p>
            <a:endParaRPr lang="ru-RU" dirty="0"/>
          </a:p>
        </p:txBody>
      </p:sp>
    </p:spTree>
    <p:extLst>
      <p:ext uri="{BB962C8B-B14F-4D97-AF65-F5344CB8AC3E}">
        <p14:creationId xmlns:p14="http://schemas.microsoft.com/office/powerpoint/2010/main" val="288592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Зарубежное правовое регулирование</a:t>
            </a:r>
            <a:endParaRPr lang="ru-RU" sz="2800" b="1"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ru-RU" sz="2000" dirty="0" smtClean="0">
                <a:latin typeface="Times New Roman" panose="02020603050405020304" pitchFamily="18" charset="0"/>
                <a:cs typeface="Times New Roman" panose="02020603050405020304" pitchFamily="18" charset="0"/>
              </a:rPr>
              <a:t>Прежде всего следует отметить, что все вышеуказанные государства и Европейский Союз являются участниками :</a:t>
            </a:r>
          </a:p>
          <a:p>
            <a:r>
              <a:rPr lang="ru-RU" sz="2000" b="1" dirty="0" smtClean="0">
                <a:latin typeface="Times New Roman" panose="02020603050405020304" pitchFamily="18" charset="0"/>
                <a:cs typeface="Times New Roman" panose="02020603050405020304" pitchFamily="18" charset="0"/>
              </a:rPr>
              <a:t>Рамочной  конвенции </a:t>
            </a:r>
            <a:r>
              <a:rPr lang="ru-RU" sz="2000" b="1" dirty="0">
                <a:latin typeface="Times New Roman" panose="02020603050405020304" pitchFamily="18" charset="0"/>
                <a:cs typeface="Times New Roman" panose="02020603050405020304" pitchFamily="18" charset="0"/>
              </a:rPr>
              <a:t>Организации Объединенных Наций об изменении </a:t>
            </a:r>
            <a:r>
              <a:rPr lang="ru-RU" sz="2000" b="1" dirty="0" smtClean="0">
                <a:latin typeface="Times New Roman" panose="02020603050405020304" pitchFamily="18" charset="0"/>
                <a:cs typeface="Times New Roman" panose="02020603050405020304" pitchFamily="18" charset="0"/>
              </a:rPr>
              <a:t>климата (</a:t>
            </a:r>
            <a:r>
              <a:rPr lang="ru-RU" sz="2000" i="1" dirty="0" smtClean="0">
                <a:latin typeface="Times New Roman" panose="02020603050405020304" pitchFamily="18" charset="0"/>
                <a:cs typeface="Times New Roman" panose="02020603050405020304" pitchFamily="18" charset="0"/>
              </a:rPr>
              <a:t>Принята </a:t>
            </a:r>
            <a:r>
              <a:rPr lang="ru-RU" sz="2000" i="1" dirty="0">
                <a:latin typeface="Times New Roman" panose="02020603050405020304" pitchFamily="18" charset="0"/>
                <a:cs typeface="Times New Roman" panose="02020603050405020304" pitchFamily="18" charset="0"/>
              </a:rPr>
              <a:t>9 мая 1992 </a:t>
            </a:r>
            <a:r>
              <a:rPr lang="ru-RU" sz="2000" i="1" dirty="0" smtClean="0">
                <a:latin typeface="Times New Roman" panose="02020603050405020304" pitchFamily="18" charset="0"/>
                <a:cs typeface="Times New Roman" panose="02020603050405020304" pitchFamily="18" charset="0"/>
              </a:rPr>
              <a:t>года) </a:t>
            </a:r>
            <a:r>
              <a:rPr lang="en-US" sz="2000" i="1" dirty="0">
                <a:latin typeface="Times New Roman" panose="02020603050405020304" pitchFamily="18" charset="0"/>
                <a:cs typeface="Times New Roman" panose="02020603050405020304" pitchFamily="18" charset="0"/>
                <a:hlinkClick r:id="rId2"/>
              </a:rPr>
              <a:t>https://</a:t>
            </a:r>
            <a:r>
              <a:rPr lang="en-US" sz="2000" i="1" dirty="0" smtClean="0">
                <a:latin typeface="Times New Roman" panose="02020603050405020304" pitchFamily="18" charset="0"/>
                <a:cs typeface="Times New Roman" panose="02020603050405020304" pitchFamily="18" charset="0"/>
                <a:hlinkClick r:id="rId2"/>
              </a:rPr>
              <a:t>www.un.org/ru/documents/decl_conv/conventions/climate_framework_conv.shtml</a:t>
            </a:r>
            <a:r>
              <a:rPr lang="ru-RU" sz="2000" i="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Киотского протокола </a:t>
            </a:r>
            <a:r>
              <a:rPr lang="ru-RU" sz="2000" b="1" dirty="0">
                <a:latin typeface="Times New Roman" panose="02020603050405020304" pitchFamily="18" charset="0"/>
                <a:cs typeface="Times New Roman" panose="02020603050405020304" pitchFamily="18" charset="0"/>
              </a:rPr>
              <a:t>к Рамочной конвенции Организации Объединенных Наций об изменении </a:t>
            </a:r>
            <a:r>
              <a:rPr lang="ru-RU" sz="2000" b="1" dirty="0" smtClean="0">
                <a:latin typeface="Times New Roman" panose="02020603050405020304" pitchFamily="18" charset="0"/>
                <a:cs typeface="Times New Roman" panose="02020603050405020304" pitchFamily="18" charset="0"/>
              </a:rPr>
              <a:t>климата (</a:t>
            </a:r>
            <a:r>
              <a:rPr lang="ru-RU" sz="2000" i="1" dirty="0" smtClean="0">
                <a:latin typeface="Times New Roman" panose="02020603050405020304" pitchFamily="18" charset="0"/>
                <a:cs typeface="Times New Roman" panose="02020603050405020304" pitchFamily="18" charset="0"/>
              </a:rPr>
              <a:t>Принят </a:t>
            </a:r>
            <a:r>
              <a:rPr lang="ru-RU" sz="2000" i="1" dirty="0">
                <a:latin typeface="Times New Roman" panose="02020603050405020304" pitchFamily="18" charset="0"/>
                <a:cs typeface="Times New Roman" panose="02020603050405020304" pitchFamily="18" charset="0"/>
              </a:rPr>
              <a:t>11 декабря 1997 </a:t>
            </a:r>
            <a:r>
              <a:rPr lang="ru-RU" sz="2000" i="1" dirty="0" smtClean="0">
                <a:latin typeface="Times New Roman" panose="02020603050405020304" pitchFamily="18" charset="0"/>
                <a:cs typeface="Times New Roman" panose="02020603050405020304" pitchFamily="18" charset="0"/>
              </a:rPr>
              <a:t>года) </a:t>
            </a:r>
            <a:r>
              <a:rPr lang="en-US" sz="2000" i="1" dirty="0">
                <a:latin typeface="Times New Roman" panose="02020603050405020304" pitchFamily="18" charset="0"/>
                <a:cs typeface="Times New Roman" panose="02020603050405020304" pitchFamily="18" charset="0"/>
                <a:hlinkClick r:id="rId3"/>
              </a:rPr>
              <a:t>https://</a:t>
            </a:r>
            <a:r>
              <a:rPr lang="en-US" sz="2000" i="1" dirty="0" smtClean="0">
                <a:latin typeface="Times New Roman" panose="02020603050405020304" pitchFamily="18" charset="0"/>
                <a:cs typeface="Times New Roman" panose="02020603050405020304" pitchFamily="18" charset="0"/>
                <a:hlinkClick r:id="rId3"/>
              </a:rPr>
              <a:t>www.un.org/ru/documents/decl_conv/conventions/kyoto.shtml</a:t>
            </a:r>
            <a:r>
              <a:rPr lang="ru-RU" sz="2000" i="1" dirty="0" smtClean="0">
                <a:latin typeface="Times New Roman" panose="02020603050405020304" pitchFamily="18" charset="0"/>
                <a:cs typeface="Times New Roman" panose="02020603050405020304" pitchFamily="18" charset="0"/>
              </a:rPr>
              <a:t> </a:t>
            </a:r>
            <a:endParaRPr lang="ru-RU" sz="2000" i="1" dirty="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Парижского соглашения 2015 года </a:t>
            </a:r>
            <a:r>
              <a:rPr lang="en-US" sz="2000" dirty="0" smtClean="0">
                <a:latin typeface="Times New Roman" panose="02020603050405020304" pitchFamily="18" charset="0"/>
                <a:cs typeface="Times New Roman" panose="02020603050405020304" pitchFamily="18" charset="0"/>
                <a:hlinkClick r:id="rId4"/>
              </a:rPr>
              <a:t>https</a:t>
            </a:r>
            <a:r>
              <a:rPr lang="en-US" sz="2000" dirty="0">
                <a:latin typeface="Times New Roman" panose="02020603050405020304" pitchFamily="18" charset="0"/>
                <a:cs typeface="Times New Roman" panose="02020603050405020304" pitchFamily="18" charset="0"/>
                <a:hlinkClick r:id="rId4"/>
              </a:rPr>
              <a:t>://unfccc.int/files/meetings/paris_nov_2015/application/pdf/paris_agreement_russian_.</a:t>
            </a:r>
            <a:r>
              <a:rPr lang="en-US" sz="2000" dirty="0" smtClean="0">
                <a:latin typeface="Times New Roman" panose="02020603050405020304" pitchFamily="18" charset="0"/>
                <a:cs typeface="Times New Roman" panose="02020603050405020304" pitchFamily="18" charset="0"/>
                <a:hlinkClick r:id="rId4"/>
              </a:rPr>
              <a:t>pdf</a:t>
            </a:r>
            <a:r>
              <a:rPr lang="ru-RU"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7547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lnSpcReduction="10000"/>
          </a:bodyPr>
          <a:lstStyle/>
          <a:p>
            <a:pPr algn="just"/>
            <a:r>
              <a:rPr lang="ru-RU" sz="1800" b="1" dirty="0">
                <a:latin typeface="Times New Roman" panose="02020603050405020304" pitchFamily="18" charset="0"/>
                <a:cs typeface="Times New Roman" panose="02020603050405020304" pitchFamily="18" charset="0"/>
              </a:rPr>
              <a:t>Закон об энергетической политике (</a:t>
            </a:r>
            <a:r>
              <a:rPr lang="ru-RU" sz="1800" b="1" dirty="0" smtClean="0">
                <a:latin typeface="Times New Roman" panose="02020603050405020304" pitchFamily="18" charset="0"/>
                <a:cs typeface="Times New Roman" panose="02020603050405020304" pitchFamily="18" charset="0"/>
              </a:rPr>
              <a:t>EPA) </a:t>
            </a:r>
            <a:r>
              <a:rPr lang="ru-RU" sz="1800" dirty="0" smtClean="0">
                <a:latin typeface="Times New Roman" panose="02020603050405020304" pitchFamily="18" charset="0"/>
                <a:cs typeface="Times New Roman" panose="02020603050405020304" pitchFamily="18" charset="0"/>
              </a:rPr>
              <a:t>касается </a:t>
            </a:r>
            <a:r>
              <a:rPr lang="ru-RU" sz="1800" dirty="0">
                <a:latin typeface="Times New Roman" panose="02020603050405020304" pitchFamily="18" charset="0"/>
                <a:cs typeface="Times New Roman" panose="02020603050405020304" pitchFamily="18" charset="0"/>
              </a:rPr>
              <a:t>производства энергии в Соединенных Штатах, включая: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 </a:t>
            </a:r>
            <a:r>
              <a:rPr lang="ru-RU" sz="1800" dirty="0" err="1">
                <a:latin typeface="Times New Roman" panose="02020603050405020304" pitchFamily="18" charset="0"/>
                <a:cs typeface="Times New Roman" panose="02020603050405020304" pitchFamily="18" charset="0"/>
              </a:rPr>
              <a:t>энергоэффективность</a:t>
            </a:r>
            <a:r>
              <a:rPr lang="ru-RU" sz="1800" dirty="0">
                <a:latin typeface="Times New Roman" panose="02020603050405020304" pitchFamily="18" charset="0"/>
                <a:cs typeface="Times New Roman" panose="02020603050405020304" pitchFamily="18" charset="0"/>
              </a:rPr>
              <a:t>;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2) возобновляемая энергия;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3) нефть и газ; 4 – уголь;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5) </a:t>
            </a:r>
            <a:r>
              <a:rPr lang="ru-RU" sz="1800" dirty="0" smtClean="0">
                <a:latin typeface="Times New Roman" panose="02020603050405020304" pitchFamily="18" charset="0"/>
                <a:cs typeface="Times New Roman" panose="02020603050405020304" pitchFamily="18" charset="0"/>
              </a:rPr>
              <a:t>устойчивая </a:t>
            </a:r>
            <a:r>
              <a:rPr lang="ru-RU" sz="1800" dirty="0">
                <a:latin typeface="Times New Roman" panose="02020603050405020304" pitchFamily="18" charset="0"/>
                <a:cs typeface="Times New Roman" panose="02020603050405020304" pitchFamily="18" charset="0"/>
              </a:rPr>
              <a:t>энергия;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(6</a:t>
            </a:r>
            <a:r>
              <a:rPr lang="ru-RU" sz="1800" dirty="0">
                <a:latin typeface="Times New Roman" panose="02020603050405020304" pitchFamily="18" charset="0"/>
                <a:cs typeface="Times New Roman" panose="02020603050405020304" pitchFamily="18" charset="0"/>
              </a:rPr>
              <a:t>) ядерные вопросы и безопасность;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7) транспортные средства и моторное топливо, включая этанол;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8) водород;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9) электричество;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10) налоговые льготы на энергию;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11) гидроэнергетика и геотермальная энергия;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12) технология изменения климата</a:t>
            </a:r>
            <a:r>
              <a:rPr lang="ru-RU" sz="1800" dirty="0" smtClean="0">
                <a:latin typeface="Times New Roman" panose="02020603050405020304" pitchFamily="18" charset="0"/>
                <a:cs typeface="Times New Roman" panose="02020603050405020304" pitchFamily="18" charset="0"/>
              </a:rPr>
              <a:t>.</a:t>
            </a:r>
          </a:p>
          <a:p>
            <a:pPr algn="just"/>
            <a:r>
              <a:rPr lang="en-US" sz="1800" dirty="0">
                <a:latin typeface="Times New Roman" panose="02020603050405020304" pitchFamily="18" charset="0"/>
                <a:cs typeface="Times New Roman" panose="02020603050405020304" pitchFamily="18" charset="0"/>
                <a:hlinkClick r:id="rId2"/>
              </a:rPr>
              <a:t>https://</a:t>
            </a:r>
            <a:r>
              <a:rPr lang="en-US" sz="1800" dirty="0" smtClean="0">
                <a:latin typeface="Times New Roman" panose="02020603050405020304" pitchFamily="18" charset="0"/>
                <a:cs typeface="Times New Roman" panose="02020603050405020304" pitchFamily="18" charset="0"/>
                <a:hlinkClick r:id="rId2"/>
              </a:rPr>
              <a:t>www.epa.gov/laws-regulations/summary-energy-policy-act</a:t>
            </a:r>
            <a:r>
              <a:rPr lang="ru-RU" sz="1800" dirty="0" smtClean="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8476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r>
              <a:rPr lang="ru-RU" sz="1600" dirty="0">
                <a:latin typeface="Times New Roman" panose="02020603050405020304" pitchFamily="18" charset="0"/>
                <a:cs typeface="Times New Roman" panose="02020603050405020304" pitchFamily="18" charset="0"/>
              </a:rPr>
              <a:t>И</a:t>
            </a:r>
            <a:r>
              <a:rPr lang="ru-RU" sz="1600" dirty="0" smtClean="0">
                <a:latin typeface="Times New Roman" panose="02020603050405020304" pitchFamily="18" charset="0"/>
                <a:cs typeface="Times New Roman" panose="02020603050405020304" pitchFamily="18" charset="0"/>
              </a:rPr>
              <a:t>нформация  о нормативных правовых актах по изменению климата  представлена на сайте:</a:t>
            </a:r>
          </a:p>
          <a:p>
            <a:r>
              <a:rPr lang="en-US" sz="1600" dirty="0" smtClean="0">
                <a:latin typeface="Times New Roman" panose="02020603050405020304" pitchFamily="18" charset="0"/>
                <a:cs typeface="Times New Roman" panose="02020603050405020304" pitchFamily="18" charset="0"/>
                <a:hlinkClick r:id="rId2"/>
              </a:rPr>
              <a:t>https</a:t>
            </a:r>
            <a:r>
              <a:rPr lang="en-US" sz="1600" dirty="0">
                <a:latin typeface="Times New Roman" panose="02020603050405020304" pitchFamily="18" charset="0"/>
                <a:cs typeface="Times New Roman" panose="02020603050405020304" pitchFamily="18" charset="0"/>
                <a:hlinkClick r:id="rId2"/>
              </a:rPr>
              <a:t>://</a:t>
            </a:r>
            <a:r>
              <a:rPr lang="en-US" sz="1600" dirty="0" smtClean="0">
                <a:latin typeface="Times New Roman" panose="02020603050405020304" pitchFamily="18" charset="0"/>
                <a:cs typeface="Times New Roman" panose="02020603050405020304" pitchFamily="18" charset="0"/>
                <a:hlinkClick r:id="rId2"/>
              </a:rPr>
              <a:t>www.epa.gov/regulatory-information-topic</a:t>
            </a:r>
            <a:r>
              <a:rPr lang="ru-RU" sz="1600" dirty="0" smtClean="0">
                <a:latin typeface="Times New Roman" panose="02020603050405020304" pitchFamily="18" charset="0"/>
                <a:cs typeface="Times New Roman" panose="02020603050405020304" pitchFamily="18" charset="0"/>
              </a:rPr>
              <a:t> </a:t>
            </a:r>
            <a:endParaRPr lang="en-US" sz="1600" dirty="0" smtClean="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r>
              <a:rPr lang="ru-RU" sz="1600" b="1" dirty="0" smtClean="0">
                <a:latin typeface="Times New Roman" panose="02020603050405020304" pitchFamily="18" charset="0"/>
                <a:cs typeface="Times New Roman" panose="02020603050405020304" pitchFamily="18" charset="0"/>
              </a:rPr>
              <a:t>Результаты </a:t>
            </a:r>
            <a:r>
              <a:rPr lang="ru-RU" sz="1600" b="1" dirty="0" err="1" smtClean="0">
                <a:latin typeface="Times New Roman" panose="02020603050405020304" pitchFamily="18" charset="0"/>
                <a:cs typeface="Times New Roman" panose="02020603050405020304" pitchFamily="18" charset="0"/>
              </a:rPr>
              <a:t>правопримения</a:t>
            </a:r>
            <a:endParaRPr lang="ru-RU" sz="1600" b="1" dirty="0" smtClean="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В течение 2022 финансового года (FY) программа EPA по обеспечению соблюдения и соблюдения требований продолжала свою миссию по борьбе с наиболее серьезными нарушениями и опасностями, связанными с водой, воздухом, землей и химическими </a:t>
            </a:r>
            <a:r>
              <a:rPr lang="ru-RU" sz="1600" dirty="0" smtClean="0">
                <a:latin typeface="Times New Roman" panose="02020603050405020304" pitchFamily="18" charset="0"/>
                <a:cs typeface="Times New Roman" panose="02020603050405020304" pitchFamily="18" charset="0"/>
              </a:rPr>
              <a:t>веществами</a:t>
            </a:r>
            <a:r>
              <a:rPr lang="en-US"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Управление правоприменения и обеспечения соответствия (OECA) обязалось в Стратегическом плане EPA увеличить процент ежегодных выездных инспекций в сообществах с потенциальными проблемами EJ с 30% до 55% к 2026 финансовому году</a:t>
            </a:r>
            <a:r>
              <a:rPr lang="ru-RU" sz="1600" dirty="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hlinkClick r:id="rId3"/>
              </a:rPr>
              <a:t>https://</a:t>
            </a:r>
            <a:r>
              <a:rPr lang="en-US" sz="1600" dirty="0" smtClean="0">
                <a:latin typeface="Times New Roman" panose="02020603050405020304" pitchFamily="18" charset="0"/>
                <a:cs typeface="Times New Roman" panose="02020603050405020304" pitchFamily="18" charset="0"/>
                <a:hlinkClick r:id="rId3"/>
              </a:rPr>
              <a:t>www.epa.gov/enforcement/enforcement-and-compliance-annual-results-fiscal-year-2022</a:t>
            </a:r>
            <a:r>
              <a:rPr lang="en-US"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759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a:bodyPr>
          <a:lstStyle/>
          <a:p>
            <a:pPr algn="just"/>
            <a:r>
              <a:rPr lang="ru-RU" sz="1600" dirty="0" smtClean="0">
                <a:latin typeface="Times New Roman" panose="02020603050405020304" pitchFamily="18" charset="0"/>
                <a:cs typeface="Times New Roman" panose="02020603050405020304" pitchFamily="18" charset="0"/>
              </a:rPr>
              <a:t>В США используется программы </a:t>
            </a:r>
            <a:r>
              <a:rPr lang="ru-RU" sz="1600" dirty="0" err="1" smtClean="0">
                <a:latin typeface="Times New Roman" panose="02020603050405020304" pitchFamily="18" charset="0"/>
                <a:cs typeface="Times New Roman" panose="02020603050405020304" pitchFamily="18" charset="0"/>
              </a:rPr>
              <a:t>валидации</a:t>
            </a:r>
            <a:r>
              <a:rPr lang="ru-RU" sz="1600" dirty="0" smtClean="0">
                <a:latin typeface="Times New Roman" panose="02020603050405020304" pitchFamily="18" charset="0"/>
                <a:cs typeface="Times New Roman" panose="02020603050405020304" pitchFamily="18" charset="0"/>
              </a:rPr>
              <a:t>, сертификации </a:t>
            </a:r>
            <a:r>
              <a:rPr lang="en-US" sz="1600" b="1" dirty="0" err="1" smtClean="0">
                <a:latin typeface="Times New Roman" panose="02020603050405020304" pitchFamily="18" charset="0"/>
                <a:cs typeface="Times New Roman" panose="02020603050405020304" pitchFamily="18" charset="0"/>
              </a:rPr>
              <a:t>Verra</a:t>
            </a:r>
            <a:r>
              <a:rPr lang="en-US" sz="1600" b="1" dirty="0" smtClean="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hlinkClick r:id="rId2"/>
              </a:rPr>
              <a:t>https://verra.org/about/overview</a:t>
            </a:r>
            <a:r>
              <a:rPr lang="en-US" sz="1600" dirty="0" smtClean="0">
                <a:latin typeface="Times New Roman" panose="02020603050405020304" pitchFamily="18" charset="0"/>
                <a:cs typeface="Times New Roman" panose="02020603050405020304" pitchFamily="18" charset="0"/>
                <a:hlinkClick r:id="rId2"/>
              </a:rPr>
              <a:t>/</a:t>
            </a:r>
            <a:r>
              <a:rPr lang="en-US" sz="1600" dirty="0" smtClean="0">
                <a:latin typeface="Times New Roman" panose="02020603050405020304" pitchFamily="18" charset="0"/>
                <a:cs typeface="Times New Roman" panose="02020603050405020304" pitchFamily="18" charset="0"/>
              </a:rPr>
              <a:t> </a:t>
            </a:r>
          </a:p>
          <a:p>
            <a:pPr algn="just"/>
            <a:r>
              <a:rPr lang="ru-RU" sz="1600" dirty="0" err="1" smtClean="0">
                <a:latin typeface="Times New Roman" panose="02020603050405020304" pitchFamily="18" charset="0"/>
                <a:cs typeface="Times New Roman" panose="02020603050405020304" pitchFamily="18" charset="0"/>
              </a:rPr>
              <a:t>Verra</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зарегистрирована как некоммерческая корпорация в соответствии с законодательством округа Колумбия (Вашингтон, округ Колумбия, США) и является освобожденной от налогов организацией в соответствии с разделом 501(c)(3) Налогового кодекса США</a:t>
            </a:r>
            <a:r>
              <a:rPr lang="ru-RU" sz="1600" dirty="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algn="just"/>
            <a:r>
              <a:rPr lang="ru-RU" sz="1600" b="1" dirty="0">
                <a:latin typeface="Times New Roman" panose="02020603050405020304" pitchFamily="18" charset="0"/>
                <a:cs typeface="Times New Roman" panose="02020603050405020304" pitchFamily="18" charset="0"/>
              </a:rPr>
              <a:t>Программа проверенного углеродного стандарта (VCS) </a:t>
            </a:r>
            <a:r>
              <a:rPr lang="ru-RU" sz="1600" dirty="0">
                <a:latin typeface="Times New Roman" panose="02020603050405020304" pitchFamily="18" charset="0"/>
                <a:cs typeface="Times New Roman" panose="02020603050405020304" pitchFamily="18" charset="0"/>
              </a:rPr>
              <a:t>является наиболее широко используемой в мире программой кредитования выбросов парниковых газов (ПГ). Он направляет финансирование на мероприятия, которые сокращают и устраняют выбросы, улучшают условия жизни и защищают природу</a:t>
            </a:r>
            <a:r>
              <a:rPr lang="ru-RU"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3"/>
              </a:rPr>
              <a:t>https://verra.org/programs/verified-carbon-standard</a:t>
            </a:r>
            <a:r>
              <a:rPr lang="en-US" sz="1600" dirty="0" smtClean="0">
                <a:latin typeface="Times New Roman" panose="02020603050405020304" pitchFamily="18" charset="0"/>
                <a:cs typeface="Times New Roman" panose="02020603050405020304" pitchFamily="18" charset="0"/>
                <a:hlinkClick r:id="rId3"/>
              </a:rPr>
              <a:t>/</a:t>
            </a:r>
            <a:r>
              <a:rPr lang="en-US"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Стандарты CCB представляют собой гарантию того, что данный проект приносит ощутимые выгоды для климата, сообщества и биоразнообразия. Их можно применять к любому проекту управления земельными ресурсами, включая лесонасаждение, устойчивое сельское хозяйство и управление пастбищами. Они могут применяться исключительно к проекту или в сочетании с сертификацией VCS</a:t>
            </a:r>
            <a:r>
              <a:rPr lang="ru-RU" sz="1600" dirty="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hlinkClick r:id="rId4"/>
              </a:rPr>
              <a:t>https://verra.org/programs/ccbs</a:t>
            </a:r>
            <a:r>
              <a:rPr lang="en-US" sz="1600" dirty="0" smtClean="0">
                <a:latin typeface="Times New Roman" panose="02020603050405020304" pitchFamily="18" charset="0"/>
                <a:cs typeface="Times New Roman" panose="02020603050405020304" pitchFamily="18" charset="0"/>
                <a:hlinkClick r:id="rId4"/>
              </a:rPr>
              <a:t>/</a:t>
            </a:r>
            <a:r>
              <a:rPr lang="en-US"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2262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fontScale="55000" lnSpcReduction="20000"/>
          </a:bodyPr>
          <a:lstStyle/>
          <a:p>
            <a:pPr algn="just"/>
            <a:r>
              <a:rPr lang="ru-RU" b="1" dirty="0">
                <a:latin typeface="Times New Roman" panose="02020603050405020304" pitchFamily="18" charset="0"/>
                <a:cs typeface="Times New Roman" panose="02020603050405020304" pitchFamily="18" charset="0"/>
              </a:rPr>
              <a:t>Реестр </a:t>
            </a:r>
            <a:r>
              <a:rPr lang="ru-RU" b="1" dirty="0" err="1">
                <a:latin typeface="Times New Roman" panose="02020603050405020304" pitchFamily="18" charset="0"/>
                <a:cs typeface="Times New Roman" panose="02020603050405020304" pitchFamily="18" charset="0"/>
              </a:rPr>
              <a:t>Verra</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является краеугольным камнем реализации стандартов и программ </a:t>
            </a:r>
            <a:r>
              <a:rPr lang="ru-RU" dirty="0" err="1">
                <a:latin typeface="Times New Roman" panose="02020603050405020304" pitchFamily="18" charset="0"/>
                <a:cs typeface="Times New Roman" panose="02020603050405020304" pitchFamily="18" charset="0"/>
              </a:rPr>
              <a:t>Verra</a:t>
            </a:r>
            <a:r>
              <a:rPr lang="ru-RU" dirty="0">
                <a:latin typeface="Times New Roman" panose="02020603050405020304" pitchFamily="18" charset="0"/>
                <a:cs typeface="Times New Roman" panose="02020603050405020304" pitchFamily="18" charset="0"/>
              </a:rPr>
              <a:t>. Это облегчает прозрачный список информации о сертифицированных проектах, выпущенных и изъятых единицах, а также позволяет торговать единицами. Реестр </a:t>
            </a:r>
            <a:r>
              <a:rPr lang="ru-RU" dirty="0" err="1">
                <a:latin typeface="Times New Roman" panose="02020603050405020304" pitchFamily="18" charset="0"/>
                <a:cs typeface="Times New Roman" panose="02020603050405020304" pitchFamily="18" charset="0"/>
              </a:rPr>
              <a:t>Verra</a:t>
            </a:r>
            <a:r>
              <a:rPr lang="ru-RU" dirty="0">
                <a:latin typeface="Times New Roman" panose="02020603050405020304" pitchFamily="18" charset="0"/>
                <a:cs typeface="Times New Roman" panose="02020603050405020304" pitchFamily="18" charset="0"/>
              </a:rPr>
              <a:t> также обеспечивает уникальность проектов и кредитов в системе. Доступ к информации о проектах и ​​кредитах можно получить, прокрутив вниз и нажав на один из программных модулей ниже.</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Активная учетная запись </a:t>
            </a:r>
            <a:r>
              <a:rPr lang="ru-RU" dirty="0" err="1">
                <a:latin typeface="Times New Roman" panose="02020603050405020304" pitchFamily="18" charset="0"/>
                <a:cs typeface="Times New Roman" panose="02020603050405020304" pitchFamily="18" charset="0"/>
              </a:rPr>
              <a:t>Verra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Registry</a:t>
            </a:r>
            <a:r>
              <a:rPr lang="ru-RU" dirty="0">
                <a:latin typeface="Times New Roman" panose="02020603050405020304" pitchFamily="18" charset="0"/>
                <a:cs typeface="Times New Roman" panose="02020603050405020304" pitchFamily="18" charset="0"/>
              </a:rPr>
              <a:t> требуется для любой организации, желающей зарегистрировать проекты или выпускать, списывать или передавать единицы. Заявки на создание учетной записи можно подать, нажав кнопку «Открыть новую учетную запись». Обратите внимание, что все кандидаты на учетные записи в реестре будут подвергаться строгому принципу «Знай </a:t>
            </a:r>
            <a:r>
              <a:rPr lang="ru-RU" dirty="0" smtClean="0">
                <a:latin typeface="Times New Roman" panose="02020603050405020304" pitchFamily="18" charset="0"/>
                <a:cs typeface="Times New Roman" panose="02020603050405020304" pitchFamily="18" charset="0"/>
              </a:rPr>
              <a:t>своего</a:t>
            </a:r>
            <a:r>
              <a:rPr lang="en-US"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клиента».</a:t>
            </a: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hlinkClick r:id="rId2"/>
              </a:rPr>
              <a:t>https://registry.verra.org</a:t>
            </a:r>
            <a:r>
              <a:rPr lang="en-US" dirty="0" smtClean="0">
                <a:latin typeface="Times New Roman" panose="02020603050405020304" pitchFamily="18" charset="0"/>
                <a:cs typeface="Times New Roman" panose="02020603050405020304" pitchFamily="18" charset="0"/>
                <a:hlinkClick r:id="rId2"/>
              </a:rPr>
              <a:t>/</a:t>
            </a:r>
            <a:r>
              <a:rPr lang="en-US" dirty="0" smtClean="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Подробнее о </a:t>
            </a:r>
            <a:r>
              <a:rPr lang="en-US" dirty="0" err="1" smtClean="0">
                <a:latin typeface="Times New Roman" panose="02020603050405020304" pitchFamily="18" charset="0"/>
                <a:cs typeface="Times New Roman" panose="02020603050405020304" pitchFamily="18" charset="0"/>
              </a:rPr>
              <a:t>Verra</a:t>
            </a:r>
            <a:r>
              <a:rPr lang="en-US" dirty="0" smtClean="0">
                <a:latin typeface="Times New Roman" panose="02020603050405020304" pitchFamily="18" charset="0"/>
                <a:cs typeface="Times New Roman" panose="02020603050405020304" pitchFamily="18" charset="0"/>
              </a:rPr>
              <a:t> – </a:t>
            </a:r>
            <a:r>
              <a:rPr lang="ru-RU" dirty="0" smtClean="0">
                <a:latin typeface="Times New Roman" panose="02020603050405020304" pitchFamily="18" charset="0"/>
                <a:cs typeface="Times New Roman" panose="02020603050405020304" pitchFamily="18" charset="0"/>
              </a:rPr>
              <a:t>см. в соответствующей части данного подраздела</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80692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a:t>
            </a:r>
            <a:endParaRPr lang="ru-RU" sz="2000" dirty="0"/>
          </a:p>
        </p:txBody>
      </p:sp>
      <p:sp>
        <p:nvSpPr>
          <p:cNvPr id="3" name="Объект 2"/>
          <p:cNvSpPr>
            <a:spLocks noGrp="1"/>
          </p:cNvSpPr>
          <p:nvPr>
            <p:ph idx="1"/>
          </p:nvPr>
        </p:nvSpPr>
        <p:spPr>
          <a:solidFill>
            <a:schemeClr val="accent5">
              <a:lumMod val="60000"/>
              <a:lumOff val="40000"/>
            </a:schemeClr>
          </a:solidFill>
        </p:spPr>
        <p:txBody>
          <a:bodyPr>
            <a:normAutofit fontScale="92500"/>
          </a:bodyPr>
          <a:lstStyle/>
          <a:p>
            <a:pPr algn="just"/>
            <a:r>
              <a:rPr lang="ru-RU" sz="1900" dirty="0" smtClean="0">
                <a:latin typeface="Times New Roman" panose="02020603050405020304" pitchFamily="18" charset="0"/>
                <a:cs typeface="Times New Roman" panose="02020603050405020304" pitchFamily="18" charset="0"/>
              </a:rPr>
              <a:t>Полезная информация представлена на сайте Института </a:t>
            </a:r>
            <a:r>
              <a:rPr lang="ru-RU" sz="1900" dirty="0">
                <a:latin typeface="Times New Roman" panose="02020603050405020304" pitchFamily="18" charset="0"/>
                <a:cs typeface="Times New Roman" panose="02020603050405020304" pitchFamily="18" charset="0"/>
              </a:rPr>
              <a:t>конкурентоспособного </a:t>
            </a:r>
            <a:r>
              <a:rPr lang="ru-RU" sz="1900" dirty="0" smtClean="0">
                <a:latin typeface="Times New Roman" panose="02020603050405020304" pitchFamily="18" charset="0"/>
                <a:cs typeface="Times New Roman" panose="02020603050405020304" pitchFamily="18" charset="0"/>
              </a:rPr>
              <a:t>предпринимательства – </a:t>
            </a:r>
            <a:r>
              <a:rPr lang="en-US" sz="1900" b="1" dirty="0" smtClean="0">
                <a:latin typeface="Times New Roman" panose="02020603050405020304" pitchFamily="18" charset="0"/>
                <a:cs typeface="Times New Roman" panose="02020603050405020304" pitchFamily="18" charset="0"/>
              </a:rPr>
              <a:t>Competitive Enterprise Institute</a:t>
            </a:r>
            <a:r>
              <a:rPr lang="en-US" sz="19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2"/>
              </a:rPr>
              <a:t>https://cei.org/issues/energy-and-environment/climate</a:t>
            </a:r>
            <a:r>
              <a:rPr lang="en-US" sz="1900" dirty="0" smtClean="0">
                <a:latin typeface="Times New Roman" panose="02020603050405020304" pitchFamily="18" charset="0"/>
                <a:cs typeface="Times New Roman" panose="02020603050405020304" pitchFamily="18" charset="0"/>
                <a:hlinkClick r:id="rId2"/>
              </a:rPr>
              <a:t>/</a:t>
            </a:r>
            <a:r>
              <a:rPr lang="ru-RU" sz="1900" dirty="0" smtClean="0">
                <a:latin typeface="Times New Roman" panose="02020603050405020304" pitchFamily="18" charset="0"/>
                <a:cs typeface="Times New Roman" panose="02020603050405020304" pitchFamily="18" charset="0"/>
              </a:rPr>
              <a:t>  </a:t>
            </a:r>
          </a:p>
          <a:p>
            <a:pPr algn="just"/>
            <a:r>
              <a:rPr lang="ru-RU" sz="1900" dirty="0" smtClean="0">
                <a:latin typeface="Times New Roman" panose="02020603050405020304" pitchFamily="18" charset="0"/>
                <a:cs typeface="Times New Roman" panose="02020603050405020304" pitchFamily="18" charset="0"/>
              </a:rPr>
              <a:t>Изменение </a:t>
            </a:r>
            <a:r>
              <a:rPr lang="ru-RU" sz="1900" dirty="0">
                <a:latin typeface="Times New Roman" panose="02020603050405020304" pitchFamily="18" charset="0"/>
                <a:cs typeface="Times New Roman" panose="02020603050405020304" pitchFamily="18" charset="0"/>
              </a:rPr>
              <a:t>климата — это не обман, а как политический вопрос, это постоянный предлог для расширения государственного контроля над экономикой, перераспределения богатства и расширения прав и возможностей неподотчетных элит за счет избирателей и их избранных представителей.</a:t>
            </a:r>
          </a:p>
          <a:p>
            <a:pPr algn="just"/>
            <a:r>
              <a:rPr lang="ru-RU" sz="1900" b="1" dirty="0">
                <a:latin typeface="Times New Roman" panose="02020603050405020304" pitchFamily="18" charset="0"/>
                <a:cs typeface="Times New Roman" panose="02020603050405020304" pitchFamily="18" charset="0"/>
              </a:rPr>
              <a:t>На самом деле изменение климата не угрожает ни выживанию цивилизации, ни обитаемости планеты. Так называемые климатические решения — это бюрократический захват власти и схемы корпоративного благосостояния без видимых преимуществ, связанных с климатом.</a:t>
            </a:r>
          </a:p>
          <a:p>
            <a:pPr algn="just"/>
            <a:r>
              <a:rPr lang="ru-RU" sz="1900" dirty="0">
                <a:latin typeface="Times New Roman" panose="02020603050405020304" pitchFamily="18" charset="0"/>
                <a:cs typeface="Times New Roman" panose="02020603050405020304" pitchFamily="18" charset="0"/>
              </a:rPr>
              <a:t>Институт конкурентоспособного предпринимательства предлагает политикам и общественности реалистичную политическую альтернативу как катастрофизму, так и отрицанию, которая сохраняет наш климат и обеспечивает изобилие энергии и экономическое развитие.</a:t>
            </a:r>
          </a:p>
          <a:p>
            <a:endParaRPr lang="ru-RU" dirty="0"/>
          </a:p>
        </p:txBody>
      </p:sp>
    </p:spTree>
    <p:extLst>
      <p:ext uri="{BB962C8B-B14F-4D97-AF65-F5344CB8AC3E}">
        <p14:creationId xmlns:p14="http://schemas.microsoft.com/office/powerpoint/2010/main" val="1171734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a:t>
            </a:r>
            <a:r>
              <a:rPr lang="ru-RU" sz="2000" b="1" dirty="0" smtClean="0">
                <a:latin typeface="Times New Roman" panose="02020603050405020304" pitchFamily="18" charset="0"/>
                <a:cs typeface="Times New Roman" panose="02020603050405020304" pitchFamily="18" charset="0"/>
              </a:rPr>
              <a:t>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sz="1600" dirty="0" smtClean="0">
                <a:latin typeface="Times New Roman" panose="02020603050405020304" pitchFamily="18" charset="0"/>
                <a:cs typeface="Times New Roman" panose="02020603050405020304" pitchFamily="18" charset="0"/>
              </a:rPr>
              <a:t>Согласно материалам Минэкономразвития России в </a:t>
            </a:r>
            <a:r>
              <a:rPr lang="ru-RU" sz="1600" dirty="0">
                <a:latin typeface="Times New Roman" panose="02020603050405020304" pitchFamily="18" charset="0"/>
                <a:cs typeface="Times New Roman" panose="02020603050405020304" pitchFamily="18" charset="0"/>
              </a:rPr>
              <a:t>2011 г. правительство Китая объявило о планах разработки рынка торговли квотами на выбросы СО2, с 2013 г. заработали первые пилотные системы в регионах. В 2017 г. Государственный комитет по делам развития и реформ выпустил Национальный план развития углеродного рынка. Запуск системы планировался в 2017 г., но был отложен. В 2019 г. стало известно, что система может быть запущена в 2020 г., но в связи с пандемией сроки вновь были сдвинуты. В 2020 г. Министерство экологии и окружающей среды КНР опубликовало документ о запуске национальной системы торговли выбросами с 1 февраля 2021 г. Целиком система должна запуститься до 2025 г. и охватить более 5 </a:t>
            </a:r>
            <a:r>
              <a:rPr lang="ru-RU" sz="1600" dirty="0" err="1">
                <a:latin typeface="Times New Roman" panose="02020603050405020304" pitchFamily="18" charset="0"/>
                <a:cs typeface="Times New Roman" panose="02020603050405020304" pitchFamily="18" charset="0"/>
              </a:rPr>
              <a:t>Гт</a:t>
            </a:r>
            <a:r>
              <a:rPr lang="ru-RU" sz="1600" dirty="0">
                <a:latin typeface="Times New Roman" panose="02020603050405020304" pitchFamily="18" charset="0"/>
                <a:cs typeface="Times New Roman" panose="02020603050405020304" pitchFamily="18" charset="0"/>
              </a:rPr>
              <a:t> годовых выбросов СО2. Сначала система покроет только энергетический сектор, а затем расширится на другие: химическую и нефтехимическую отрасль, производство строительных материалов (в том числе цемент), железа и стали, цветную металлургию (алюминий и медь), бумажную промышленность и гражданское авиастроение</a:t>
            </a:r>
            <a:r>
              <a:rPr lang="ru-RU" sz="1600" dirty="0" smtClean="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hlinkClick r:id="rId2"/>
              </a:rPr>
              <a:t>https://www.economy.gov.ru/material/file/d8d7071b90d7af3818ec3a836355244f/ETS_</a:t>
            </a:r>
            <a:r>
              <a:rPr lang="ru-RU" sz="1600" dirty="0">
                <a:latin typeface="Times New Roman" panose="02020603050405020304" pitchFamily="18" charset="0"/>
                <a:cs typeface="Times New Roman" panose="02020603050405020304" pitchFamily="18" charset="0"/>
                <a:hlinkClick r:id="rId2"/>
              </a:rPr>
              <a:t>АТР.</a:t>
            </a:r>
            <a:r>
              <a:rPr lang="en-US" sz="1600" dirty="0" smtClean="0">
                <a:latin typeface="Times New Roman" panose="02020603050405020304" pitchFamily="18" charset="0"/>
                <a:cs typeface="Times New Roman" panose="02020603050405020304" pitchFamily="18" charset="0"/>
                <a:hlinkClick r:id="rId2"/>
              </a:rPr>
              <a:t>pdf</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36050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25000" lnSpcReduction="20000"/>
          </a:bodyPr>
          <a:lstStyle/>
          <a:p>
            <a:pPr algn="just"/>
            <a:endParaRPr lang="ru-RU" sz="3500" dirty="0" smtClean="0">
              <a:latin typeface="Times New Roman" panose="02020603050405020304" pitchFamily="18" charset="0"/>
              <a:cs typeface="Times New Roman" panose="02020603050405020304" pitchFamily="18" charset="0"/>
            </a:endParaRPr>
          </a:p>
          <a:p>
            <a:pPr algn="just"/>
            <a:r>
              <a:rPr lang="ru-RU" sz="5600" dirty="0" smtClean="0">
                <a:latin typeface="Times New Roman" panose="02020603050405020304" pitchFamily="18" charset="0"/>
                <a:cs typeface="Times New Roman" panose="02020603050405020304" pitchFamily="18" charset="0"/>
              </a:rPr>
              <a:t>Согласно отчету </a:t>
            </a:r>
            <a:r>
              <a:rPr lang="en-US" sz="5600" dirty="0" smtClean="0">
                <a:latin typeface="Times New Roman" panose="02020603050405020304" pitchFamily="18" charset="0"/>
                <a:cs typeface="Times New Roman" panose="02020603050405020304" pitchFamily="18" charset="0"/>
              </a:rPr>
              <a:t>J</a:t>
            </a:r>
            <a:r>
              <a:rPr lang="en-US" sz="5600" dirty="0">
                <a:latin typeface="Times New Roman" panose="02020603050405020304" pitchFamily="18" charset="0"/>
                <a:cs typeface="Times New Roman" panose="02020603050405020304" pitchFamily="18" charset="0"/>
              </a:rPr>
              <a:t>. Swartz – </a:t>
            </a:r>
            <a:r>
              <a:rPr lang="en-US" sz="5600" b="1" dirty="0">
                <a:latin typeface="Times New Roman" panose="02020603050405020304" pitchFamily="18" charset="0"/>
                <a:cs typeface="Times New Roman" panose="02020603050405020304" pitchFamily="18" charset="0"/>
              </a:rPr>
              <a:t>China’s National Emissions Trading System: Implications for Carbon Markets and Trade</a:t>
            </a:r>
            <a:r>
              <a:rPr lang="ru-RU" sz="5600" dirty="0">
                <a:latin typeface="Times New Roman" panose="02020603050405020304" pitchFamily="18" charset="0"/>
                <a:cs typeface="Times New Roman" panose="02020603050405020304" pitchFamily="18" charset="0"/>
              </a:rPr>
              <a:t> - </a:t>
            </a:r>
            <a:r>
              <a:rPr lang="ru-RU" sz="5600" dirty="0">
                <a:latin typeface="Times New Roman" panose="02020603050405020304" pitchFamily="18" charset="0"/>
                <a:cs typeface="Times New Roman" panose="02020603050405020304" pitchFamily="18" charset="0"/>
                <a:hlinkClick r:id="rId2"/>
              </a:rPr>
              <a:t>Национальная система торговли квотами на выбросы в Китае: последствия для углеродных рынков и </a:t>
            </a:r>
            <a:r>
              <a:rPr lang="ru-RU" sz="5600" dirty="0" smtClean="0">
                <a:latin typeface="Times New Roman" panose="02020603050405020304" pitchFamily="18" charset="0"/>
                <a:cs typeface="Times New Roman" panose="02020603050405020304" pitchFamily="18" charset="0"/>
                <a:hlinkClick r:id="rId2"/>
              </a:rPr>
              <a:t>торговли</a:t>
            </a:r>
            <a:endParaRPr lang="ru-RU" sz="5600" dirty="0">
              <a:latin typeface="Times New Roman" panose="02020603050405020304" pitchFamily="18" charset="0"/>
              <a:cs typeface="Times New Roman" panose="02020603050405020304" pitchFamily="18" charset="0"/>
              <a:hlinkClick r:id="rId2"/>
            </a:endParaRPr>
          </a:p>
          <a:p>
            <a:r>
              <a:rPr lang="en-US" sz="4400" dirty="0">
                <a:latin typeface="Times New Roman" panose="02020603050405020304" pitchFamily="18" charset="0"/>
                <a:cs typeface="Times New Roman" panose="02020603050405020304" pitchFamily="18" charset="0"/>
                <a:hlinkClick r:id="rId2"/>
              </a:rPr>
              <a:t>https://www.ieta.org/resources/China/Chinas_National_ETS_Implications_for_Carbon_Markets_and_Trade_ICTSD_March2016_Jeff_Swartz.pdf</a:t>
            </a:r>
            <a:r>
              <a:rPr lang="ru-RU" sz="4400" dirty="0">
                <a:latin typeface="Times New Roman" panose="02020603050405020304" pitchFamily="18" charset="0"/>
                <a:cs typeface="Times New Roman" panose="02020603050405020304" pitchFamily="18" charset="0"/>
              </a:rPr>
              <a:t> </a:t>
            </a:r>
          </a:p>
          <a:p>
            <a:pPr algn="just"/>
            <a:r>
              <a:rPr lang="ru-RU" sz="5600" dirty="0" smtClean="0">
                <a:latin typeface="Times New Roman" panose="02020603050405020304" pitchFamily="18" charset="0"/>
                <a:cs typeface="Times New Roman" panose="02020603050405020304" pitchFamily="18" charset="0"/>
              </a:rPr>
              <a:t>В </a:t>
            </a:r>
            <a:r>
              <a:rPr lang="ru-RU" sz="5600" dirty="0">
                <a:latin typeface="Times New Roman" panose="02020603050405020304" pitchFamily="18" charset="0"/>
                <a:cs typeface="Times New Roman" panose="02020603050405020304" pitchFamily="18" charset="0"/>
              </a:rPr>
              <a:t>октябре 2011 года было официально объявлено о семи пилотных проектах ETS в </a:t>
            </a:r>
            <a:r>
              <a:rPr lang="ru-RU" sz="5600" dirty="0" smtClean="0">
                <a:latin typeface="Times New Roman" panose="02020603050405020304" pitchFamily="18" charset="0"/>
                <a:cs typeface="Times New Roman" panose="02020603050405020304" pitchFamily="18" charset="0"/>
              </a:rPr>
              <a:t>Китае.</a:t>
            </a:r>
          </a:p>
          <a:p>
            <a:pPr algn="just"/>
            <a:r>
              <a:rPr lang="ru-RU" sz="5600" dirty="0" smtClean="0">
                <a:latin typeface="Times New Roman" panose="02020603050405020304" pitchFamily="18" charset="0"/>
                <a:cs typeface="Times New Roman" panose="02020603050405020304" pitchFamily="18" charset="0"/>
              </a:rPr>
              <a:t>На </a:t>
            </a:r>
            <a:r>
              <a:rPr lang="ru-RU" sz="5600" dirty="0">
                <a:latin typeface="Times New Roman" panose="02020603050405020304" pitchFamily="18" charset="0"/>
                <a:cs typeface="Times New Roman" panose="02020603050405020304" pitchFamily="18" charset="0"/>
              </a:rPr>
              <a:t>тот момент </a:t>
            </a:r>
            <a:r>
              <a:rPr lang="ru-RU" sz="5600" dirty="0" smtClean="0">
                <a:latin typeface="Times New Roman" panose="02020603050405020304" pitchFamily="18" charset="0"/>
                <a:cs typeface="Times New Roman" panose="02020603050405020304" pitchFamily="18" charset="0"/>
              </a:rPr>
              <a:t>Китай уже </a:t>
            </a:r>
            <a:r>
              <a:rPr lang="ru-RU" sz="5600" dirty="0">
                <a:latin typeface="Times New Roman" panose="02020603050405020304" pitchFamily="18" charset="0"/>
                <a:cs typeface="Times New Roman" panose="02020603050405020304" pitchFamily="18" charset="0"/>
              </a:rPr>
              <a:t>шесть лет активно </a:t>
            </a:r>
            <a:r>
              <a:rPr lang="ru-RU" sz="5600" dirty="0" smtClean="0">
                <a:latin typeface="Times New Roman" panose="02020603050405020304" pitchFamily="18" charset="0"/>
                <a:cs typeface="Times New Roman" panose="02020603050405020304" pitchFamily="18" charset="0"/>
              </a:rPr>
              <a:t>участвовал в С</a:t>
            </a:r>
            <a:r>
              <a:rPr lang="en-US" sz="5600" dirty="0" smtClean="0">
                <a:latin typeface="Times New Roman" panose="02020603050405020304" pitchFamily="18" charset="0"/>
                <a:cs typeface="Times New Roman" panose="02020603050405020304" pitchFamily="18" charset="0"/>
              </a:rPr>
              <a:t>MD (</a:t>
            </a:r>
            <a:r>
              <a:rPr lang="ru-RU" sz="5600" dirty="0" smtClean="0">
                <a:latin typeface="Times New Roman" panose="02020603050405020304" pitchFamily="18" charset="0"/>
                <a:cs typeface="Times New Roman" panose="02020603050405020304" pitchFamily="18" charset="0"/>
              </a:rPr>
              <a:t>МЧР</a:t>
            </a:r>
            <a:r>
              <a:rPr lang="en-US" sz="5600" dirty="0" smtClean="0">
                <a:latin typeface="Times New Roman" panose="02020603050405020304" pitchFamily="18" charset="0"/>
                <a:cs typeface="Times New Roman" panose="02020603050405020304" pitchFamily="18" charset="0"/>
              </a:rPr>
              <a:t>)</a:t>
            </a:r>
            <a:r>
              <a:rPr lang="ru-RU" sz="5600" dirty="0" smtClean="0">
                <a:latin typeface="Times New Roman" panose="02020603050405020304" pitchFamily="18" charset="0"/>
                <a:cs typeface="Times New Roman" panose="02020603050405020304" pitchFamily="18" charset="0"/>
              </a:rPr>
              <a:t> </a:t>
            </a:r>
            <a:r>
              <a:rPr lang="ru-RU" sz="5600" dirty="0">
                <a:latin typeface="Times New Roman" panose="02020603050405020304" pitchFamily="18" charset="0"/>
                <a:cs typeface="Times New Roman" panose="02020603050405020304" pitchFamily="18" charset="0"/>
              </a:rPr>
              <a:t>и был осведомлен о </a:t>
            </a:r>
            <a:r>
              <a:rPr lang="ru-RU" sz="5600" dirty="0" smtClean="0">
                <a:latin typeface="Times New Roman" panose="02020603050405020304" pitchFamily="18" charset="0"/>
                <a:cs typeface="Times New Roman" panose="02020603050405020304" pitchFamily="18" charset="0"/>
              </a:rPr>
              <a:t>концепциях</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и </a:t>
            </a:r>
            <a:r>
              <a:rPr lang="ru-RU" sz="5600" dirty="0">
                <a:latin typeface="Times New Roman" panose="02020603050405020304" pitchFamily="18" charset="0"/>
                <a:cs typeface="Times New Roman" panose="02020603050405020304" pitchFamily="18" charset="0"/>
              </a:rPr>
              <a:t>преимуществах рыночной </a:t>
            </a:r>
            <a:r>
              <a:rPr lang="ru-RU" sz="5600" dirty="0" smtClean="0">
                <a:latin typeface="Times New Roman" panose="02020603050405020304" pitchFamily="18" charset="0"/>
                <a:cs typeface="Times New Roman" panose="02020603050405020304" pitchFamily="18" charset="0"/>
              </a:rPr>
              <a:t>системы</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сокращения </a:t>
            </a:r>
            <a:r>
              <a:rPr lang="ru-RU" sz="5600" dirty="0">
                <a:latin typeface="Times New Roman" panose="02020603050405020304" pitchFamily="18" charset="0"/>
                <a:cs typeface="Times New Roman" panose="02020603050405020304" pitchFamily="18" charset="0"/>
              </a:rPr>
              <a:t>выбросов. Крупнейшие </a:t>
            </a:r>
            <a:r>
              <a:rPr lang="ru-RU" sz="5600" dirty="0" smtClean="0">
                <a:latin typeface="Times New Roman" panose="02020603050405020304" pitchFamily="18" charset="0"/>
                <a:cs typeface="Times New Roman" panose="02020603050405020304" pitchFamily="18" charset="0"/>
              </a:rPr>
              <a:t>государственные</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компании </a:t>
            </a:r>
            <a:r>
              <a:rPr lang="ru-RU" sz="5600" dirty="0">
                <a:latin typeface="Times New Roman" panose="02020603050405020304" pitchFamily="18" charset="0"/>
                <a:cs typeface="Times New Roman" panose="02020603050405020304" pitchFamily="18" charset="0"/>
              </a:rPr>
              <a:t>из энергетического, нефтехимического </a:t>
            </a:r>
            <a:r>
              <a:rPr lang="ru-RU" sz="5600" dirty="0" smtClean="0">
                <a:latin typeface="Times New Roman" panose="02020603050405020304" pitchFamily="18" charset="0"/>
                <a:cs typeface="Times New Roman" panose="02020603050405020304" pitchFamily="18" charset="0"/>
              </a:rPr>
              <a:t>и</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цементного секторов </a:t>
            </a:r>
            <a:r>
              <a:rPr lang="ru-RU" sz="5600" dirty="0">
                <a:latin typeface="Times New Roman" panose="02020603050405020304" pitchFamily="18" charset="0"/>
                <a:cs typeface="Times New Roman" panose="02020603050405020304" pitchFamily="18" charset="0"/>
              </a:rPr>
              <a:t>были </a:t>
            </a:r>
            <a:r>
              <a:rPr lang="ru-RU" sz="5600" dirty="0" smtClean="0">
                <a:latin typeface="Times New Roman" panose="02020603050405020304" pitchFamily="18" charset="0"/>
                <a:cs typeface="Times New Roman" panose="02020603050405020304" pitchFamily="18" charset="0"/>
              </a:rPr>
              <a:t>активными</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участниками </a:t>
            </a:r>
            <a:r>
              <a:rPr lang="ru-RU" sz="5600" dirty="0">
                <a:latin typeface="Times New Roman" panose="02020603050405020304" pitchFamily="18" charset="0"/>
                <a:cs typeface="Times New Roman" panose="02020603050405020304" pitchFamily="18" charset="0"/>
              </a:rPr>
              <a:t>МЧР и извлекли </a:t>
            </a:r>
            <a:r>
              <a:rPr lang="ru-RU" sz="5600" dirty="0" smtClean="0">
                <a:latin typeface="Times New Roman" panose="02020603050405020304" pitchFamily="18" charset="0"/>
                <a:cs typeface="Times New Roman" panose="02020603050405020304" pitchFamily="18" charset="0"/>
              </a:rPr>
              <a:t>выгоду</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из </a:t>
            </a:r>
            <a:r>
              <a:rPr lang="ru-RU" sz="5600" dirty="0">
                <a:latin typeface="Times New Roman" panose="02020603050405020304" pitchFamily="18" charset="0"/>
                <a:cs typeface="Times New Roman" panose="02020603050405020304" pitchFamily="18" charset="0"/>
              </a:rPr>
              <a:t>торговых соглашений о сертифицированном сокращении выбросов (ССВ)с европейскими и </a:t>
            </a:r>
            <a:r>
              <a:rPr lang="ru-RU" sz="5600" dirty="0" smtClean="0">
                <a:latin typeface="Times New Roman" panose="02020603050405020304" pitchFamily="18" charset="0"/>
                <a:cs typeface="Times New Roman" panose="02020603050405020304" pitchFamily="18" charset="0"/>
              </a:rPr>
              <a:t>другими</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торговыми </a:t>
            </a:r>
            <a:r>
              <a:rPr lang="ru-RU" sz="5600" dirty="0">
                <a:latin typeface="Times New Roman" panose="02020603050405020304" pitchFamily="18" charset="0"/>
                <a:cs typeface="Times New Roman" panose="02020603050405020304" pitchFamily="18" charset="0"/>
              </a:rPr>
              <a:t>партнерами из стран ОЭСР в первые годы существования МЧР</a:t>
            </a:r>
            <a:r>
              <a:rPr lang="ru-RU" sz="5600" dirty="0" smtClean="0">
                <a:latin typeface="Times New Roman" panose="02020603050405020304" pitchFamily="18" charset="0"/>
                <a:cs typeface="Times New Roman" panose="02020603050405020304" pitchFamily="18" charset="0"/>
              </a:rPr>
              <a:t>.</a:t>
            </a:r>
            <a:endParaRPr lang="en-US" sz="5600" dirty="0" smtClean="0">
              <a:latin typeface="Times New Roman" panose="02020603050405020304" pitchFamily="18" charset="0"/>
              <a:cs typeface="Times New Roman" panose="02020603050405020304" pitchFamily="18" charset="0"/>
            </a:endParaRPr>
          </a:p>
          <a:p>
            <a:pPr algn="just"/>
            <a:r>
              <a:rPr lang="ru-RU" sz="5600" dirty="0" smtClean="0">
                <a:latin typeface="Times New Roman" panose="02020603050405020304" pitchFamily="18" charset="0"/>
                <a:cs typeface="Times New Roman" panose="02020603050405020304" pitchFamily="18" charset="0"/>
              </a:rPr>
              <a:t> </a:t>
            </a:r>
            <a:r>
              <a:rPr lang="ru-RU" sz="5600" dirty="0">
                <a:latin typeface="Times New Roman" panose="02020603050405020304" pitchFamily="18" charset="0"/>
                <a:cs typeface="Times New Roman" panose="02020603050405020304" pitchFamily="18" charset="0"/>
              </a:rPr>
              <a:t>Этот непосредственный опыт использования </a:t>
            </a:r>
            <a:r>
              <a:rPr lang="ru-RU" sz="5600" dirty="0" smtClean="0">
                <a:latin typeface="Times New Roman" panose="02020603050405020304" pitchFamily="18" charset="0"/>
                <a:cs typeface="Times New Roman" panose="02020603050405020304" pitchFamily="18" charset="0"/>
              </a:rPr>
              <a:t>МЧР</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крупными </a:t>
            </a:r>
            <a:r>
              <a:rPr lang="ru-RU" sz="5600" dirty="0">
                <a:latin typeface="Times New Roman" panose="02020603050405020304" pitchFamily="18" charset="0"/>
                <a:cs typeface="Times New Roman" panose="02020603050405020304" pitchFamily="18" charset="0"/>
              </a:rPr>
              <a:t>промышленными фирмами Китая, вероятно, </a:t>
            </a:r>
            <a:r>
              <a:rPr lang="ru-RU" sz="5600" dirty="0" smtClean="0">
                <a:latin typeface="Times New Roman" panose="02020603050405020304" pitchFamily="18" charset="0"/>
                <a:cs typeface="Times New Roman" panose="02020603050405020304" pitchFamily="18" charset="0"/>
              </a:rPr>
              <a:t>оказал</a:t>
            </a:r>
            <a:r>
              <a:rPr lang="en-US" sz="5600" dirty="0" smtClean="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большое </a:t>
            </a:r>
            <a:r>
              <a:rPr lang="ru-RU" sz="5600" dirty="0">
                <a:latin typeface="Times New Roman" panose="02020603050405020304" pitchFamily="18" charset="0"/>
                <a:cs typeface="Times New Roman" panose="02020603050405020304" pitchFamily="18" charset="0"/>
              </a:rPr>
              <a:t>влияние </a:t>
            </a:r>
            <a:r>
              <a:rPr lang="ru-RU" sz="5600" dirty="0" smtClean="0">
                <a:latin typeface="Times New Roman" panose="02020603050405020304" pitchFamily="18" charset="0"/>
                <a:cs typeface="Times New Roman" panose="02020603050405020304" pitchFamily="18" charset="0"/>
              </a:rPr>
              <a:t>на создание </a:t>
            </a:r>
            <a:r>
              <a:rPr lang="ru-RU" sz="5600" b="1" dirty="0">
                <a:latin typeface="Times New Roman" panose="02020603050405020304" pitchFamily="18" charset="0"/>
                <a:cs typeface="Times New Roman" panose="02020603050405020304" pitchFamily="18" charset="0"/>
              </a:rPr>
              <a:t>семи пилотных проектов, </a:t>
            </a:r>
            <a:r>
              <a:rPr lang="ru-RU" sz="5600" b="1" dirty="0" smtClean="0">
                <a:latin typeface="Times New Roman" panose="02020603050405020304" pitchFamily="18" charset="0"/>
                <a:cs typeface="Times New Roman" panose="02020603050405020304" pitchFamily="18" charset="0"/>
              </a:rPr>
              <a:t>а</a:t>
            </a:r>
            <a:r>
              <a:rPr lang="en-US" sz="5600" b="1" dirty="0" smtClean="0">
                <a:latin typeface="Times New Roman" panose="02020603050405020304" pitchFamily="18" charset="0"/>
                <a:cs typeface="Times New Roman" panose="02020603050405020304" pitchFamily="18" charset="0"/>
              </a:rPr>
              <a:t> </a:t>
            </a:r>
            <a:r>
              <a:rPr lang="ru-RU" sz="5600" b="1" dirty="0" smtClean="0">
                <a:latin typeface="Times New Roman" panose="02020603050405020304" pitchFamily="18" charset="0"/>
                <a:cs typeface="Times New Roman" panose="02020603050405020304" pitchFamily="18" charset="0"/>
              </a:rPr>
              <a:t>также </a:t>
            </a:r>
            <a:r>
              <a:rPr lang="ru-RU" sz="5600" b="1" dirty="0">
                <a:latin typeface="Times New Roman" panose="02020603050405020304" pitchFamily="18" charset="0"/>
                <a:cs typeface="Times New Roman" panose="02020603050405020304" pitchFamily="18" charset="0"/>
              </a:rPr>
              <a:t>привел к созданию китайской </a:t>
            </a:r>
            <a:r>
              <a:rPr lang="ru-RU" sz="5600" b="1" dirty="0" smtClean="0">
                <a:latin typeface="Times New Roman" panose="02020603050405020304" pitchFamily="18" charset="0"/>
                <a:cs typeface="Times New Roman" panose="02020603050405020304" pitchFamily="18" charset="0"/>
              </a:rPr>
              <a:t>сертифицированной</a:t>
            </a:r>
            <a:r>
              <a:rPr lang="en-US" sz="5600" b="1" dirty="0" smtClean="0">
                <a:latin typeface="Times New Roman" panose="02020603050405020304" pitchFamily="18" charset="0"/>
                <a:cs typeface="Times New Roman" panose="02020603050405020304" pitchFamily="18" charset="0"/>
              </a:rPr>
              <a:t> </a:t>
            </a:r>
            <a:r>
              <a:rPr lang="ru-RU" sz="5600" b="1" dirty="0" smtClean="0">
                <a:latin typeface="Times New Roman" panose="02020603050405020304" pitchFamily="18" charset="0"/>
                <a:cs typeface="Times New Roman" panose="02020603050405020304" pitchFamily="18" charset="0"/>
              </a:rPr>
              <a:t>Компенсационной программы </a:t>
            </a:r>
            <a:r>
              <a:rPr lang="ru-RU" sz="5600" b="1" dirty="0">
                <a:latin typeface="Times New Roman" panose="02020603050405020304" pitchFamily="18" charset="0"/>
                <a:cs typeface="Times New Roman" panose="02020603050405020304" pitchFamily="18" charset="0"/>
              </a:rPr>
              <a:t>по сокращению выбросов (CCER</a:t>
            </a:r>
            <a:r>
              <a:rPr lang="ru-RU" sz="5600" b="1" dirty="0" smtClean="0">
                <a:latin typeface="Times New Roman" panose="02020603050405020304" pitchFamily="18" charset="0"/>
                <a:cs typeface="Times New Roman" panose="02020603050405020304" pitchFamily="18" charset="0"/>
              </a:rPr>
              <a:t>).</a:t>
            </a:r>
          </a:p>
          <a:p>
            <a:pPr algn="just"/>
            <a:r>
              <a:rPr lang="ru-RU" sz="5600" dirty="0" smtClean="0">
                <a:latin typeface="Times New Roman" panose="02020603050405020304" pitchFamily="18" charset="0"/>
                <a:cs typeface="Times New Roman" panose="02020603050405020304" pitchFamily="18" charset="0"/>
              </a:rPr>
              <a:t>Семь </a:t>
            </a:r>
            <a:r>
              <a:rPr lang="ru-RU" sz="5600" dirty="0">
                <a:latin typeface="Times New Roman" panose="02020603050405020304" pitchFamily="18" charset="0"/>
                <a:cs typeface="Times New Roman" panose="02020603050405020304" pitchFamily="18" charset="0"/>
              </a:rPr>
              <a:t>пилотных проектов ETS охватывают пять городов и </a:t>
            </a:r>
            <a:r>
              <a:rPr lang="ru-RU" sz="5600" dirty="0" smtClean="0">
                <a:latin typeface="Times New Roman" panose="02020603050405020304" pitchFamily="18" charset="0"/>
                <a:cs typeface="Times New Roman" panose="02020603050405020304" pitchFamily="18" charset="0"/>
              </a:rPr>
              <a:t>две провинции</a:t>
            </a:r>
            <a:r>
              <a:rPr lang="ru-RU" sz="5600" dirty="0">
                <a:latin typeface="Times New Roman" panose="02020603050405020304" pitchFamily="18" charset="0"/>
                <a:cs typeface="Times New Roman" panose="02020603050405020304" pitchFamily="18" charset="0"/>
              </a:rPr>
              <a:t>, на долю которых в совокупности приходится 26,7 </a:t>
            </a:r>
            <a:r>
              <a:rPr lang="ru-RU" sz="5600" dirty="0" smtClean="0">
                <a:latin typeface="Times New Roman" panose="02020603050405020304" pitchFamily="18" charset="0"/>
                <a:cs typeface="Times New Roman" panose="02020603050405020304" pitchFamily="18" charset="0"/>
              </a:rPr>
              <a:t>процента ВВП </a:t>
            </a:r>
            <a:r>
              <a:rPr lang="ru-RU" sz="5600" dirty="0">
                <a:latin typeface="Times New Roman" panose="02020603050405020304" pitchFamily="18" charset="0"/>
                <a:cs typeface="Times New Roman" panose="02020603050405020304" pitchFamily="18" charset="0"/>
              </a:rPr>
              <a:t>Китая в 2014 году</a:t>
            </a:r>
            <a:r>
              <a:rPr lang="ru-RU" sz="5600" dirty="0" smtClean="0">
                <a:latin typeface="Times New Roman" panose="02020603050405020304" pitchFamily="18" charset="0"/>
                <a:cs typeface="Times New Roman" panose="02020603050405020304" pitchFamily="18" charset="0"/>
              </a:rPr>
              <a:t>.</a:t>
            </a:r>
          </a:p>
          <a:p>
            <a:pPr algn="just"/>
            <a:r>
              <a:rPr lang="ru-RU" sz="5600" dirty="0" smtClean="0">
                <a:latin typeface="Times New Roman" panose="02020603050405020304" pitchFamily="18" charset="0"/>
                <a:cs typeface="Times New Roman" panose="02020603050405020304" pitchFamily="18" charset="0"/>
              </a:rPr>
              <a:t>В </a:t>
            </a:r>
            <a:r>
              <a:rPr lang="ru-RU" sz="5600" dirty="0">
                <a:latin typeface="Times New Roman" panose="02020603050405020304" pitchFamily="18" charset="0"/>
                <a:cs typeface="Times New Roman" panose="02020603050405020304" pitchFamily="18" charset="0"/>
              </a:rPr>
              <a:t>рамках пилотных проектов до 31 июля 2015 года было продано более 57 миллионов тонн углерода, что оценивается в 308 </a:t>
            </a:r>
            <a:r>
              <a:rPr lang="ru-RU" sz="5600" dirty="0" smtClean="0">
                <a:latin typeface="Times New Roman" panose="02020603050405020304" pitchFamily="18" charset="0"/>
                <a:cs typeface="Times New Roman" panose="02020603050405020304" pitchFamily="18" charset="0"/>
              </a:rPr>
              <a:t>миллионов долларов США.</a:t>
            </a:r>
          </a:p>
          <a:p>
            <a:pPr algn="just"/>
            <a:r>
              <a:rPr lang="ru-RU" sz="5600" dirty="0" smtClean="0">
                <a:latin typeface="Times New Roman" panose="02020603050405020304" pitchFamily="18" charset="0"/>
                <a:cs typeface="Times New Roman" panose="02020603050405020304" pitchFamily="18" charset="0"/>
              </a:rPr>
              <a:t>Каждый </a:t>
            </a:r>
            <a:r>
              <a:rPr lang="ru-RU" sz="5600" dirty="0">
                <a:latin typeface="Times New Roman" panose="02020603050405020304" pitchFamily="18" charset="0"/>
                <a:cs typeface="Times New Roman" panose="02020603050405020304" pitchFamily="18" charset="0"/>
              </a:rPr>
              <a:t>пилотный проект был разработан на местном </a:t>
            </a:r>
            <a:r>
              <a:rPr lang="ru-RU" sz="5600" dirty="0" smtClean="0">
                <a:latin typeface="Times New Roman" panose="02020603050405020304" pitchFamily="18" charset="0"/>
                <a:cs typeface="Times New Roman" panose="02020603050405020304" pitchFamily="18" charset="0"/>
              </a:rPr>
              <a:t>уровне путем </a:t>
            </a:r>
            <a:r>
              <a:rPr lang="ru-RU" sz="5600" dirty="0">
                <a:latin typeface="Times New Roman" panose="02020603050405020304" pitchFamily="18" charset="0"/>
                <a:cs typeface="Times New Roman" panose="02020603050405020304" pitchFamily="18" charset="0"/>
              </a:rPr>
              <a:t>сочетания соответствующего </a:t>
            </a:r>
            <a:r>
              <a:rPr lang="ru-RU" sz="5600" dirty="0" smtClean="0">
                <a:latin typeface="Times New Roman" panose="02020603050405020304" pitchFamily="18" charset="0"/>
                <a:cs typeface="Times New Roman" panose="02020603050405020304" pitchFamily="18" charset="0"/>
              </a:rPr>
              <a:t>провинциального и </a:t>
            </a:r>
            <a:r>
              <a:rPr lang="ru-RU" sz="5600" dirty="0">
                <a:latin typeface="Times New Roman" panose="02020603050405020304" pitchFamily="18" charset="0"/>
                <a:cs typeface="Times New Roman" panose="02020603050405020304" pitchFamily="18" charset="0"/>
              </a:rPr>
              <a:t>муниципального развития и </a:t>
            </a:r>
            <a:r>
              <a:rPr lang="ru-RU" sz="5600" dirty="0" smtClean="0">
                <a:latin typeface="Times New Roman" panose="02020603050405020304" pitchFamily="18" charset="0"/>
                <a:cs typeface="Times New Roman" panose="02020603050405020304" pitchFamily="18" charset="0"/>
              </a:rPr>
              <a:t>реформ Комиссии </a:t>
            </a:r>
            <a:r>
              <a:rPr lang="ru-RU" sz="5600" dirty="0">
                <a:latin typeface="Times New Roman" panose="02020603050405020304" pitchFamily="18" charset="0"/>
                <a:cs typeface="Times New Roman" panose="02020603050405020304" pitchFamily="18" charset="0"/>
              </a:rPr>
              <a:t>(</a:t>
            </a:r>
            <a:r>
              <a:rPr lang="ru-RU" sz="5600" dirty="0" err="1">
                <a:latin typeface="Times New Roman" panose="02020603050405020304" pitchFamily="18" charset="0"/>
                <a:cs typeface="Times New Roman" panose="02020603050405020304" pitchFamily="18" charset="0"/>
              </a:rPr>
              <a:t>DRCs</a:t>
            </a:r>
            <a:r>
              <a:rPr lang="ru-RU" sz="5600" dirty="0">
                <a:latin typeface="Times New Roman" panose="02020603050405020304" pitchFamily="18" charset="0"/>
                <a:cs typeface="Times New Roman" panose="02020603050405020304" pitchFamily="18" charset="0"/>
              </a:rPr>
              <a:t>), </a:t>
            </a:r>
            <a:r>
              <a:rPr lang="ru-RU" sz="5600" dirty="0" smtClean="0">
                <a:latin typeface="Times New Roman" panose="02020603050405020304" pitchFamily="18" charset="0"/>
                <a:cs typeface="Times New Roman" panose="02020603050405020304" pitchFamily="18" charset="0"/>
              </a:rPr>
              <a:t>местных бирж </a:t>
            </a:r>
            <a:r>
              <a:rPr lang="ru-RU" sz="5600" dirty="0">
                <a:latin typeface="Times New Roman" panose="02020603050405020304" pitchFamily="18" charset="0"/>
                <a:cs typeface="Times New Roman" panose="02020603050405020304" pitchFamily="18" charset="0"/>
              </a:rPr>
              <a:t>торговли квотами на выбросы и лидеров мнений в </a:t>
            </a:r>
            <a:r>
              <a:rPr lang="ru-RU" sz="5600" dirty="0" smtClean="0">
                <a:latin typeface="Times New Roman" panose="02020603050405020304" pitchFamily="18" charset="0"/>
                <a:cs typeface="Times New Roman" panose="02020603050405020304" pitchFamily="18" charset="0"/>
              </a:rPr>
              <a:t>аналитических </a:t>
            </a:r>
            <a:r>
              <a:rPr lang="ru-RU" sz="5600" dirty="0">
                <a:latin typeface="Times New Roman" panose="02020603050405020304" pitchFamily="18" charset="0"/>
                <a:cs typeface="Times New Roman" panose="02020603050405020304" pitchFamily="18" charset="0"/>
              </a:rPr>
              <a:t>центрах. </a:t>
            </a:r>
            <a:endParaRPr lang="ru-RU" sz="5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32015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20000"/>
          </a:bodyPr>
          <a:lstStyle/>
          <a:p>
            <a:pPr algn="just"/>
            <a:r>
              <a:rPr lang="ru-RU" sz="1600" dirty="0">
                <a:latin typeface="Times New Roman" panose="02020603050405020304" pitchFamily="18" charset="0"/>
                <a:cs typeface="Times New Roman" panose="02020603050405020304" pitchFamily="18" charset="0"/>
              </a:rPr>
              <a:t>Несмотря на то, что между пилотными проектами ETS существуют различия в </a:t>
            </a:r>
            <a:r>
              <a:rPr lang="ru-RU" sz="1600" dirty="0" smtClean="0">
                <a:latin typeface="Times New Roman" panose="02020603050405020304" pitchFamily="18" charset="0"/>
                <a:cs typeface="Times New Roman" panose="02020603050405020304" pitchFamily="18" charset="0"/>
              </a:rPr>
              <a:t>политике из-за разнообразия промышленного </a:t>
            </a:r>
            <a:r>
              <a:rPr lang="ru-RU" sz="1600" dirty="0">
                <a:latin typeface="Times New Roman" panose="02020603050405020304" pitchFamily="18" charset="0"/>
                <a:cs typeface="Times New Roman" panose="02020603050405020304" pitchFamily="18" charset="0"/>
              </a:rPr>
              <a:t>развития Китая, все они были </a:t>
            </a:r>
            <a:r>
              <a:rPr lang="ru-RU" sz="1600" dirty="0" smtClean="0">
                <a:latin typeface="Times New Roman" panose="02020603050405020304" pitchFamily="18" charset="0"/>
                <a:cs typeface="Times New Roman" panose="02020603050405020304" pitchFamily="18" charset="0"/>
              </a:rPr>
              <a:t>успешны в </a:t>
            </a:r>
            <a:r>
              <a:rPr lang="ru-RU" sz="1600" dirty="0">
                <a:latin typeface="Times New Roman" panose="02020603050405020304" pitchFamily="18" charset="0"/>
                <a:cs typeface="Times New Roman" panose="02020603050405020304" pitchFamily="18" charset="0"/>
              </a:rPr>
              <a:t>проведении ежегодных процессов </a:t>
            </a:r>
            <a:r>
              <a:rPr lang="ru-RU" sz="1600" b="1" dirty="0" smtClean="0">
                <a:latin typeface="Times New Roman" panose="02020603050405020304" pitchFamily="18" charset="0"/>
                <a:cs typeface="Times New Roman" panose="02020603050405020304" pitchFamily="18" charset="0"/>
              </a:rPr>
              <a:t>MRV</a:t>
            </a:r>
            <a:r>
              <a:rPr lang="ru-RU" sz="1600" b="1"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Monitoring, Reporting, and Verification in China’s </a:t>
            </a:r>
            <a:r>
              <a:rPr lang="en-US" sz="1600" dirty="0" smtClean="0">
                <a:latin typeface="Times New Roman" panose="02020603050405020304" pitchFamily="18" charset="0"/>
                <a:cs typeface="Times New Roman" panose="02020603050405020304" pitchFamily="18" charset="0"/>
              </a:rPr>
              <a:t>ETSs</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 Мониторинг, Отчетность, Проверка)  Прогресс </a:t>
            </a:r>
            <a:r>
              <a:rPr lang="ru-RU" sz="1600" dirty="0">
                <a:latin typeface="Times New Roman" panose="02020603050405020304" pitchFamily="18" charset="0"/>
                <a:cs typeface="Times New Roman" panose="02020603050405020304" pitchFamily="18" charset="0"/>
              </a:rPr>
              <a:t>Китая в области MRV в рамках семи пилотных проектов </a:t>
            </a:r>
            <a:r>
              <a:rPr lang="ru-RU" sz="1600" dirty="0" smtClean="0">
                <a:latin typeface="Times New Roman" panose="02020603050405020304" pitchFamily="18" charset="0"/>
                <a:cs typeface="Times New Roman" panose="02020603050405020304" pitchFamily="18" charset="0"/>
              </a:rPr>
              <a:t>ETS также </a:t>
            </a:r>
            <a:r>
              <a:rPr lang="ru-RU" sz="1600" dirty="0">
                <a:latin typeface="Times New Roman" panose="02020603050405020304" pitchFamily="18" charset="0"/>
                <a:cs typeface="Times New Roman" panose="02020603050405020304" pitchFamily="18" charset="0"/>
              </a:rPr>
              <a:t>можно отнести на счет NDRC </a:t>
            </a:r>
            <a:r>
              <a:rPr lang="ru-RU" sz="1600" dirty="0" smtClean="0">
                <a:latin typeface="Times New Roman" panose="02020603050405020304" pitchFamily="18" charset="0"/>
                <a:cs typeface="Times New Roman" panose="02020603050405020304" pitchFamily="18" charset="0"/>
              </a:rPr>
              <a:t>(Национальная </a:t>
            </a:r>
            <a:r>
              <a:rPr lang="ru-RU" sz="1600" dirty="0">
                <a:latin typeface="Times New Roman" panose="02020603050405020304" pitchFamily="18" charset="0"/>
                <a:cs typeface="Times New Roman" panose="02020603050405020304" pitchFamily="18" charset="0"/>
              </a:rPr>
              <a:t>комиссия по развитию и </a:t>
            </a:r>
            <a:r>
              <a:rPr lang="ru-RU" sz="1600" dirty="0" smtClean="0">
                <a:latin typeface="Times New Roman" panose="02020603050405020304" pitchFamily="18" charset="0"/>
                <a:cs typeface="Times New Roman" panose="02020603050405020304" pitchFamily="18" charset="0"/>
              </a:rPr>
              <a:t>реформам)и </a:t>
            </a:r>
            <a:r>
              <a:rPr lang="ru-RU" sz="1600" dirty="0">
                <a:latin typeface="Times New Roman" panose="02020603050405020304" pitchFamily="18" charset="0"/>
                <a:cs typeface="Times New Roman" panose="02020603050405020304" pitchFamily="18" charset="0"/>
              </a:rPr>
              <a:t>гранта, который </a:t>
            </a:r>
            <a:r>
              <a:rPr lang="ru-RU" sz="1600" dirty="0" smtClean="0">
                <a:latin typeface="Times New Roman" panose="02020603050405020304" pitchFamily="18" charset="0"/>
                <a:cs typeface="Times New Roman" panose="02020603050405020304" pitchFamily="18" charset="0"/>
              </a:rPr>
              <a:t>он получил </a:t>
            </a:r>
            <a:r>
              <a:rPr lang="ru-RU" sz="1600" dirty="0">
                <a:latin typeface="Times New Roman" panose="02020603050405020304" pitchFamily="18" charset="0"/>
                <a:cs typeface="Times New Roman" panose="02020603050405020304" pitchFamily="18" charset="0"/>
              </a:rPr>
              <a:t>от Партнерства Всемирного </a:t>
            </a:r>
            <a:r>
              <a:rPr lang="ru-RU" sz="1600" dirty="0" smtClean="0">
                <a:latin typeface="Times New Roman" panose="02020603050405020304" pitchFamily="18" charset="0"/>
                <a:cs typeface="Times New Roman" panose="02020603050405020304" pitchFamily="18" charset="0"/>
              </a:rPr>
              <a:t>банка по </a:t>
            </a:r>
            <a:r>
              <a:rPr lang="ru-RU" sz="1600" dirty="0">
                <a:latin typeface="Times New Roman" panose="02020603050405020304" pitchFamily="18" charset="0"/>
                <a:cs typeface="Times New Roman" panose="02020603050405020304" pitchFamily="18" charset="0"/>
              </a:rPr>
              <a:t>обеспечению готовности рынка (PMR</a:t>
            </a:r>
            <a:r>
              <a:rPr lang="ru-RU" sz="1600" dirty="0" smtClean="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В отчете также  </a:t>
            </a:r>
            <a:r>
              <a:rPr lang="ru-RU" sz="1600" dirty="0">
                <a:latin typeface="Times New Roman" panose="02020603050405020304" pitchFamily="18" charset="0"/>
                <a:cs typeface="Times New Roman" panose="02020603050405020304" pitchFamily="18" charset="0"/>
              </a:rPr>
              <a:t>приведены рекомендации, которые NDRC направил местным властям для </a:t>
            </a:r>
            <a:r>
              <a:rPr lang="ru-RU" sz="1600" dirty="0" smtClean="0">
                <a:latin typeface="Times New Roman" panose="02020603050405020304" pitchFamily="18" charset="0"/>
                <a:cs typeface="Times New Roman" panose="02020603050405020304" pitchFamily="18" charset="0"/>
              </a:rPr>
              <a:t>обеспечения эффективного </a:t>
            </a:r>
            <a:r>
              <a:rPr lang="ru-RU" sz="1600" dirty="0">
                <a:latin typeface="Times New Roman" panose="02020603050405020304" pitchFamily="18" charset="0"/>
                <a:cs typeface="Times New Roman" panose="02020603050405020304" pitchFamily="18" charset="0"/>
              </a:rPr>
              <a:t>проведения </a:t>
            </a:r>
            <a:r>
              <a:rPr lang="ru-RU" sz="1600" dirty="0" smtClean="0">
                <a:latin typeface="Times New Roman" panose="02020603050405020304" pitchFamily="18" charset="0"/>
                <a:cs typeface="Times New Roman" panose="02020603050405020304" pitchFamily="18" charset="0"/>
              </a:rPr>
              <a:t>MRV : </a:t>
            </a:r>
          </a:p>
          <a:p>
            <a:pPr algn="just"/>
            <a:r>
              <a:rPr lang="ru-RU" sz="1600" b="1" dirty="0" smtClean="0">
                <a:latin typeface="Times New Roman" panose="02020603050405020304" pitchFamily="18" charset="0"/>
                <a:cs typeface="Times New Roman" panose="02020603050405020304" pitchFamily="18" charset="0"/>
              </a:rPr>
              <a:t>Мониторинг</a:t>
            </a:r>
            <a:r>
              <a:rPr lang="en-US" sz="1600" b="1" dirty="0" smtClean="0">
                <a:latin typeface="Times New Roman" panose="02020603050405020304" pitchFamily="18" charset="0"/>
                <a:cs typeface="Times New Roman" panose="02020603050405020304" pitchFamily="18" charset="0"/>
              </a:rPr>
              <a:t> (Monitoring)</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В национальной системе </a:t>
            </a:r>
            <a:r>
              <a:rPr lang="ru-RU" sz="1600" dirty="0" smtClean="0">
                <a:latin typeface="Times New Roman" panose="02020603050405020304" pitchFamily="18" charset="0"/>
                <a:cs typeface="Times New Roman" panose="02020603050405020304" pitchFamily="18" charset="0"/>
              </a:rPr>
              <a:t>мониторинг проводится  субъектами </a:t>
            </a:r>
            <a:r>
              <a:rPr lang="ru-RU" sz="1600" dirty="0">
                <a:latin typeface="Times New Roman" panose="02020603050405020304" pitchFamily="18" charset="0"/>
                <a:cs typeface="Times New Roman" panose="02020603050405020304" pitchFamily="18" charset="0"/>
              </a:rPr>
              <a:t>самостоятельно. После завершения подготовки этих </a:t>
            </a:r>
            <a:r>
              <a:rPr lang="ru-RU" sz="1600" dirty="0" smtClean="0">
                <a:latin typeface="Times New Roman" panose="02020603050405020304" pitchFamily="18" charset="0"/>
                <a:cs typeface="Times New Roman" panose="02020603050405020304" pitchFamily="18" charset="0"/>
              </a:rPr>
              <a:t>отчетов будет </a:t>
            </a:r>
            <a:r>
              <a:rPr lang="ru-RU" sz="1600" dirty="0">
                <a:latin typeface="Times New Roman" panose="02020603050405020304" pitchFamily="18" charset="0"/>
                <a:cs typeface="Times New Roman" panose="02020603050405020304" pitchFamily="18" charset="0"/>
              </a:rPr>
              <a:t>создана система MRV. Практичность</a:t>
            </a:r>
            <a:r>
              <a:rPr lang="ru-RU" sz="1600" dirty="0" smtClean="0">
                <a:latin typeface="Times New Roman" panose="02020603050405020304" pitchFamily="18" charset="0"/>
                <a:cs typeface="Times New Roman" panose="02020603050405020304" pitchFamily="18" charset="0"/>
              </a:rPr>
              <a:t>, затраты </a:t>
            </a:r>
            <a:r>
              <a:rPr lang="ru-RU" sz="1600" dirty="0">
                <a:latin typeface="Times New Roman" panose="02020603050405020304" pitchFamily="18" charset="0"/>
                <a:cs typeface="Times New Roman" panose="02020603050405020304" pitchFamily="18" charset="0"/>
              </a:rPr>
              <a:t>на мониторинг и соответствующие </a:t>
            </a:r>
            <a:r>
              <a:rPr lang="ru-RU" sz="1600" dirty="0" smtClean="0">
                <a:latin typeface="Times New Roman" panose="02020603050405020304" pitchFamily="18" charset="0"/>
                <a:cs typeface="Times New Roman" panose="02020603050405020304" pitchFamily="18" charset="0"/>
              </a:rPr>
              <a:t>параметры методов </a:t>
            </a:r>
            <a:r>
              <a:rPr lang="ru-RU" sz="1600" dirty="0">
                <a:latin typeface="Times New Roman" panose="02020603050405020304" pitchFamily="18" charset="0"/>
                <a:cs typeface="Times New Roman" panose="02020603050405020304" pitchFamily="18" charset="0"/>
              </a:rPr>
              <a:t>мониторинга - все это </a:t>
            </a:r>
            <a:r>
              <a:rPr lang="ru-RU" sz="1600" dirty="0" smtClean="0">
                <a:latin typeface="Times New Roman" panose="02020603050405020304" pitchFamily="18" charset="0"/>
                <a:cs typeface="Times New Roman" panose="02020603050405020304" pitchFamily="18" charset="0"/>
              </a:rPr>
              <a:t>считается чрезвычайно </a:t>
            </a:r>
            <a:r>
              <a:rPr lang="ru-RU" sz="1600" dirty="0">
                <a:latin typeface="Times New Roman" panose="02020603050405020304" pitchFamily="18" charset="0"/>
                <a:cs typeface="Times New Roman" panose="02020603050405020304" pitchFamily="18" charset="0"/>
              </a:rPr>
              <a:t>важным для NDRC</a:t>
            </a:r>
            <a:r>
              <a:rPr lang="ru-RU" sz="1600" dirty="0" smtClean="0">
                <a:latin typeface="Times New Roman" panose="02020603050405020304" pitchFamily="18" charset="0"/>
                <a:cs typeface="Times New Roman" panose="02020603050405020304" pitchFamily="18" charset="0"/>
              </a:rPr>
              <a:t>.</a:t>
            </a:r>
          </a:p>
          <a:p>
            <a:pPr algn="just"/>
            <a:r>
              <a:rPr lang="ru-RU" sz="1600" b="1" dirty="0" smtClean="0">
                <a:latin typeface="Times New Roman" panose="02020603050405020304" pitchFamily="18" charset="0"/>
                <a:cs typeface="Times New Roman" panose="02020603050405020304" pitchFamily="18" charset="0"/>
              </a:rPr>
              <a:t>Отчетность (</a:t>
            </a:r>
            <a:r>
              <a:rPr lang="en-US" sz="1600" b="1" dirty="0" smtClean="0">
                <a:latin typeface="Times New Roman" panose="02020603050405020304" pitchFamily="18" charset="0"/>
                <a:cs typeface="Times New Roman" panose="02020603050405020304" pitchFamily="18" charset="0"/>
              </a:rPr>
              <a:t>Reporting)</a:t>
            </a:r>
            <a:r>
              <a:rPr lang="ru-RU" sz="1600" b="1" dirty="0" smtClean="0">
                <a:latin typeface="Times New Roman" panose="02020603050405020304" pitchFamily="18" charset="0"/>
                <a:cs typeface="Times New Roman" panose="02020603050405020304" pitchFamily="18" charset="0"/>
              </a:rPr>
              <a:t>:</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Отчетность о выбросах </a:t>
            </a:r>
            <a:r>
              <a:rPr lang="ru-RU" sz="1600" dirty="0" smtClean="0">
                <a:latin typeface="Times New Roman" panose="02020603050405020304" pitchFamily="18" charset="0"/>
                <a:cs typeface="Times New Roman" panose="02020603050405020304" pitchFamily="18" charset="0"/>
              </a:rPr>
              <a:t>и о последующем </a:t>
            </a:r>
            <a:r>
              <a:rPr lang="ru-RU" sz="1600" dirty="0">
                <a:latin typeface="Times New Roman" panose="02020603050405020304" pitchFamily="18" charset="0"/>
                <a:cs typeface="Times New Roman" panose="02020603050405020304" pitchFamily="18" charset="0"/>
              </a:rPr>
              <a:t>сокращении выбросов будет самостоятельно выполняться субъектами, охваченными ETS. </a:t>
            </a:r>
            <a:r>
              <a:rPr lang="ru-RU" sz="1600" dirty="0" smtClean="0">
                <a:latin typeface="Times New Roman" panose="02020603050405020304" pitchFamily="18" charset="0"/>
                <a:cs typeface="Times New Roman" panose="02020603050405020304" pitchFamily="18" charset="0"/>
              </a:rPr>
              <a:t>Отчет </a:t>
            </a:r>
            <a:r>
              <a:rPr lang="ru-RU" sz="1600" dirty="0">
                <a:latin typeface="Times New Roman" panose="02020603050405020304" pitchFamily="18" charset="0"/>
                <a:cs typeface="Times New Roman" panose="02020603050405020304" pitchFamily="18" charset="0"/>
              </a:rPr>
              <a:t>должен быть отправлен сторонним проверяющим</a:t>
            </a:r>
            <a:r>
              <a:rPr lang="ru-RU" sz="1600" dirty="0" smtClean="0">
                <a:latin typeface="Times New Roman" panose="02020603050405020304" pitchFamily="18" charset="0"/>
                <a:cs typeface="Times New Roman" panose="02020603050405020304" pitchFamily="18" charset="0"/>
              </a:rPr>
              <a:t>. Отчет</a:t>
            </a:r>
            <a:r>
              <a:rPr lang="ru-RU" sz="1600" dirty="0">
                <a:latin typeface="Times New Roman" panose="02020603050405020304" pitchFamily="18" charset="0"/>
                <a:cs typeface="Times New Roman" panose="02020603050405020304" pitchFamily="18" charset="0"/>
              </a:rPr>
              <a:t>, отправляемый проверяющему лицу, должен </a:t>
            </a:r>
            <a:r>
              <a:rPr lang="ru-RU" sz="1600" dirty="0" smtClean="0">
                <a:latin typeface="Times New Roman" panose="02020603050405020304" pitchFamily="18" charset="0"/>
                <a:cs typeface="Times New Roman" panose="02020603050405020304" pitchFamily="18" charset="0"/>
              </a:rPr>
              <a:t>включать конкретные </a:t>
            </a:r>
            <a:r>
              <a:rPr lang="ru-RU" sz="1600" dirty="0">
                <a:latin typeface="Times New Roman" panose="02020603050405020304" pitchFamily="18" charset="0"/>
                <a:cs typeface="Times New Roman" panose="02020603050405020304" pitchFamily="18" charset="0"/>
              </a:rPr>
              <a:t>документы, данные о деятельности и </a:t>
            </a:r>
            <a:r>
              <a:rPr lang="ru-RU" sz="1600" dirty="0" smtClean="0">
                <a:latin typeface="Times New Roman" panose="02020603050405020304" pitchFamily="18" charset="0"/>
                <a:cs typeface="Times New Roman" panose="02020603050405020304" pitchFamily="18" charset="0"/>
              </a:rPr>
              <a:t>соответствовать периоду </a:t>
            </a:r>
            <a:r>
              <a:rPr lang="ru-RU" sz="1600" dirty="0">
                <a:latin typeface="Times New Roman" panose="02020603050405020304" pitchFamily="18" charset="0"/>
                <a:cs typeface="Times New Roman" panose="02020603050405020304" pitchFamily="18" charset="0"/>
              </a:rPr>
              <a:t>строгой отчетности</a:t>
            </a:r>
            <a:r>
              <a:rPr lang="ru-RU" sz="1600" dirty="0" smtClean="0">
                <a:latin typeface="Times New Roman" panose="02020603050405020304" pitchFamily="18" charset="0"/>
                <a:cs typeface="Times New Roman" panose="02020603050405020304" pitchFamily="18" charset="0"/>
              </a:rPr>
              <a:t>.</a:t>
            </a:r>
          </a:p>
          <a:p>
            <a:pPr algn="just"/>
            <a:r>
              <a:rPr lang="ru-RU" sz="1600" b="1" dirty="0" smtClean="0">
                <a:latin typeface="Times New Roman" panose="02020603050405020304" pitchFamily="18" charset="0"/>
                <a:cs typeface="Times New Roman" panose="02020603050405020304" pitchFamily="18" charset="0"/>
              </a:rPr>
              <a:t>Проверка (</a:t>
            </a:r>
            <a:r>
              <a:rPr lang="en-US" sz="1600" dirty="0" smtClean="0">
                <a:latin typeface="Times New Roman" panose="02020603050405020304" pitchFamily="18" charset="0"/>
                <a:cs typeface="Times New Roman" panose="02020603050405020304" pitchFamily="18" charset="0"/>
              </a:rPr>
              <a:t>Verification</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Сторонние </a:t>
            </a:r>
            <a:r>
              <a:rPr lang="ru-RU" sz="1600" dirty="0" smtClean="0">
                <a:latin typeface="Times New Roman" panose="02020603050405020304" pitchFamily="18" charset="0"/>
                <a:cs typeface="Times New Roman" panose="02020603050405020304" pitchFamily="18" charset="0"/>
              </a:rPr>
              <a:t>проверяющие</a:t>
            </a: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выдадут </a:t>
            </a:r>
            <a:r>
              <a:rPr lang="ru-RU" sz="1600" dirty="0">
                <a:latin typeface="Times New Roman" panose="02020603050405020304" pitchFamily="18" charset="0"/>
                <a:cs typeface="Times New Roman" panose="02020603050405020304" pitchFamily="18" charset="0"/>
              </a:rPr>
              <a:t>отчет о проверке, который будет </a:t>
            </a:r>
            <a:r>
              <a:rPr lang="ru-RU" sz="1600" dirty="0" smtClean="0">
                <a:latin typeface="Times New Roman" panose="02020603050405020304" pitchFamily="18" charset="0"/>
                <a:cs typeface="Times New Roman" panose="02020603050405020304" pitchFamily="18" charset="0"/>
              </a:rPr>
              <a:t>отправлен</a:t>
            </a: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соответствующим организациям </a:t>
            </a:r>
            <a:r>
              <a:rPr lang="ru-RU" sz="1600" dirty="0">
                <a:latin typeface="Times New Roman" panose="02020603050405020304" pitchFamily="18" charset="0"/>
                <a:cs typeface="Times New Roman" panose="02020603050405020304" pitchFamily="18" charset="0"/>
              </a:rPr>
              <a:t>для дальнейшей корректировки </a:t>
            </a:r>
            <a:r>
              <a:rPr lang="ru-RU" sz="1600" dirty="0" smtClean="0">
                <a:latin typeface="Times New Roman" panose="02020603050405020304" pitchFamily="18" charset="0"/>
                <a:cs typeface="Times New Roman" panose="02020603050405020304" pitchFamily="18" charset="0"/>
              </a:rPr>
              <a:t>и перекрестной </a:t>
            </a:r>
            <a:r>
              <a:rPr lang="ru-RU" sz="1600" dirty="0">
                <a:latin typeface="Times New Roman" panose="02020603050405020304" pitchFamily="18" charset="0"/>
                <a:cs typeface="Times New Roman" panose="02020603050405020304" pitchFamily="18" charset="0"/>
              </a:rPr>
              <a:t>проверки. Семь пилотов ETS разрешают </a:t>
            </a:r>
            <a:r>
              <a:rPr lang="ru-RU" sz="1600" dirty="0" smtClean="0">
                <a:latin typeface="Times New Roman" panose="02020603050405020304" pitchFamily="18" charset="0"/>
                <a:cs typeface="Times New Roman" panose="02020603050405020304" pitchFamily="18" charset="0"/>
              </a:rPr>
              <a:t>проверять только Китайским верификационным компаниям, которые  предоставляют </a:t>
            </a:r>
            <a:r>
              <a:rPr lang="ru-RU" sz="1600" dirty="0">
                <a:latin typeface="Times New Roman" panose="02020603050405020304" pitchFamily="18" charset="0"/>
                <a:cs typeface="Times New Roman" panose="02020603050405020304" pitchFamily="18" charset="0"/>
              </a:rPr>
              <a:t>услуги по </a:t>
            </a:r>
            <a:r>
              <a:rPr lang="ru-RU" sz="1600" dirty="0" smtClean="0">
                <a:latin typeface="Times New Roman" panose="02020603050405020304" pitchFamily="18" charset="0"/>
                <a:cs typeface="Times New Roman" panose="02020603050405020304" pitchFamily="18" charset="0"/>
              </a:rPr>
              <a:t>верификации.</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320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lnSpcReduction="10000"/>
          </a:bodyPr>
          <a:lstStyle/>
          <a:p>
            <a:pPr algn="just"/>
            <a:r>
              <a:rPr lang="ru-RU" sz="1600" dirty="0">
                <a:latin typeface="Times New Roman" panose="02020603050405020304" pitchFamily="18" charset="0"/>
                <a:cs typeface="Times New Roman" panose="02020603050405020304" pitchFamily="18" charset="0"/>
              </a:rPr>
              <a:t>13 июня 2012 года NDRC опубликовал “</a:t>
            </a:r>
            <a:r>
              <a:rPr lang="ru-RU" sz="1600" dirty="0" smtClean="0">
                <a:latin typeface="Times New Roman" panose="02020603050405020304" pitchFamily="18" charset="0"/>
                <a:cs typeface="Times New Roman" panose="02020603050405020304" pitchFamily="18" charset="0"/>
              </a:rPr>
              <a:t>Промежуточный Меры </a:t>
            </a:r>
            <a:r>
              <a:rPr lang="ru-RU" sz="1600" dirty="0">
                <a:latin typeface="Times New Roman" panose="02020603050405020304" pitchFamily="18" charset="0"/>
                <a:cs typeface="Times New Roman" panose="02020603050405020304" pitchFamily="18" charset="0"/>
              </a:rPr>
              <a:t>по </a:t>
            </a:r>
            <a:r>
              <a:rPr lang="ru-RU" sz="1600" dirty="0" smtClean="0">
                <a:latin typeface="Times New Roman" panose="02020603050405020304" pitchFamily="18" charset="0"/>
                <a:cs typeface="Times New Roman" panose="02020603050405020304" pitchFamily="18" charset="0"/>
              </a:rPr>
              <a:t>добровольной торговле выбросами </a:t>
            </a:r>
            <a:r>
              <a:rPr lang="ru-RU" sz="1600" dirty="0">
                <a:latin typeface="Times New Roman" panose="02020603050405020304" pitchFamily="18" charset="0"/>
                <a:cs typeface="Times New Roman" panose="02020603050405020304" pitchFamily="18" charset="0"/>
              </a:rPr>
              <a:t>в </a:t>
            </a:r>
            <a:r>
              <a:rPr lang="ru-RU" sz="1600" dirty="0" smtClean="0">
                <a:latin typeface="Times New Roman" panose="02020603050405020304" pitchFamily="18" charset="0"/>
                <a:cs typeface="Times New Roman" panose="02020603050405020304" pitchFamily="18" charset="0"/>
              </a:rPr>
              <a:t>Китае ”. </a:t>
            </a:r>
            <a:r>
              <a:rPr lang="ru-RU" sz="1600" dirty="0">
                <a:latin typeface="Times New Roman" panose="02020603050405020304" pitchFamily="18" charset="0"/>
                <a:cs typeface="Times New Roman" panose="02020603050405020304" pitchFamily="18" charset="0"/>
              </a:rPr>
              <a:t>Хотя в названии этой </a:t>
            </a:r>
            <a:r>
              <a:rPr lang="ru-RU" sz="1600" dirty="0" smtClean="0">
                <a:latin typeface="Times New Roman" panose="02020603050405020304" pitchFamily="18" charset="0"/>
                <a:cs typeface="Times New Roman" panose="02020603050405020304" pitchFamily="18" charset="0"/>
              </a:rPr>
              <a:t>временной меры </a:t>
            </a:r>
            <a:r>
              <a:rPr lang="ru-RU" sz="1600" dirty="0">
                <a:latin typeface="Times New Roman" panose="02020603050405020304" pitchFamily="18" charset="0"/>
                <a:cs typeface="Times New Roman" panose="02020603050405020304" pitchFamily="18" charset="0"/>
              </a:rPr>
              <a:t>упоминается термин “</a:t>
            </a:r>
            <a:r>
              <a:rPr lang="ru-RU" sz="1600" dirty="0" smtClean="0">
                <a:latin typeface="Times New Roman" panose="02020603050405020304" pitchFamily="18" charset="0"/>
                <a:cs typeface="Times New Roman" panose="02020603050405020304" pitchFamily="18" charset="0"/>
              </a:rPr>
              <a:t>добровольная торговля </a:t>
            </a:r>
            <a:r>
              <a:rPr lang="ru-RU" sz="1600" dirty="0">
                <a:latin typeface="Times New Roman" panose="02020603050405020304" pitchFamily="18" charset="0"/>
                <a:cs typeface="Times New Roman" panose="02020603050405020304" pitchFamily="18" charset="0"/>
              </a:rPr>
              <a:t>выбросами”, это означает добровольную компенсацию выбросов </a:t>
            </a:r>
            <a:r>
              <a:rPr lang="ru-RU" sz="1600" dirty="0" smtClean="0">
                <a:latin typeface="Times New Roman" panose="02020603050405020304" pitchFamily="18" charset="0"/>
                <a:cs typeface="Times New Roman" panose="02020603050405020304" pitchFamily="18" charset="0"/>
              </a:rPr>
              <a:t>углекислого газа </a:t>
            </a:r>
            <a:r>
              <a:rPr lang="ru-RU" sz="1600" dirty="0">
                <a:latin typeface="Times New Roman" panose="02020603050405020304" pitchFamily="18" charset="0"/>
                <a:cs typeface="Times New Roman" panose="02020603050405020304" pitchFamily="18" charset="0"/>
              </a:rPr>
              <a:t>за счет использования кредитов, полученных в </a:t>
            </a:r>
            <a:r>
              <a:rPr lang="ru-RU" sz="1600" dirty="0" smtClean="0">
                <a:latin typeface="Times New Roman" panose="02020603050405020304" pitchFamily="18" charset="0"/>
                <a:cs typeface="Times New Roman" panose="02020603050405020304" pitchFamily="18" charset="0"/>
              </a:rPr>
              <a:t>результате сертифицированных </a:t>
            </a:r>
            <a:r>
              <a:rPr lang="ru-RU" sz="1600" dirty="0">
                <a:latin typeface="Times New Roman" panose="02020603050405020304" pitchFamily="18" charset="0"/>
                <a:cs typeface="Times New Roman" panose="02020603050405020304" pitchFamily="18" charset="0"/>
              </a:rPr>
              <a:t>проектов. Эти временные </a:t>
            </a:r>
            <a:r>
              <a:rPr lang="ru-RU" sz="1600" dirty="0" smtClean="0">
                <a:latin typeface="Times New Roman" panose="02020603050405020304" pitchFamily="18" charset="0"/>
                <a:cs typeface="Times New Roman" panose="02020603050405020304" pitchFamily="18" charset="0"/>
              </a:rPr>
              <a:t>меры помогли </a:t>
            </a:r>
            <a:r>
              <a:rPr lang="ru-RU" sz="1600" dirty="0">
                <a:latin typeface="Times New Roman" panose="02020603050405020304" pitchFamily="18" charset="0"/>
                <a:cs typeface="Times New Roman" panose="02020603050405020304" pitchFamily="18" charset="0"/>
              </a:rPr>
              <a:t>семи пилотным проектам ETS в Китае, </a:t>
            </a:r>
            <a:r>
              <a:rPr lang="ru-RU" sz="1600" dirty="0" smtClean="0">
                <a:latin typeface="Times New Roman" panose="02020603050405020304" pitchFamily="18" charset="0"/>
                <a:cs typeface="Times New Roman" panose="02020603050405020304" pitchFamily="18" charset="0"/>
              </a:rPr>
              <a:t>предложив механизм </a:t>
            </a:r>
            <a:r>
              <a:rPr lang="ru-RU" sz="1600" dirty="0">
                <a:latin typeface="Times New Roman" panose="02020603050405020304" pitchFamily="18" charset="0"/>
                <a:cs typeface="Times New Roman" panose="02020603050405020304" pitchFamily="18" charset="0"/>
              </a:rPr>
              <a:t>компенсации в дополнение к их </a:t>
            </a:r>
            <a:r>
              <a:rPr lang="ru-RU" sz="1600" dirty="0" smtClean="0">
                <a:latin typeface="Times New Roman" panose="02020603050405020304" pitchFamily="18" charset="0"/>
                <a:cs typeface="Times New Roman" panose="02020603050405020304" pitchFamily="18" charset="0"/>
              </a:rPr>
              <a:t>соответствующим местным </a:t>
            </a:r>
            <a:r>
              <a:rPr lang="ru-RU" sz="1600" dirty="0">
                <a:latin typeface="Times New Roman" panose="02020603050405020304" pitchFamily="18" charset="0"/>
                <a:cs typeface="Times New Roman" panose="02020603050405020304" pitchFamily="18" charset="0"/>
              </a:rPr>
              <a:t>единицам </a:t>
            </a:r>
            <a:r>
              <a:rPr lang="ru-RU" sz="1600" dirty="0" smtClean="0">
                <a:latin typeface="Times New Roman" panose="02020603050405020304" pitchFamily="18" charset="0"/>
                <a:cs typeface="Times New Roman" panose="02020603050405020304" pitchFamily="18" charset="0"/>
              </a:rPr>
              <a:t>надбавок.</a:t>
            </a:r>
          </a:p>
          <a:p>
            <a:pPr algn="just"/>
            <a:r>
              <a:rPr lang="ru-RU" sz="1600" dirty="0">
                <a:latin typeface="Times New Roman" panose="02020603050405020304" pitchFamily="18" charset="0"/>
                <a:cs typeface="Times New Roman" panose="02020603050405020304" pitchFamily="18" charset="0"/>
              </a:rPr>
              <a:t>NDRC выпустил 33 </a:t>
            </a:r>
            <a:r>
              <a:rPr lang="ru-RU" sz="1600" dirty="0" smtClean="0">
                <a:latin typeface="Times New Roman" panose="02020603050405020304" pitchFamily="18" charset="0"/>
                <a:cs typeface="Times New Roman" panose="02020603050405020304" pitchFamily="18" charset="0"/>
              </a:rPr>
              <a:t>миллиона CCER</a:t>
            </a:r>
            <a:r>
              <a:rPr lang="ru-RU" sz="1600" dirty="0">
                <a:latin typeface="Times New Roman" panose="02020603050405020304" pitchFamily="18" charset="0"/>
                <a:cs typeface="Times New Roman" panose="02020603050405020304" pitchFamily="18" charset="0"/>
              </a:rPr>
              <a:t>, причем большинство из них являются проектами “до МЧР</a:t>
            </a:r>
            <a:r>
              <a:rPr lang="ru-RU" sz="1600" dirty="0" smtClean="0">
                <a:latin typeface="Times New Roman" panose="02020603050405020304" pitchFamily="18" charset="0"/>
                <a:cs typeface="Times New Roman" panose="02020603050405020304" pitchFamily="18" charset="0"/>
              </a:rPr>
              <a:t>”. 2015 </a:t>
            </a:r>
            <a:r>
              <a:rPr lang="ru-RU" sz="1600" dirty="0">
                <a:latin typeface="Times New Roman" panose="02020603050405020304" pitchFamily="18" charset="0"/>
                <a:cs typeface="Times New Roman" panose="02020603050405020304" pitchFamily="18" charset="0"/>
              </a:rPr>
              <a:t>год стал первым годом, когда CCERS можно </a:t>
            </a:r>
            <a:r>
              <a:rPr lang="ru-RU" sz="1600" dirty="0" smtClean="0">
                <a:latin typeface="Times New Roman" panose="02020603050405020304" pitchFamily="18" charset="0"/>
                <a:cs typeface="Times New Roman" panose="02020603050405020304" pitchFamily="18" charset="0"/>
              </a:rPr>
              <a:t>было сдать </a:t>
            </a:r>
            <a:r>
              <a:rPr lang="ru-RU" sz="1600" dirty="0">
                <a:latin typeface="Times New Roman" panose="02020603050405020304" pitchFamily="18" charset="0"/>
                <a:cs typeface="Times New Roman" panose="02020603050405020304" pitchFamily="18" charset="0"/>
              </a:rPr>
              <a:t>на </a:t>
            </a:r>
            <a:r>
              <a:rPr lang="ru-RU" sz="1600" dirty="0" smtClean="0">
                <a:latin typeface="Times New Roman" panose="02020603050405020304" pitchFamily="18" charset="0"/>
                <a:cs typeface="Times New Roman" panose="02020603050405020304" pitchFamily="18" charset="0"/>
              </a:rPr>
              <a:t>соответствие </a:t>
            </a:r>
            <a:r>
              <a:rPr lang="ru-RU" sz="1600" dirty="0">
                <a:latin typeface="Times New Roman" panose="02020603050405020304" pitchFamily="18" charset="0"/>
                <a:cs typeface="Times New Roman" panose="02020603050405020304" pitchFamily="18" charset="0"/>
              </a:rPr>
              <a:t>требованиям в рамках семи пилотных проектов</a:t>
            </a:r>
            <a:r>
              <a:rPr lang="ru-RU" sz="1600" dirty="0" smtClean="0">
                <a:latin typeface="Times New Roman" panose="02020603050405020304" pitchFamily="18" charset="0"/>
                <a:cs typeface="Times New Roman" panose="02020603050405020304" pitchFamily="18" charset="0"/>
              </a:rPr>
              <a:t>.</a:t>
            </a:r>
          </a:p>
          <a:p>
            <a:pPr algn="just"/>
            <a:r>
              <a:rPr lang="ru-RU" sz="1600" dirty="0" smtClean="0">
                <a:latin typeface="Times New Roman" panose="02020603050405020304" pitchFamily="18" charset="0"/>
                <a:cs typeface="Times New Roman" panose="02020603050405020304" pitchFamily="18" charset="0"/>
              </a:rPr>
              <a:t>В Отчете сделан вывод о том, что национальная </a:t>
            </a:r>
            <a:r>
              <a:rPr lang="ru-RU" sz="1600" dirty="0">
                <a:latin typeface="Times New Roman" panose="02020603050405020304" pitchFamily="18" charset="0"/>
                <a:cs typeface="Times New Roman" panose="02020603050405020304" pitchFamily="18" charset="0"/>
              </a:rPr>
              <a:t>ETS Китая будет иметь </a:t>
            </a:r>
            <a:r>
              <a:rPr lang="ru-RU" sz="1600" dirty="0" smtClean="0">
                <a:latin typeface="Times New Roman" panose="02020603050405020304" pitchFamily="18" charset="0"/>
                <a:cs typeface="Times New Roman" panose="02020603050405020304" pitchFamily="18" charset="0"/>
              </a:rPr>
              <a:t>серьезные последствия </a:t>
            </a:r>
            <a:r>
              <a:rPr lang="ru-RU" sz="1600" dirty="0">
                <a:latin typeface="Times New Roman" panose="02020603050405020304" pitchFamily="18" charset="0"/>
                <a:cs typeface="Times New Roman" panose="02020603050405020304" pitchFamily="18" charset="0"/>
              </a:rPr>
              <a:t>для выработки климатической политики </a:t>
            </a:r>
            <a:r>
              <a:rPr lang="ru-RU" sz="1600" dirty="0" smtClean="0">
                <a:latin typeface="Times New Roman" panose="02020603050405020304" pitchFamily="18" charset="0"/>
                <a:cs typeface="Times New Roman" panose="02020603050405020304" pitchFamily="18" charset="0"/>
              </a:rPr>
              <a:t>во всем </a:t>
            </a:r>
            <a:r>
              <a:rPr lang="ru-RU" sz="1600" dirty="0">
                <a:latin typeface="Times New Roman" panose="02020603050405020304" pitchFamily="18" charset="0"/>
                <a:cs typeface="Times New Roman" panose="02020603050405020304" pitchFamily="18" charset="0"/>
              </a:rPr>
              <a:t>мире и существенно </a:t>
            </a:r>
            <a:r>
              <a:rPr lang="ru-RU" sz="1600" dirty="0" smtClean="0">
                <a:latin typeface="Times New Roman" panose="02020603050405020304" pitchFamily="18" charset="0"/>
                <a:cs typeface="Times New Roman" panose="02020603050405020304" pitchFamily="18" charset="0"/>
              </a:rPr>
              <a:t>изменит динамику </a:t>
            </a:r>
            <a:r>
              <a:rPr lang="ru-RU" sz="1600" dirty="0">
                <a:latin typeface="Times New Roman" panose="02020603050405020304" pitchFamily="18" charset="0"/>
                <a:cs typeface="Times New Roman" panose="02020603050405020304" pitchFamily="18" charset="0"/>
              </a:rPr>
              <a:t>и статус-кво нынешних </a:t>
            </a:r>
            <a:r>
              <a:rPr lang="ru-RU" sz="1600" dirty="0" smtClean="0">
                <a:latin typeface="Times New Roman" panose="02020603050405020304" pitchFamily="18" charset="0"/>
                <a:cs typeface="Times New Roman" panose="02020603050405020304" pitchFamily="18" charset="0"/>
              </a:rPr>
              <a:t>ETS. </a:t>
            </a:r>
            <a:r>
              <a:rPr lang="ru-RU" sz="1600" dirty="0">
                <a:latin typeface="Times New Roman" panose="02020603050405020304" pitchFamily="18" charset="0"/>
                <a:cs typeface="Times New Roman" panose="02020603050405020304" pitchFamily="18" charset="0"/>
              </a:rPr>
              <a:t>Возможно, это побудит другие страны </a:t>
            </a:r>
            <a:r>
              <a:rPr lang="ru-RU" sz="1600" dirty="0" smtClean="0">
                <a:latin typeface="Times New Roman" panose="02020603050405020304" pitchFamily="18" charset="0"/>
                <a:cs typeface="Times New Roman" panose="02020603050405020304" pitchFamily="18" charset="0"/>
              </a:rPr>
              <a:t>установить цену </a:t>
            </a:r>
            <a:r>
              <a:rPr lang="ru-RU" sz="1600" dirty="0">
                <a:latin typeface="Times New Roman" panose="02020603050405020304" pitchFamily="18" charset="0"/>
                <a:cs typeface="Times New Roman" panose="02020603050405020304" pitchFamily="18" charset="0"/>
              </a:rPr>
              <a:t>на углерод и будет способствовать </a:t>
            </a:r>
            <a:r>
              <a:rPr lang="ru-RU" sz="1600" dirty="0" smtClean="0">
                <a:latin typeface="Times New Roman" panose="02020603050405020304" pitchFamily="18" charset="0"/>
                <a:cs typeface="Times New Roman" panose="02020603050405020304" pitchFamily="18" charset="0"/>
              </a:rPr>
              <a:t>дальнейшему сотрудничеству </a:t>
            </a:r>
            <a:r>
              <a:rPr lang="ru-RU" sz="1600" dirty="0">
                <a:latin typeface="Times New Roman" panose="02020603050405020304" pitchFamily="18" charset="0"/>
                <a:cs typeface="Times New Roman" panose="02020603050405020304" pitchFamily="18" charset="0"/>
              </a:rPr>
              <a:t>на </a:t>
            </a:r>
            <a:r>
              <a:rPr lang="ru-RU" sz="1600" dirty="0" smtClean="0">
                <a:latin typeface="Times New Roman" panose="02020603050405020304" pitchFamily="18" charset="0"/>
                <a:cs typeface="Times New Roman" panose="02020603050405020304" pitchFamily="18" charset="0"/>
              </a:rPr>
              <a:t>углеродном </a:t>
            </a:r>
            <a:r>
              <a:rPr lang="ru-RU" sz="1600" dirty="0">
                <a:latin typeface="Times New Roman" panose="02020603050405020304" pitchFamily="18" charset="0"/>
                <a:cs typeface="Times New Roman" panose="02020603050405020304" pitchFamily="18" charset="0"/>
              </a:rPr>
              <a:t>рынке, а также </a:t>
            </a:r>
            <a:r>
              <a:rPr lang="ru-RU" sz="1600" dirty="0" smtClean="0">
                <a:latin typeface="Times New Roman" panose="02020603050405020304" pitchFamily="18" charset="0"/>
                <a:cs typeface="Times New Roman" panose="02020603050405020304" pitchFamily="18" charset="0"/>
              </a:rPr>
              <a:t>поддержит реализацию </a:t>
            </a:r>
            <a:r>
              <a:rPr lang="ru-RU" sz="1600" dirty="0">
                <a:latin typeface="Times New Roman" panose="02020603050405020304" pitchFamily="18" charset="0"/>
                <a:cs typeface="Times New Roman" panose="02020603050405020304" pitchFamily="18" charset="0"/>
              </a:rPr>
              <a:t>Парижского </a:t>
            </a:r>
            <a:r>
              <a:rPr lang="ru-RU" sz="1600" dirty="0" smtClean="0">
                <a:latin typeface="Times New Roman" panose="02020603050405020304" pitchFamily="18" charset="0"/>
                <a:cs typeface="Times New Roman" panose="02020603050405020304" pitchFamily="18" charset="0"/>
              </a:rPr>
              <a:t>соглашения.</a:t>
            </a:r>
          </a:p>
          <a:p>
            <a:pPr algn="just"/>
            <a:r>
              <a:rPr lang="ru-RU" sz="1600" dirty="0" smtClean="0">
                <a:latin typeface="Times New Roman" panose="02020603050405020304" pitchFamily="18" charset="0"/>
                <a:cs typeface="Times New Roman" panose="02020603050405020304" pitchFamily="18" charset="0"/>
              </a:rPr>
              <a:t>См. </a:t>
            </a:r>
            <a:r>
              <a:rPr lang="ru-RU" sz="1600" dirty="0" err="1" smtClean="0">
                <a:latin typeface="Times New Roman" panose="02020603050405020304" pitchFamily="18" charset="0"/>
                <a:cs typeface="Times New Roman" panose="02020603050405020304" pitchFamily="18" charset="0"/>
              </a:rPr>
              <a:t>подр</a:t>
            </a:r>
            <a:r>
              <a:rPr lang="ru-RU"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hlinkClick r:id="rId2"/>
              </a:rPr>
              <a:t>https</a:t>
            </a:r>
            <a:r>
              <a:rPr lang="en-US" sz="1600" dirty="0">
                <a:latin typeface="Times New Roman" panose="02020603050405020304" pitchFamily="18" charset="0"/>
                <a:cs typeface="Times New Roman" panose="02020603050405020304" pitchFamily="18" charset="0"/>
                <a:hlinkClick r:id="rId2"/>
              </a:rPr>
              <a:t>://</a:t>
            </a:r>
            <a:r>
              <a:rPr lang="en-US" sz="1600" dirty="0" smtClean="0">
                <a:latin typeface="Times New Roman" panose="02020603050405020304" pitchFamily="18" charset="0"/>
                <a:cs typeface="Times New Roman" panose="02020603050405020304" pitchFamily="18" charset="0"/>
                <a:hlinkClick r:id="rId2"/>
              </a:rPr>
              <a:t>www.ieta.org/resources/China/Chinas_National_ETS_Implications_for_Carbon_Markets_and_Trade_ICTSD_March2016_Jeff_Swartz.pdf</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4230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20000"/>
          </a:bodyPr>
          <a:lstStyle/>
          <a:p>
            <a:pPr algn="just"/>
            <a:r>
              <a:rPr lang="ru-RU" sz="1600" dirty="0">
                <a:latin typeface="Times New Roman" panose="02020603050405020304" pitchFamily="18" charset="0"/>
                <a:cs typeface="Times New Roman" panose="02020603050405020304" pitchFamily="18" charset="0"/>
              </a:rPr>
              <a:t>На сайте Министерства экологии и окружающей среды Китайской Народной Республики размещены ключевые законодательные акты, документы стратегического планирования, в том числе</a:t>
            </a:r>
            <a:r>
              <a:rPr lang="ru-RU" sz="1600" dirty="0" smtClean="0">
                <a:latin typeface="Times New Roman" panose="02020603050405020304" pitchFamily="18" charset="0"/>
                <a:cs typeface="Times New Roman" panose="02020603050405020304" pitchFamily="18" charset="0"/>
              </a:rPr>
              <a:t>:</a:t>
            </a:r>
          </a:p>
          <a:p>
            <a:pPr algn="just"/>
            <a:endParaRPr lang="ru-RU" sz="1600" dirty="0">
              <a:latin typeface="Times New Roman" panose="02020603050405020304" pitchFamily="18" charset="0"/>
              <a:cs typeface="Times New Roman" panose="02020603050405020304" pitchFamily="18" charset="0"/>
            </a:endParaRPr>
          </a:p>
          <a:p>
            <a:r>
              <a:rPr lang="ru-RU" sz="1600" b="1" dirty="0" smtClean="0">
                <a:latin typeface="Times New Roman" panose="02020603050405020304" pitchFamily="18" charset="0"/>
                <a:cs typeface="Times New Roman" panose="02020603050405020304" pitchFamily="18" charset="0"/>
              </a:rPr>
              <a:t>Политика </a:t>
            </a:r>
            <a:r>
              <a:rPr lang="ru-RU" sz="1600" b="1" dirty="0">
                <a:latin typeface="Times New Roman" panose="02020603050405020304" pitchFamily="18" charset="0"/>
                <a:cs typeface="Times New Roman" panose="02020603050405020304" pitchFamily="18" charset="0"/>
              </a:rPr>
              <a:t>и действия Китая по борьбе с изменением климата (2022)</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https://english.mee.gov.cn/Res</a:t>
            </a:r>
            <a:r>
              <a:rPr lang="ru-RU" sz="1600" dirty="0">
                <a:latin typeface="Times New Roman" panose="02020603050405020304" pitchFamily="18" charset="0"/>
                <a:cs typeface="Times New Roman" panose="02020603050405020304" pitchFamily="18" charset="0"/>
                <a:hlinkClick r:id="rId2"/>
              </a:rPr>
              <a:t> </a:t>
            </a:r>
            <a:r>
              <a:rPr lang="en-US" sz="1600" dirty="0" err="1">
                <a:latin typeface="Times New Roman" panose="02020603050405020304" pitchFamily="18" charset="0"/>
                <a:cs typeface="Times New Roman" panose="02020603050405020304" pitchFamily="18" charset="0"/>
                <a:hlinkClick r:id="rId2"/>
              </a:rPr>
              <a:t>ources</a:t>
            </a:r>
            <a:r>
              <a:rPr lang="en-US" sz="1600" dirty="0">
                <a:latin typeface="Times New Roman" panose="02020603050405020304" pitchFamily="18" charset="0"/>
                <a:cs typeface="Times New Roman" panose="02020603050405020304" pitchFamily="18" charset="0"/>
                <a:hlinkClick r:id="rId2"/>
              </a:rPr>
              <a:t>/Reports/reports/202211/P020221110605466439270.pdf</a:t>
            </a:r>
            <a:r>
              <a:rPr lang="ru-RU" sz="1600" dirty="0">
                <a:latin typeface="Times New Roman" panose="02020603050405020304" pitchFamily="18" charset="0"/>
                <a:cs typeface="Times New Roman" panose="02020603050405020304" pitchFamily="18" charset="0"/>
              </a:rPr>
              <a:t> </a:t>
            </a:r>
          </a:p>
          <a:p>
            <a:r>
              <a:rPr lang="ru-RU" sz="1600" b="1" dirty="0">
                <a:latin typeface="Times New Roman" panose="02020603050405020304" pitchFamily="18" charset="0"/>
                <a:cs typeface="Times New Roman" panose="02020603050405020304" pitchFamily="18" charset="0"/>
              </a:rPr>
              <a:t>Политика и действия Китая по борьбе с изменением климата (2019)</a:t>
            </a:r>
          </a:p>
          <a:p>
            <a:r>
              <a:rPr lang="en-US" sz="1600" dirty="0">
                <a:hlinkClick r:id="rId3"/>
              </a:rPr>
              <a:t>http://</a:t>
            </a:r>
            <a:r>
              <a:rPr lang="en-US" sz="1600" dirty="0" smtClean="0">
                <a:hlinkClick r:id="rId3"/>
              </a:rPr>
              <a:t>english.mee.gov.cn/Resources/Reports/reports/201912/P020191204495763994956.pdf</a:t>
            </a:r>
            <a:endParaRPr lang="ru-RU" sz="1600" dirty="0" smtClean="0"/>
          </a:p>
          <a:p>
            <a:endParaRPr lang="ru-RU" sz="1600" dirty="0"/>
          </a:p>
          <a:p>
            <a:r>
              <a:rPr lang="ru-RU" sz="1600" b="1" dirty="0">
                <a:latin typeface="Times New Roman" panose="02020603050405020304" pitchFamily="18" charset="0"/>
                <a:cs typeface="Times New Roman" panose="02020603050405020304" pitchFamily="18" charset="0"/>
              </a:rPr>
              <a:t>Китайская Народная Республика Второй Обновленный доклад за двухгодичный период об изменении </a:t>
            </a:r>
            <a:r>
              <a:rPr lang="ru-RU" sz="1600" b="1" dirty="0" smtClean="0">
                <a:latin typeface="Times New Roman" panose="02020603050405020304" pitchFamily="18" charset="0"/>
                <a:cs typeface="Times New Roman" panose="02020603050405020304" pitchFamily="18" charset="0"/>
              </a:rPr>
              <a:t>климата (2019)</a:t>
            </a:r>
            <a:endParaRPr lang="ru-RU" sz="1600" b="1" dirty="0">
              <a:latin typeface="Times New Roman" panose="02020603050405020304" pitchFamily="18" charset="0"/>
              <a:cs typeface="Times New Roman" panose="02020603050405020304" pitchFamily="18" charset="0"/>
            </a:endParaRPr>
          </a:p>
          <a:p>
            <a:r>
              <a:rPr lang="en-US" sz="1600" dirty="0">
                <a:hlinkClick r:id="rId4"/>
              </a:rPr>
              <a:t>http://</a:t>
            </a:r>
            <a:r>
              <a:rPr lang="en-US" sz="1600" dirty="0" smtClean="0">
                <a:hlinkClick r:id="rId4"/>
              </a:rPr>
              <a:t>english.mee.gov.cn/Resources/Reports/reports/201907/P020190702568751604320.pdf</a:t>
            </a:r>
            <a:r>
              <a:rPr lang="ru-RU" sz="1600" dirty="0" smtClean="0"/>
              <a:t> </a:t>
            </a:r>
            <a:endParaRPr lang="ru-RU" sz="1600" dirty="0"/>
          </a:p>
          <a:p>
            <a:r>
              <a:rPr lang="ru-RU" sz="1600" b="1" dirty="0">
                <a:latin typeface="Times New Roman" panose="02020603050405020304" pitchFamily="18" charset="0"/>
                <a:cs typeface="Times New Roman" panose="02020603050405020304" pitchFamily="18" charset="0"/>
              </a:rPr>
              <a:t>Третье национальное сообщение Китайской Народной Республики об изменении </a:t>
            </a:r>
            <a:r>
              <a:rPr lang="ru-RU" sz="1600" b="1" dirty="0" smtClean="0">
                <a:latin typeface="Times New Roman" panose="02020603050405020304" pitchFamily="18" charset="0"/>
                <a:cs typeface="Times New Roman" panose="02020603050405020304" pitchFamily="18" charset="0"/>
              </a:rPr>
              <a:t>климата (2019)</a:t>
            </a:r>
          </a:p>
          <a:p>
            <a:r>
              <a:rPr lang="en-US" sz="1600" dirty="0">
                <a:hlinkClick r:id="rId5"/>
              </a:rPr>
              <a:t>http://</a:t>
            </a:r>
            <a:r>
              <a:rPr lang="en-US" sz="1600" dirty="0" smtClean="0">
                <a:hlinkClick r:id="rId5"/>
              </a:rPr>
              <a:t>english.mee.gov.cn/Resources/Reports/reports/201907/P020190702566752327206.pdf</a:t>
            </a:r>
            <a:r>
              <a:rPr lang="ru-RU" sz="1600" dirty="0" smtClean="0"/>
              <a:t> </a:t>
            </a:r>
            <a:endParaRPr lang="ru-RU" sz="1600" dirty="0"/>
          </a:p>
          <a:p>
            <a:r>
              <a:rPr lang="ru-RU" sz="1600" b="1" dirty="0">
                <a:latin typeface="Times New Roman" panose="02020603050405020304" pitchFamily="18" charset="0"/>
                <a:cs typeface="Times New Roman" panose="02020603050405020304" pitchFamily="18" charset="0"/>
              </a:rPr>
              <a:t>Политика и действия Китая по борьбе с изменением климата (2018</a:t>
            </a:r>
            <a:r>
              <a:rPr lang="ru-RU" sz="1600" b="1" dirty="0" smtClean="0">
                <a:latin typeface="Times New Roman" panose="02020603050405020304" pitchFamily="18" charset="0"/>
                <a:cs typeface="Times New Roman" panose="02020603050405020304" pitchFamily="18" charset="0"/>
              </a:rPr>
              <a:t>)</a:t>
            </a:r>
            <a:r>
              <a:rPr lang="en-US" sz="1600" b="1" dirty="0">
                <a:latin typeface="Times New Roman" panose="02020603050405020304" pitchFamily="18" charset="0"/>
                <a:cs typeface="Times New Roman" panose="02020603050405020304" pitchFamily="18" charset="0"/>
              </a:rPr>
              <a:t> </a:t>
            </a:r>
            <a:r>
              <a:rPr lang="en-US" sz="1600" dirty="0">
                <a:hlinkClick r:id="rId6"/>
              </a:rPr>
              <a:t>http://</a:t>
            </a:r>
            <a:r>
              <a:rPr lang="en-US" sz="1600" dirty="0" smtClean="0">
                <a:hlinkClick r:id="rId6"/>
              </a:rPr>
              <a:t>english.mee.gov.cn/Resources/Reports/reports/201812/P020181203546772849924.pdf</a:t>
            </a:r>
            <a:r>
              <a:rPr lang="ru-RU" sz="1600" dirty="0" smtClean="0"/>
              <a:t> </a:t>
            </a:r>
            <a:endParaRPr lang="ru-RU" sz="1600" dirty="0"/>
          </a:p>
          <a:p>
            <a:endParaRPr lang="ru-RU" sz="1600" dirty="0">
              <a:latin typeface="Times New Roman" panose="02020603050405020304" pitchFamily="18" charset="0"/>
              <a:cs typeface="Times New Roman" panose="02020603050405020304" pitchFamily="18" charset="0"/>
            </a:endParaRPr>
          </a:p>
          <a:p>
            <a:r>
              <a:rPr lang="ru-RU" sz="1600" b="1" dirty="0">
                <a:latin typeface="Times New Roman" panose="02020603050405020304" pitchFamily="18" charset="0"/>
                <a:cs typeface="Times New Roman" panose="02020603050405020304" pitchFamily="18" charset="0"/>
              </a:rPr>
              <a:t>Активизация действий по борьбе с изменением климата: Предполагаемый вклад Китая, определяемый на национальном уровне</a:t>
            </a:r>
            <a:r>
              <a:rPr lang="ru-RU" sz="1600"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7"/>
              </a:rPr>
              <a:t>http://english.mee.gov.cn/Resources/Plans/Plans/202012/P020201211521942828582.pdf</a:t>
            </a:r>
            <a:r>
              <a:rPr lang="ru-RU" sz="1600"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35600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smtClean="0">
                <a:latin typeface="Times New Roman" panose="02020603050405020304" pitchFamily="18" charset="0"/>
                <a:cs typeface="Times New Roman" panose="02020603050405020304" pitchFamily="18" charset="0"/>
              </a:rPr>
              <a:t>Правовое регулирование</a:t>
            </a:r>
            <a:r>
              <a:rPr lang="ru-RU" sz="2000" b="1" dirty="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Европейском Союзе</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r>
              <a:rPr lang="ru-RU" sz="1400" b="1" dirty="0" smtClean="0">
                <a:latin typeface="Times New Roman" panose="02020603050405020304" pitchFamily="18" charset="0"/>
                <a:cs typeface="Times New Roman" panose="02020603050405020304" pitchFamily="18" charset="0"/>
              </a:rPr>
              <a:t>Среди ключевых нормативных правовых актов  </a:t>
            </a:r>
            <a:r>
              <a:rPr lang="ru-RU" sz="1400" b="1" dirty="0">
                <a:latin typeface="Times New Roman" panose="02020603050405020304" pitchFamily="18" charset="0"/>
                <a:cs typeface="Times New Roman" panose="02020603050405020304" pitchFamily="18" charset="0"/>
              </a:rPr>
              <a:t>Европейского Союза </a:t>
            </a:r>
            <a:r>
              <a:rPr lang="ru-RU" sz="1400" b="1" dirty="0" smtClean="0">
                <a:latin typeface="Times New Roman" panose="02020603050405020304" pitchFamily="18" charset="0"/>
                <a:cs typeface="Times New Roman" panose="02020603050405020304" pitchFamily="18" charset="0"/>
              </a:rPr>
              <a:t>в области сокращения выбросов парниковых газов следует отметить следующие : </a:t>
            </a:r>
          </a:p>
          <a:p>
            <a:r>
              <a:rPr lang="ru-RU" sz="1400" b="1" dirty="0" smtClean="0">
                <a:latin typeface="Times New Roman" panose="02020603050405020304" pitchFamily="18" charset="0"/>
                <a:cs typeface="Times New Roman" panose="02020603050405020304" pitchFamily="18" charset="0"/>
              </a:rPr>
              <a:t>Директива </a:t>
            </a:r>
            <a:r>
              <a:rPr lang="ru-RU" sz="1400" b="1" dirty="0">
                <a:latin typeface="Times New Roman" panose="02020603050405020304" pitchFamily="18" charset="0"/>
                <a:cs typeface="Times New Roman" panose="02020603050405020304" pitchFamily="18" charset="0"/>
              </a:rPr>
              <a:t>2003/87/EC Европейского парламента и Совета от 13 октября 2003 г., устанавливающая схему торговли квотами на выбросы парниковых газов в рамках Сообщества и вносящая поправки в Директиву Совета 96/61/EC </a:t>
            </a:r>
            <a:endParaRPr lang="en-US" sz="1400" b="1" dirty="0" smtClean="0">
              <a:latin typeface="Times New Roman" panose="02020603050405020304" pitchFamily="18" charset="0"/>
              <a:cs typeface="Times New Roman" panose="02020603050405020304" pitchFamily="18" charset="0"/>
            </a:endParaRPr>
          </a:p>
          <a:p>
            <a:r>
              <a:rPr lang="en-US" sz="1400" b="1" u="sng" dirty="0">
                <a:latin typeface="Times New Roman" panose="02020603050405020304" pitchFamily="18" charset="0"/>
                <a:cs typeface="Times New Roman" panose="02020603050405020304" pitchFamily="18" charset="0"/>
                <a:hlinkClick r:id="rId2"/>
              </a:rPr>
              <a:t>https://eur-lex.europa.eu/eli/dir/2003/87/oj</a:t>
            </a:r>
          </a:p>
          <a:p>
            <a:r>
              <a:rPr lang="ru-RU" sz="1400" b="1" dirty="0" smtClean="0">
                <a:latin typeface="Times New Roman" panose="02020603050405020304" pitchFamily="18" charset="0"/>
                <a:cs typeface="Times New Roman" panose="02020603050405020304" pitchFamily="18" charset="0"/>
              </a:rPr>
              <a:t>Регламент </a:t>
            </a:r>
            <a:r>
              <a:rPr lang="ru-RU" sz="1400" b="1" dirty="0">
                <a:latin typeface="Times New Roman" panose="02020603050405020304" pitchFamily="18" charset="0"/>
                <a:cs typeface="Times New Roman" panose="02020603050405020304" pitchFamily="18" charset="0"/>
              </a:rPr>
              <a:t>(ЕС) 2018/842 Европейского парламента и Совета от 30 мая 2018 года об обязательном ежегодном сокращении выбросов парниковых газов государствами-членами с 2021 по 2030 год, способствующий действиям в области изменения климата для выполнения обязательств по Парижскому соглашению и вносящий поправки в Регламент (ЕС) № 525/2013</a:t>
            </a:r>
          </a:p>
          <a:p>
            <a:r>
              <a:rPr lang="en-US" sz="1400" b="1" dirty="0" smtClean="0">
                <a:latin typeface="Times New Roman" panose="02020603050405020304" pitchFamily="18" charset="0"/>
                <a:cs typeface="Times New Roman" panose="02020603050405020304" pitchFamily="18" charset="0"/>
                <a:hlinkClick r:id="rId3"/>
              </a:rPr>
              <a:t>https</a:t>
            </a:r>
            <a:r>
              <a:rPr lang="en-US" sz="1400" b="1" dirty="0">
                <a:latin typeface="Times New Roman" panose="02020603050405020304" pitchFamily="18" charset="0"/>
                <a:cs typeface="Times New Roman" panose="02020603050405020304" pitchFamily="18" charset="0"/>
                <a:hlinkClick r:id="rId3"/>
              </a:rPr>
              <a:t>://eur-lex.europa.eu/legal-content/EN/TXT/?</a:t>
            </a:r>
            <a:r>
              <a:rPr lang="en-US" sz="1400" b="1" dirty="0" smtClean="0">
                <a:latin typeface="Times New Roman" panose="02020603050405020304" pitchFamily="18" charset="0"/>
                <a:cs typeface="Times New Roman" panose="02020603050405020304" pitchFamily="18" charset="0"/>
                <a:hlinkClick r:id="rId3"/>
              </a:rPr>
              <a:t>uri=celex%3A32018R0842</a:t>
            </a:r>
            <a:r>
              <a:rPr lang="ru-RU" sz="1400" b="1" dirty="0" smtClean="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a:p>
            <a:endParaRPr lang="ru-RU" sz="1400" b="1" dirty="0" smtClean="0">
              <a:latin typeface="Times New Roman" panose="02020603050405020304" pitchFamily="18" charset="0"/>
              <a:cs typeface="Times New Roman" panose="02020603050405020304" pitchFamily="18" charset="0"/>
            </a:endParaRPr>
          </a:p>
          <a:p>
            <a:r>
              <a:rPr lang="ru-RU" sz="1400" b="1" dirty="0" smtClean="0">
                <a:latin typeface="Times New Roman" panose="02020603050405020304" pitchFamily="18" charset="0"/>
                <a:cs typeface="Times New Roman" panose="02020603050405020304" pitchFamily="18" charset="0"/>
              </a:rPr>
              <a:t>Сводный </a:t>
            </a:r>
            <a:r>
              <a:rPr lang="ru-RU" sz="1400" b="1" dirty="0">
                <a:latin typeface="Times New Roman" panose="02020603050405020304" pitchFamily="18" charset="0"/>
                <a:cs typeface="Times New Roman" panose="02020603050405020304" pitchFamily="18" charset="0"/>
              </a:rPr>
              <a:t>текст: Регламент (ЕС) 2018/841 Европейского парламента и Совета от 30 мая 2018 года о включении выбросов и абсорбции парниковых газов в результате землепользования, изменений в землепользовании и лесном хозяйстве в рамочную программу по климату и энергетике на период до 2030 года и внесении изменений в Регламент (ЕС) № 525/2013 и Решение № </a:t>
            </a:r>
            <a:r>
              <a:rPr lang="ru-RU" sz="1400" b="1" dirty="0" smtClean="0">
                <a:latin typeface="Times New Roman" panose="02020603050405020304" pitchFamily="18" charset="0"/>
                <a:cs typeface="Times New Roman" panose="02020603050405020304" pitchFamily="18" charset="0"/>
              </a:rPr>
              <a:t>529/2013/EU</a:t>
            </a:r>
            <a:endParaRPr lang="ru-RU" sz="1400"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cs typeface="Times New Roman" panose="02020603050405020304" pitchFamily="18" charset="0"/>
                <a:hlinkClick r:id="rId4"/>
              </a:rPr>
              <a:t>https://</a:t>
            </a:r>
            <a:r>
              <a:rPr lang="en-US" sz="1400" b="1" dirty="0" smtClean="0">
                <a:latin typeface="Times New Roman" panose="02020603050405020304" pitchFamily="18" charset="0"/>
                <a:cs typeface="Times New Roman" panose="02020603050405020304" pitchFamily="18" charset="0"/>
                <a:hlinkClick r:id="rId4"/>
              </a:rPr>
              <a:t>eur-lex.europa.eu/eli/reg/2018/841</a:t>
            </a:r>
            <a:r>
              <a:rPr lang="ru-RU" sz="1400" b="1" dirty="0" smtClean="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8891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85000" lnSpcReduction="10000"/>
          </a:bodyPr>
          <a:lstStyle/>
          <a:p>
            <a:pPr algn="just"/>
            <a:r>
              <a:rPr lang="ru-RU" sz="2000" dirty="0" smtClean="0">
                <a:latin typeface="Times New Roman" panose="02020603050405020304" pitchFamily="18" charset="0"/>
                <a:cs typeface="Times New Roman" panose="02020603050405020304" pitchFamily="18" charset="0"/>
              </a:rPr>
              <a:t>На сайте </a:t>
            </a:r>
            <a:r>
              <a:rPr lang="ru-RU" sz="2000" dirty="0" err="1" smtClean="0">
                <a:latin typeface="Times New Roman" panose="02020603050405020304" pitchFamily="18" charset="0"/>
                <a:cs typeface="Times New Roman" panose="02020603050405020304" pitchFamily="18" charset="0"/>
              </a:rPr>
              <a:t>Центральноевропейской</a:t>
            </a:r>
            <a:r>
              <a:rPr lang="ru-RU" sz="2000" dirty="0" smtClean="0">
                <a:latin typeface="Times New Roman" panose="02020603050405020304" pitchFamily="18" charset="0"/>
                <a:cs typeface="Times New Roman" panose="02020603050405020304" pitchFamily="18" charset="0"/>
              </a:rPr>
              <a:t> биржи </a:t>
            </a:r>
            <a:r>
              <a:rPr lang="ru-RU" sz="2000" dirty="0">
                <a:latin typeface="Times New Roman" panose="02020603050405020304" pitchFamily="18" charset="0"/>
                <a:cs typeface="Times New Roman" panose="02020603050405020304" pitchFamily="18" charset="0"/>
              </a:rPr>
              <a:t>электроэнергии и сопутствующих товаров,</a:t>
            </a:r>
            <a:r>
              <a:rPr lang="en-US" sz="2000" dirty="0" smtClean="0">
                <a:latin typeface="Times New Roman" panose="02020603050405020304" pitchFamily="18" charset="0"/>
                <a:cs typeface="Times New Roman" panose="02020603050405020304" pitchFamily="18" charset="0"/>
              </a:rPr>
              <a:t>AG</a:t>
            </a:r>
            <a:r>
              <a:rPr lang="ru-RU" sz="2000" dirty="0" smtClean="0">
                <a:latin typeface="Times New Roman" panose="02020603050405020304" pitchFamily="18" charset="0"/>
                <a:cs typeface="Times New Roman" panose="02020603050405020304" pitchFamily="18" charset="0"/>
              </a:rPr>
              <a:t> уделяется внимание углеродному рынку Китайской Народной Республики.</a:t>
            </a: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hlinkClick r:id="rId2"/>
              </a:rPr>
              <a:t>https://</a:t>
            </a:r>
            <a:r>
              <a:rPr lang="en-US" sz="2000" dirty="0" smtClean="0">
                <a:latin typeface="Times New Roman" panose="02020603050405020304" pitchFamily="18" charset="0"/>
                <a:cs typeface="Times New Roman" panose="02020603050405020304" pitchFamily="18" charset="0"/>
                <a:hlinkClick r:id="rId2"/>
              </a:rPr>
              <a:t>www.eex.com/en/markets/environmental-markets/china-carbon</a:t>
            </a:r>
            <a:r>
              <a:rPr lang="ru-RU" sz="2000" dirty="0" smtClean="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Основываясь </a:t>
            </a:r>
            <a:r>
              <a:rPr lang="ru-RU" sz="2000" dirty="0">
                <a:latin typeface="Times New Roman" panose="02020603050405020304" pitchFamily="18" charset="0"/>
                <a:cs typeface="Times New Roman" panose="02020603050405020304" pitchFamily="18" charset="0"/>
              </a:rPr>
              <a:t>на многолетнем опыте схем торговли квотами на выбросы (ETS) на субнациональном уровне, Китай начал работу национальной ETS в 2021 году. Национальная ETS охватывает более четырех миллиардов тонн CO 2 из энергетического сектора ( </a:t>
            </a:r>
            <a:r>
              <a:rPr lang="ru-RU" sz="2000" baseline="-25000" dirty="0">
                <a:latin typeface="Times New Roman" panose="02020603050405020304" pitchFamily="18" charset="0"/>
                <a:cs typeface="Times New Roman" panose="02020603050405020304" pitchFamily="18" charset="0"/>
              </a:rPr>
              <a:t>около</a:t>
            </a:r>
            <a:r>
              <a:rPr lang="ru-RU" sz="2000" dirty="0">
                <a:latin typeface="Times New Roman" panose="02020603050405020304" pitchFamily="18" charset="0"/>
                <a:cs typeface="Times New Roman" panose="02020603050405020304" pitchFamily="18" charset="0"/>
              </a:rPr>
              <a:t> 40 % национальных выбросов) и, как ожидается, станет ключевым политическим инструментом для достижения целей страны в области климата. Планируется, что со временем схема будет доработана, например, со временем будет развернута в других секторах промышленности и внедрена дополнительные торговые инструменты, такие как углеродные </a:t>
            </a:r>
            <a:r>
              <a:rPr lang="ru-RU" sz="2000" dirty="0" err="1">
                <a:latin typeface="Times New Roman" panose="02020603050405020304" pitchFamily="18" charset="0"/>
                <a:cs typeface="Times New Roman" panose="02020603050405020304" pitchFamily="18" charset="0"/>
              </a:rPr>
              <a:t>деривативы</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EEX активно поддерживает развитие китайского углеродного рынка в сотрудничестве с </a:t>
            </a:r>
            <a:r>
              <a:rPr lang="ru-RU" sz="2000" dirty="0" smtClean="0">
                <a:latin typeface="Times New Roman" panose="02020603050405020304" pitchFamily="18" charset="0"/>
                <a:cs typeface="Times New Roman" panose="02020603050405020304" pitchFamily="18" charset="0"/>
              </a:rPr>
              <a:t>такими биржами как:</a:t>
            </a:r>
            <a:endParaRPr lang="ru-RU" sz="2000"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Китайская Пекинская экологическая биржа (CBEEX)</a:t>
            </a:r>
          </a:p>
          <a:p>
            <a:pPr algn="just"/>
            <a:r>
              <a:rPr lang="ru-RU" sz="2000" b="1" dirty="0">
                <a:latin typeface="Times New Roman" panose="02020603050405020304" pitchFamily="18" charset="0"/>
                <a:cs typeface="Times New Roman" panose="02020603050405020304" pitchFamily="18" charset="0"/>
              </a:rPr>
              <a:t>Китайская биржа выбросов в Гуанчжоу (CEEX)</a:t>
            </a:r>
          </a:p>
          <a:p>
            <a:pPr algn="just"/>
            <a:r>
              <a:rPr lang="ru-RU" sz="2000" b="1" dirty="0">
                <a:latin typeface="Times New Roman" panose="02020603050405020304" pitchFamily="18" charset="0"/>
                <a:cs typeface="Times New Roman" panose="02020603050405020304" pitchFamily="18" charset="0"/>
              </a:rPr>
              <a:t>Шанхайская биржа окружающей среды и энергетики (SEEE)</a:t>
            </a:r>
          </a:p>
          <a:p>
            <a:endParaRPr lang="ru-RU" dirty="0"/>
          </a:p>
          <a:p>
            <a:endParaRPr lang="ru-RU" dirty="0"/>
          </a:p>
        </p:txBody>
      </p:sp>
    </p:spTree>
    <p:extLst>
      <p:ext uri="{BB962C8B-B14F-4D97-AF65-F5344CB8AC3E}">
        <p14:creationId xmlns:p14="http://schemas.microsoft.com/office/powerpoint/2010/main" val="30861241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r>
              <a:rPr lang="ru-RU" sz="1700" b="1" dirty="0" smtClean="0">
                <a:latin typeface="Times New Roman"/>
                <a:cs typeface="Times New Roman"/>
              </a:rPr>
              <a:t>►	</a:t>
            </a:r>
            <a:r>
              <a:rPr lang="ru-RU" sz="1700" b="1" dirty="0" smtClean="0">
                <a:latin typeface="Times New Roman" panose="02020603050405020304" pitchFamily="18" charset="0"/>
                <a:cs typeface="Times New Roman" panose="02020603050405020304" pitchFamily="18" charset="0"/>
              </a:rPr>
              <a:t>Китайская </a:t>
            </a:r>
            <a:r>
              <a:rPr lang="ru-RU" sz="1700" b="1" dirty="0">
                <a:latin typeface="Times New Roman" panose="02020603050405020304" pitchFamily="18" charset="0"/>
                <a:cs typeface="Times New Roman" panose="02020603050405020304" pitchFamily="18" charset="0"/>
              </a:rPr>
              <a:t>Пекинская зеленая биржа (CBGEX)</a:t>
            </a:r>
          </a:p>
          <a:p>
            <a:r>
              <a:rPr lang="ru-RU" sz="1700" dirty="0" smtClean="0">
                <a:latin typeface="Times New Roman" panose="02020603050405020304" pitchFamily="18" charset="0"/>
                <a:cs typeface="Times New Roman" panose="02020603050405020304" pitchFamily="18" charset="0"/>
              </a:rPr>
              <a:t>была </a:t>
            </a:r>
            <a:r>
              <a:rPr lang="ru-RU" sz="1700" dirty="0">
                <a:latin typeface="Times New Roman" panose="02020603050405020304" pitchFamily="18" charset="0"/>
                <a:cs typeface="Times New Roman" panose="02020603050405020304" pitchFamily="18" charset="0"/>
              </a:rPr>
              <a:t>основана 5 августа 2008 года с одобрения муниципального правительства Пекина. CBGEX создала профессиональную рыночную платформу для торговли различными экологическими акциями, включая углеродные кредиты (Пекинские квоты на выбросы (BEA) и Китайские сертифицированные сокращения выбросов (CCER</a:t>
            </a:r>
            <a:r>
              <a:rPr lang="ru-RU" sz="1700" dirty="0" smtClean="0">
                <a:latin typeface="Times New Roman" panose="02020603050405020304" pitchFamily="18" charset="0"/>
                <a:cs typeface="Times New Roman" panose="02020603050405020304" pitchFamily="18" charset="0"/>
              </a:rPr>
              <a:t>).</a:t>
            </a:r>
            <a:r>
              <a:rPr lang="en-US" sz="1700" dirty="0">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hlinkClick r:id="rId2"/>
              </a:rPr>
              <a:t>https://</a:t>
            </a:r>
            <a:r>
              <a:rPr lang="en-US" sz="1700" dirty="0" smtClean="0">
                <a:latin typeface="Times New Roman" panose="02020603050405020304" pitchFamily="18" charset="0"/>
                <a:cs typeface="Times New Roman" panose="02020603050405020304" pitchFamily="18" charset="0"/>
                <a:hlinkClick r:id="rId2"/>
              </a:rPr>
              <a:t>www.eex.com/fileadmin/EEX/Markets/Environmental_markets/Chinese_Carbon_Market/20181129_Introduction_of_CBEEX_for_EEX.pdf</a:t>
            </a:r>
            <a:r>
              <a:rPr lang="ru-RU" sz="1700" dirty="0" smtClean="0">
                <a:latin typeface="Times New Roman" panose="02020603050405020304" pitchFamily="18" charset="0"/>
                <a:cs typeface="Times New Roman" panose="02020603050405020304" pitchFamily="18" charset="0"/>
              </a:rPr>
              <a:t> </a:t>
            </a:r>
          </a:p>
          <a:p>
            <a:pPr algn="just"/>
            <a:r>
              <a:rPr lang="ru-RU" sz="1800" dirty="0" smtClean="0">
                <a:latin typeface="Times New Roman"/>
                <a:cs typeface="Times New Roman"/>
              </a:rPr>
              <a:t>►	</a:t>
            </a:r>
            <a:r>
              <a:rPr lang="ru-RU" sz="1800" dirty="0" smtClean="0">
                <a:latin typeface="Times New Roman" panose="02020603050405020304" pitchFamily="18" charset="0"/>
                <a:cs typeface="Times New Roman" panose="02020603050405020304" pitchFamily="18" charset="0"/>
              </a:rPr>
              <a:t>Китайская </a:t>
            </a:r>
            <a:r>
              <a:rPr lang="ru-RU" sz="1800" dirty="0">
                <a:latin typeface="Times New Roman" panose="02020603050405020304" pitchFamily="18" charset="0"/>
                <a:cs typeface="Times New Roman" panose="02020603050405020304" pitchFamily="18" charset="0"/>
              </a:rPr>
              <a:t>биржа выбросов в Гуанчжоу (CEEX</a:t>
            </a: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предоставляет комплексную платформу для активов и товарных продуктов из возобновляемых источников энергии: возобновляемые источники энергии (фотоэлектрическая энергия, энергия ветра и т. д.); и экологические товары (квоты на выбросы, индекс углеродного рынка и т. д.). Предложение включает </a:t>
            </a:r>
            <a:r>
              <a:rPr lang="ru-RU" sz="1800" dirty="0" err="1">
                <a:latin typeface="Times New Roman" panose="02020603050405020304" pitchFamily="18" charset="0"/>
                <a:cs typeface="Times New Roman" panose="02020603050405020304" pitchFamily="18" charset="0"/>
              </a:rPr>
              <a:t>спотовые</a:t>
            </a:r>
            <a:r>
              <a:rPr lang="ru-RU" sz="1800" dirty="0">
                <a:latin typeface="Times New Roman" panose="02020603050405020304" pitchFamily="18" charset="0"/>
                <a:cs typeface="Times New Roman" panose="02020603050405020304" pitchFamily="18" charset="0"/>
              </a:rPr>
              <a:t> и форвардные контракты</a:t>
            </a:r>
            <a:r>
              <a:rPr lang="ru-RU"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hlinkClick r:id="rId3"/>
              </a:rPr>
              <a:t>https://cnemission.com</a:t>
            </a:r>
            <a:r>
              <a:rPr lang="en-US" sz="1800" dirty="0" smtClean="0">
                <a:latin typeface="Times New Roman" panose="02020603050405020304" pitchFamily="18" charset="0"/>
                <a:cs typeface="Times New Roman" panose="02020603050405020304" pitchFamily="18" charset="0"/>
                <a:hlinkClick r:id="rId3"/>
              </a:rPr>
              <a:t>/</a:t>
            </a:r>
            <a:r>
              <a:rPr lang="ru-RU" sz="1800" dirty="0" smtClean="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a:p>
            <a:endParaRPr lang="ru-RU" sz="1700" dirty="0" smtClean="0">
              <a:latin typeface="Times New Roman" panose="02020603050405020304" pitchFamily="18" charset="0"/>
              <a:cs typeface="Times New Roman" panose="02020603050405020304" pitchFamily="18" charset="0"/>
            </a:endParaRPr>
          </a:p>
          <a:p>
            <a:endParaRPr lang="ru-RU" sz="17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802703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sz="1600" b="1" dirty="0" smtClean="0">
                <a:latin typeface="Times New Roman"/>
                <a:cs typeface="Times New Roman"/>
              </a:rPr>
              <a:t>►	</a:t>
            </a:r>
            <a:r>
              <a:rPr lang="ru-RU" sz="1600" b="1" dirty="0" smtClean="0">
                <a:latin typeface="Times New Roman" panose="02020603050405020304" pitchFamily="18" charset="0"/>
                <a:cs typeface="Times New Roman" panose="02020603050405020304" pitchFamily="18" charset="0"/>
              </a:rPr>
              <a:t>Шанхайская </a:t>
            </a:r>
            <a:r>
              <a:rPr lang="ru-RU" sz="1600" b="1" dirty="0">
                <a:latin typeface="Times New Roman" panose="02020603050405020304" pitchFamily="18" charset="0"/>
                <a:cs typeface="Times New Roman" panose="02020603050405020304" pitchFamily="18" charset="0"/>
              </a:rPr>
              <a:t>биржа окружающей среды и энергии (SEEE) </a:t>
            </a:r>
            <a:r>
              <a:rPr lang="ru-RU" sz="1600" dirty="0">
                <a:latin typeface="Times New Roman" panose="02020603050405020304" pitchFamily="18" charset="0"/>
                <a:cs typeface="Times New Roman" panose="02020603050405020304" pitchFamily="18" charset="0"/>
              </a:rPr>
              <a:t>была основана в 2008 году как первая биржа окружающей среды и энергии в Китае. Специализируясь на услугах по смягчению последствий изменения климата и адаптации, SEEE предоставляет услуги по торговле выбросами углерода, торговле сокращениями выбросов углерода в Китае (CCER), форвардной торговле квотами на выбросы углерода, углеродному финансированию, передаче климатических технологий, консультированию по планированию и стратегиям </a:t>
            </a:r>
            <a:r>
              <a:rPr lang="ru-RU" sz="1600" dirty="0" err="1">
                <a:latin typeface="Times New Roman" panose="02020603050405020304" pitchFamily="18" charset="0"/>
                <a:cs typeface="Times New Roman" panose="02020603050405020304" pitchFamily="18" charset="0"/>
              </a:rPr>
              <a:t>низкоуглеродного</a:t>
            </a:r>
            <a:r>
              <a:rPr lang="ru-RU" sz="1600" dirty="0">
                <a:latin typeface="Times New Roman" panose="02020603050405020304" pitchFamily="18" charset="0"/>
                <a:cs typeface="Times New Roman" panose="02020603050405020304" pitchFamily="18" charset="0"/>
              </a:rPr>
              <a:t> развития. Кроме того, опираясь на преимущество местоположения международного финансового центра, SEEE активно продвигает инвестиции в зеленое финансирование в таких областях, как Фонд зеленой промышленности, зеленое финансирование ГЧП, международное финансирование зеленого капитала и зеленые консультационные услуги, чтобы предоставлять комплексные </a:t>
            </a:r>
            <a:r>
              <a:rPr lang="ru-RU" sz="1600" dirty="0" err="1">
                <a:latin typeface="Times New Roman" panose="02020603050405020304" pitchFamily="18" charset="0"/>
                <a:cs typeface="Times New Roman" panose="02020603050405020304" pitchFamily="18" charset="0"/>
              </a:rPr>
              <a:t>низкоуглеродные</a:t>
            </a:r>
            <a:r>
              <a:rPr lang="ru-RU" sz="1600" dirty="0">
                <a:latin typeface="Times New Roman" panose="02020603050405020304" pitchFamily="18" charset="0"/>
                <a:cs typeface="Times New Roman" panose="02020603050405020304" pitchFamily="18" charset="0"/>
              </a:rPr>
              <a:t> зеленые инвестиции и финансовые услуги</a:t>
            </a:r>
            <a:r>
              <a:rPr lang="ru-RU"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https://www.eex.com/fileadmin/EEX/Downloads/Products/Documents/Chinese_Carbon/Shanghai_Environment_and_Energy_Exchange__SEEE_/</a:t>
            </a:r>
            <a:r>
              <a:rPr lang="en-US" sz="1600" dirty="0" smtClean="0">
                <a:latin typeface="Times New Roman" panose="02020603050405020304" pitchFamily="18" charset="0"/>
                <a:cs typeface="Times New Roman" panose="02020603050405020304" pitchFamily="18" charset="0"/>
                <a:hlinkClick r:id="rId2"/>
              </a:rPr>
              <a:t>seee-introduction-materials-data.pdf</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98519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Японии</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92500"/>
          </a:bodyPr>
          <a:lstStyle/>
          <a:p>
            <a:pPr algn="just"/>
            <a:r>
              <a:rPr lang="ru-RU" sz="1600" dirty="0" smtClean="0">
                <a:latin typeface="Times New Roman" panose="02020603050405020304" pitchFamily="18" charset="0"/>
                <a:cs typeface="Times New Roman" panose="02020603050405020304" pitchFamily="18" charset="0"/>
              </a:rPr>
              <a:t>Согласно материалам Департамента многостороннего экономического сотрудничества Минэкономразвития России в </a:t>
            </a:r>
            <a:r>
              <a:rPr lang="ru-RU" sz="1600" dirty="0">
                <a:latin typeface="Times New Roman" panose="02020603050405020304" pitchFamily="18" charset="0"/>
                <a:cs typeface="Times New Roman" panose="02020603050405020304" pitchFamily="18" charset="0"/>
              </a:rPr>
              <a:t>Японии создание первых систем торговли квотами </a:t>
            </a:r>
            <a:r>
              <a:rPr lang="ru-RU" sz="1600" dirty="0" smtClean="0">
                <a:latin typeface="Times New Roman" panose="02020603050405020304" pitchFamily="18" charset="0"/>
                <a:cs typeface="Times New Roman" panose="02020603050405020304" pitchFamily="18" charset="0"/>
              </a:rPr>
              <a:t> (СТК) на </a:t>
            </a:r>
            <a:r>
              <a:rPr lang="ru-RU" sz="1600" dirty="0">
                <a:latin typeface="Times New Roman" panose="02020603050405020304" pitchFamily="18" charset="0"/>
                <a:cs typeface="Times New Roman" panose="02020603050405020304" pitchFamily="18" charset="0"/>
              </a:rPr>
              <a:t>выбросы парниковых газов на различных уровнях пришлось на начало 2000-х гг. За прошедшие 20 лет внутри страны было успешно создано четыре СТК (включая одну добровольную и одну пилотную). Две из них функционируют до сих пор и представляют собой высокоэффективные механизмы торговли квотами на выбросы СО2, однако их </a:t>
            </a:r>
            <a:r>
              <a:rPr lang="ru-RU" sz="1600" dirty="0" smtClean="0">
                <a:latin typeface="Times New Roman" panose="02020603050405020304" pitchFamily="18" charset="0"/>
                <a:cs typeface="Times New Roman" panose="02020603050405020304" pitchFamily="18" charset="0"/>
              </a:rPr>
              <a:t>покрытие </a:t>
            </a:r>
            <a:r>
              <a:rPr lang="ru-RU" sz="1600" dirty="0">
                <a:latin typeface="Times New Roman" panose="02020603050405020304" pitchFamily="18" charset="0"/>
                <a:cs typeface="Times New Roman" panose="02020603050405020304" pitchFamily="18" charset="0"/>
              </a:rPr>
              <a:t>едва превышает 0,3% общемировых </a:t>
            </a:r>
            <a:r>
              <a:rPr lang="ru-RU" sz="1600" dirty="0" smtClean="0">
                <a:latin typeface="Times New Roman" panose="02020603050405020304" pitchFamily="18" charset="0"/>
                <a:cs typeface="Times New Roman" panose="02020603050405020304" pitchFamily="18" charset="0"/>
              </a:rPr>
              <a:t>выбросов.</a:t>
            </a:r>
          </a:p>
          <a:p>
            <a:pPr algn="just"/>
            <a:r>
              <a:rPr lang="en-US" sz="1600" dirty="0">
                <a:latin typeface="Times New Roman" panose="02020603050405020304" pitchFamily="18" charset="0"/>
                <a:cs typeface="Times New Roman" panose="02020603050405020304" pitchFamily="18" charset="0"/>
                <a:hlinkClick r:id="rId2"/>
              </a:rPr>
              <a:t>https://www.economy.gov.ru/material/file/d8d7071b90d7af3818ec3a836355244f/ETS_</a:t>
            </a:r>
            <a:r>
              <a:rPr lang="ru-RU" sz="1600" dirty="0">
                <a:latin typeface="Times New Roman" panose="02020603050405020304" pitchFamily="18" charset="0"/>
                <a:cs typeface="Times New Roman" panose="02020603050405020304" pitchFamily="18" charset="0"/>
                <a:hlinkClick r:id="rId2"/>
              </a:rPr>
              <a:t>АТР.</a:t>
            </a:r>
            <a:r>
              <a:rPr lang="en-US" sz="1600" dirty="0" smtClean="0">
                <a:latin typeface="Times New Roman" panose="02020603050405020304" pitchFamily="18" charset="0"/>
                <a:cs typeface="Times New Roman" panose="02020603050405020304" pitchFamily="18" charset="0"/>
                <a:hlinkClick r:id="rId2"/>
              </a:rPr>
              <a:t>pdf</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В соответствии с  данными </a:t>
            </a:r>
            <a:r>
              <a:rPr lang="ru-RU" sz="1600" dirty="0">
                <a:latin typeface="Times New Roman" panose="02020603050405020304" pitchFamily="18" charset="0"/>
                <a:cs typeface="Times New Roman" panose="02020603050405020304" pitchFamily="18" charset="0"/>
              </a:rPr>
              <a:t>Департамента многостороннего экономического сотрудничества Минэкономразвития России </a:t>
            </a:r>
            <a:r>
              <a:rPr lang="ru-RU" sz="1600" dirty="0" smtClean="0">
                <a:latin typeface="Times New Roman" panose="02020603050405020304" pitchFamily="18" charset="0"/>
                <a:cs typeface="Times New Roman" panose="02020603050405020304" pitchFamily="18" charset="0"/>
              </a:rPr>
              <a:t>на </a:t>
            </a:r>
            <a:r>
              <a:rPr lang="ru-RU" sz="1600" dirty="0">
                <a:latin typeface="Times New Roman" panose="02020603050405020304" pitchFamily="18" charset="0"/>
                <a:cs typeface="Times New Roman" panose="02020603050405020304" pitchFamily="18" charset="0"/>
              </a:rPr>
              <a:t>начало 2021 г. общенациональная СТК в Японии </a:t>
            </a:r>
            <a:r>
              <a:rPr lang="ru-RU" sz="1600" dirty="0" smtClean="0">
                <a:latin typeface="Times New Roman" panose="02020603050405020304" pitchFamily="18" charset="0"/>
                <a:cs typeface="Times New Roman" panose="02020603050405020304" pitchFamily="18" charset="0"/>
              </a:rPr>
              <a:t>отсутствует.</a:t>
            </a:r>
          </a:p>
          <a:p>
            <a:pPr algn="just"/>
            <a:r>
              <a:rPr lang="ru-RU" sz="1600" b="1" dirty="0" smtClean="0">
                <a:latin typeface="Times New Roman" panose="02020603050405020304" pitchFamily="18" charset="0"/>
                <a:cs typeface="Times New Roman" panose="02020603050405020304" pitchFamily="18" charset="0"/>
              </a:rPr>
              <a:t>Ключевые национальные нормативные правовые акты Японии в области снижения парниковых газов:</a:t>
            </a:r>
          </a:p>
          <a:p>
            <a:pPr algn="just"/>
            <a:r>
              <a:rPr lang="ru-RU" sz="1600" dirty="0">
                <a:latin typeface="Times New Roman" panose="02020603050405020304" pitchFamily="18" charset="0"/>
                <a:cs typeface="Times New Roman" panose="02020603050405020304" pitchFamily="18" charset="0"/>
              </a:rPr>
              <a:t>Основной экологический закон </a:t>
            </a:r>
            <a:r>
              <a:rPr lang="ru-RU" sz="1600" dirty="0" smtClean="0">
                <a:latin typeface="Times New Roman" panose="02020603050405020304" pitchFamily="18" charset="0"/>
                <a:cs typeface="Times New Roman" panose="02020603050405020304" pitchFamily="18" charset="0"/>
              </a:rPr>
              <a:t>1993;</a:t>
            </a:r>
          </a:p>
          <a:p>
            <a:pPr algn="just"/>
            <a:r>
              <a:rPr lang="ru-RU" sz="1600" dirty="0">
                <a:latin typeface="Times New Roman" panose="02020603050405020304" pitchFamily="18" charset="0"/>
                <a:cs typeface="Times New Roman" panose="02020603050405020304" pitchFamily="18" charset="0"/>
              </a:rPr>
              <a:t>Закон об экологической </a:t>
            </a:r>
            <a:r>
              <a:rPr lang="ru-RU" sz="1600" dirty="0" smtClean="0">
                <a:latin typeface="Times New Roman" panose="02020603050405020304" pitchFamily="18" charset="0"/>
                <a:cs typeface="Times New Roman" panose="02020603050405020304" pitchFamily="18" charset="0"/>
              </a:rPr>
              <a:t>экспертизе 1997;</a:t>
            </a:r>
          </a:p>
          <a:p>
            <a:pPr algn="just"/>
            <a:r>
              <a:rPr lang="ru-RU" sz="1600" dirty="0">
                <a:latin typeface="Times New Roman" panose="02020603050405020304" pitchFamily="18" charset="0"/>
                <a:cs typeface="Times New Roman" panose="02020603050405020304" pitchFamily="18" charset="0"/>
              </a:rPr>
              <a:t>Закон «О развитии мер, направленных на борьбу с глобальным потеплением» № 117 1998 </a:t>
            </a:r>
            <a:r>
              <a:rPr lang="ru-RU" sz="1600" dirty="0" smtClean="0">
                <a:latin typeface="Times New Roman" panose="02020603050405020304" pitchFamily="18" charset="0"/>
                <a:cs typeface="Times New Roman" panose="02020603050405020304" pitchFamily="18" charset="0"/>
              </a:rPr>
              <a:t>года;</a:t>
            </a:r>
          </a:p>
          <a:p>
            <a:pPr algn="just"/>
            <a:r>
              <a:rPr lang="ru-RU" sz="1600" dirty="0">
                <a:latin typeface="Times New Roman" panose="02020603050405020304" pitchFamily="18" charset="0"/>
                <a:cs typeface="Times New Roman" panose="02020603050405020304" pitchFamily="18" charset="0"/>
              </a:rPr>
              <a:t>Закон «Об адаптации к изменениям климата» 2018 </a:t>
            </a:r>
            <a:r>
              <a:rPr lang="ru-RU" sz="1600" dirty="0" smtClean="0">
                <a:latin typeface="Times New Roman" panose="02020603050405020304" pitchFamily="18" charset="0"/>
                <a:cs typeface="Times New Roman" panose="02020603050405020304" pitchFamily="18" charset="0"/>
              </a:rPr>
              <a:t>года.</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38653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Японии</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sz="1800" b="1" dirty="0">
                <a:latin typeface="Times New Roman" panose="02020603050405020304" pitchFamily="18" charset="0"/>
                <a:cs typeface="Times New Roman" panose="02020603050405020304" pitchFamily="18" charset="0"/>
              </a:rPr>
              <a:t>Токийская программа </a:t>
            </a:r>
            <a:r>
              <a:rPr lang="ru-RU" sz="1800" b="1" dirty="0" err="1">
                <a:latin typeface="Times New Roman" panose="02020603050405020304" pitchFamily="18" charset="0"/>
                <a:cs typeface="Times New Roman" panose="02020603050405020304" pitchFamily="18" charset="0"/>
              </a:rPr>
              <a:t>Cap</a:t>
            </a:r>
            <a:r>
              <a:rPr lang="ru-RU" sz="1800" b="1" dirty="0">
                <a:latin typeface="Times New Roman" panose="02020603050405020304" pitchFamily="18" charset="0"/>
                <a:cs typeface="Times New Roman" panose="02020603050405020304" pitchFamily="18" charset="0"/>
              </a:rPr>
              <a:t> - </a:t>
            </a:r>
            <a:r>
              <a:rPr lang="ru-RU" sz="1800" b="1" dirty="0" err="1">
                <a:latin typeface="Times New Roman" panose="02020603050405020304" pitchFamily="18" charset="0"/>
                <a:cs typeface="Times New Roman" panose="02020603050405020304" pitchFamily="18" charset="0"/>
              </a:rPr>
              <a:t>and</a:t>
            </a:r>
            <a:r>
              <a:rPr lang="ru-RU" sz="1800" b="1" dirty="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 </a:t>
            </a:r>
            <a:r>
              <a:rPr lang="ru-RU" sz="1800" b="1" dirty="0" err="1" smtClean="0">
                <a:latin typeface="Times New Roman" panose="02020603050405020304" pitchFamily="18" charset="0"/>
                <a:cs typeface="Times New Roman" panose="02020603050405020304" pitchFamily="18" charset="0"/>
              </a:rPr>
              <a:t>Trade</a:t>
            </a:r>
            <a:r>
              <a:rPr lang="en-US" sz="1800" b="1" dirty="0" smtClean="0">
                <a:latin typeface="Times New Roman" panose="02020603050405020304" pitchFamily="18" charset="0"/>
                <a:cs typeface="Times New Roman" panose="02020603050405020304" pitchFamily="18" charset="0"/>
              </a:rPr>
              <a:t> - </a:t>
            </a:r>
            <a:r>
              <a:rPr lang="ru-RU" sz="1800" dirty="0" smtClean="0">
                <a:latin typeface="Times New Roman" panose="02020603050405020304" pitchFamily="18" charset="0"/>
                <a:cs typeface="Times New Roman" panose="02020603050405020304" pitchFamily="18" charset="0"/>
              </a:rPr>
              <a:t>Токийская </a:t>
            </a:r>
            <a:r>
              <a:rPr lang="ru-RU" sz="1800" dirty="0">
                <a:latin typeface="Times New Roman" panose="02020603050405020304" pitchFamily="18" charset="0"/>
                <a:cs typeface="Times New Roman" panose="02020603050405020304" pitchFamily="18" charset="0"/>
              </a:rPr>
              <a:t>программа ограничения выбросов: первая в Японии схема обязательной торговли выбросами</a:t>
            </a:r>
            <a:r>
              <a:rPr lang="ru-RU"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hlinkClick r:id="rId2"/>
              </a:rPr>
              <a:t>https://</a:t>
            </a:r>
            <a:r>
              <a:rPr lang="en-US" sz="1800" dirty="0" smtClean="0">
                <a:latin typeface="Times New Roman" panose="02020603050405020304" pitchFamily="18" charset="0"/>
                <a:cs typeface="Times New Roman" panose="02020603050405020304" pitchFamily="18" charset="0"/>
                <a:hlinkClick r:id="rId2"/>
              </a:rPr>
              <a:t>www.kankyo.metro.tokyo.lg.jp/en/climate/cap_and_trade/index.html</a:t>
            </a:r>
            <a:r>
              <a:rPr lang="en-US" sz="1800" dirty="0" smtClean="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a:p>
            <a:pPr algn="just"/>
            <a:r>
              <a:rPr lang="ru-RU" sz="1800" dirty="0">
                <a:latin typeface="Times New Roman" panose="02020603050405020304" pitchFamily="18" charset="0"/>
                <a:cs typeface="Times New Roman" panose="02020603050405020304" pitchFamily="18" charset="0"/>
              </a:rPr>
              <a:t>Токийская программа ограничения и торговли </a:t>
            </a:r>
            <a:r>
              <a:rPr lang="ru-RU" sz="1800" dirty="0" smtClean="0">
                <a:latin typeface="Times New Roman" panose="02020603050405020304" pitchFamily="18" charset="0"/>
                <a:cs typeface="Times New Roman" panose="02020603050405020304" pitchFamily="18" charset="0"/>
              </a:rPr>
              <a:t>стартовала </a:t>
            </a:r>
            <a:r>
              <a:rPr lang="ru-RU" sz="1800" dirty="0">
                <a:latin typeface="Times New Roman" panose="02020603050405020304" pitchFamily="18" charset="0"/>
                <a:cs typeface="Times New Roman" panose="02020603050405020304" pitchFamily="18" charset="0"/>
              </a:rPr>
              <a:t>с 1 апреля 2010 года</a:t>
            </a:r>
            <a:r>
              <a:rPr lang="ru-RU" sz="1800" dirty="0" smtClean="0">
                <a:latin typeface="Times New Roman" panose="02020603050405020304" pitchFamily="18" charset="0"/>
                <a:cs typeface="Times New Roman" panose="02020603050405020304" pitchFamily="18" charset="0"/>
              </a:rPr>
              <a:t>.</a:t>
            </a:r>
          </a:p>
          <a:p>
            <a:pPr algn="just"/>
            <a:r>
              <a:rPr lang="ru-RU" sz="1800" dirty="0" smtClean="0">
                <a:latin typeface="Times New Roman" panose="02020603050405020304" pitchFamily="18" charset="0"/>
                <a:cs typeface="Times New Roman" panose="02020603050405020304" pitchFamily="18" charset="0"/>
              </a:rPr>
              <a:t>На сайте </a:t>
            </a:r>
            <a:r>
              <a:rPr lang="en-US" sz="1800" dirty="0" smtClean="0">
                <a:latin typeface="Times New Roman" panose="02020603050405020304" pitchFamily="18" charset="0"/>
                <a:cs typeface="Times New Roman" panose="02020603050405020304" pitchFamily="18" charset="0"/>
              </a:rPr>
              <a:t>Bureau </a:t>
            </a:r>
            <a:r>
              <a:rPr lang="en-US" sz="1800" dirty="0">
                <a:latin typeface="Times New Roman" panose="02020603050405020304" pitchFamily="18" charset="0"/>
                <a:cs typeface="Times New Roman" panose="02020603050405020304" pitchFamily="18" charset="0"/>
              </a:rPr>
              <a:t>of Environment Tokyo Metropolitan </a:t>
            </a:r>
            <a:r>
              <a:rPr lang="en-US" sz="1800" dirty="0" smtClean="0">
                <a:latin typeface="Times New Roman" panose="02020603050405020304" pitchFamily="18" charset="0"/>
                <a:cs typeface="Times New Roman" panose="02020603050405020304" pitchFamily="18" charset="0"/>
              </a:rPr>
              <a:t>Government</a:t>
            </a:r>
            <a:r>
              <a:rPr lang="ru-RU" sz="18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TMG</a:t>
            </a:r>
            <a:r>
              <a:rPr lang="ru-RU" sz="1800" dirty="0" smtClean="0">
                <a:latin typeface="Times New Roman" panose="02020603050405020304" pitchFamily="18" charset="0"/>
                <a:cs typeface="Times New Roman" panose="02020603050405020304" pitchFamily="18" charset="0"/>
              </a:rPr>
              <a:t>) размещено значительное количество программных документов по снижению выбросов парниковых газов.</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hlinkClick r:id="rId3"/>
              </a:rPr>
              <a:t>https://</a:t>
            </a:r>
            <a:r>
              <a:rPr lang="en-US" sz="1800" dirty="0" smtClean="0">
                <a:latin typeface="Times New Roman" panose="02020603050405020304" pitchFamily="18" charset="0"/>
                <a:cs typeface="Times New Roman" panose="02020603050405020304" pitchFamily="18" charset="0"/>
                <a:hlinkClick r:id="rId3"/>
              </a:rPr>
              <a:t>www.kankyo.metro.tokyo.lg.jp/en/climate/index.html</a:t>
            </a:r>
            <a:r>
              <a:rPr lang="ru-RU" sz="1800" dirty="0" smtClean="0">
                <a:latin typeface="Times New Roman" panose="02020603050405020304" pitchFamily="18" charset="0"/>
                <a:cs typeface="Times New Roman" panose="02020603050405020304" pitchFamily="18" charset="0"/>
              </a:rPr>
              <a:t> </a:t>
            </a:r>
          </a:p>
          <a:p>
            <a:pPr algn="just"/>
            <a:r>
              <a:rPr lang="ru-RU" sz="1800" dirty="0" smtClean="0">
                <a:latin typeface="Times New Roman" panose="02020603050405020304" pitchFamily="18" charset="0"/>
                <a:cs typeface="Times New Roman" panose="02020603050405020304" pitchFamily="18" charset="0"/>
              </a:rPr>
              <a:t>В том числе : Токийский </a:t>
            </a:r>
            <a:r>
              <a:rPr lang="ru-RU" sz="1800" dirty="0">
                <a:latin typeface="Times New Roman" panose="02020603050405020304" pitchFamily="18" charset="0"/>
                <a:cs typeface="Times New Roman" panose="02020603050405020304" pitchFamily="18" charset="0"/>
              </a:rPr>
              <a:t>план адаптации к изменению климата (PDF: 6 281КБ</a:t>
            </a:r>
            <a:r>
              <a:rPr lang="ru-RU"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hlinkClick r:id="rId4"/>
              </a:rPr>
              <a:t>https://</a:t>
            </a:r>
            <a:r>
              <a:rPr lang="en-US" sz="1800" dirty="0" smtClean="0">
                <a:latin typeface="Times New Roman" panose="02020603050405020304" pitchFamily="18" charset="0"/>
                <a:cs typeface="Times New Roman" panose="02020603050405020304" pitchFamily="18" charset="0"/>
                <a:hlinkClick r:id="rId4"/>
              </a:rPr>
              <a:t>www.kankyo.metro.tokyo.lg.jp/en/climate/100200a20220607180322567.html</a:t>
            </a:r>
            <a:r>
              <a:rPr lang="ru-RU" sz="1800" dirty="0" smtClean="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7948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Японии</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40000" lnSpcReduction="20000"/>
          </a:bodyPr>
          <a:lstStyle/>
          <a:p>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Согласно Токийскому плану адаптации к изменению климата TMG </a:t>
            </a:r>
            <a:r>
              <a:rPr lang="ru-RU" dirty="0">
                <a:latin typeface="Times New Roman" panose="02020603050405020304" pitchFamily="18" charset="0"/>
                <a:cs typeface="Times New Roman" panose="02020603050405020304" pitchFamily="18" charset="0"/>
              </a:rPr>
              <a:t>будет </a:t>
            </a:r>
            <a:r>
              <a:rPr lang="ru-RU" dirty="0" smtClean="0">
                <a:latin typeface="Times New Roman" panose="02020603050405020304" pitchFamily="18" charset="0"/>
                <a:cs typeface="Times New Roman" panose="02020603050405020304" pitchFamily="18" charset="0"/>
              </a:rPr>
              <a:t>заниматься последствиями </a:t>
            </a:r>
            <a:r>
              <a:rPr lang="ru-RU" dirty="0">
                <a:latin typeface="Times New Roman" panose="02020603050405020304" pitchFamily="18" charset="0"/>
                <a:cs typeface="Times New Roman" panose="02020603050405020304" pitchFamily="18" charset="0"/>
              </a:rPr>
              <a:t>изменения климата в настоящее время и в будущем, включив адаптацию к изменению климата во </a:t>
            </a:r>
            <a:r>
              <a:rPr lang="ru-RU" dirty="0" smtClean="0">
                <a:latin typeface="Times New Roman" panose="02020603050405020304" pitchFamily="18" charset="0"/>
                <a:cs typeface="Times New Roman" panose="02020603050405020304" pitchFamily="18" charset="0"/>
              </a:rPr>
              <a:t>все соответствующие </a:t>
            </a:r>
            <a:r>
              <a:rPr lang="ru-RU" dirty="0">
                <a:latin typeface="Times New Roman" panose="02020603050405020304" pitchFamily="18" charset="0"/>
                <a:cs typeface="Times New Roman" panose="02020603050405020304" pitchFamily="18" charset="0"/>
              </a:rPr>
              <a:t>инициативы</a:t>
            </a:r>
            <a:r>
              <a:rPr lang="ru-RU" dirty="0" smtClean="0">
                <a:latin typeface="Times New Roman" panose="02020603050405020304" pitchFamily="18" charset="0"/>
                <a:cs typeface="Times New Roman" panose="02020603050405020304" pitchFamily="18" charset="0"/>
              </a:rPr>
              <a:t>. Среди стратегических задач выделено:</a:t>
            </a:r>
          </a:p>
          <a:p>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1) Внедрить адаптацию к изменению климата во все инициативы TMG</a:t>
            </a:r>
            <a:r>
              <a:rPr lang="ru-RU" dirty="0" smtClean="0">
                <a:latin typeface="Times New Roman" panose="02020603050405020304" pitchFamily="18" charset="0"/>
                <a:cs typeface="Times New Roman" panose="02020603050405020304" pitchFamily="18" charset="0"/>
              </a:rPr>
              <a:t>. Научные </a:t>
            </a:r>
            <a:r>
              <a:rPr lang="ru-RU" dirty="0">
                <a:latin typeface="Times New Roman" panose="02020603050405020304" pitchFamily="18" charset="0"/>
                <a:cs typeface="Times New Roman" panose="02020603050405020304" pitchFamily="18" charset="0"/>
              </a:rPr>
              <a:t>знания, такие как будущие прогнозы изменения климата и его последствий, </a:t>
            </a:r>
            <a:r>
              <a:rPr lang="ru-RU" dirty="0" smtClean="0">
                <a:latin typeface="Times New Roman" panose="02020603050405020304" pitchFamily="18" charset="0"/>
                <a:cs typeface="Times New Roman" panose="02020603050405020304" pitchFamily="18" charset="0"/>
              </a:rPr>
              <a:t>постоянно обновляются </a:t>
            </a:r>
            <a:r>
              <a:rPr lang="ru-RU" dirty="0">
                <a:latin typeface="Times New Roman" panose="02020603050405020304" pitchFamily="18" charset="0"/>
                <a:cs typeface="Times New Roman" panose="02020603050405020304" pitchFamily="18" charset="0"/>
              </a:rPr>
              <a:t>параллельно с достижениями в области научных исследований. TMG будет способствовать </a:t>
            </a:r>
            <a:r>
              <a:rPr lang="ru-RU" dirty="0" smtClean="0">
                <a:latin typeface="Times New Roman" panose="02020603050405020304" pitchFamily="18" charset="0"/>
                <a:cs typeface="Times New Roman" panose="02020603050405020304" pitchFamily="18" charset="0"/>
              </a:rPr>
              <a:t>адаптации к изменению климата, основываясь  </a:t>
            </a:r>
            <a:r>
              <a:rPr lang="ru-RU" dirty="0">
                <a:latin typeface="Times New Roman" panose="02020603050405020304" pitchFamily="18" charset="0"/>
                <a:cs typeface="Times New Roman" panose="02020603050405020304" pitchFamily="18" charset="0"/>
              </a:rPr>
              <a:t>на новейших научных знаниях.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2) </a:t>
            </a:r>
            <a:r>
              <a:rPr lang="ru-RU" dirty="0" smtClean="0">
                <a:latin typeface="Times New Roman" panose="02020603050405020304" pitchFamily="18" charset="0"/>
                <a:cs typeface="Times New Roman" panose="02020603050405020304" pitchFamily="18" charset="0"/>
              </a:rPr>
              <a:t>Разрабатывать </a:t>
            </a:r>
            <a:r>
              <a:rPr lang="ru-RU" dirty="0">
                <a:latin typeface="Times New Roman" panose="02020603050405020304" pitchFamily="18" charset="0"/>
                <a:cs typeface="Times New Roman" panose="02020603050405020304" pitchFamily="18" charset="0"/>
              </a:rPr>
              <a:t>политику в соответствии с местными условиями, поскольку последствия </a:t>
            </a:r>
            <a:r>
              <a:rPr lang="ru-RU" dirty="0" smtClean="0">
                <a:latin typeface="Times New Roman" panose="02020603050405020304" pitchFamily="18" charset="0"/>
                <a:cs typeface="Times New Roman" panose="02020603050405020304" pitchFamily="18" charset="0"/>
              </a:rPr>
              <a:t>изменения климата </a:t>
            </a:r>
            <a:r>
              <a:rPr lang="ru-RU" dirty="0">
                <a:latin typeface="Times New Roman" panose="02020603050405020304" pitchFamily="18" charset="0"/>
                <a:cs typeface="Times New Roman" panose="02020603050405020304" pitchFamily="18" charset="0"/>
              </a:rPr>
              <a:t>сильно различаются в зависимости от региональных особенностей. TMG будет поддерживать местные усилия</a:t>
            </a:r>
            <a:r>
              <a:rPr lang="ru-RU" dirty="0" smtClean="0">
                <a:latin typeface="Times New Roman" panose="02020603050405020304" pitchFamily="18" charset="0"/>
                <a:cs typeface="Times New Roman" panose="02020603050405020304" pitchFamily="18" charset="0"/>
              </a:rPr>
              <a:t>, активно </a:t>
            </a:r>
            <a:r>
              <a:rPr lang="ru-RU" dirty="0">
                <a:latin typeface="Times New Roman" panose="02020603050405020304" pitchFamily="18" charset="0"/>
                <a:cs typeface="Times New Roman" panose="02020603050405020304" pitchFamily="18" charset="0"/>
              </a:rPr>
              <a:t>предоставляя информацию, чтобы муниципалитеты могли развивать </a:t>
            </a:r>
            <a:r>
              <a:rPr lang="ru-RU" dirty="0" smtClean="0">
                <a:latin typeface="Times New Roman" panose="02020603050405020304" pitchFamily="18" charset="0"/>
                <a:cs typeface="Times New Roman" panose="02020603050405020304" pitchFamily="18" charset="0"/>
              </a:rPr>
              <a:t>свои инициативы </a:t>
            </a:r>
            <a:r>
              <a:rPr lang="ru-RU" dirty="0">
                <a:latin typeface="Times New Roman" panose="02020603050405020304" pitchFamily="18" charset="0"/>
                <a:cs typeface="Times New Roman" panose="02020603050405020304" pitchFamily="18" charset="0"/>
              </a:rPr>
              <a:t>на уровне общин</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3) Поддерживать местные усилия в сотрудничестве с </a:t>
            </a:r>
            <a:r>
              <a:rPr lang="ru-RU" dirty="0" err="1" smtClean="0">
                <a:latin typeface="Times New Roman" panose="02020603050405020304" pitchFamily="18" charset="0"/>
                <a:cs typeface="Times New Roman" panose="02020603050405020304" pitchFamily="18" charset="0"/>
              </a:rPr>
              <a:t>муниципалитетами.Понимание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жителей Токио необходимо для продвижения инициатив </a:t>
            </a:r>
            <a:r>
              <a:rPr lang="ru-RU" dirty="0" smtClean="0">
                <a:latin typeface="Times New Roman" panose="02020603050405020304" pitchFamily="18" charset="0"/>
                <a:cs typeface="Times New Roman" panose="02020603050405020304" pitchFamily="18" charset="0"/>
              </a:rPr>
              <a:t>по адаптации </a:t>
            </a:r>
            <a:r>
              <a:rPr lang="ru-RU" dirty="0">
                <a:latin typeface="Times New Roman" panose="02020603050405020304" pitchFamily="18" charset="0"/>
                <a:cs typeface="Times New Roman" panose="02020603050405020304" pitchFamily="18" charset="0"/>
              </a:rPr>
              <a:t>к изменению климата. Это создает необходимость активного повышения осведомленности </a:t>
            </a:r>
            <a:r>
              <a:rPr lang="ru-RU" dirty="0" smtClean="0">
                <a:latin typeface="Times New Roman" panose="02020603050405020304" pitchFamily="18" charset="0"/>
                <a:cs typeface="Times New Roman" panose="02020603050405020304" pitchFamily="18" charset="0"/>
              </a:rPr>
              <a:t>об адаптации </a:t>
            </a:r>
            <a:r>
              <a:rPr lang="ru-RU" dirty="0">
                <a:latin typeface="Times New Roman" panose="02020603050405020304" pitchFamily="18" charset="0"/>
                <a:cs typeface="Times New Roman" panose="02020603050405020304" pitchFamily="18" charset="0"/>
              </a:rPr>
              <a:t>к изменению климата. TMG разработает систему сбора и предоставления информации </a:t>
            </a:r>
            <a:r>
              <a:rPr lang="ru-RU" dirty="0" smtClean="0">
                <a:latin typeface="Times New Roman" panose="02020603050405020304" pitchFamily="18" charset="0"/>
                <a:cs typeface="Times New Roman" panose="02020603050405020304" pitchFamily="18" charset="0"/>
              </a:rPr>
              <a:t>об адаптации </a:t>
            </a:r>
            <a:r>
              <a:rPr lang="ru-RU" dirty="0">
                <a:latin typeface="Times New Roman" panose="02020603050405020304" pitchFamily="18" charset="0"/>
                <a:cs typeface="Times New Roman" panose="02020603050405020304" pitchFamily="18" charset="0"/>
              </a:rPr>
              <a:t>к изменению климата и будет активно распространять эту информацию</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4) Содействовать распространению информации, включая риски, для </a:t>
            </a:r>
            <a:r>
              <a:rPr lang="ru-RU" dirty="0" smtClean="0">
                <a:latin typeface="Times New Roman" panose="02020603050405020304" pitchFamily="18" charset="0"/>
                <a:cs typeface="Times New Roman" panose="02020603050405020304" pitchFamily="18" charset="0"/>
              </a:rPr>
              <a:t>облегчения понимания </a:t>
            </a:r>
            <a:r>
              <a:rPr lang="ru-RU" dirty="0">
                <a:latin typeface="Times New Roman" panose="02020603050405020304" pitchFamily="18" charset="0"/>
                <a:cs typeface="Times New Roman" panose="02020603050405020304" pitchFamily="18" charset="0"/>
              </a:rPr>
              <a:t>жителями Токио</a:t>
            </a:r>
            <a:r>
              <a:rPr lang="ru-RU" dirty="0" smtClean="0">
                <a:latin typeface="Times New Roman" panose="02020603050405020304" pitchFamily="18" charset="0"/>
                <a:cs typeface="Times New Roman" panose="02020603050405020304" pitchFamily="18" charset="0"/>
              </a:rPr>
              <a:t>. Последствия </a:t>
            </a:r>
            <a:r>
              <a:rPr lang="ru-RU" dirty="0">
                <a:latin typeface="Times New Roman" panose="02020603050405020304" pitchFamily="18" charset="0"/>
                <a:cs typeface="Times New Roman" panose="02020603050405020304" pitchFamily="18" charset="0"/>
              </a:rPr>
              <a:t>изменения климата и меры противодействия этим последствиям стали глобальной </a:t>
            </a:r>
            <a:r>
              <a:rPr lang="ru-RU" dirty="0" smtClean="0">
                <a:latin typeface="Times New Roman" panose="02020603050405020304" pitchFamily="18" charset="0"/>
                <a:cs typeface="Times New Roman" panose="02020603050405020304" pitchFamily="18" charset="0"/>
              </a:rPr>
              <a:t>проблемой . </a:t>
            </a:r>
            <a:r>
              <a:rPr lang="ru-RU" dirty="0">
                <a:latin typeface="Times New Roman" panose="02020603050405020304" pitchFamily="18" charset="0"/>
                <a:cs typeface="Times New Roman" panose="02020603050405020304" pitchFamily="18" charset="0"/>
              </a:rPr>
              <a:t>TMG ускорит междугороднее сотрудничество, используя организации, в которых </a:t>
            </a:r>
            <a:r>
              <a:rPr lang="ru-RU" dirty="0" smtClean="0">
                <a:latin typeface="Times New Roman" panose="02020603050405020304" pitchFamily="18" charset="0"/>
                <a:cs typeface="Times New Roman" panose="02020603050405020304" pitchFamily="18" charset="0"/>
              </a:rPr>
              <a:t>TMG состоит членом </a:t>
            </a:r>
            <a:r>
              <a:rPr lang="ru-RU" dirty="0">
                <a:latin typeface="Times New Roman" panose="02020603050405020304" pitchFamily="18" charset="0"/>
                <a:cs typeface="Times New Roman" panose="02020603050405020304" pitchFamily="18" charset="0"/>
              </a:rPr>
              <a:t>для обмена знаниями.</a:t>
            </a:r>
          </a:p>
          <a:p>
            <a:r>
              <a:rPr lang="en-US" dirty="0">
                <a:latin typeface="Times New Roman" panose="02020603050405020304" pitchFamily="18" charset="0"/>
                <a:cs typeface="Times New Roman" panose="02020603050405020304" pitchFamily="18" charset="0"/>
                <a:hlinkClick r:id="rId2"/>
              </a:rPr>
              <a:t>https://www.kankyo.metro.tokyo.lg.jp/en/climate/100200a20220607180322567.files/TokyoClimateChangeAdaptationPlan.pdf</a:t>
            </a: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16172693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Японии</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10000"/>
          </a:bodyPr>
          <a:lstStyle/>
          <a:p>
            <a:pPr algn="just"/>
            <a:r>
              <a:rPr lang="ru-RU" sz="1600" dirty="0" smtClean="0">
                <a:latin typeface="Times New Roman" panose="02020603050405020304" pitchFamily="18" charset="0"/>
                <a:cs typeface="Times New Roman" panose="02020603050405020304" pitchFamily="18" charset="0"/>
              </a:rPr>
              <a:t>Отличительной чертой правового регулирования реализации климатических проектов в Японии является </a:t>
            </a:r>
            <a:r>
              <a:rPr lang="en-US" sz="1600" b="1" dirty="0">
                <a:latin typeface="Times New Roman" panose="02020603050405020304" pitchFamily="18" charset="0"/>
                <a:cs typeface="Times New Roman" panose="02020603050405020304" pitchFamily="18" charset="0"/>
              </a:rPr>
              <a:t>The Joint Crediting Mechanism</a:t>
            </a:r>
            <a:r>
              <a:rPr lang="ru-RU" sz="1600"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JCM</a:t>
            </a:r>
            <a:r>
              <a:rPr lang="ru-RU" sz="1600" b="1" dirty="0">
                <a:latin typeface="Times New Roman" panose="02020603050405020304" pitchFamily="18" charset="0"/>
                <a:cs typeface="Times New Roman" panose="02020603050405020304" pitchFamily="18" charset="0"/>
              </a:rPr>
              <a:t>)- Механизм совместного </a:t>
            </a:r>
            <a:r>
              <a:rPr lang="ru-RU" sz="1600" b="1" dirty="0" smtClean="0">
                <a:latin typeface="Times New Roman" panose="02020603050405020304" pitchFamily="18" charset="0"/>
                <a:cs typeface="Times New Roman" panose="02020603050405020304" pitchFamily="18" charset="0"/>
              </a:rPr>
              <a:t>кредитования. </a:t>
            </a:r>
            <a:r>
              <a:rPr lang="en-US" sz="1600" b="1" dirty="0">
                <a:latin typeface="Times New Roman" panose="02020603050405020304" pitchFamily="18" charset="0"/>
                <a:cs typeface="Times New Roman" panose="02020603050405020304" pitchFamily="18" charset="0"/>
                <a:hlinkClick r:id="rId2"/>
              </a:rPr>
              <a:t>https://gec.jp/jcm/about</a:t>
            </a:r>
            <a:r>
              <a:rPr lang="en-US" sz="1600" b="1" dirty="0" smtClean="0">
                <a:latin typeface="Times New Roman" panose="02020603050405020304" pitchFamily="18" charset="0"/>
                <a:cs typeface="Times New Roman" panose="02020603050405020304" pitchFamily="18" charset="0"/>
                <a:hlinkClick r:id="rId2"/>
              </a:rPr>
              <a:t>/</a:t>
            </a:r>
            <a:r>
              <a:rPr lang="ru-RU" sz="1600" b="1"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Япония </a:t>
            </a:r>
            <a:r>
              <a:rPr lang="ru-RU" sz="1600" dirty="0" smtClean="0">
                <a:latin typeface="Times New Roman" panose="02020603050405020304" pitchFamily="18" charset="0"/>
                <a:cs typeface="Times New Roman" panose="02020603050405020304" pitchFamily="18" charset="0"/>
              </a:rPr>
              <a:t>внедряет </a:t>
            </a:r>
            <a:r>
              <a:rPr lang="ru-RU" sz="1600" dirty="0">
                <a:latin typeface="Times New Roman" panose="02020603050405020304" pitchFamily="18" charset="0"/>
                <a:cs typeface="Times New Roman" panose="02020603050405020304" pitchFamily="18" charset="0"/>
              </a:rPr>
              <a:t>JCM для надлежащей оценки вклада Японии в сокращение выбросов или удаление парниковых газов в количественном выражении, достигаемого за счет распространения </a:t>
            </a:r>
            <a:r>
              <a:rPr lang="ru-RU" sz="1600" dirty="0" err="1">
                <a:latin typeface="Times New Roman" panose="02020603050405020304" pitchFamily="18" charset="0"/>
                <a:cs typeface="Times New Roman" panose="02020603050405020304" pitchFamily="18" charset="0"/>
              </a:rPr>
              <a:t>обезуглероживающих</a:t>
            </a:r>
            <a:r>
              <a:rPr lang="ru-RU" sz="1600" dirty="0">
                <a:latin typeface="Times New Roman" panose="02020603050405020304" pitchFamily="18" charset="0"/>
                <a:cs typeface="Times New Roman" panose="02020603050405020304" pitchFamily="18" charset="0"/>
              </a:rPr>
              <a:t> технологий, продуктов, систем, услуг и инфраструктуры, а также для реализации мер по смягчению последствий при разработке и других стран и использовать их для достижения цели Японии по сокращению выбросов</a:t>
            </a:r>
            <a:r>
              <a:rPr lang="ru-RU" sz="1600" dirty="0" smtClean="0">
                <a:latin typeface="Times New Roman" panose="02020603050405020304" pitchFamily="18" charset="0"/>
                <a:cs typeface="Times New Roman" panose="02020603050405020304" pitchFamily="18" charset="0"/>
              </a:rPr>
              <a:t>.</a:t>
            </a:r>
          </a:p>
          <a:p>
            <a:pPr algn="just"/>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Joint Crediting Mechanism</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администрируется</a:t>
            </a:r>
            <a:r>
              <a:rPr lang="ru-RU" sz="1600" dirty="0" smtClean="0">
                <a:latin typeface="Times New Roman" panose="02020603050405020304" pitchFamily="18" charset="0"/>
                <a:cs typeface="Times New Roman" panose="02020603050405020304" pitchFamily="18" charset="0"/>
              </a:rPr>
              <a:t> Японским </a:t>
            </a:r>
            <a:r>
              <a:rPr lang="ru-RU" sz="1600" b="1" dirty="0" smtClean="0">
                <a:latin typeface="Times New Roman" panose="02020603050405020304" pitchFamily="18" charset="0"/>
                <a:cs typeface="Times New Roman" panose="02020603050405020304" pitchFamily="18" charset="0"/>
              </a:rPr>
              <a:t>Фондом  </a:t>
            </a:r>
            <a:r>
              <a:rPr lang="ru-RU" sz="1600" b="1" dirty="0">
                <a:latin typeface="Times New Roman" panose="02020603050405020304" pitchFamily="18" charset="0"/>
                <a:cs typeface="Times New Roman" panose="02020603050405020304" pitchFamily="18" charset="0"/>
              </a:rPr>
              <a:t>Глобального экологического центра (GEC</a:t>
            </a:r>
            <a:r>
              <a:rPr lang="ru-RU"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3"/>
              </a:rPr>
              <a:t>https://gec.jp</a:t>
            </a:r>
            <a:r>
              <a:rPr lang="en-US" sz="1600" dirty="0" smtClean="0">
                <a:latin typeface="Times New Roman" panose="02020603050405020304" pitchFamily="18" charset="0"/>
                <a:cs typeface="Times New Roman" panose="02020603050405020304" pitchFamily="18" charset="0"/>
                <a:hlinkClick r:id="rId3"/>
              </a:rPr>
              <a:t>/</a:t>
            </a:r>
            <a:endParaRPr lang="ru-RU" sz="1600" dirty="0" smtClean="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На ноябрь 2022 года Япония </a:t>
            </a:r>
            <a:r>
              <a:rPr lang="ru-RU" sz="1600" dirty="0">
                <a:latin typeface="Times New Roman" panose="02020603050405020304" pitchFamily="18" charset="0"/>
                <a:cs typeface="Times New Roman" panose="02020603050405020304" pitchFamily="18" charset="0"/>
              </a:rPr>
              <a:t>подписала двусторонние соглашения с 26 странами о запуске </a:t>
            </a:r>
            <a:r>
              <a:rPr lang="ru-RU" sz="1600" dirty="0" smtClean="0">
                <a:latin typeface="Times New Roman" panose="02020603050405020304" pitchFamily="18" charset="0"/>
                <a:cs typeface="Times New Roman" panose="02020603050405020304" pitchFamily="18" charset="0"/>
              </a:rPr>
              <a:t>JCM.</a:t>
            </a:r>
          </a:p>
          <a:p>
            <a:pPr algn="just"/>
            <a:r>
              <a:rPr lang="ru-RU" sz="1600" dirty="0">
                <a:latin typeface="Times New Roman" panose="02020603050405020304" pitchFamily="18" charset="0"/>
                <a:cs typeface="Times New Roman" panose="02020603050405020304" pitchFamily="18" charset="0"/>
              </a:rPr>
              <a:t>Д</a:t>
            </a:r>
            <a:r>
              <a:rPr lang="ru-RU" sz="1600" dirty="0" smtClean="0">
                <a:latin typeface="Times New Roman" panose="02020603050405020304" pitchFamily="18" charset="0"/>
                <a:cs typeface="Times New Roman" panose="02020603050405020304" pitchFamily="18" charset="0"/>
              </a:rPr>
              <a:t>ля </a:t>
            </a:r>
            <a:r>
              <a:rPr lang="ru-RU" sz="1600" dirty="0">
                <a:latin typeface="Times New Roman" panose="02020603050405020304" pitchFamily="18" charset="0"/>
                <a:cs typeface="Times New Roman" panose="02020603050405020304" pitchFamily="18" charset="0"/>
              </a:rPr>
              <a:t>поиска деловых партнеров, которая поддерживает программу финансирования JCM, проводимую Министерством окружающей среды </a:t>
            </a:r>
            <a:r>
              <a:rPr lang="ru-RU" sz="1600" dirty="0" smtClean="0">
                <a:latin typeface="Times New Roman" panose="02020603050405020304" pitchFamily="18" charset="0"/>
                <a:cs typeface="Times New Roman" panose="02020603050405020304" pitchFamily="18" charset="0"/>
              </a:rPr>
              <a:t>Японии, функционирует  </a:t>
            </a:r>
            <a:r>
              <a:rPr lang="ru-RU" sz="1600" b="1" dirty="0">
                <a:latin typeface="Times New Roman" panose="02020603050405020304" pitchFamily="18" charset="0"/>
                <a:cs typeface="Times New Roman" panose="02020603050405020304" pitchFamily="18" charset="0"/>
              </a:rPr>
              <a:t>JCM </a:t>
            </a:r>
            <a:r>
              <a:rPr lang="ru-RU" sz="1600" b="1" dirty="0" err="1">
                <a:latin typeface="Times New Roman" panose="02020603050405020304" pitchFamily="18" charset="0"/>
                <a:cs typeface="Times New Roman" panose="02020603050405020304" pitchFamily="18" charset="0"/>
              </a:rPr>
              <a:t>Global</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Match</a:t>
            </a:r>
            <a:r>
              <a:rPr lang="ru-RU" sz="1600" b="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 это </a:t>
            </a:r>
            <a:r>
              <a:rPr lang="ru-RU" sz="1600" dirty="0" smtClean="0">
                <a:latin typeface="Times New Roman" panose="02020603050405020304" pitchFamily="18" charset="0"/>
                <a:cs typeface="Times New Roman" panose="02020603050405020304" pitchFamily="18" charset="0"/>
              </a:rPr>
              <a:t>бесплатная </a:t>
            </a:r>
            <a:r>
              <a:rPr lang="ru-RU" sz="1600" dirty="0">
                <a:latin typeface="Times New Roman" panose="02020603050405020304" pitchFamily="18" charset="0"/>
                <a:cs typeface="Times New Roman" panose="02020603050405020304" pitchFamily="18" charset="0"/>
              </a:rPr>
              <a:t>платформа</a:t>
            </a:r>
            <a:r>
              <a:rPr lang="ru-RU" sz="1600" dirty="0" smtClean="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В рамках этой платформы японские компании, предлагающие </a:t>
            </a:r>
            <a:r>
              <a:rPr lang="ru-RU" sz="1600" dirty="0" err="1">
                <a:latin typeface="Times New Roman" panose="02020603050405020304" pitchFamily="18" charset="0"/>
                <a:cs typeface="Times New Roman" panose="02020603050405020304" pitchFamily="18" charset="0"/>
              </a:rPr>
              <a:t>низкоуглеродные</a:t>
            </a:r>
            <a:r>
              <a:rPr lang="ru-RU" sz="1600" dirty="0">
                <a:latin typeface="Times New Roman" panose="02020603050405020304" pitchFamily="18" charset="0"/>
                <a:cs typeface="Times New Roman" panose="02020603050405020304" pitchFamily="18" charset="0"/>
              </a:rPr>
              <a:t> и </a:t>
            </a:r>
            <a:r>
              <a:rPr lang="ru-RU" sz="1600" dirty="0" err="1">
                <a:latin typeface="Times New Roman" panose="02020603050405020304" pitchFamily="18" charset="0"/>
                <a:cs typeface="Times New Roman" panose="02020603050405020304" pitchFamily="18" charset="0"/>
              </a:rPr>
              <a:t>обезуглероживающие</a:t>
            </a:r>
            <a:r>
              <a:rPr lang="ru-RU" sz="1600" dirty="0">
                <a:latin typeface="Times New Roman" panose="02020603050405020304" pitchFamily="18" charset="0"/>
                <a:cs typeface="Times New Roman" panose="02020603050405020304" pitchFamily="18" charset="0"/>
              </a:rPr>
              <a:t> технологии, компании в странах-партнерах JCM, внедряющие такие технологии, специалисты JCM из консалтинговых фирм и финансисты, которые могут оказать финансовую поддержку, могут общаться друг с другом для более эффективной разработки проектов JCM</a:t>
            </a:r>
            <a:r>
              <a:rPr lang="ru-RU"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4"/>
              </a:rPr>
              <a:t>https://gec.jp/jcm/globalmatch</a:t>
            </a:r>
            <a:r>
              <a:rPr lang="en-US" sz="1600" dirty="0" smtClean="0">
                <a:latin typeface="Times New Roman" panose="02020603050405020304" pitchFamily="18" charset="0"/>
                <a:cs typeface="Times New Roman" panose="02020603050405020304" pitchFamily="18" charset="0"/>
                <a:hlinkClick r:id="rId4"/>
              </a:rPr>
              <a:t>/</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Подробнее о системе </a:t>
            </a:r>
            <a:r>
              <a:rPr lang="en-US" sz="1600" dirty="0" smtClean="0">
                <a:latin typeface="Times New Roman" panose="02020603050405020304" pitchFamily="18" charset="0"/>
                <a:cs typeface="Times New Roman" panose="02020603050405020304" pitchFamily="18" charset="0"/>
              </a:rPr>
              <a:t>JCM </a:t>
            </a:r>
            <a:r>
              <a:rPr lang="ru-RU" sz="1600" dirty="0" smtClean="0">
                <a:latin typeface="Times New Roman" panose="02020603050405020304" pitchFamily="18" charset="0"/>
                <a:cs typeface="Times New Roman" panose="02020603050405020304" pitchFamily="18" charset="0"/>
              </a:rPr>
              <a:t>представлено в соответствующем подразделе данного раздела.</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66348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Японии</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sz="2400" dirty="0">
                <a:latin typeface="Times New Roman" panose="02020603050405020304" pitchFamily="18" charset="0"/>
                <a:cs typeface="Times New Roman" panose="02020603050405020304" pitchFamily="18" charset="0"/>
              </a:rPr>
              <a:t>Верифицирующими агентствами выступают японские компании и организации, отвечающие требованиям к верификаторам и зарегистрированные в соответствующем перечне верификаторов Токийской СТК </a:t>
            </a:r>
            <a:r>
              <a:rPr lang="ru-RU"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hlinkClick r:id="rId2"/>
              </a:rPr>
              <a:t>https://</a:t>
            </a:r>
            <a:r>
              <a:rPr lang="en-US" sz="2400" dirty="0" smtClean="0">
                <a:latin typeface="Times New Roman" panose="02020603050405020304" pitchFamily="18" charset="0"/>
                <a:cs typeface="Times New Roman" panose="02020603050405020304" pitchFamily="18" charset="0"/>
                <a:hlinkClick r:id="rId2"/>
              </a:rPr>
              <a:t>www.kankyo.metro.tokyo.lg.jp/climate/large_scale/authority_chief/registered_agency.html#cmsno9</a:t>
            </a:r>
            <a:r>
              <a:rPr lang="ru-RU"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96183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Республике Корея</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marL="457200" lvl="1" indent="0" algn="just" fontAlgn="base">
              <a:buNone/>
            </a:pPr>
            <a:r>
              <a:rPr lang="ru-RU" sz="1500" dirty="0" smtClean="0">
                <a:latin typeface="Times New Roman" panose="02020603050405020304" pitchFamily="18" charset="0"/>
                <a:cs typeface="Times New Roman" panose="02020603050405020304" pitchFamily="18" charset="0"/>
              </a:rPr>
              <a:t>Согласно данным Департамента многостороннего экономического сотрудничества </a:t>
            </a:r>
            <a:r>
              <a:rPr lang="ru-RU" sz="1500" dirty="0">
                <a:latin typeface="Times New Roman" panose="02020603050405020304" pitchFamily="18" charset="0"/>
                <a:cs typeface="Times New Roman" panose="02020603050405020304" pitchFamily="18" charset="0"/>
              </a:rPr>
              <a:t>М</a:t>
            </a:r>
            <a:r>
              <a:rPr lang="ru-RU" sz="1500" dirty="0" smtClean="0">
                <a:latin typeface="Times New Roman" panose="02020603050405020304" pitchFamily="18" charset="0"/>
                <a:cs typeface="Times New Roman" panose="02020603050405020304" pitchFamily="18" charset="0"/>
              </a:rPr>
              <a:t>инэкономразвития России Республика Корея – первая в Восточной Азии и вторая в АТР страна, которой удалось реализовать общенациональную систему торговли выбросами парниковых газов.</a:t>
            </a:r>
            <a:r>
              <a:rPr lang="en-US" sz="1500" dirty="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hlinkClick r:id="rId2"/>
              </a:rPr>
              <a:t>https://www.economy.gov.ru/material/file/d8d7071b90d7af3818ec3a836355244f/ETS_</a:t>
            </a:r>
            <a:r>
              <a:rPr lang="ru-RU" sz="1500" dirty="0">
                <a:latin typeface="Times New Roman" panose="02020603050405020304" pitchFamily="18" charset="0"/>
                <a:cs typeface="Times New Roman" panose="02020603050405020304" pitchFamily="18" charset="0"/>
                <a:hlinkClick r:id="rId2"/>
              </a:rPr>
              <a:t>АТР.</a:t>
            </a:r>
            <a:r>
              <a:rPr lang="en-US" sz="1500" dirty="0" smtClean="0">
                <a:latin typeface="Times New Roman" panose="02020603050405020304" pitchFamily="18" charset="0"/>
                <a:cs typeface="Times New Roman" panose="02020603050405020304" pitchFamily="18" charset="0"/>
                <a:hlinkClick r:id="rId2"/>
              </a:rPr>
              <a:t>pdf</a:t>
            </a:r>
            <a:r>
              <a:rPr lang="ru-RU" sz="1500" dirty="0" smtClean="0">
                <a:latin typeface="Times New Roman" panose="02020603050405020304" pitchFamily="18" charset="0"/>
                <a:cs typeface="Times New Roman" panose="02020603050405020304" pitchFamily="18" charset="0"/>
              </a:rPr>
              <a:t> </a:t>
            </a:r>
          </a:p>
          <a:p>
            <a:pPr marL="457200" lvl="1" indent="0" algn="just" fontAlgn="base">
              <a:buNone/>
            </a:pPr>
            <a:endParaRPr lang="ru-RU" sz="1500" b="1" dirty="0" smtClean="0">
              <a:latin typeface="Times New Roman" panose="02020603050405020304" pitchFamily="18" charset="0"/>
              <a:cs typeface="Times New Roman" panose="02020603050405020304" pitchFamily="18" charset="0"/>
            </a:endParaRPr>
          </a:p>
          <a:p>
            <a:pPr marL="457200" lvl="1" indent="0" algn="just" fontAlgn="base">
              <a:buNone/>
            </a:pPr>
            <a:r>
              <a:rPr lang="ru-RU" sz="1500" b="1" dirty="0" smtClean="0">
                <a:latin typeface="Times New Roman" panose="02020603050405020304" pitchFamily="18" charset="0"/>
                <a:cs typeface="Times New Roman" panose="02020603050405020304" pitchFamily="18" charset="0"/>
              </a:rPr>
              <a:t>Корейская </a:t>
            </a:r>
            <a:r>
              <a:rPr lang="ru-RU" sz="1500" b="1" dirty="0">
                <a:latin typeface="Times New Roman" panose="02020603050405020304" pitchFamily="18" charset="0"/>
                <a:cs typeface="Times New Roman" panose="02020603050405020304" pitchFamily="18" charset="0"/>
              </a:rPr>
              <a:t>схема торговли выбросами </a:t>
            </a:r>
            <a:r>
              <a:rPr lang="ru-RU" sz="1500" dirty="0">
                <a:latin typeface="Times New Roman" panose="02020603050405020304" pitchFamily="18" charset="0"/>
                <a:cs typeface="Times New Roman" panose="02020603050405020304" pitchFamily="18" charset="0"/>
              </a:rPr>
              <a:t>(K-ETS), запущенная в 2015 году, стала первой общенациональной обязательной ETS в Восточной Азии. Она покрывает около 74% национальных выбросов парниковых газов Южной Кореи и </a:t>
            </a:r>
            <a:r>
              <a:rPr lang="ru-RU" sz="1500" dirty="0" smtClean="0">
                <a:latin typeface="Times New Roman" panose="02020603050405020304" pitchFamily="18" charset="0"/>
                <a:cs typeface="Times New Roman" panose="02020603050405020304" pitchFamily="18" charset="0"/>
              </a:rPr>
              <a:t>имеет задачу  </a:t>
            </a:r>
            <a:r>
              <a:rPr lang="ru-RU" sz="1500" dirty="0">
                <a:latin typeface="Times New Roman" panose="02020603050405020304" pitchFamily="18" charset="0"/>
                <a:cs typeface="Times New Roman" panose="02020603050405020304" pitchFamily="18" charset="0"/>
              </a:rPr>
              <a:t>достичь </a:t>
            </a:r>
            <a:r>
              <a:rPr lang="ru-RU" sz="1500" dirty="0" smtClean="0">
                <a:latin typeface="Times New Roman" panose="02020603050405020304" pitchFamily="18" charset="0"/>
                <a:cs typeface="Times New Roman" panose="02020603050405020304" pitchFamily="18" charset="0"/>
              </a:rPr>
              <a:t>цели </a:t>
            </a:r>
            <a:r>
              <a:rPr lang="ru-RU" sz="1500" dirty="0">
                <a:latin typeface="Times New Roman" panose="02020603050405020304" pitchFamily="18" charset="0"/>
                <a:cs typeface="Times New Roman" panose="02020603050405020304" pitchFamily="18" charset="0"/>
              </a:rPr>
              <a:t>стать углеродно-нейтральной к 2050 </a:t>
            </a:r>
            <a:r>
              <a:rPr lang="ru-RU" sz="1500" dirty="0" smtClean="0">
                <a:latin typeface="Times New Roman" panose="02020603050405020304" pitchFamily="18" charset="0"/>
                <a:cs typeface="Times New Roman" panose="02020603050405020304" pitchFamily="18" charset="0"/>
              </a:rPr>
              <a:t>году.</a:t>
            </a:r>
            <a:r>
              <a:rPr lang="en-US" sz="1500" dirty="0" smtClean="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hlinkClick r:id="rId3"/>
              </a:rPr>
              <a:t>https://</a:t>
            </a:r>
            <a:r>
              <a:rPr lang="en-US" sz="1500" dirty="0" smtClean="0">
                <a:latin typeface="Times New Roman" panose="02020603050405020304" pitchFamily="18" charset="0"/>
                <a:cs typeface="Times New Roman" panose="02020603050405020304" pitchFamily="18" charset="0"/>
                <a:hlinkClick r:id="rId3"/>
              </a:rPr>
              <a:t>icapcarbonaction.com/en/ets/korea-emissions-trading-scheme</a:t>
            </a:r>
            <a:r>
              <a:rPr lang="ru-RU" sz="1500" dirty="0" smtClean="0">
                <a:latin typeface="Times New Roman" panose="02020603050405020304" pitchFamily="18" charset="0"/>
                <a:cs typeface="Times New Roman" panose="02020603050405020304" pitchFamily="18" charset="0"/>
              </a:rPr>
              <a:t> </a:t>
            </a:r>
          </a:p>
          <a:p>
            <a:pPr marL="457200" lvl="1" indent="0" algn="just" fontAlgn="base">
              <a:buNone/>
            </a:pPr>
            <a:r>
              <a:rPr lang="ru-RU" sz="1500" b="1" dirty="0" smtClean="0">
                <a:latin typeface="Times New Roman" panose="02020603050405020304" pitchFamily="18" charset="0"/>
                <a:cs typeface="Times New Roman" panose="02020603050405020304" pitchFamily="18" charset="0"/>
              </a:rPr>
              <a:t>Изначально K-ETS </a:t>
            </a:r>
            <a:r>
              <a:rPr lang="ru-RU" sz="1500" b="1" dirty="0">
                <a:latin typeface="Times New Roman" panose="02020603050405020304" pitchFamily="18" charset="0"/>
                <a:cs typeface="Times New Roman" panose="02020603050405020304" pitchFamily="18" charset="0"/>
              </a:rPr>
              <a:t>была учреждена "Рамочным законом о </a:t>
            </a:r>
            <a:r>
              <a:rPr lang="ru-RU" sz="1500" b="1" dirty="0" err="1">
                <a:latin typeface="Times New Roman" panose="02020603050405020304" pitchFamily="18" charset="0"/>
                <a:cs typeface="Times New Roman" panose="02020603050405020304" pitchFamily="18" charset="0"/>
              </a:rPr>
              <a:t>низкоуглеродном</a:t>
            </a:r>
            <a:r>
              <a:rPr lang="ru-RU" sz="1500" b="1" dirty="0">
                <a:latin typeface="Times New Roman" panose="02020603050405020304" pitchFamily="18" charset="0"/>
                <a:cs typeface="Times New Roman" panose="02020603050405020304" pitchFamily="18" charset="0"/>
              </a:rPr>
              <a:t>, зеленом росте” (2010).</a:t>
            </a:r>
            <a:r>
              <a:rPr lang="ru-RU" sz="1500" dirty="0">
                <a:latin typeface="Times New Roman" panose="02020603050405020304" pitchFamily="18" charset="0"/>
                <a:cs typeface="Times New Roman" panose="02020603050405020304" pitchFamily="18" charset="0"/>
              </a:rPr>
              <a:t> Ей предшествовала система обязательного целевого управления (TMS), которая была запущена в 2012 году после двухлетнего пилотного этапа. TMS способствовала сбору проверенных данных о выбросах и обучению процессу MRV и по-прежнему применяется к более мелким предприятиям, не охваченным K-ETS.</a:t>
            </a:r>
            <a:endParaRPr lang="ru-RU" sz="1500" dirty="0" smtClean="0">
              <a:latin typeface="Times New Roman" panose="02020603050405020304" pitchFamily="18" charset="0"/>
              <a:cs typeface="Times New Roman" panose="02020603050405020304" pitchFamily="18" charset="0"/>
            </a:endParaRPr>
          </a:p>
          <a:p>
            <a:pPr marL="457200" lvl="1" indent="0" fontAlgn="base">
              <a:buNone/>
            </a:pPr>
            <a:endParaRPr lang="ru-RU" sz="1200" dirty="0" smtClean="0"/>
          </a:p>
        </p:txBody>
      </p:sp>
    </p:spTree>
    <p:extLst>
      <p:ext uri="{BB962C8B-B14F-4D97-AF65-F5344CB8AC3E}">
        <p14:creationId xmlns:p14="http://schemas.microsoft.com/office/powerpoint/2010/main" val="31717598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229600" cy="1143000"/>
          </a:xfrm>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a:t>
            </a:r>
            <a:r>
              <a:rPr lang="ru-RU" sz="2000" b="1" dirty="0" smtClean="0">
                <a:latin typeface="Times New Roman" panose="02020603050405020304" pitchFamily="18" charset="0"/>
                <a:cs typeface="Times New Roman" panose="02020603050405020304" pitchFamily="18" charset="0"/>
              </a:rPr>
              <a:t>в Республике Корея</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Autofit/>
          </a:bodyPr>
          <a:lstStyle/>
          <a:p>
            <a:r>
              <a:rPr lang="ru-RU" sz="1400" b="1" dirty="0" smtClean="0">
                <a:latin typeface="Times New Roman" panose="02020603050405020304" pitchFamily="18" charset="0"/>
                <a:cs typeface="Times New Roman" panose="02020603050405020304" pitchFamily="18" charset="0"/>
              </a:rPr>
              <a:t>Характеристика Корейской  схемы </a:t>
            </a:r>
            <a:r>
              <a:rPr lang="ru-RU" sz="1400" b="1" dirty="0">
                <a:latin typeface="Times New Roman" panose="02020603050405020304" pitchFamily="18" charset="0"/>
                <a:cs typeface="Times New Roman" panose="02020603050405020304" pitchFamily="18" charset="0"/>
              </a:rPr>
              <a:t>торговли </a:t>
            </a:r>
            <a:r>
              <a:rPr lang="ru-RU" sz="1400" b="1" dirty="0" smtClean="0">
                <a:latin typeface="Times New Roman" panose="02020603050405020304" pitchFamily="18" charset="0"/>
                <a:cs typeface="Times New Roman" panose="02020603050405020304" pitchFamily="18" charset="0"/>
              </a:rPr>
              <a:t>выбросами на 2022 :</a:t>
            </a:r>
          </a:p>
          <a:p>
            <a:r>
              <a:rPr lang="ru-RU" sz="1400" dirty="0" smtClean="0">
                <a:latin typeface="Times New Roman" panose="02020603050405020304" pitchFamily="18" charset="0"/>
                <a:cs typeface="Times New Roman" panose="02020603050405020304" pitchFamily="18" charset="0"/>
              </a:rPr>
              <a:t>Охватываемые </a:t>
            </a:r>
            <a:r>
              <a:rPr lang="ru-RU" sz="1400" dirty="0">
                <a:latin typeface="Times New Roman" panose="02020603050405020304" pitchFamily="18" charset="0"/>
                <a:cs typeface="Times New Roman" panose="02020603050405020304" pitchFamily="18" charset="0"/>
              </a:rPr>
              <a:t>ПГ</a:t>
            </a:r>
          </a:p>
          <a:p>
            <a:r>
              <a:rPr lang="ru-RU" sz="1400" b="1" dirty="0">
                <a:latin typeface="Times New Roman" panose="02020603050405020304" pitchFamily="18" charset="0"/>
                <a:cs typeface="Times New Roman" panose="02020603050405020304" pitchFamily="18" charset="0"/>
              </a:rPr>
              <a:t>CO2, CH4, N2O, ПФУ, ГФУ, SF6</a:t>
            </a:r>
          </a:p>
          <a:p>
            <a:r>
              <a:rPr lang="ru-RU" sz="1400" dirty="0">
                <a:latin typeface="Times New Roman" panose="02020603050405020304" pitchFamily="18" charset="0"/>
                <a:cs typeface="Times New Roman" panose="02020603050405020304" pitchFamily="18" charset="0"/>
              </a:rPr>
              <a:t>Средняя аукционная цена (2022)</a:t>
            </a:r>
          </a:p>
          <a:p>
            <a:r>
              <a:rPr lang="ru-RU" sz="1400" b="1" dirty="0">
                <a:latin typeface="Times New Roman" panose="02020603050405020304" pitchFamily="18" charset="0"/>
                <a:cs typeface="Times New Roman" panose="02020603050405020304" pitchFamily="18" charset="0"/>
              </a:rPr>
              <a:t>23 243 вон (17,99 долларов США)</a:t>
            </a:r>
          </a:p>
          <a:p>
            <a:r>
              <a:rPr lang="ru-RU" sz="1400" dirty="0">
                <a:latin typeface="Times New Roman" panose="02020603050405020304" pitchFamily="18" charset="0"/>
                <a:cs typeface="Times New Roman" panose="02020603050405020304" pitchFamily="18" charset="0"/>
              </a:rPr>
              <a:t>Средняя цена на вторичном рынке (2022)</a:t>
            </a:r>
          </a:p>
          <a:p>
            <a:r>
              <a:rPr lang="ru-RU" sz="1400" b="1" dirty="0">
                <a:latin typeface="Times New Roman" panose="02020603050405020304" pitchFamily="18" charset="0"/>
                <a:cs typeface="Times New Roman" panose="02020603050405020304" pitchFamily="18" charset="0"/>
              </a:rPr>
              <a:t>20 633 вон (15,97 долларов США)</a:t>
            </a:r>
          </a:p>
          <a:p>
            <a:r>
              <a:rPr lang="ru-RU" sz="1400" dirty="0">
                <a:latin typeface="Times New Roman" panose="02020603050405020304" pitchFamily="18" charset="0"/>
                <a:cs typeface="Times New Roman" panose="02020603050405020304" pitchFamily="18" charset="0"/>
              </a:rPr>
              <a:t>Общий доход с начала</a:t>
            </a:r>
          </a:p>
          <a:p>
            <a:r>
              <a:rPr lang="ru-RU" sz="1400" b="1" dirty="0">
                <a:latin typeface="Times New Roman" panose="02020603050405020304" pitchFamily="18" charset="0"/>
                <a:cs typeface="Times New Roman" panose="02020603050405020304" pitchFamily="18" charset="0"/>
              </a:rPr>
              <a:t>1 092,6 млрд. вон (845,2 млн. долларов США)</a:t>
            </a:r>
          </a:p>
          <a:p>
            <a:r>
              <a:rPr lang="ru-RU" sz="1400" dirty="0">
                <a:latin typeface="Times New Roman" panose="02020603050405020304" pitchFamily="18" charset="0"/>
                <a:cs typeface="Times New Roman" panose="02020603050405020304" pitchFamily="18" charset="0"/>
              </a:rPr>
              <a:t>Общий доход (2022)</a:t>
            </a:r>
          </a:p>
          <a:p>
            <a:r>
              <a:rPr lang="ru-RU" sz="1400" b="1" dirty="0">
                <a:latin typeface="Times New Roman" panose="02020603050405020304" pitchFamily="18" charset="0"/>
                <a:cs typeface="Times New Roman" panose="02020603050405020304" pitchFamily="18" charset="0"/>
              </a:rPr>
              <a:t>317,1 млрд. вон (245,4 млн. долларов США</a:t>
            </a:r>
            <a:r>
              <a:rPr lang="ru-RU" sz="1400" b="1" dirty="0" smtClean="0">
                <a:latin typeface="Times New Roman" panose="02020603050405020304" pitchFamily="18" charset="0"/>
                <a:cs typeface="Times New Roman" panose="02020603050405020304" pitchFamily="18" charset="0"/>
              </a:rPr>
              <a:t>)</a:t>
            </a:r>
          </a:p>
          <a:p>
            <a:r>
              <a:rPr lang="en-US" sz="1400" b="1" dirty="0">
                <a:latin typeface="Times New Roman" panose="02020603050405020304" pitchFamily="18" charset="0"/>
                <a:cs typeface="Times New Roman" panose="02020603050405020304" pitchFamily="18" charset="0"/>
                <a:hlinkClick r:id="rId2"/>
              </a:rPr>
              <a:t>https://</a:t>
            </a:r>
            <a:r>
              <a:rPr lang="en-US" sz="1400" b="1" dirty="0" smtClean="0">
                <a:latin typeface="Times New Roman" panose="02020603050405020304" pitchFamily="18" charset="0"/>
                <a:cs typeface="Times New Roman" panose="02020603050405020304" pitchFamily="18" charset="0"/>
                <a:hlinkClick r:id="rId2"/>
              </a:rPr>
              <a:t>icapcarbonaction.com/en/ets/korea-emissions-trading-scheme</a:t>
            </a:r>
            <a:r>
              <a:rPr lang="ru-RU" sz="1400" b="1" dirty="0" smtClean="0">
                <a:latin typeface="Times New Roman" panose="02020603050405020304" pitchFamily="18" charset="0"/>
                <a:cs typeface="Times New Roman" panose="02020603050405020304" pitchFamily="18" charset="0"/>
              </a:rPr>
              <a:t> </a:t>
            </a:r>
            <a:endParaRPr lang="ru-RU" sz="1400" b="1" dirty="0">
              <a:latin typeface="Times New Roman" panose="02020603050405020304" pitchFamily="18" charset="0"/>
              <a:cs typeface="Times New Roman" panose="02020603050405020304" pitchFamily="18" charset="0"/>
            </a:endParaRPr>
          </a:p>
          <a:p>
            <a:pPr algn="just"/>
            <a:r>
              <a:rPr lang="ru-RU" sz="1400" b="1" dirty="0" smtClean="0">
                <a:latin typeface="Times New Roman" panose="02020603050405020304" pitchFamily="18" charset="0"/>
                <a:cs typeface="Times New Roman" panose="02020603050405020304" pitchFamily="18" charset="0"/>
              </a:rPr>
              <a:t>Ключевые нормативные правовые акты:</a:t>
            </a:r>
          </a:p>
          <a:p>
            <a:pPr algn="just"/>
            <a:r>
              <a:rPr lang="ru-RU" sz="1400" b="1" dirty="0" smtClean="0">
                <a:latin typeface="Times New Roman" panose="02020603050405020304" pitchFamily="18" charset="0"/>
                <a:cs typeface="Times New Roman" panose="02020603050405020304" pitchFamily="18" charset="0"/>
              </a:rPr>
              <a:t>Рамочный закон о нейтрализации выбросов углерода</a:t>
            </a:r>
          </a:p>
          <a:p>
            <a:pPr algn="just"/>
            <a:r>
              <a:rPr lang="en-US" sz="1400" dirty="0" smtClean="0">
                <a:latin typeface="Times New Roman" panose="02020603050405020304" pitchFamily="18" charset="0"/>
                <a:cs typeface="Times New Roman" panose="02020603050405020304" pitchFamily="18" charset="0"/>
              </a:rPr>
              <a:t>https:</a:t>
            </a:r>
            <a:r>
              <a:rPr lang="ru-RU" sz="1400"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www.law.go.kr/</a:t>
            </a:r>
            <a:r>
              <a:rPr lang="ko-KR" altLang="en-US" sz="1400" dirty="0">
                <a:latin typeface="Times New Roman" panose="02020603050405020304" pitchFamily="18" charset="0"/>
                <a:cs typeface="Times New Roman" panose="02020603050405020304" pitchFamily="18" charset="0"/>
              </a:rPr>
              <a:t>법령</a:t>
            </a:r>
            <a:r>
              <a:rPr lang="en-US" altLang="ko-KR" sz="1400" dirty="0">
                <a:latin typeface="Times New Roman" panose="02020603050405020304" pitchFamily="18" charset="0"/>
                <a:cs typeface="Times New Roman" panose="02020603050405020304" pitchFamily="18" charset="0"/>
              </a:rPr>
              <a:t>/</a:t>
            </a:r>
            <a:r>
              <a:rPr lang="ko-KR" altLang="en-US" sz="1400" dirty="0">
                <a:latin typeface="Times New Roman" panose="02020603050405020304" pitchFamily="18" charset="0"/>
                <a:cs typeface="Times New Roman" panose="02020603050405020304" pitchFamily="18" charset="0"/>
              </a:rPr>
              <a:t>기후위기대응을위한탄소중립ㆍ녹색성장기본법</a:t>
            </a:r>
            <a:r>
              <a:rPr lang="en-US" altLang="ko-KR" sz="1400" dirty="0">
                <a:latin typeface="Times New Roman" panose="02020603050405020304" pitchFamily="18" charset="0"/>
                <a:cs typeface="Times New Roman" panose="02020603050405020304" pitchFamily="18" charset="0"/>
              </a:rPr>
              <a:t>/(</a:t>
            </a:r>
            <a:r>
              <a:rPr lang="en-US" altLang="ko-KR" sz="1400" dirty="0" smtClean="0">
                <a:latin typeface="Times New Roman" panose="02020603050405020304" pitchFamily="18" charset="0"/>
                <a:cs typeface="Times New Roman" panose="02020603050405020304" pitchFamily="18" charset="0"/>
              </a:rPr>
              <a:t>18469,20210924</a:t>
            </a:r>
            <a:r>
              <a:rPr lang="ru-RU" altLang="ko-KR" sz="1400" dirty="0" smtClean="0">
                <a:latin typeface="Times New Roman" panose="02020603050405020304" pitchFamily="18" charset="0"/>
                <a:cs typeface="Times New Roman" panose="02020603050405020304" pitchFamily="18" charset="0"/>
              </a:rPr>
              <a:t>) </a:t>
            </a:r>
          </a:p>
          <a:p>
            <a:pPr algn="just"/>
            <a:r>
              <a:rPr lang="ru-RU" sz="1400" b="1" dirty="0" smtClean="0">
                <a:latin typeface="Times New Roman" panose="02020603050405020304" pitchFamily="18" charset="0"/>
                <a:cs typeface="Times New Roman" panose="02020603050405020304" pitchFamily="18" charset="0"/>
              </a:rPr>
              <a:t>Закон </a:t>
            </a:r>
            <a:r>
              <a:rPr lang="ru-RU" sz="1400" b="1" dirty="0">
                <a:latin typeface="Times New Roman" panose="02020603050405020304" pitchFamily="18" charset="0"/>
                <a:cs typeface="Times New Roman" panose="02020603050405020304" pitchFamily="18" charset="0"/>
              </a:rPr>
              <a:t>о </a:t>
            </a:r>
            <a:r>
              <a:rPr lang="ru-RU" sz="1400" b="1" dirty="0" smtClean="0">
                <a:latin typeface="Times New Roman" panose="02020603050405020304" pitchFamily="18" charset="0"/>
                <a:cs typeface="Times New Roman" panose="02020603050405020304" pitchFamily="18" charset="0"/>
              </a:rPr>
              <a:t>распределении и торговле  выбросами парниковых газов.</a:t>
            </a:r>
            <a:r>
              <a:rPr lang="ru-RU" sz="1400" dirty="0"/>
              <a:t> Вступил в силу в 2020 </a:t>
            </a:r>
            <a:r>
              <a:rPr lang="ru-RU" sz="1400" dirty="0" smtClean="0"/>
              <a:t>году</a:t>
            </a:r>
          </a:p>
          <a:p>
            <a:pPr algn="just"/>
            <a:r>
              <a:rPr lang="en-US" sz="1200" dirty="0">
                <a:latin typeface="Times New Roman" panose="02020603050405020304" pitchFamily="18" charset="0"/>
                <a:cs typeface="Times New Roman" panose="02020603050405020304" pitchFamily="18" charset="0"/>
                <a:hlinkClick r:id="rId3"/>
              </a:rPr>
              <a:t>https://</a:t>
            </a:r>
            <a:r>
              <a:rPr lang="en-US" sz="1200" dirty="0" smtClean="0">
                <a:latin typeface="Times New Roman" panose="02020603050405020304" pitchFamily="18" charset="0"/>
                <a:cs typeface="Times New Roman" panose="02020603050405020304" pitchFamily="18" charset="0"/>
                <a:hlinkClick r:id="rId3"/>
              </a:rPr>
              <a:t>www.law.go.kr/LSW/lsInfoP.do?nwJoYnInfo=N&amp;ancYnChk=0&amp;efYd=20200601&amp;lsiSeq=215913&amp;ancNo=17104&amp;efGubun=Y&amp;chrClsCd=010202&amp;ancYd=20200324#0000</a:t>
            </a:r>
            <a:r>
              <a:rPr lang="ru-RU" sz="1200" dirty="0" smtClean="0">
                <a:latin typeface="Times New Roman" panose="02020603050405020304" pitchFamily="18"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a:p>
            <a:pPr algn="just"/>
            <a:endParaRPr lang="en-US" sz="1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65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a:r>
              <a:rPr lang="ru-RU" sz="2000" b="1" dirty="0">
                <a:latin typeface="Times New Roman" panose="02020603050405020304" pitchFamily="18" charset="0"/>
                <a:cs typeface="Times New Roman" panose="02020603050405020304" pitchFamily="18" charset="0"/>
              </a:rPr>
              <a:t>Регламент (ЕС) № 166/2006 о создании Европейского реестра выбросов и переноса </a:t>
            </a:r>
            <a:r>
              <a:rPr lang="ru-RU" sz="2000" b="1" dirty="0" smtClean="0">
                <a:latin typeface="Times New Roman" panose="02020603050405020304" pitchFamily="18" charset="0"/>
                <a:cs typeface="Times New Roman" panose="02020603050405020304" pitchFamily="18" charset="0"/>
              </a:rPr>
              <a:t>загрязнителей</a:t>
            </a:r>
          </a:p>
          <a:p>
            <a:pPr algn="just"/>
            <a:r>
              <a:rPr lang="en-US" sz="1800" dirty="0" smtClean="0">
                <a:latin typeface="Times New Roman" panose="02020603050405020304" pitchFamily="18" charset="0"/>
                <a:cs typeface="Times New Roman" panose="02020603050405020304" pitchFamily="18" charset="0"/>
                <a:hlinkClick r:id="rId2"/>
              </a:rPr>
              <a:t>https://eur-lex.europa.eu/legal-content/en/LSU/?uri=CELEX%3A32006R0166</a:t>
            </a:r>
            <a:r>
              <a:rPr lang="ru-RU" sz="1800" dirty="0" smtClean="0">
                <a:latin typeface="Times New Roman" panose="02020603050405020304" pitchFamily="18" charset="0"/>
                <a:cs typeface="Times New Roman" panose="02020603050405020304" pitchFamily="18" charset="0"/>
              </a:rPr>
              <a:t> </a:t>
            </a:r>
          </a:p>
          <a:p>
            <a:pPr algn="just"/>
            <a:r>
              <a:rPr lang="ru-RU" sz="1800" b="1" dirty="0">
                <a:latin typeface="Times New Roman" panose="02020603050405020304" pitchFamily="18" charset="0"/>
                <a:cs typeface="Times New Roman" panose="02020603050405020304" pitchFamily="18" charset="0"/>
              </a:rPr>
              <a:t>Директива 2010/75/ЕС Европейского парламента и Совета от 24 ноября 2010 г. о промышленных выбросах (комплексное предотвращение и контроль загрязнения) (переработанная) (текст, имеющий отношение к ЕЭЗ</a:t>
            </a:r>
            <a:r>
              <a:rPr lang="ru-RU" sz="1800" b="1" dirty="0" smtClean="0">
                <a:latin typeface="Times New Roman" panose="02020603050405020304" pitchFamily="18" charset="0"/>
                <a:cs typeface="Times New Roman" panose="02020603050405020304" pitchFamily="18" charset="0"/>
              </a:rPr>
              <a:t>)</a:t>
            </a:r>
          </a:p>
          <a:p>
            <a:pPr algn="just"/>
            <a:r>
              <a:rPr lang="en-US" sz="1800" dirty="0" smtClean="0">
                <a:latin typeface="Times New Roman" panose="02020603050405020304" pitchFamily="18" charset="0"/>
                <a:cs typeface="Times New Roman" panose="02020603050405020304" pitchFamily="18" charset="0"/>
                <a:hlinkClick r:id="rId3"/>
              </a:rPr>
              <a:t>https</a:t>
            </a:r>
            <a:r>
              <a:rPr lang="en-US" sz="1800" dirty="0">
                <a:latin typeface="Times New Roman" panose="02020603050405020304" pitchFamily="18" charset="0"/>
                <a:cs typeface="Times New Roman" panose="02020603050405020304" pitchFamily="18" charset="0"/>
                <a:hlinkClick r:id="rId3"/>
              </a:rPr>
              <a:t>://eur-lex.europa.eu/legal-content/EN/TXT/?</a:t>
            </a:r>
            <a:r>
              <a:rPr lang="en-US" sz="1800" dirty="0" smtClean="0">
                <a:latin typeface="Times New Roman" panose="02020603050405020304" pitchFamily="18" charset="0"/>
                <a:cs typeface="Times New Roman" panose="02020603050405020304" pitchFamily="18" charset="0"/>
                <a:hlinkClick r:id="rId3"/>
              </a:rPr>
              <a:t>uri=CELEX%3A32010L0075</a:t>
            </a:r>
            <a:r>
              <a:rPr lang="ru-RU" sz="1800" dirty="0" smtClean="0">
                <a:latin typeface="Times New Roman" panose="02020603050405020304" pitchFamily="18" charset="0"/>
                <a:cs typeface="Times New Roman" panose="02020603050405020304" pitchFamily="18" charset="0"/>
              </a:rPr>
              <a:t> </a:t>
            </a:r>
          </a:p>
          <a:p>
            <a:pPr algn="just"/>
            <a:r>
              <a:rPr lang="ru-RU" sz="1800" b="1" dirty="0">
                <a:latin typeface="Times New Roman" panose="02020603050405020304" pitchFamily="18" charset="0"/>
                <a:cs typeface="Times New Roman" panose="02020603050405020304" pitchFamily="18" charset="0"/>
              </a:rPr>
              <a:t>Делегированный Регламент Комиссии (ЕС) 2017/655 от 19 декабря 2016 г., дополняющий Регламент (ЕС) 2016/1628 Европейского парламента и Совета в отношении мониторинга выбросов газообразных загрязняющих веществ из находящихся в эксплуатации двигателей внутреннего сгорания, </a:t>
            </a:r>
            <a:r>
              <a:rPr lang="ru-RU" sz="1800" b="1" dirty="0" smtClean="0">
                <a:latin typeface="Times New Roman" panose="02020603050405020304" pitchFamily="18" charset="0"/>
                <a:cs typeface="Times New Roman" panose="02020603050405020304" pitchFamily="18" charset="0"/>
              </a:rPr>
              <a:t>установленных </a:t>
            </a:r>
            <a:r>
              <a:rPr lang="ru-RU" sz="1800" b="1" dirty="0">
                <a:latin typeface="Times New Roman" panose="02020603050405020304" pitchFamily="18" charset="0"/>
                <a:cs typeface="Times New Roman" panose="02020603050405020304" pitchFamily="18" charset="0"/>
              </a:rPr>
              <a:t>на внедорожных транспортных средствах. </a:t>
            </a:r>
            <a:r>
              <a:rPr lang="ru-RU" sz="1800" b="1" dirty="0" smtClean="0">
                <a:latin typeface="Times New Roman" panose="02020603050405020304" pitchFamily="18" charset="0"/>
                <a:cs typeface="Times New Roman" panose="02020603050405020304" pitchFamily="18" charset="0"/>
              </a:rPr>
              <a:t>Техника</a:t>
            </a:r>
          </a:p>
          <a:p>
            <a:r>
              <a:rPr lang="en-US" sz="1800" dirty="0">
                <a:hlinkClick r:id="rId4"/>
              </a:rPr>
              <a:t>https://eur-lex.europa.eu/legal-content/en/ALL/?</a:t>
            </a:r>
            <a:r>
              <a:rPr lang="en-US" sz="1800" dirty="0" smtClean="0">
                <a:hlinkClick r:id="rId4"/>
              </a:rPr>
              <a:t>uri=CELEX%3A32017R0655</a:t>
            </a:r>
            <a:r>
              <a:rPr lang="ru-RU" sz="1800" dirty="0" smtClean="0"/>
              <a:t> </a:t>
            </a:r>
            <a:endParaRPr lang="ru-RU" sz="1800" dirty="0"/>
          </a:p>
        </p:txBody>
      </p:sp>
    </p:spTree>
    <p:extLst>
      <p:ext uri="{BB962C8B-B14F-4D97-AF65-F5344CB8AC3E}">
        <p14:creationId xmlns:p14="http://schemas.microsoft.com/office/powerpoint/2010/main" val="28958701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16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Республике Корея</a:t>
            </a:r>
            <a:endParaRPr lang="ru-RU" sz="1600" dirty="0"/>
          </a:p>
        </p:txBody>
      </p:sp>
      <p:sp>
        <p:nvSpPr>
          <p:cNvPr id="3" name="Объект 2"/>
          <p:cNvSpPr>
            <a:spLocks noGrp="1"/>
          </p:cNvSpPr>
          <p:nvPr>
            <p:ph idx="1"/>
          </p:nvPr>
        </p:nvSpPr>
        <p:spPr>
          <a:solidFill>
            <a:schemeClr val="accent6">
              <a:lumMod val="40000"/>
              <a:lumOff val="60000"/>
            </a:schemeClr>
          </a:solidFill>
        </p:spPr>
        <p:txBody>
          <a:bodyPr>
            <a:noAutofit/>
          </a:bodyPr>
          <a:lstStyle/>
          <a:p>
            <a:pPr algn="just"/>
            <a:r>
              <a:rPr lang="ru-RU" sz="1200" b="1" dirty="0">
                <a:latin typeface="Times New Roman" panose="02020603050405020304" pitchFamily="18" charset="0"/>
                <a:cs typeface="Times New Roman" panose="02020603050405020304" pitchFamily="18" charset="0"/>
              </a:rPr>
              <a:t>Национальной системой управления выбросами парниковых газов (NGMS) управляет </a:t>
            </a:r>
            <a:r>
              <a:rPr lang="en-US" sz="1200" b="1" dirty="0">
                <a:latin typeface="Times New Roman" panose="02020603050405020304" pitchFamily="18" charset="0"/>
                <a:cs typeface="Times New Roman" panose="02020603050405020304" pitchFamily="18" charset="0"/>
              </a:rPr>
              <a:t>GIR - </a:t>
            </a:r>
            <a:r>
              <a:rPr lang="ru-RU" sz="1200" b="1" dirty="0">
                <a:latin typeface="Times New Roman" panose="02020603050405020304" pitchFamily="18" charset="0"/>
                <a:cs typeface="Times New Roman" panose="02020603050405020304" pitchFamily="18" charset="0"/>
              </a:rPr>
              <a:t>Корейский центр инвентаризации и исследований парниковых газов – </a:t>
            </a:r>
            <a:r>
              <a:rPr lang="en-US" sz="1200" b="1" dirty="0">
                <a:latin typeface="Times New Roman" panose="02020603050405020304" pitchFamily="18" charset="0"/>
                <a:cs typeface="Times New Roman" panose="02020603050405020304" pitchFamily="18" charset="0"/>
              </a:rPr>
              <a:t>Greenhouse Gas Inventory and Research Centre</a:t>
            </a:r>
            <a:r>
              <a:rPr lang="ru-RU" sz="1200" b="1" dirty="0">
                <a:latin typeface="Times New Roman" panose="02020603050405020304" pitchFamily="18" charset="0"/>
                <a:cs typeface="Times New Roman" panose="02020603050405020304" pitchFamily="18" charset="0"/>
              </a:rPr>
              <a:t>. GIR</a:t>
            </a:r>
            <a:r>
              <a:rPr lang="ru-RU" sz="1200" dirty="0">
                <a:latin typeface="Times New Roman" panose="02020603050405020304" pitchFamily="18" charset="0"/>
                <a:cs typeface="Times New Roman" panose="02020603050405020304" pitchFamily="18" charset="0"/>
              </a:rPr>
              <a:t> был основан 15 июня 2010 года в соответствии с «Рамочным законом о </a:t>
            </a:r>
            <a:r>
              <a:rPr lang="ru-RU" sz="1200" dirty="0" err="1">
                <a:latin typeface="Times New Roman" panose="02020603050405020304" pitchFamily="18" charset="0"/>
                <a:cs typeface="Times New Roman" panose="02020603050405020304" pitchFamily="18" charset="0"/>
              </a:rPr>
              <a:t>низкоуглеродном</a:t>
            </a:r>
            <a:r>
              <a:rPr lang="ru-RU" sz="1200" dirty="0">
                <a:latin typeface="Times New Roman" panose="02020603050405020304" pitchFamily="18" charset="0"/>
                <a:cs typeface="Times New Roman" panose="02020603050405020304" pitchFamily="18" charset="0"/>
              </a:rPr>
              <a:t>, зеленом росте».</a:t>
            </a:r>
            <a:r>
              <a:rPr lang="en-US"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hlinkClick r:id="rId2"/>
              </a:rPr>
              <a:t>http://www.gir.go.kr/eng/index.do?menuId=5</a:t>
            </a:r>
            <a:r>
              <a:rPr lang="ru-RU" sz="1200" dirty="0">
                <a:latin typeface="Times New Roman" panose="02020603050405020304" pitchFamily="18" charset="0"/>
                <a:cs typeface="Times New Roman" panose="02020603050405020304" pitchFamily="18" charset="0"/>
              </a:rPr>
              <a:t> </a:t>
            </a:r>
            <a:endParaRPr lang="ru-RU" sz="1200" b="1" dirty="0">
              <a:latin typeface="Times New Roman" panose="02020603050405020304" pitchFamily="18" charset="0"/>
              <a:cs typeface="Times New Roman" panose="02020603050405020304" pitchFamily="18" charset="0"/>
            </a:endParaRPr>
          </a:p>
          <a:p>
            <a:pPr algn="just"/>
            <a:endParaRPr lang="ru-RU" sz="1200" b="1" dirty="0">
              <a:latin typeface="Times New Roman" panose="02020603050405020304" pitchFamily="18" charset="0"/>
              <a:cs typeface="Times New Roman" panose="02020603050405020304" pitchFamily="18" charset="0"/>
            </a:endParaRPr>
          </a:p>
          <a:p>
            <a:pPr algn="just"/>
            <a:r>
              <a:rPr lang="en-US" sz="1200" dirty="0">
                <a:latin typeface="Times New Roman" panose="02020603050405020304" pitchFamily="18" charset="0"/>
                <a:cs typeface="Times New Roman" panose="02020603050405020304" pitchFamily="18" charset="0"/>
              </a:rPr>
              <a:t>GIR </a:t>
            </a:r>
            <a:r>
              <a:rPr lang="ru-RU" sz="1200" dirty="0">
                <a:latin typeface="Times New Roman" panose="02020603050405020304" pitchFamily="18" charset="0"/>
                <a:cs typeface="Times New Roman" panose="02020603050405020304" pitchFamily="18" charset="0"/>
              </a:rPr>
              <a:t>готовит "Руководящие принципы по измерению, отчетности и проверке национальной статистики выбросов парниковых газов" и "Руководящие принципы по разработке и верификации  коэффициентов выбросов парниковых газов для конкретной страны"</a:t>
            </a:r>
            <a:br>
              <a:rPr lang="ru-RU" sz="1200" dirty="0">
                <a:latin typeface="Times New Roman" panose="02020603050405020304" pitchFamily="18" charset="0"/>
                <a:cs typeface="Times New Roman" panose="02020603050405020304" pitchFamily="18" charset="0"/>
              </a:rPr>
            </a:br>
            <a:r>
              <a:rPr lang="ko-KR" altLang="en-US"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GIR </a:t>
            </a:r>
            <a:r>
              <a:rPr lang="ru-RU" sz="1200" dirty="0">
                <a:latin typeface="Times New Roman" panose="02020603050405020304" pitchFamily="18" charset="0"/>
                <a:cs typeface="Times New Roman" panose="02020603050405020304" pitchFamily="18" charset="0"/>
              </a:rPr>
              <a:t>верифицирует  коэффициенты выбросов парниковых газов для конкретной страны и национальный / секторальный кадастр выбросов парниковых газов</a:t>
            </a:r>
          </a:p>
          <a:p>
            <a:pPr algn="just"/>
            <a:r>
              <a:rPr lang="ko-KR" altLang="en-US"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GIR </a:t>
            </a:r>
            <a:r>
              <a:rPr lang="ru-RU" sz="1200" dirty="0">
                <a:latin typeface="Times New Roman" panose="02020603050405020304" pitchFamily="18" charset="0"/>
                <a:cs typeface="Times New Roman" panose="02020603050405020304" pitchFamily="18" charset="0"/>
              </a:rPr>
              <a:t>разработал и координирует общие планы по управлению национальными статистическими показателями выбросов парниковых газов (в сотрудничестве с соответствующими министерствами)</a:t>
            </a:r>
            <a:r>
              <a:rPr lang="en-US"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hlinkClick r:id="rId3"/>
              </a:rPr>
              <a:t>http://www.gir.go.kr/eng/index.do?menuId=9</a:t>
            </a:r>
            <a:r>
              <a:rPr lang="ru-RU" sz="1200" dirty="0">
                <a:latin typeface="Times New Roman" panose="02020603050405020304" pitchFamily="18" charset="0"/>
                <a:cs typeface="Times New Roman" panose="02020603050405020304" pitchFamily="18" charset="0"/>
              </a:rPr>
              <a:t> </a:t>
            </a:r>
            <a:br>
              <a:rPr lang="ru-RU" sz="1200" dirty="0">
                <a:latin typeface="Times New Roman" panose="02020603050405020304" pitchFamily="18" charset="0"/>
                <a:cs typeface="Times New Roman" panose="02020603050405020304" pitchFamily="18" charset="0"/>
              </a:rPr>
            </a:br>
            <a:r>
              <a:rPr lang="ru-RU" sz="1200" dirty="0">
                <a:latin typeface="Times New Roman" panose="02020603050405020304" pitchFamily="18" charset="0"/>
                <a:cs typeface="Times New Roman" panose="02020603050405020304" pitchFamily="18" charset="0"/>
              </a:rPr>
              <a:t/>
            </a:r>
            <a:br>
              <a:rPr lang="ru-RU" sz="1200" dirty="0">
                <a:latin typeface="Times New Roman" panose="02020603050405020304" pitchFamily="18" charset="0"/>
                <a:cs typeface="Times New Roman" panose="02020603050405020304" pitchFamily="18" charset="0"/>
              </a:rPr>
            </a:br>
            <a:r>
              <a:rPr lang="ru-RU" sz="1800" b="1" dirty="0" smtClean="0">
                <a:latin typeface="Times New Roman" panose="02020603050405020304" pitchFamily="18" charset="0"/>
                <a:cs typeface="Times New Roman" panose="02020603050405020304" pitchFamily="18" charset="0"/>
              </a:rPr>
              <a:t>Мониторинг</a:t>
            </a:r>
            <a:r>
              <a:rPr lang="ru-RU" sz="1800" b="1" dirty="0">
                <a:latin typeface="Times New Roman" panose="02020603050405020304" pitchFamily="18" charset="0"/>
                <a:cs typeface="Times New Roman" panose="02020603050405020304" pitchFamily="18" charset="0"/>
              </a:rPr>
              <a:t>, отчетность, верификация (MRV)</a:t>
            </a:r>
          </a:p>
          <a:p>
            <a:pPr algn="just" fontAlgn="base"/>
            <a:r>
              <a:rPr lang="ru-RU" sz="1200" b="1" dirty="0">
                <a:latin typeface="Times New Roman" panose="02020603050405020304" pitchFamily="18" charset="0"/>
                <a:cs typeface="Times New Roman" panose="02020603050405020304" pitchFamily="18" charset="0"/>
              </a:rPr>
              <a:t>ПЕРИОДИЧНОСТЬ ПРЕДСТАВЛЕНИЯ ОТЧЕТНОСТИ:</a:t>
            </a:r>
            <a:r>
              <a:rPr lang="ru-RU" sz="1200" dirty="0">
                <a:latin typeface="Times New Roman" panose="02020603050405020304" pitchFamily="18" charset="0"/>
                <a:cs typeface="Times New Roman" panose="02020603050405020304" pitchFamily="18" charset="0"/>
              </a:rPr>
              <a:t> Ежегодные отчеты о выбросах за предыдущий год должны быть представлены до 31 марта. </a:t>
            </a:r>
          </a:p>
          <a:p>
            <a:pPr algn="just" fontAlgn="base"/>
            <a:r>
              <a:rPr lang="ru-RU" sz="1200" b="1" dirty="0">
                <a:latin typeface="Times New Roman" panose="02020603050405020304" pitchFamily="18" charset="0"/>
                <a:cs typeface="Times New Roman" panose="02020603050405020304" pitchFamily="18" charset="0"/>
              </a:rPr>
              <a:t>ПРОВЕРКА: </a:t>
            </a:r>
            <a:r>
              <a:rPr lang="ru-RU" sz="1200" dirty="0">
                <a:latin typeface="Times New Roman" panose="02020603050405020304" pitchFamily="18" charset="0"/>
                <a:cs typeface="Times New Roman" panose="02020603050405020304" pitchFamily="18" charset="0"/>
              </a:rPr>
              <a:t>Выбросы должны быть проверены сторонним верификатором.</a:t>
            </a:r>
          </a:p>
          <a:p>
            <a:pPr algn="just" fontAlgn="base"/>
            <a:r>
              <a:rPr lang="ru-RU" sz="1200" b="1" dirty="0">
                <a:latin typeface="Times New Roman" panose="02020603050405020304" pitchFamily="18" charset="0"/>
                <a:cs typeface="Times New Roman" panose="02020603050405020304" pitchFamily="18" charset="0"/>
              </a:rPr>
              <a:t>СТРУКТУРА: </a:t>
            </a:r>
            <a:r>
              <a:rPr lang="ru-RU" sz="1200" dirty="0">
                <a:latin typeface="Times New Roman" panose="02020603050405020304" pitchFamily="18" charset="0"/>
                <a:cs typeface="Times New Roman" panose="02020603050405020304" pitchFamily="18" charset="0"/>
              </a:rPr>
              <a:t>Отчеты о выбросах рассматриваются и заверяются Комитетом по сертификации Министерства окружающей среды к концу мая.</a:t>
            </a:r>
          </a:p>
          <a:p>
            <a:pPr algn="just"/>
            <a:r>
              <a:rPr lang="en-US" sz="1200" dirty="0">
                <a:latin typeface="Times New Roman" panose="02020603050405020304" pitchFamily="18" charset="0"/>
                <a:cs typeface="Times New Roman" panose="02020603050405020304" pitchFamily="18" charset="0"/>
                <a:hlinkClick r:id="rId4"/>
              </a:rPr>
              <a:t>https://icapcarbonaction.com/en/ets/korea-emissions-trading-scheme</a:t>
            </a:r>
            <a:r>
              <a:rPr lang="ru-RU" sz="1200" dirty="0">
                <a:latin typeface="Times New Roman" panose="02020603050405020304" pitchFamily="18" charset="0"/>
                <a:cs typeface="Times New Roman" panose="02020603050405020304" pitchFamily="18" charset="0"/>
              </a:rPr>
              <a:t> </a:t>
            </a: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3095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Республике Корея</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fontScale="70000" lnSpcReduction="20000"/>
          </a:bodyPr>
          <a:lstStyle/>
          <a:p>
            <a:pPr marL="457200" lvl="1" indent="0" algn="just" fontAlgn="base">
              <a:buNone/>
            </a:pPr>
            <a:r>
              <a:rPr lang="ru-RU" sz="2600" dirty="0">
                <a:latin typeface="Times New Roman" panose="02020603050405020304" pitchFamily="18" charset="0"/>
                <a:cs typeface="Times New Roman" panose="02020603050405020304" pitchFamily="18" charset="0"/>
              </a:rPr>
              <a:t>24 ноября 2022 года Министерство окружающей среды Южной Кореи опубликовало документ , в котором излагаются первые из нескольких </a:t>
            </a:r>
            <a:r>
              <a:rPr lang="ru-RU" sz="2600" b="1" dirty="0">
                <a:latin typeface="Times New Roman" panose="02020603050405020304" pitchFamily="18" charset="0"/>
                <a:cs typeface="Times New Roman" panose="02020603050405020304" pitchFamily="18" charset="0"/>
              </a:rPr>
              <a:t>краткосрочных реформ внутренней системы торговли выбросами (ETS) </a:t>
            </a:r>
            <a:r>
              <a:rPr lang="ru-RU" sz="2600" dirty="0">
                <a:latin typeface="Times New Roman" panose="02020603050405020304" pitchFamily="18" charset="0"/>
                <a:cs typeface="Times New Roman" panose="02020603050405020304" pitchFamily="18" charset="0"/>
              </a:rPr>
              <a:t>в рамках продолжающихся усилий по повышению ее общей эффективности</a:t>
            </a:r>
            <a:r>
              <a:rPr lang="ru-RU" sz="260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marL="457200" lvl="1" indent="0" fontAlgn="base">
              <a:buNone/>
            </a:pPr>
            <a:r>
              <a:rPr lang="en-US" sz="2600" dirty="0">
                <a:latin typeface="Times New Roman" panose="02020603050405020304" pitchFamily="18" charset="0"/>
                <a:cs typeface="Times New Roman" panose="02020603050405020304" pitchFamily="18" charset="0"/>
                <a:hlinkClick r:id="rId2"/>
              </a:rPr>
              <a:t>https://</a:t>
            </a:r>
            <a:r>
              <a:rPr lang="en-US" sz="2600" dirty="0" smtClean="0">
                <a:latin typeface="Times New Roman" panose="02020603050405020304" pitchFamily="18" charset="0"/>
                <a:cs typeface="Times New Roman" panose="02020603050405020304" pitchFamily="18" charset="0"/>
                <a:hlinkClick r:id="rId2"/>
              </a:rPr>
              <a:t>icapcarbonaction.com/en/news/south-korea-approves-initial-wave-near-term-ets-reforms</a:t>
            </a:r>
            <a:r>
              <a:rPr lang="ru-RU" sz="2600" dirty="0" smtClean="0">
                <a:latin typeface="Times New Roman" panose="02020603050405020304" pitchFamily="18" charset="0"/>
                <a:cs typeface="Times New Roman" panose="02020603050405020304" pitchFamily="18" charset="0"/>
              </a:rPr>
              <a:t> </a:t>
            </a:r>
            <a:endParaRPr lang="ru-RU" sz="2600" dirty="0">
              <a:latin typeface="Times New Roman" panose="02020603050405020304" pitchFamily="18" charset="0"/>
              <a:cs typeface="Times New Roman" panose="02020603050405020304" pitchFamily="18" charset="0"/>
            </a:endParaRPr>
          </a:p>
          <a:p>
            <a:pPr marL="457200" lvl="1" indent="0" algn="just" fontAlgn="base">
              <a:buNone/>
            </a:pPr>
            <a:r>
              <a:rPr lang="ru-RU" sz="2600" dirty="0">
                <a:latin typeface="Times New Roman" panose="02020603050405020304" pitchFamily="18" charset="0"/>
                <a:cs typeface="Times New Roman" panose="02020603050405020304" pitchFamily="18" charset="0"/>
              </a:rPr>
              <a:t>На данный момент в результате этого процесса появилось 78 предложений, из которых 33 были одобрены для краткосрочной реализации</a:t>
            </a:r>
            <a:r>
              <a:rPr lang="ru-RU" sz="2600" dirty="0">
                <a:latin typeface="Times New Roman" panose="02020603050405020304" pitchFamily="18" charset="0"/>
                <a:cs typeface="Times New Roman" panose="02020603050405020304" pitchFamily="18" charset="0"/>
                <a:hlinkClick r:id="rId3"/>
              </a:rPr>
              <a:t>. </a:t>
            </a:r>
            <a:r>
              <a:rPr lang="ru-RU" sz="2600" dirty="0">
                <a:latin typeface="Times New Roman" panose="02020603050405020304" pitchFamily="18" charset="0"/>
                <a:cs typeface="Times New Roman" panose="02020603050405020304" pitchFamily="18" charset="0"/>
              </a:rPr>
              <a:t>процесс консультаций с заинтересованными сторонами(K-ETS) охватывает промышленный сектор, энергетику, здания, отходы и внутреннюю авиацию. С августа </a:t>
            </a:r>
            <a:r>
              <a:rPr lang="en-US" sz="2600" dirty="0" smtClean="0">
                <a:latin typeface="Times New Roman" panose="02020603050405020304" pitchFamily="18" charset="0"/>
                <a:cs typeface="Times New Roman" panose="02020603050405020304" pitchFamily="18" charset="0"/>
              </a:rPr>
              <a:t>2022 </a:t>
            </a:r>
            <a:r>
              <a:rPr lang="ru-RU" sz="2600" dirty="0" smtClean="0">
                <a:latin typeface="Times New Roman" panose="02020603050405020304" pitchFamily="18" charset="0"/>
                <a:cs typeface="Times New Roman" panose="02020603050405020304" pitchFamily="18" charset="0"/>
              </a:rPr>
              <a:t>года </a:t>
            </a:r>
            <a:r>
              <a:rPr lang="ru-RU" sz="2600" dirty="0">
                <a:latin typeface="Times New Roman" panose="02020603050405020304" pitchFamily="18" charset="0"/>
                <a:cs typeface="Times New Roman" panose="02020603050405020304" pitchFamily="18" charset="0"/>
              </a:rPr>
              <a:t>правительство регулярно встречается с соответствующими министерствами, предприятиями, ассоциациями и экспертами в рамках крупной Корейской схемы торговли выбросами, запущенной в 2015 году, </a:t>
            </a:r>
            <a:r>
              <a:rPr lang="ru-RU" sz="2600" dirty="0" smtClean="0">
                <a:latin typeface="Times New Roman" panose="02020603050405020304" pitchFamily="18" charset="0"/>
                <a:cs typeface="Times New Roman" panose="02020603050405020304" pitchFamily="18" charset="0"/>
              </a:rPr>
              <a:t>что означает</a:t>
            </a:r>
            <a:r>
              <a:rPr lang="en-US" sz="2600"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о возможном пересмотре руководящих </a:t>
            </a:r>
            <a:r>
              <a:rPr lang="ru-RU" sz="2600" dirty="0">
                <a:latin typeface="Times New Roman" panose="02020603050405020304" pitchFamily="18" charset="0"/>
                <a:cs typeface="Times New Roman" panose="02020603050405020304" pitchFamily="18" charset="0"/>
              </a:rPr>
              <a:t>принципов. Большинство оставшихся предложений касаются долгосрочных реформ. Они все еще находятся на рассмотрении и, вероятно, будут введены с установлением новых правил для фазы 4 K-ETS, которая начинается в 2026 году.</a:t>
            </a:r>
          </a:p>
          <a:p>
            <a:endParaRPr lang="ru-RU" dirty="0"/>
          </a:p>
        </p:txBody>
      </p:sp>
    </p:spTree>
    <p:extLst>
      <p:ext uri="{BB962C8B-B14F-4D97-AF65-F5344CB8AC3E}">
        <p14:creationId xmlns:p14="http://schemas.microsoft.com/office/powerpoint/2010/main" val="5799684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Республике Корея</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lnSpcReduction="10000"/>
          </a:bodyPr>
          <a:lstStyle/>
          <a:p>
            <a:r>
              <a:rPr lang="ru-RU" sz="1600" b="1" dirty="0">
                <a:latin typeface="Times New Roman" panose="02020603050405020304" pitchFamily="18" charset="0"/>
                <a:cs typeface="Times New Roman" panose="02020603050405020304" pitchFamily="18" charset="0"/>
              </a:rPr>
              <a:t>Одобренные краткосрочные реформы в </a:t>
            </a:r>
            <a:r>
              <a:rPr lang="ru-RU" sz="1600" b="1" dirty="0" smtClean="0">
                <a:latin typeface="Times New Roman" panose="02020603050405020304" pitchFamily="18" charset="0"/>
                <a:cs typeface="Times New Roman" panose="02020603050405020304" pitchFamily="18" charset="0"/>
              </a:rPr>
              <a:t>целом </a:t>
            </a:r>
            <a:r>
              <a:rPr lang="ru-RU" sz="1600" b="1" dirty="0">
                <a:latin typeface="Times New Roman" panose="02020603050405020304" pitchFamily="18" charset="0"/>
                <a:cs typeface="Times New Roman" panose="02020603050405020304" pitchFamily="18" charset="0"/>
              </a:rPr>
              <a:t>подразделяются на пять категорий</a:t>
            </a:r>
            <a:r>
              <a:rPr lang="ru-RU" sz="1600" dirty="0" smtClean="0">
                <a:latin typeface="Times New Roman" panose="02020603050405020304" pitchFamily="18" charset="0"/>
                <a:cs typeface="Times New Roman" panose="02020603050405020304" pitchFamily="18" charset="0"/>
              </a:rPr>
              <a:t>:</a:t>
            </a:r>
          </a:p>
          <a:p>
            <a:pPr algn="just"/>
            <a:r>
              <a:rPr lang="ru-RU" sz="1600" b="1" dirty="0">
                <a:latin typeface="Times New Roman" panose="02020603050405020304" pitchFamily="18" charset="0"/>
                <a:cs typeface="Times New Roman" panose="02020603050405020304" pitchFamily="18" charset="0"/>
              </a:rPr>
              <a:t>1. Усиление стимулов для сокращения выбросов и содействия </a:t>
            </a:r>
            <a:r>
              <a:rPr lang="ru-RU" sz="1600" b="1" dirty="0" err="1">
                <a:latin typeface="Times New Roman" panose="02020603050405020304" pitchFamily="18" charset="0"/>
                <a:cs typeface="Times New Roman" panose="02020603050405020304" pitchFamily="18" charset="0"/>
              </a:rPr>
              <a:t>низкоуглеродным</a:t>
            </a:r>
            <a:r>
              <a:rPr lang="ru-RU" sz="1600" b="1" dirty="0">
                <a:latin typeface="Times New Roman" panose="02020603050405020304" pitchFamily="18" charset="0"/>
                <a:cs typeface="Times New Roman" panose="02020603050405020304" pitchFamily="18" charset="0"/>
              </a:rPr>
              <a:t> инвестициям. </a:t>
            </a:r>
            <a:r>
              <a:rPr lang="ru-RU" sz="1600" dirty="0">
                <a:latin typeface="Times New Roman" panose="02020603050405020304" pitchFamily="18" charset="0"/>
                <a:cs typeface="Times New Roman" panose="02020603050405020304" pitchFamily="18" charset="0"/>
              </a:rPr>
              <a:t>Правительство будет выдавать больше бесплатных пособий 10% наиболее эффективных охваченных организаций в каждом секторе и тем, кто внедряет новые меры по повышению </a:t>
            </a:r>
            <a:r>
              <a:rPr lang="ru-RU" sz="1600" dirty="0" err="1">
                <a:latin typeface="Times New Roman" panose="02020603050405020304" pitchFamily="18" charset="0"/>
                <a:cs typeface="Times New Roman" panose="02020603050405020304" pitchFamily="18" charset="0"/>
              </a:rPr>
              <a:t>энергоэффективности</a:t>
            </a:r>
            <a:r>
              <a:rPr lang="ru-RU" sz="1600" dirty="0">
                <a:latin typeface="Times New Roman" panose="02020603050405020304" pitchFamily="18" charset="0"/>
                <a:cs typeface="Times New Roman" panose="02020603050405020304" pitchFamily="18" charset="0"/>
              </a:rPr>
              <a:t> на своих объектах. Она планирует также и далее поддерживать низкоуглеродистые продукты и производство. Например, выбросы от некоторых источников (например, органического сырья или 100% сертифицированной возобновляемой </a:t>
            </a:r>
            <a:r>
              <a:rPr lang="ru-RU" sz="1600" dirty="0" smtClean="0">
                <a:latin typeface="Times New Roman" panose="02020603050405020304" pitchFamily="18" charset="0"/>
                <a:cs typeface="Times New Roman" panose="02020603050405020304" pitchFamily="18" charset="0"/>
              </a:rPr>
              <a:t>энергии</a:t>
            </a:r>
            <a:r>
              <a:rPr lang="ru-RU" sz="1600" dirty="0">
                <a:latin typeface="Times New Roman" panose="02020603050405020304" pitchFamily="18" charset="0"/>
                <a:cs typeface="Times New Roman" panose="02020603050405020304" pitchFamily="18" charset="0"/>
              </a:rPr>
              <a:t>) больше не нужно будет учитывать</a:t>
            </a:r>
            <a:r>
              <a:rPr lang="ru-RU" sz="1600" dirty="0" smtClean="0"/>
              <a:t>.</a:t>
            </a:r>
          </a:p>
          <a:p>
            <a:pPr algn="just"/>
            <a:r>
              <a:rPr lang="ru-RU" sz="1600" b="1" dirty="0"/>
              <a:t>2. </a:t>
            </a:r>
            <a:r>
              <a:rPr lang="ru-RU" sz="1600" b="1" dirty="0">
                <a:latin typeface="Times New Roman" panose="02020603050405020304" pitchFamily="18" charset="0"/>
                <a:cs typeface="Times New Roman" panose="02020603050405020304" pitchFamily="18" charset="0"/>
              </a:rPr>
              <a:t>Поощрение торговли и снижение </a:t>
            </a:r>
            <a:r>
              <a:rPr lang="ru-RU" sz="1600" b="1" dirty="0" smtClean="0">
                <a:latin typeface="Times New Roman" panose="02020603050405020304" pitchFamily="18" charset="0"/>
                <a:cs typeface="Times New Roman" panose="02020603050405020304" pitchFamily="18" charset="0"/>
              </a:rPr>
              <a:t>волатильности </a:t>
            </a:r>
            <a:r>
              <a:rPr lang="ru-RU" sz="1600" b="1" dirty="0">
                <a:latin typeface="Times New Roman" panose="02020603050405020304" pitchFamily="18" charset="0"/>
                <a:cs typeface="Times New Roman" panose="02020603050405020304" pitchFamily="18" charset="0"/>
              </a:rPr>
              <a:t>цен</a:t>
            </a:r>
            <a:r>
              <a:rPr lang="ru-RU" sz="1600" b="1"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 </a:t>
            </a:r>
            <a:r>
              <a:rPr lang="ru-RU" sz="1600" dirty="0">
                <a:latin typeface="Times New Roman" panose="02020603050405020304" pitchFamily="18" charset="0"/>
                <a:cs typeface="Times New Roman" panose="02020603050405020304" pitchFamily="18" charset="0"/>
              </a:rPr>
              <a:t>декабре 2021 года </a:t>
            </a:r>
            <a:r>
              <a:rPr lang="ru-RU" sz="1600" dirty="0" smtClean="0">
                <a:latin typeface="Times New Roman" panose="02020603050405020304" pitchFamily="18" charset="0"/>
                <a:cs typeface="Times New Roman" panose="02020603050405020304" pitchFamily="18" charset="0"/>
              </a:rPr>
              <a:t>Правительство Республики Корея разрешило </a:t>
            </a:r>
            <a:r>
              <a:rPr lang="ru-RU" sz="1600" dirty="0">
                <a:latin typeface="Times New Roman" panose="02020603050405020304" pitchFamily="18" charset="0"/>
                <a:cs typeface="Times New Roman" panose="02020603050405020304" pitchFamily="18" charset="0"/>
              </a:rPr>
              <a:t>20 организациям, не соблюдающим требования, в форме внутренних финансовых посредников начать участвовать в K-ETS. Эти фирмы могут участвовать на вторичном рынке и торговать корейскими единицами надбавок (KAU) и конвертированными квотами на выбросы углерода на Корейской бирже.  Углеродный рынок теперь будет еще более открыт для финансовых </a:t>
            </a:r>
            <a:r>
              <a:rPr lang="ru-RU" sz="1600" dirty="0" smtClean="0">
                <a:latin typeface="Times New Roman" panose="02020603050405020304" pitchFamily="18" charset="0"/>
                <a:cs typeface="Times New Roman" panose="02020603050405020304" pitchFamily="18" charset="0"/>
              </a:rPr>
              <a:t>фирм.</a:t>
            </a:r>
            <a:r>
              <a:rPr lang="ru-RU" sz="1600" dirty="0">
                <a:latin typeface="Times New Roman" panose="02020603050405020304" pitchFamily="18" charset="0"/>
                <a:cs typeface="Times New Roman" panose="02020603050405020304" pitchFamily="18" charset="0"/>
              </a:rPr>
              <a:t> Также будут разрешены консигнационные сделки, то есть через третьи стороны. Кроме того, чтобы облегчить лучшее определение цен, правительство расширит раскрытие рыночной информации, включая прогнозируемые разрешенные цены.</a:t>
            </a:r>
          </a:p>
        </p:txBody>
      </p:sp>
    </p:spTree>
    <p:extLst>
      <p:ext uri="{BB962C8B-B14F-4D97-AF65-F5344CB8AC3E}">
        <p14:creationId xmlns:p14="http://schemas.microsoft.com/office/powerpoint/2010/main" val="12777125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Республике Корея</a:t>
            </a:r>
            <a:endParaRPr lang="ru-RU" sz="2000" dirty="0"/>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sz="1600" b="1" dirty="0">
                <a:latin typeface="Times New Roman" panose="02020603050405020304" pitchFamily="18" charset="0"/>
                <a:cs typeface="Times New Roman" panose="02020603050405020304" pitchFamily="18" charset="0"/>
              </a:rPr>
              <a:t>3. Упрощение процессов для </a:t>
            </a:r>
            <a:r>
              <a:rPr lang="ru-RU" sz="1600" b="1" dirty="0" smtClean="0">
                <a:latin typeface="Times New Roman" panose="02020603050405020304" pitchFamily="18" charset="0"/>
                <a:cs typeface="Times New Roman" panose="02020603050405020304" pitchFamily="18" charset="0"/>
              </a:rPr>
              <a:t>международных </a:t>
            </a:r>
            <a:r>
              <a:rPr lang="ru-RU" sz="1600" b="1" dirty="0" err="1">
                <a:latin typeface="Times New Roman" panose="02020603050405020304" pitchFamily="18" charset="0"/>
                <a:cs typeface="Times New Roman" panose="02020603050405020304" pitchFamily="18" charset="0"/>
              </a:rPr>
              <a:t>взаимозачетных</a:t>
            </a:r>
            <a:r>
              <a:rPr lang="ru-RU" sz="1600" b="1" dirty="0">
                <a:latin typeface="Times New Roman" panose="02020603050405020304" pitchFamily="18" charset="0"/>
                <a:cs typeface="Times New Roman" panose="02020603050405020304" pitchFamily="18" charset="0"/>
              </a:rPr>
              <a:t> кредитов.</a:t>
            </a:r>
            <a:r>
              <a:rPr lang="ru-RU" b="1" dirty="0"/>
              <a:t> </a:t>
            </a:r>
            <a:r>
              <a:rPr lang="ru-RU" sz="1600" dirty="0" smtClean="0">
                <a:latin typeface="Times New Roman" panose="02020603050405020304" pitchFamily="18" charset="0"/>
                <a:cs typeface="Times New Roman" panose="02020603050405020304" pitchFamily="18" charset="0"/>
              </a:rPr>
              <a:t>Предлагается проведение проверок уполномоченными государственными органами одновременно, а не последовательно.</a:t>
            </a:r>
          </a:p>
          <a:p>
            <a:pPr algn="just"/>
            <a:endParaRPr lang="en-US" sz="1600" dirty="0" smtClean="0">
              <a:latin typeface="Times New Roman" panose="02020603050405020304" pitchFamily="18" charset="0"/>
              <a:cs typeface="Times New Roman" panose="02020603050405020304" pitchFamily="18" charset="0"/>
            </a:endParaRPr>
          </a:p>
          <a:p>
            <a:pPr algn="just"/>
            <a:r>
              <a:rPr lang="ru-RU" sz="1600" b="1" dirty="0" smtClean="0">
                <a:latin typeface="Times New Roman" panose="02020603050405020304" pitchFamily="18" charset="0"/>
                <a:cs typeface="Times New Roman" panose="02020603050405020304" pitchFamily="18" charset="0"/>
              </a:rPr>
              <a:t>4</a:t>
            </a:r>
            <a:r>
              <a:rPr lang="ru-RU" sz="1600" b="1" dirty="0">
                <a:latin typeface="Times New Roman" panose="02020603050405020304" pitchFamily="18" charset="0"/>
                <a:cs typeface="Times New Roman" panose="02020603050405020304" pitchFamily="18" charset="0"/>
              </a:rPr>
              <a:t>. Улучшение мониторинга, отчетности и верификации (MRV).</a:t>
            </a:r>
            <a:r>
              <a:rPr lang="ru-RU" sz="1600" dirty="0">
                <a:latin typeface="Times New Roman" panose="02020603050405020304" pitchFamily="18" charset="0"/>
                <a:cs typeface="Times New Roman" panose="02020603050405020304" pitchFamily="18" charset="0"/>
              </a:rPr>
              <a:t>Чтобы сделать процесс MRV более эффективным и точным, охваченные субъекты в нескольких секторах теперь будут использовать международные стандарты </a:t>
            </a:r>
            <a:endParaRPr lang="en-US" sz="1600" b="1" dirty="0" smtClean="0">
              <a:latin typeface="Times New Roman" panose="02020603050405020304" pitchFamily="18" charset="0"/>
              <a:cs typeface="Times New Roman" panose="02020603050405020304" pitchFamily="18" charset="0"/>
            </a:endParaRPr>
          </a:p>
          <a:p>
            <a:pPr algn="just"/>
            <a:r>
              <a:rPr lang="ru-RU" sz="1600" b="1" dirty="0">
                <a:latin typeface="Times New Roman" panose="02020603050405020304" pitchFamily="18" charset="0"/>
                <a:cs typeface="Times New Roman" panose="02020603050405020304" pitchFamily="18" charset="0"/>
              </a:rPr>
              <a:t>5.</a:t>
            </a:r>
            <a:r>
              <a:rPr lang="ru-RU" b="1" dirty="0"/>
              <a:t> </a:t>
            </a:r>
            <a:r>
              <a:rPr lang="ru-RU" sz="1600" b="1" dirty="0">
                <a:latin typeface="Times New Roman" panose="02020603050405020304" pitchFamily="18" charset="0"/>
                <a:cs typeface="Times New Roman" panose="02020603050405020304" pitchFamily="18" charset="0"/>
              </a:rPr>
              <a:t>Поддержка малого бизнеса и новых участников</a:t>
            </a:r>
            <a:r>
              <a:rPr lang="ru-RU" sz="1600" dirty="0">
                <a:latin typeface="Times New Roman" panose="02020603050405020304" pitchFamily="18" charset="0"/>
                <a:cs typeface="Times New Roman" panose="02020603050405020304" pitchFamily="18" charset="0"/>
              </a:rPr>
              <a:t>. Доходы от аукционов будут направлены на поддержку малых компаний и </a:t>
            </a:r>
            <a:r>
              <a:rPr lang="ru-RU" sz="1600" dirty="0" err="1">
                <a:latin typeface="Times New Roman" panose="02020603050405020304" pitchFamily="18" charset="0"/>
                <a:cs typeface="Times New Roman" panose="02020603050405020304" pitchFamily="18" charset="0"/>
              </a:rPr>
              <a:t>низкоуглеродных</a:t>
            </a:r>
            <a:r>
              <a:rPr lang="ru-RU" sz="1600" dirty="0">
                <a:latin typeface="Times New Roman" panose="02020603050405020304" pitchFamily="18" charset="0"/>
                <a:cs typeface="Times New Roman" panose="02020603050405020304" pitchFamily="18" charset="0"/>
              </a:rPr>
              <a:t> исследований и разработок. Также будут расширены льготы по налогу на добавленную </a:t>
            </a:r>
            <a:r>
              <a:rPr lang="ru-RU" sz="1600" dirty="0" smtClean="0">
                <a:latin typeface="Times New Roman" panose="02020603050405020304" pitchFamily="18" charset="0"/>
                <a:cs typeface="Times New Roman" panose="02020603050405020304" pitchFamily="18" charset="0"/>
              </a:rPr>
              <a:t>стоимость.</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54937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114300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ru-RU" sz="2800" b="1" dirty="0" smtClean="0">
                <a:latin typeface="Times New Roman" panose="02020603050405020304" pitchFamily="18" charset="0"/>
                <a:cs typeface="Times New Roman" panose="02020603050405020304" pitchFamily="18" charset="0"/>
              </a:rPr>
              <a:t>Международные   и зарубежные системы </a:t>
            </a:r>
            <a:r>
              <a:rPr lang="ru-RU" sz="2800" b="1" dirty="0" err="1">
                <a:latin typeface="Times New Roman" panose="02020603050405020304" pitchFamily="18" charset="0"/>
                <a:cs typeface="Times New Roman" panose="02020603050405020304" pitchFamily="18" charset="0"/>
              </a:rPr>
              <a:t>валидации</a:t>
            </a:r>
            <a:r>
              <a:rPr lang="ru-RU" sz="2800" b="1" dirty="0">
                <a:latin typeface="Times New Roman" panose="02020603050405020304" pitchFamily="18" charset="0"/>
                <a:cs typeface="Times New Roman" panose="02020603050405020304" pitchFamily="18" charset="0"/>
              </a:rPr>
              <a:t>, верификации климатических проектов</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ru-RU" sz="1800" dirty="0" smtClean="0">
                <a:latin typeface="Times New Roman" panose="02020603050405020304" pitchFamily="18" charset="0"/>
                <a:cs typeface="Times New Roman" panose="02020603050405020304" pitchFamily="18" charset="0"/>
              </a:rPr>
              <a:t>В рамках данного подраздела будет представлена правовая характеристика следующих международных систем </a:t>
            </a:r>
            <a:r>
              <a:rPr lang="ru-RU" sz="1800" dirty="0" err="1" smtClean="0">
                <a:latin typeface="Times New Roman" panose="02020603050405020304" pitchFamily="18" charset="0"/>
                <a:cs typeface="Times New Roman" panose="02020603050405020304" pitchFamily="18" charset="0"/>
              </a:rPr>
              <a:t>валидации</a:t>
            </a:r>
            <a:r>
              <a:rPr lang="ru-RU" sz="1800" dirty="0" smtClean="0">
                <a:latin typeface="Times New Roman" panose="02020603050405020304" pitchFamily="18" charset="0"/>
                <a:cs typeface="Times New Roman" panose="02020603050405020304" pitchFamily="18" charset="0"/>
              </a:rPr>
              <a:t>, верификации климатических проектов: </a:t>
            </a:r>
            <a:endParaRPr lang="en-US" sz="1800" dirty="0" smtClean="0">
              <a:latin typeface="Times New Roman" panose="02020603050405020304" pitchFamily="18" charset="0"/>
              <a:cs typeface="Times New Roman" panose="02020603050405020304" pitchFamily="18" charset="0"/>
            </a:endParaRPr>
          </a:p>
          <a:p>
            <a:endParaRPr lang="ru-RU" sz="1800" b="1" dirty="0" smtClean="0">
              <a:latin typeface="Times New Roman"/>
              <a:cs typeface="Times New Roman"/>
            </a:endParaRPr>
          </a:p>
          <a:p>
            <a:r>
              <a:rPr lang="en-US" sz="1800" b="1" dirty="0" smtClean="0">
                <a:latin typeface="Times New Roman"/>
                <a:cs typeface="Times New Roman"/>
              </a:rPr>
              <a:t>►</a:t>
            </a:r>
            <a:r>
              <a:rPr lang="en-US" sz="1800" b="1" dirty="0" smtClean="0">
                <a:latin typeface="Times New Roman" panose="02020603050405020304" pitchFamily="18" charset="0"/>
                <a:cs typeface="Times New Roman" panose="02020603050405020304" pitchFamily="18" charset="0"/>
              </a:rPr>
              <a:t>Clean </a:t>
            </a:r>
            <a:r>
              <a:rPr lang="en-US" sz="1800" b="1" dirty="0">
                <a:latin typeface="Times New Roman" panose="02020603050405020304" pitchFamily="18" charset="0"/>
                <a:cs typeface="Times New Roman" panose="02020603050405020304" pitchFamily="18" charset="0"/>
              </a:rPr>
              <a:t>Development Mechanism (CDM) - </a:t>
            </a:r>
            <a:r>
              <a:rPr lang="ru-RU" sz="1800" b="1" dirty="0">
                <a:latin typeface="Times New Roman" panose="02020603050405020304" pitchFamily="18" charset="0"/>
                <a:cs typeface="Times New Roman" panose="02020603050405020304" pitchFamily="18" charset="0"/>
              </a:rPr>
              <a:t>Механизм чистого развития</a:t>
            </a:r>
            <a:r>
              <a:rPr lang="en-US" sz="1800" b="1" dirty="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МЧР</a:t>
            </a:r>
            <a:r>
              <a:rPr lang="en-US" sz="1800" b="1" dirty="0" smtClean="0">
                <a:latin typeface="Times New Roman" panose="02020603050405020304" pitchFamily="18" charset="0"/>
                <a:cs typeface="Times New Roman" panose="02020603050405020304" pitchFamily="18" charset="0"/>
              </a:rPr>
              <a:t>)</a:t>
            </a:r>
            <a:r>
              <a:rPr lang="ru-RU" sz="1800" b="1" dirty="0" smtClean="0">
                <a:latin typeface="Times New Roman" panose="02020603050405020304" pitchFamily="18" charset="0"/>
                <a:cs typeface="Times New Roman" panose="02020603050405020304" pitchFamily="18" charset="0"/>
              </a:rPr>
              <a:t>;</a:t>
            </a:r>
          </a:p>
          <a:p>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Глобальный </a:t>
            </a:r>
            <a:r>
              <a:rPr lang="ru-RU" sz="1800" b="1" dirty="0">
                <a:latin typeface="Times New Roman" panose="02020603050405020304" pitchFamily="18" charset="0"/>
                <a:cs typeface="Times New Roman" panose="02020603050405020304" pitchFamily="18" charset="0"/>
              </a:rPr>
              <a:t>совет по выбросам углерода (GCC</a:t>
            </a:r>
            <a:r>
              <a:rPr lang="ru-RU" sz="1800" b="1" dirty="0" smtClean="0">
                <a:latin typeface="Times New Roman" panose="02020603050405020304" pitchFamily="18" charset="0"/>
                <a:cs typeface="Times New Roman" panose="02020603050405020304" pitchFamily="18" charset="0"/>
              </a:rPr>
              <a:t>);</a:t>
            </a:r>
          </a:p>
          <a:p>
            <a:r>
              <a:rPr lang="en-US" sz="1800" b="1" dirty="0" smtClean="0">
                <a:latin typeface="Times New Roman"/>
                <a:cs typeface="Times New Roman"/>
              </a:rPr>
              <a:t>►</a:t>
            </a:r>
            <a:r>
              <a:rPr lang="en-US" sz="1800" b="1" dirty="0" smtClean="0">
                <a:latin typeface="Times New Roman" panose="02020603050405020304" pitchFamily="18" charset="0"/>
                <a:cs typeface="Times New Roman" panose="02020603050405020304" pitchFamily="18" charset="0"/>
              </a:rPr>
              <a:t>Gold </a:t>
            </a:r>
            <a:r>
              <a:rPr lang="en-US" sz="1800" b="1" dirty="0">
                <a:latin typeface="Times New Roman" panose="02020603050405020304" pitchFamily="18" charset="0"/>
                <a:cs typeface="Times New Roman" panose="02020603050405020304" pitchFamily="18" charset="0"/>
              </a:rPr>
              <a:t>Standard for global </a:t>
            </a:r>
            <a:r>
              <a:rPr lang="en-US" sz="1800" b="1" dirty="0" smtClean="0">
                <a:latin typeface="Times New Roman" panose="02020603050405020304" pitchFamily="18" charset="0"/>
                <a:cs typeface="Times New Roman" panose="02020603050405020304" pitchFamily="18" charset="0"/>
              </a:rPr>
              <a:t>goals</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Золотой </a:t>
            </a:r>
            <a:r>
              <a:rPr lang="ru-RU" sz="1800" b="1" dirty="0">
                <a:latin typeface="Times New Roman" panose="02020603050405020304" pitchFamily="18" charset="0"/>
                <a:cs typeface="Times New Roman" panose="02020603050405020304" pitchFamily="18" charset="0"/>
              </a:rPr>
              <a:t>стандарт для достижения глобальных целей</a:t>
            </a:r>
            <a:r>
              <a:rPr lang="ru-RU" sz="1800" b="1" dirty="0" smtClean="0">
                <a:latin typeface="Times New Roman" panose="02020603050405020304" pitchFamily="18" charset="0"/>
                <a:cs typeface="Times New Roman" panose="02020603050405020304" pitchFamily="18" charset="0"/>
              </a:rPr>
              <a:t>;</a:t>
            </a:r>
          </a:p>
          <a:p>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Международная </a:t>
            </a:r>
            <a:r>
              <a:rPr lang="ru-RU" sz="1800" b="1" dirty="0">
                <a:latin typeface="Times New Roman" panose="02020603050405020304" pitchFamily="18" charset="0"/>
                <a:cs typeface="Times New Roman" panose="02020603050405020304" pitchFamily="18" charset="0"/>
              </a:rPr>
              <a:t>аккредитация по сокращению выбросов углерода (ICROA</a:t>
            </a:r>
            <a:r>
              <a:rPr lang="ru-RU" sz="1800" b="1" dirty="0" smtClean="0">
                <a:latin typeface="Times New Roman" panose="02020603050405020304" pitchFamily="18" charset="0"/>
                <a:cs typeface="Times New Roman" panose="02020603050405020304" pitchFamily="18" charset="0"/>
              </a:rPr>
              <a:t>);</a:t>
            </a:r>
          </a:p>
          <a:p>
            <a:r>
              <a:rPr lang="en-US" sz="1800" b="1" dirty="0">
                <a:latin typeface="Times New Roman"/>
                <a:cs typeface="Times New Roman"/>
              </a:rPr>
              <a:t>► </a:t>
            </a:r>
            <a:r>
              <a:rPr lang="ru-RU" sz="1800" b="1" dirty="0" smtClean="0">
                <a:latin typeface="Times New Roman" panose="02020603050405020304" pitchFamily="18" charset="0"/>
                <a:cs typeface="Times New Roman" panose="02020603050405020304" pitchFamily="18" charset="0"/>
              </a:rPr>
              <a:t>Стандарты </a:t>
            </a:r>
            <a:r>
              <a:rPr lang="ru-RU" sz="1800" b="1" dirty="0">
                <a:latin typeface="Times New Roman" panose="02020603050405020304" pitchFamily="18" charset="0"/>
                <a:cs typeface="Times New Roman" panose="02020603050405020304" pitchFamily="18" charset="0"/>
              </a:rPr>
              <a:t>деятельности  в области изменения климата и устойчивого развития </a:t>
            </a:r>
            <a:r>
              <a:rPr lang="en-US" sz="1800" b="1" dirty="0" err="1" smtClean="0">
                <a:latin typeface="Times New Roman" panose="02020603050405020304" pitchFamily="18" charset="0"/>
                <a:cs typeface="Times New Roman" panose="02020603050405020304" pitchFamily="18" charset="0"/>
              </a:rPr>
              <a:t>Verra</a:t>
            </a:r>
            <a:endParaRPr lang="ru-RU" sz="1800" b="1" dirty="0" smtClean="0">
              <a:latin typeface="Times New Roman" panose="02020603050405020304" pitchFamily="18" charset="0"/>
              <a:cs typeface="Times New Roman" panose="02020603050405020304" pitchFamily="18" charset="0"/>
            </a:endParaRPr>
          </a:p>
          <a:p>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Механизм </a:t>
            </a:r>
            <a:r>
              <a:rPr lang="ru-RU" sz="1800" b="1" dirty="0">
                <a:latin typeface="Times New Roman" panose="02020603050405020304" pitchFamily="18" charset="0"/>
                <a:cs typeface="Times New Roman" panose="02020603050405020304" pitchFamily="18" charset="0"/>
              </a:rPr>
              <a:t>совместного кредитования </a:t>
            </a:r>
            <a:r>
              <a:rPr lang="en-US" sz="1800" b="1" dirty="0">
                <a:latin typeface="Times New Roman" panose="02020603050405020304" pitchFamily="18" charset="0"/>
                <a:cs typeface="Times New Roman" panose="02020603050405020304" pitchFamily="18" charset="0"/>
              </a:rPr>
              <a:t>(JCM</a:t>
            </a:r>
            <a:r>
              <a:rPr lang="en-US" sz="1800" b="1" dirty="0" smtClean="0">
                <a:latin typeface="Times New Roman" panose="02020603050405020304" pitchFamily="18" charset="0"/>
                <a:cs typeface="Times New Roman" panose="02020603050405020304" pitchFamily="18" charset="0"/>
              </a:rPr>
              <a:t>)</a:t>
            </a:r>
            <a:r>
              <a:rPr lang="ru-RU" sz="1800" b="1" dirty="0" smtClean="0">
                <a:latin typeface="Times New Roman" panose="02020603050405020304" pitchFamily="18" charset="0"/>
                <a:cs typeface="Times New Roman" panose="02020603050405020304" pitchFamily="18" charset="0"/>
              </a:rPr>
              <a:t>.</a:t>
            </a:r>
            <a:r>
              <a:rPr lang="en-US" sz="1800" b="1" dirty="0">
                <a:latin typeface="Times New Roman" panose="02020603050405020304" pitchFamily="18" charset="0"/>
                <a:cs typeface="Times New Roman" panose="02020603050405020304" pitchFamily="18" charset="0"/>
              </a:rPr>
              <a:t/>
            </a:r>
            <a:br>
              <a:rPr lang="en-US" sz="1800" b="1" dirty="0">
                <a:latin typeface="Times New Roman" panose="02020603050405020304" pitchFamily="18" charset="0"/>
                <a:cs typeface="Times New Roman" panose="02020603050405020304" pitchFamily="18" charset="0"/>
              </a:rPr>
            </a:br>
            <a:endParaRPr lang="ru-RU" sz="18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en-US" sz="1600" b="1" dirty="0" smtClean="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5480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400" b="1" dirty="0">
                <a:latin typeface="Times New Roman" panose="02020603050405020304" pitchFamily="18" charset="0"/>
                <a:cs typeface="Times New Roman" panose="02020603050405020304" pitchFamily="18" charset="0"/>
              </a:rPr>
              <a:t>Clean Development Mechanism (CDM) - </a:t>
            </a:r>
            <a:r>
              <a:rPr lang="ru-RU" sz="2400" b="1" dirty="0">
                <a:latin typeface="Times New Roman" panose="02020603050405020304" pitchFamily="18" charset="0"/>
                <a:cs typeface="Times New Roman" panose="02020603050405020304" pitchFamily="18" charset="0"/>
              </a:rPr>
              <a:t>Механизм чистого развития</a:t>
            </a:r>
            <a:r>
              <a:rPr lang="en-US" sz="2400" b="1" dirty="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МЧР</a:t>
            </a:r>
            <a:r>
              <a:rPr lang="en-US" sz="2400" b="1"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en-US" sz="1900" b="1" dirty="0" smtClean="0">
                <a:latin typeface="Times New Roman" panose="02020603050405020304" pitchFamily="18" charset="0"/>
                <a:cs typeface="Times New Roman" panose="02020603050405020304" pitchFamily="18" charset="0"/>
              </a:rPr>
              <a:t>CDM</a:t>
            </a:r>
            <a:r>
              <a:rPr lang="ru-RU" sz="1900" dirty="0">
                <a:latin typeface="Times New Roman" panose="02020603050405020304" pitchFamily="18" charset="0"/>
                <a:cs typeface="Times New Roman" panose="02020603050405020304" pitchFamily="18" charset="0"/>
              </a:rPr>
              <a:t> позволяет проектам по сокращению выбросов в развивающихся странах получать кредиты на сертифицированное сокращение выбросов (CER), каждый из которых эквивалентен одной тонне CO2. Эти ССВ могут быть предметом торговли и используются промышленно развитыми странами для достижения части их целевых показателей по сокращению выбросов в соответствии с Киотским протоколом.</a:t>
            </a:r>
          </a:p>
          <a:p>
            <a:pPr algn="just"/>
            <a:r>
              <a:rPr lang="ru-RU" sz="1900" dirty="0">
                <a:latin typeface="Times New Roman" panose="02020603050405020304" pitchFamily="18" charset="0"/>
                <a:cs typeface="Times New Roman" panose="02020603050405020304" pitchFamily="18" charset="0"/>
              </a:rPr>
              <a:t>Механизм стимулирует устойчивое развитие и сокращения выбросов, предоставляя промышленно развитым странам некоторую гибкость в том, как они выполняют свои целевые показатели по ограничению сокращения выбросов.</a:t>
            </a:r>
          </a:p>
          <a:p>
            <a:pPr algn="just"/>
            <a:r>
              <a:rPr lang="en-US" sz="1900" dirty="0" smtClean="0">
                <a:latin typeface="Times New Roman" panose="02020603050405020304" pitchFamily="18" charset="0"/>
                <a:cs typeface="Times New Roman" panose="02020603050405020304" pitchFamily="18" charset="0"/>
              </a:rPr>
              <a:t>CDM</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является основным источником дохода для Адаптационного фонда </a:t>
            </a:r>
            <a:r>
              <a:rPr lang="ru-RU" sz="1900" dirty="0" smtClean="0">
                <a:latin typeface="Times New Roman" panose="02020603050405020304" pitchFamily="18" charset="0"/>
                <a:cs typeface="Times New Roman" panose="02020603050405020304" pitchFamily="18" charset="0"/>
              </a:rPr>
              <a:t>РКИК</a:t>
            </a:r>
            <a:r>
              <a:rPr lang="en-US" sz="19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ООН</a:t>
            </a:r>
            <a:r>
              <a:rPr lang="ru-RU" sz="1900" dirty="0">
                <a:latin typeface="Times New Roman" panose="02020603050405020304" pitchFamily="18" charset="0"/>
                <a:cs typeface="Times New Roman" panose="02020603050405020304" pitchFamily="18" charset="0"/>
              </a:rPr>
              <a:t>, который был создан для финансирования проектов и программ по адаптации в развивающихся странах-сторонах Киотского протокола, которые особенно уязвимы к неблагоприятным последствиям изменения климата. Адаптационный фонд финансируется за счет 2%-</a:t>
            </a:r>
            <a:r>
              <a:rPr lang="ru-RU" sz="1900" dirty="0" err="1">
                <a:latin typeface="Times New Roman" panose="02020603050405020304" pitchFamily="18" charset="0"/>
                <a:cs typeface="Times New Roman" panose="02020603050405020304" pitchFamily="18" charset="0"/>
              </a:rPr>
              <a:t>ного</a:t>
            </a:r>
            <a:r>
              <a:rPr lang="ru-RU" sz="1900" dirty="0">
                <a:latin typeface="Times New Roman" panose="02020603050405020304" pitchFamily="18" charset="0"/>
                <a:cs typeface="Times New Roman" panose="02020603050405020304" pitchFamily="18" charset="0"/>
              </a:rPr>
              <a:t> сбора с ССВ, выпущенных МЧР</a:t>
            </a:r>
            <a:r>
              <a:rPr lang="ru-RU" sz="1900" dirty="0" smtClean="0">
                <a:latin typeface="Times New Roman" panose="02020603050405020304" pitchFamily="18" charset="0"/>
                <a:cs typeface="Times New Roman" panose="02020603050405020304" pitchFamily="18" charset="0"/>
              </a:rPr>
              <a:t>.</a:t>
            </a:r>
            <a:endParaRPr lang="en-US" sz="1900" dirty="0" smtClean="0">
              <a:latin typeface="Times New Roman" panose="02020603050405020304" pitchFamily="18" charset="0"/>
              <a:cs typeface="Times New Roman" panose="02020603050405020304" pitchFamily="18" charset="0"/>
            </a:endParaRPr>
          </a:p>
          <a:p>
            <a:pPr algn="just"/>
            <a:r>
              <a:rPr lang="en-US" sz="1900" dirty="0" smtClean="0">
                <a:latin typeface="Times New Roman" panose="02020603050405020304" pitchFamily="18" charset="0"/>
                <a:cs typeface="Times New Roman" panose="02020603050405020304" pitchFamily="18" charset="0"/>
                <a:hlinkClick r:id="rId2"/>
              </a:rPr>
              <a:t>https://cdm.unfccc.int/about/index.html</a:t>
            </a:r>
            <a:r>
              <a:rPr lang="en-US" sz="1900" dirty="0" smtClean="0">
                <a:latin typeface="Times New Roman" panose="02020603050405020304" pitchFamily="18" charset="0"/>
                <a:cs typeface="Times New Roman" panose="02020603050405020304" pitchFamily="18" charset="0"/>
              </a:rPr>
              <a:t> </a:t>
            </a:r>
            <a:endParaRPr lang="ru-RU" sz="1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443917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400" b="1" dirty="0" smtClean="0">
                <a:latin typeface="Times New Roman" panose="02020603050405020304" pitchFamily="18" charset="0"/>
                <a:cs typeface="Times New Roman" panose="02020603050405020304" pitchFamily="18" charset="0"/>
              </a:rPr>
              <a:t>Clean Development Mechanism (CDM) - </a:t>
            </a:r>
            <a:r>
              <a:rPr lang="ru-RU" sz="2400" b="1" dirty="0" smtClean="0">
                <a:latin typeface="Times New Roman" panose="02020603050405020304" pitchFamily="18" charset="0"/>
                <a:cs typeface="Times New Roman" panose="02020603050405020304" pitchFamily="18" charset="0"/>
              </a:rPr>
              <a:t>Механизм чистого развития</a:t>
            </a:r>
            <a:r>
              <a:rPr lang="en-US" sz="2400" b="1" dirty="0" smtClean="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МЧР</a:t>
            </a:r>
            <a:r>
              <a:rPr lang="en-US" sz="2400" b="1" dirty="0" smtClean="0">
                <a:latin typeface="Times New Roman" panose="02020603050405020304" pitchFamily="18" charset="0"/>
                <a:cs typeface="Times New Roman" panose="02020603050405020304" pitchFamily="18" charset="0"/>
              </a:rPr>
              <a:t>)</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sz="18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Являясь крупнейшим механизмом регулирования, основанным на проектах, </a:t>
            </a:r>
            <a:r>
              <a:rPr lang="en-US" sz="1900" dirty="0" smtClean="0">
                <a:latin typeface="Times New Roman" panose="02020603050405020304" pitchFamily="18" charset="0"/>
                <a:cs typeface="Times New Roman" panose="02020603050405020304" pitchFamily="18" charset="0"/>
              </a:rPr>
              <a:t>CDM</a:t>
            </a:r>
            <a:r>
              <a:rPr lang="ru-RU" sz="1900" dirty="0" smtClean="0">
                <a:latin typeface="Times New Roman" panose="02020603050405020304" pitchFamily="18" charset="0"/>
                <a:cs typeface="Times New Roman" panose="02020603050405020304" pitchFamily="18" charset="0"/>
              </a:rPr>
              <a:t> предлагает государственному и частному сектору в странах с высоким уровнем дохода возможность приобретать углеродные кредиты в рамках компенсирующих проектов в странах с низким или средним уровнем дохода (не входит в приложение 1 к Киотскому протоколу). </a:t>
            </a:r>
            <a:r>
              <a:rPr lang="en-US" sz="1900" dirty="0" smtClean="0">
                <a:latin typeface="Times New Roman" panose="02020603050405020304" pitchFamily="18" charset="0"/>
                <a:cs typeface="Times New Roman" panose="02020603050405020304" pitchFamily="18" charset="0"/>
              </a:rPr>
              <a:t>CDM </a:t>
            </a:r>
            <a:r>
              <a:rPr lang="ru-RU" sz="1900" dirty="0" smtClean="0">
                <a:latin typeface="Times New Roman" panose="02020603050405020304" pitchFamily="18" charset="0"/>
                <a:cs typeface="Times New Roman" panose="02020603050405020304" pitchFamily="18" charset="0"/>
              </a:rPr>
              <a:t>участвует в установлении стандартов и проверке проектов. Компенсирующие кредиты проверяются и сертифицируются уполномоченными третьими сторонами (назначенными операционными организациями).</a:t>
            </a:r>
            <a:endParaRPr lang="en-US" sz="1900" b="1" dirty="0" smtClean="0">
              <a:latin typeface="Times New Roman" panose="02020603050405020304" pitchFamily="18" charset="0"/>
              <a:cs typeface="Times New Roman" panose="02020603050405020304" pitchFamily="18" charset="0"/>
            </a:endParaRPr>
          </a:p>
          <a:p>
            <a:pPr algn="just"/>
            <a:r>
              <a:rPr lang="ru-RU" sz="1900" dirty="0">
                <a:latin typeface="Times New Roman" panose="02020603050405020304" pitchFamily="18" charset="0"/>
                <a:cs typeface="Times New Roman" panose="02020603050405020304" pitchFamily="18" charset="0"/>
              </a:rPr>
              <a:t>Проекты </a:t>
            </a:r>
            <a:r>
              <a:rPr lang="en-US" sz="1900" dirty="0" smtClean="0">
                <a:latin typeface="Times New Roman" panose="02020603050405020304" pitchFamily="18" charset="0"/>
                <a:cs typeface="Times New Roman" panose="02020603050405020304" pitchFamily="18" charset="0"/>
              </a:rPr>
              <a:t>CDM</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генерируют кредиты на выбросы, называемые сертифицированными сокращениями выбросов (ССВ), которые затем покупаются и </a:t>
            </a:r>
            <a:r>
              <a:rPr lang="ru-RU" sz="1900" dirty="0" smtClean="0">
                <a:latin typeface="Times New Roman" panose="02020603050405020304" pitchFamily="18" charset="0"/>
                <a:cs typeface="Times New Roman" panose="02020603050405020304" pitchFamily="18" charset="0"/>
              </a:rPr>
              <a:t>обмениваются</a:t>
            </a:r>
            <a:r>
              <a:rPr lang="en-US" sz="1900" dirty="0" smtClean="0">
                <a:latin typeface="Times New Roman" panose="02020603050405020304" pitchFamily="18" charset="0"/>
                <a:cs typeface="Times New Roman" panose="02020603050405020304" pitchFamily="18" charset="0"/>
              </a:rPr>
              <a:t>.</a:t>
            </a:r>
          </a:p>
          <a:p>
            <a:pPr algn="just"/>
            <a:r>
              <a:rPr lang="ru-RU" sz="1900" dirty="0">
                <a:latin typeface="Times New Roman" panose="02020603050405020304" pitchFamily="18" charset="0"/>
                <a:cs typeface="Times New Roman" panose="02020603050405020304" pitchFamily="18" charset="0"/>
              </a:rPr>
              <a:t>Механизм стимулирует устойчивое развитие и сокращения выбросов, предоставляя промышленно развитым странам некоторую гибкость в том, как они выполняют свои целевые показатели по ограничению сокращения выбросов.</a:t>
            </a:r>
          </a:p>
          <a:p>
            <a:pPr algn="just"/>
            <a:r>
              <a:rPr lang="ru-RU" sz="1900" dirty="0" smtClean="0">
                <a:latin typeface="Times New Roman" panose="02020603050405020304" pitchFamily="18" charset="0"/>
                <a:cs typeface="Times New Roman" panose="02020603050405020304" pitchFamily="18" charset="0"/>
              </a:rPr>
              <a:t>Подробная информация размещена на сайте : </a:t>
            </a:r>
            <a:r>
              <a:rPr lang="en-US" sz="1900" dirty="0" smtClean="0">
                <a:latin typeface="Times New Roman" panose="02020603050405020304" pitchFamily="18" charset="0"/>
                <a:cs typeface="Times New Roman" panose="02020603050405020304" pitchFamily="18" charset="0"/>
                <a:hlinkClick r:id="rId2"/>
              </a:rPr>
              <a:t>https</a:t>
            </a:r>
            <a:r>
              <a:rPr lang="en-US" sz="1900" dirty="0">
                <a:latin typeface="Times New Roman" panose="02020603050405020304" pitchFamily="18" charset="0"/>
                <a:cs typeface="Times New Roman" panose="02020603050405020304" pitchFamily="18" charset="0"/>
                <a:hlinkClick r:id="rId2"/>
              </a:rPr>
              <a:t>://</a:t>
            </a:r>
            <a:r>
              <a:rPr lang="en-US" sz="1900" dirty="0" smtClean="0">
                <a:latin typeface="Times New Roman" panose="02020603050405020304" pitchFamily="18" charset="0"/>
                <a:cs typeface="Times New Roman" panose="02020603050405020304" pitchFamily="18" charset="0"/>
                <a:hlinkClick r:id="rId2"/>
              </a:rPr>
              <a:t>cdm.unfccc.int/about/index.html</a:t>
            </a:r>
            <a:r>
              <a:rPr lang="ru-RU" sz="1900" dirty="0" smtClean="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a:p>
            <a:pPr algn="just"/>
            <a:endParaRPr lang="ru-RU" sz="1900" dirty="0">
              <a:latin typeface="Times New Roman" panose="02020603050405020304" pitchFamily="18" charset="0"/>
              <a:cs typeface="Times New Roman" panose="02020603050405020304" pitchFamily="18" charset="0"/>
            </a:endParaRPr>
          </a:p>
          <a:p>
            <a:pPr algn="just"/>
            <a:endParaRPr lang="en-US" sz="1900" b="1" dirty="0">
              <a:latin typeface="Times New Roman" panose="02020603050405020304" pitchFamily="18" charset="0"/>
              <a:cs typeface="Times New Roman" panose="02020603050405020304" pitchFamily="18" charset="0"/>
            </a:endParaRPr>
          </a:p>
          <a:p>
            <a:pPr algn="just"/>
            <a:endParaRPr lang="en-US" sz="1800" b="1" dirty="0" smtClean="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093780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ru-RU" sz="1600" b="1" dirty="0">
                <a:latin typeface="Times New Roman" panose="02020603050405020304" pitchFamily="18" charset="0"/>
                <a:cs typeface="Times New Roman" panose="02020603050405020304" pitchFamily="18" charset="0"/>
              </a:rPr>
              <a:t>Проектный цикл </a:t>
            </a:r>
            <a:r>
              <a:rPr lang="ru-RU" sz="1600" b="1" dirty="0" smtClean="0">
                <a:latin typeface="Times New Roman" panose="02020603050405020304" pitchFamily="18" charset="0"/>
                <a:cs typeface="Times New Roman" panose="02020603050405020304" pitchFamily="18" charset="0"/>
              </a:rPr>
              <a:t> С</a:t>
            </a:r>
            <a:r>
              <a:rPr lang="en-US" sz="1600" b="1" dirty="0" smtClean="0">
                <a:latin typeface="Times New Roman" panose="02020603050405020304" pitchFamily="18" charset="0"/>
                <a:cs typeface="Times New Roman" panose="02020603050405020304" pitchFamily="18" charset="0"/>
              </a:rPr>
              <a:t>DM</a:t>
            </a:r>
            <a:r>
              <a:rPr lang="ru-RU" sz="1600" b="1" dirty="0" smtClean="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hlinkClick r:id="rId2"/>
              </a:rPr>
              <a:t>https</a:t>
            </a:r>
            <a:r>
              <a:rPr lang="en-US" sz="1600" b="1" dirty="0">
                <a:latin typeface="Times New Roman" panose="02020603050405020304" pitchFamily="18" charset="0"/>
                <a:cs typeface="Times New Roman" panose="02020603050405020304" pitchFamily="18" charset="0"/>
                <a:hlinkClick r:id="rId2"/>
              </a:rPr>
              <a:t>://</a:t>
            </a:r>
            <a:r>
              <a:rPr lang="en-US" sz="1600" b="1" dirty="0" smtClean="0">
                <a:latin typeface="Times New Roman" panose="02020603050405020304" pitchFamily="18" charset="0"/>
                <a:cs typeface="Times New Roman" panose="02020603050405020304" pitchFamily="18" charset="0"/>
                <a:hlinkClick r:id="rId2"/>
              </a:rPr>
              <a:t>cdm.unfccc.int/Projects/diagram.html</a:t>
            </a:r>
            <a:r>
              <a:rPr lang="ru-RU" sz="1600" b="1" dirty="0" smtClean="0">
                <a:latin typeface="Times New Roman" panose="02020603050405020304" pitchFamily="18" charset="0"/>
                <a:cs typeface="Times New Roman" panose="02020603050405020304" pitchFamily="18" charset="0"/>
              </a:rPr>
              <a:t>    </a:t>
            </a:r>
          </a:p>
          <a:p>
            <a:r>
              <a:rPr lang="ru-RU" sz="1600" dirty="0">
                <a:latin typeface="Times New Roman" panose="02020603050405020304" pitchFamily="18" charset="0"/>
                <a:cs typeface="Times New Roman" panose="02020603050405020304" pitchFamily="18" charset="0"/>
              </a:rPr>
              <a:t>Участник проекта готовит проектно-сметную документацию, используя утвержденный базовый уровень выбросов и методологию мониторинга.</a:t>
            </a:r>
          </a:p>
          <a:p>
            <a:r>
              <a:rPr lang="ru-RU" sz="1600" cap="all" dirty="0">
                <a:latin typeface="Times New Roman" panose="02020603050405020304" pitchFamily="18" charset="0"/>
                <a:cs typeface="Times New Roman" panose="02020603050405020304" pitchFamily="18" charset="0"/>
              </a:rPr>
              <a:t>ЭТАП РАЗРАБОТКИ ПРОЕКТА В ДЕТАЛЯХ</a:t>
            </a:r>
          </a:p>
          <a:p>
            <a:r>
              <a:rPr lang="ru-RU" sz="1600" dirty="0" smtClean="0">
                <a:latin typeface="Times New Roman" panose="02020603050405020304" pitchFamily="18" charset="0"/>
                <a:cs typeface="Times New Roman" panose="02020603050405020304" pitchFamily="18" charset="0"/>
              </a:rPr>
              <a:t>1. Участники </a:t>
            </a:r>
            <a:r>
              <a:rPr lang="ru-RU" sz="1600" dirty="0">
                <a:latin typeface="Times New Roman" panose="02020603050405020304" pitchFamily="18" charset="0"/>
                <a:cs typeface="Times New Roman" panose="02020603050405020304" pitchFamily="18" charset="0"/>
              </a:rPr>
              <a:t>проекта должны представить информацию о своем предлагаемом проекте МЧР, используя </a:t>
            </a:r>
            <a:r>
              <a:rPr lang="ru-RU" sz="1600" dirty="0" smtClean="0">
                <a:latin typeface="Times New Roman" panose="02020603050405020304" pitchFamily="18" charset="0"/>
                <a:cs typeface="Times New Roman" panose="02020603050405020304" pitchFamily="18" charset="0"/>
                <a:hlinkClick r:id="rId3"/>
              </a:rPr>
              <a:t>форму C DM-PDD</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Предложение о новых исходных условиях и/или методологии мониторинга: Предлагаемая новая методология исходных условий должна быть представлена назначенным оперативным органом Исполнительному совету для рассмотрения и утверждения до утверждения и представления на регистрацию проекта.</a:t>
            </a:r>
          </a:p>
          <a:p>
            <a:r>
              <a:rPr lang="ru-RU" sz="1600" dirty="0">
                <a:latin typeface="Times New Roman" panose="02020603050405020304" pitchFamily="18" charset="0"/>
                <a:cs typeface="Times New Roman" panose="02020603050405020304" pitchFamily="18" charset="0"/>
              </a:rPr>
              <a:t>Использование утвержденной методологии: Утвержденная методология - это методология, ранее одобренная Исполнительным советом и обнародованная вместе с любым соответствующим руководством. Когда используется утвержденная методология, назначенный оперативный орган может приступить к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деятельности по проекту МЧР и представить CDM-PDD с запросом на регистрацию.</a:t>
            </a:r>
          </a:p>
          <a:p>
            <a:endParaRPr lang="ru-RU" sz="16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854544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1600" b="1" dirty="0" smtClean="0">
                <a:latin typeface="Times New Roman" panose="02020603050405020304" pitchFamily="18" charset="0"/>
                <a:cs typeface="Times New Roman" panose="02020603050405020304" pitchFamily="18" charset="0"/>
              </a:rPr>
              <a:t>2. Национальное утверждение:</a:t>
            </a:r>
          </a:p>
          <a:p>
            <a:r>
              <a:rPr lang="ru-RU" sz="1600" dirty="0" smtClean="0">
                <a:latin typeface="Times New Roman" panose="02020603050405020304" pitchFamily="18" charset="0"/>
                <a:cs typeface="Times New Roman" panose="02020603050405020304" pitchFamily="18" charset="0"/>
              </a:rPr>
              <a:t>Участник </a:t>
            </a:r>
            <a:r>
              <a:rPr lang="ru-RU" sz="1600" dirty="0">
                <a:latin typeface="Times New Roman" panose="02020603050405020304" pitchFamily="18" charset="0"/>
                <a:cs typeface="Times New Roman" panose="02020603050405020304" pitchFamily="18" charset="0"/>
              </a:rPr>
              <a:t>проекта получает письмо с одобрением от Стороны.</a:t>
            </a:r>
          </a:p>
          <a:p>
            <a:r>
              <a:rPr lang="ru-RU" sz="1600" dirty="0">
                <a:latin typeface="Times New Roman" panose="02020603050405020304" pitchFamily="18" charset="0"/>
                <a:cs typeface="Times New Roman" panose="02020603050405020304" pitchFamily="18" charset="0"/>
              </a:rPr>
              <a:t>Назначенный национальный орган (ДНК) Стороны, участвующей в предлагаемой деятельности по проекту МЧР, должен представить письмо, в котором указывается следующее:</a:t>
            </a:r>
          </a:p>
          <a:p>
            <a:r>
              <a:rPr lang="ru-RU" sz="1600" dirty="0">
                <a:latin typeface="Times New Roman" panose="02020603050405020304" pitchFamily="18" charset="0"/>
                <a:cs typeface="Times New Roman" panose="02020603050405020304" pitchFamily="18" charset="0"/>
              </a:rPr>
              <a:t>Что страна ратифицировала Киотский протокол.</a:t>
            </a:r>
          </a:p>
          <a:p>
            <a:r>
              <a:rPr lang="ru-RU" sz="1600" dirty="0">
                <a:latin typeface="Times New Roman" panose="02020603050405020304" pitchFamily="18" charset="0"/>
                <a:cs typeface="Times New Roman" panose="02020603050405020304" pitchFamily="18" charset="0"/>
              </a:rPr>
              <a:t>Это участие является добровольным.</a:t>
            </a:r>
          </a:p>
          <a:p>
            <a:r>
              <a:rPr lang="ru-RU" sz="1600" dirty="0">
                <a:latin typeface="Times New Roman" panose="02020603050405020304" pitchFamily="18" charset="0"/>
                <a:cs typeface="Times New Roman" panose="02020603050405020304" pitchFamily="18" charset="0"/>
              </a:rPr>
              <a:t>И, от принимающих сторон, заявление о том, что предлагаемая деятельность по проекту МЧР способствует устойчивому развитию (</a:t>
            </a:r>
            <a:r>
              <a:rPr lang="ru-RU" sz="1600" dirty="0">
                <a:latin typeface="Times New Roman" panose="02020603050405020304" pitchFamily="18" charset="0"/>
                <a:cs typeface="Times New Roman" panose="02020603050405020304" pitchFamily="18" charset="0"/>
                <a:hlinkClick r:id="rId2"/>
              </a:rPr>
              <a:t>EB 16, Приложение 6, пункт 1</a:t>
            </a:r>
            <a:r>
              <a:rPr lang="ru-RU" sz="1600" dirty="0" smtClean="0">
                <a:latin typeface="Times New Roman" panose="02020603050405020304" pitchFamily="18" charset="0"/>
                <a:cs typeface="Times New Roman" panose="02020603050405020304" pitchFamily="18" charset="0"/>
              </a:rPr>
              <a:t>).</a:t>
            </a:r>
          </a:p>
          <a:p>
            <a:pPr algn="just"/>
            <a:r>
              <a:rPr lang="ru-RU" sz="1600" b="1" dirty="0" smtClean="0">
                <a:latin typeface="Times New Roman" panose="02020603050405020304" pitchFamily="18" charset="0"/>
                <a:cs typeface="Times New Roman" panose="02020603050405020304" pitchFamily="18" charset="0"/>
              </a:rPr>
              <a:t>3. </a:t>
            </a:r>
            <a:r>
              <a:rPr lang="ru-RU" sz="1600" b="1" dirty="0" err="1" smtClean="0">
                <a:latin typeface="Times New Roman" panose="02020603050405020304" pitchFamily="18" charset="0"/>
                <a:cs typeface="Times New Roman" panose="02020603050405020304" pitchFamily="18" charset="0"/>
              </a:rPr>
              <a:t>Валидация</a:t>
            </a:r>
            <a:endParaRPr lang="ru-RU" sz="1600" b="1" dirty="0" smtClean="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Проектно-сметная </a:t>
            </a:r>
            <a:r>
              <a:rPr lang="ru-RU" sz="1600" dirty="0">
                <a:latin typeface="Times New Roman" panose="02020603050405020304" pitchFamily="18" charset="0"/>
                <a:cs typeface="Times New Roman" panose="02020603050405020304" pitchFamily="18" charset="0"/>
              </a:rPr>
              <a:t>документация проверяется аккредитованным назначенным оперативным органом, частным сторонним сертифицирующим органом.</a:t>
            </a:r>
          </a:p>
          <a:p>
            <a:pPr algn="just"/>
            <a:r>
              <a:rPr lang="ru-RU" sz="1600" dirty="0" err="1">
                <a:latin typeface="Times New Roman" panose="02020603050405020304" pitchFamily="18" charset="0"/>
                <a:cs typeface="Times New Roman" panose="02020603050405020304" pitchFamily="18" charset="0"/>
              </a:rPr>
              <a:t>Валидация</a:t>
            </a:r>
            <a:r>
              <a:rPr lang="ru-RU" sz="1600" dirty="0">
                <a:latin typeface="Times New Roman" panose="02020603050405020304" pitchFamily="18" charset="0"/>
                <a:cs typeface="Times New Roman" panose="02020603050405020304" pitchFamily="18" charset="0"/>
              </a:rPr>
              <a:t> - это процесс независимой оценки деятельности по проекту назначенным оперативным органом на соответствие требованиям МЧР, изложенным в условиях и процедурах МЧР и соответствующих решениях Сторон Киотского протокола и Исполнительного совета МЧР, на основе проектно-технической документации.</a:t>
            </a:r>
          </a:p>
          <a:p>
            <a:endParaRPr lang="ru-RU" sz="1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123862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1400" b="1" dirty="0">
                <a:latin typeface="Times New Roman" panose="02020603050405020304" pitchFamily="18" charset="0"/>
                <a:cs typeface="Times New Roman" panose="02020603050405020304" pitchFamily="18" charset="0"/>
              </a:rPr>
              <a:t>Стандарт аккредитации </a:t>
            </a:r>
            <a:r>
              <a:rPr lang="en-US" sz="1400" b="1" dirty="0">
                <a:latin typeface="Times New Roman" panose="02020603050405020304" pitchFamily="18" charset="0"/>
                <a:cs typeface="Times New Roman" panose="02020603050405020304" pitchFamily="18" charset="0"/>
              </a:rPr>
              <a:t>CDM </a:t>
            </a:r>
            <a:r>
              <a:rPr lang="ru-RU" sz="1400" dirty="0">
                <a:latin typeface="Times New Roman" panose="02020603050405020304" pitchFamily="18" charset="0"/>
                <a:cs typeface="Times New Roman" panose="02020603050405020304" pitchFamily="18" charset="0"/>
              </a:rPr>
              <a:t>предусматривает в том числе следующий понятийный аппарат</a:t>
            </a:r>
            <a:r>
              <a:rPr lang="ru-RU" sz="1400" dirty="0" smtClean="0">
                <a:latin typeface="Times New Roman" panose="02020603050405020304" pitchFamily="18" charset="0"/>
                <a:cs typeface="Times New Roman" panose="02020603050405020304" pitchFamily="18" charset="0"/>
              </a:rPr>
              <a:t>:</a:t>
            </a:r>
          </a:p>
          <a:p>
            <a:pPr algn="just"/>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a:cs typeface="Times New Roman"/>
              </a:rPr>
              <a:t>►	</a:t>
            </a:r>
            <a:r>
              <a:rPr lang="ru-RU" sz="1400" dirty="0">
                <a:latin typeface="Times New Roman" panose="02020603050405020304" pitchFamily="18" charset="0"/>
                <a:cs typeface="Times New Roman" panose="02020603050405020304" pitchFamily="18" charset="0"/>
              </a:rPr>
              <a:t>Персонал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 - лица, выполняющие действия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валидатор</a:t>
            </a:r>
            <a:r>
              <a:rPr lang="ru-RU" sz="1400" dirty="0">
                <a:latin typeface="Times New Roman" panose="02020603050405020304" pitchFamily="18" charset="0"/>
                <a:cs typeface="Times New Roman" panose="02020603050405020304" pitchFamily="18" charset="0"/>
              </a:rPr>
              <a:t>, руководитель группы, технический эксперт и технический рецензент) или действия по верификации/сертификации (верификатор, руководитель группы, технический эксперт и технический рецензент);</a:t>
            </a:r>
          </a:p>
          <a:p>
            <a:pPr algn="just"/>
            <a:r>
              <a:rPr lang="ru-RU" sz="1400" dirty="0">
                <a:latin typeface="Times New Roman" panose="02020603050405020304" pitchFamily="18" charset="0"/>
                <a:cs typeface="Times New Roman" panose="02020603050405020304" pitchFamily="18" charset="0"/>
              </a:rPr>
              <a:t> </a:t>
            </a:r>
            <a:r>
              <a:rPr lang="ru-RU" sz="1400" dirty="0">
                <a:latin typeface="Times New Roman"/>
                <a:cs typeface="Times New Roman"/>
              </a:rPr>
              <a:t>►	</a:t>
            </a:r>
            <a:r>
              <a:rPr lang="ru-RU" sz="1400" dirty="0">
                <a:latin typeface="Times New Roman" panose="02020603050405020304" pitchFamily="18" charset="0"/>
                <a:cs typeface="Times New Roman" panose="02020603050405020304" pitchFamily="18" charset="0"/>
              </a:rPr>
              <a:t>Группа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 - одно или несколько лиц, проводящих </a:t>
            </a:r>
            <a:r>
              <a:rPr lang="ru-RU" sz="1400" dirty="0" err="1">
                <a:latin typeface="Times New Roman" panose="02020603050405020304" pitchFamily="18" charset="0"/>
                <a:cs typeface="Times New Roman" panose="02020603050405020304" pitchFamily="18" charset="0"/>
              </a:rPr>
              <a:t>валидацию</a:t>
            </a:r>
            <a:r>
              <a:rPr lang="ru-RU" sz="1400" dirty="0">
                <a:latin typeface="Times New Roman" panose="02020603050405020304" pitchFamily="18" charset="0"/>
                <a:cs typeface="Times New Roman" panose="02020603050405020304" pitchFamily="18" charset="0"/>
              </a:rPr>
              <a:t> или верификацию/сертификацию;</a:t>
            </a:r>
          </a:p>
          <a:p>
            <a:pPr algn="just"/>
            <a:r>
              <a:rPr lang="ru-RU" sz="1400" dirty="0">
                <a:latin typeface="Times New Roman"/>
                <a:cs typeface="Times New Roman"/>
              </a:rPr>
              <a:t>►	</a:t>
            </a:r>
            <a:r>
              <a:rPr lang="ru-RU" sz="1400" dirty="0">
                <a:latin typeface="Times New Roman" panose="02020603050405020304" pitchFamily="18" charset="0"/>
                <a:cs typeface="Times New Roman" panose="02020603050405020304" pitchFamily="18" charset="0"/>
              </a:rPr>
              <a:t>Руководитель группы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 - квалифицированное лицо, назначенное руководить и контролировать группу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 проводящую </a:t>
            </a:r>
            <a:r>
              <a:rPr lang="ru-RU" sz="1400" dirty="0" err="1">
                <a:latin typeface="Times New Roman" panose="02020603050405020304" pitchFamily="18" charset="0"/>
                <a:cs typeface="Times New Roman" panose="02020603050405020304" pitchFamily="18" charset="0"/>
              </a:rPr>
              <a:t>валидацию</a:t>
            </a:r>
            <a:r>
              <a:rPr lang="ru-RU" sz="1400" dirty="0">
                <a:latin typeface="Times New Roman" panose="02020603050405020304" pitchFamily="18" charset="0"/>
                <a:cs typeface="Times New Roman" panose="02020603050405020304" pitchFamily="18" charset="0"/>
              </a:rPr>
              <a:t> или верификацию/сертификацию</a:t>
            </a:r>
          </a:p>
          <a:p>
            <a:pPr algn="just"/>
            <a:r>
              <a:rPr lang="ru-RU" sz="1400" dirty="0">
                <a:latin typeface="Times New Roman" panose="02020603050405020304" pitchFamily="18" charset="0"/>
                <a:cs typeface="Times New Roman" panose="02020603050405020304" pitchFamily="18" charset="0"/>
              </a:rPr>
              <a:t> </a:t>
            </a:r>
            <a:r>
              <a:rPr lang="ru-RU" sz="1400" dirty="0">
                <a:latin typeface="Times New Roman"/>
                <a:cs typeface="Times New Roman"/>
              </a:rPr>
              <a:t>►	</a:t>
            </a:r>
            <a:r>
              <a:rPr lang="ru-RU" sz="1400" dirty="0" err="1">
                <a:latin typeface="Times New Roman" panose="02020603050405020304" pitchFamily="18" charset="0"/>
                <a:cs typeface="Times New Roman" panose="02020603050405020304" pitchFamily="18" charset="0"/>
              </a:rPr>
              <a:t>Валидатор</a:t>
            </a:r>
            <a:r>
              <a:rPr lang="ru-RU" sz="1400" dirty="0">
                <a:latin typeface="Times New Roman" panose="02020603050405020304" pitchFamily="18" charset="0"/>
                <a:cs typeface="Times New Roman" panose="02020603050405020304" pitchFamily="18" charset="0"/>
              </a:rPr>
              <a:t> или верификатор - квалифицированное лицо, назначенное для проведения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 в составе группы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или верификации/сертификации</a:t>
            </a:r>
            <a:r>
              <a:rPr lang="ru-RU" sz="1400" dirty="0" smtClean="0">
                <a:latin typeface="Times New Roman" panose="02020603050405020304" pitchFamily="18" charset="0"/>
                <a:cs typeface="Times New Roman" panose="02020603050405020304" pitchFamily="18" charset="0"/>
              </a:rPr>
              <a:t>.</a:t>
            </a:r>
          </a:p>
          <a:p>
            <a:pPr algn="just"/>
            <a:r>
              <a:rPr lang="ru-RU" sz="1400" dirty="0">
                <a:latin typeface="Times New Roman" panose="02020603050405020304" pitchFamily="18" charset="0"/>
                <a:cs typeface="Times New Roman" panose="02020603050405020304" pitchFamily="18" charset="0"/>
              </a:rPr>
              <a:t>Стандарт аккредитации </a:t>
            </a:r>
            <a:r>
              <a:rPr lang="en-US" sz="1400" dirty="0">
                <a:latin typeface="Times New Roman" panose="02020603050405020304" pitchFamily="18" charset="0"/>
                <a:cs typeface="Times New Roman" panose="02020603050405020304" pitchFamily="18" charset="0"/>
              </a:rPr>
              <a:t>CDM </a:t>
            </a:r>
            <a:r>
              <a:rPr lang="ru-RU" sz="1400" dirty="0" smtClean="0">
                <a:latin typeface="Times New Roman" panose="02020603050405020304" pitchFamily="18" charset="0"/>
                <a:cs typeface="Times New Roman" panose="02020603050405020304" pitchFamily="18" charset="0"/>
              </a:rPr>
              <a:t>размещен на сайте в разделе: </a:t>
            </a:r>
            <a:r>
              <a:rPr lang="en-US" sz="1400" dirty="0" smtClean="0">
                <a:latin typeface="Times New Roman" panose="02020603050405020304" pitchFamily="18" charset="0"/>
                <a:cs typeface="Times New Roman" panose="02020603050405020304" pitchFamily="18" charset="0"/>
                <a:hlinkClick r:id="rId2"/>
              </a:rPr>
              <a:t>https</a:t>
            </a:r>
            <a:r>
              <a:rPr lang="en-US" sz="1400" dirty="0">
                <a:latin typeface="Times New Roman" panose="02020603050405020304" pitchFamily="18" charset="0"/>
                <a:cs typeface="Times New Roman" panose="02020603050405020304" pitchFamily="18" charset="0"/>
                <a:hlinkClick r:id="rId2"/>
              </a:rPr>
              <a:t>://</a:t>
            </a:r>
            <a:r>
              <a:rPr lang="en-US" sz="1400" dirty="0" smtClean="0">
                <a:latin typeface="Times New Roman" panose="02020603050405020304" pitchFamily="18" charset="0"/>
                <a:cs typeface="Times New Roman" panose="02020603050405020304" pitchFamily="18" charset="0"/>
                <a:hlinkClick r:id="rId2"/>
              </a:rPr>
              <a:t>cdm.unfccc.int/sunsetcms/storage/contents/stored-file-20180323155152132/accr_stan01.pdf</a:t>
            </a:r>
            <a:r>
              <a:rPr lang="ru-RU" sz="1400" dirty="0" smtClean="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p>
            <a:endParaRPr lang="ru-RU" sz="1400" dirty="0"/>
          </a:p>
        </p:txBody>
      </p:sp>
    </p:spTree>
    <p:extLst>
      <p:ext uri="{BB962C8B-B14F-4D97-AF65-F5344CB8AC3E}">
        <p14:creationId xmlns:p14="http://schemas.microsoft.com/office/powerpoint/2010/main" val="3236898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Директива 2011/92/ЕС об оценке воздействия некоторых государственных и </a:t>
            </a:r>
            <a:r>
              <a:rPr lang="ru-RU" sz="2000" b="1" dirty="0" smtClean="0">
                <a:latin typeface="Times New Roman" panose="02020603050405020304" pitchFamily="18" charset="0"/>
                <a:cs typeface="Times New Roman" panose="02020603050405020304" pitchFamily="18" charset="0"/>
              </a:rPr>
              <a:t>частных </a:t>
            </a:r>
            <a:r>
              <a:rPr lang="ru-RU" sz="2000" b="1" dirty="0">
                <a:latin typeface="Times New Roman" panose="02020603050405020304" pitchFamily="18" charset="0"/>
                <a:cs typeface="Times New Roman" panose="02020603050405020304" pitchFamily="18" charset="0"/>
              </a:rPr>
              <a:t>проектов на окружающую </a:t>
            </a:r>
            <a:r>
              <a:rPr lang="ru-RU" sz="2000" b="1" dirty="0" smtClean="0">
                <a:latin typeface="Times New Roman" panose="02020603050405020304" pitchFamily="18" charset="0"/>
                <a:cs typeface="Times New Roman" panose="02020603050405020304" pitchFamily="18" charset="0"/>
              </a:rPr>
              <a:t>среду</a:t>
            </a:r>
          </a:p>
          <a:p>
            <a:r>
              <a:rPr lang="en-US" sz="2000" b="1" dirty="0">
                <a:latin typeface="Times New Roman" panose="02020603050405020304" pitchFamily="18" charset="0"/>
                <a:cs typeface="Times New Roman" panose="02020603050405020304" pitchFamily="18" charset="0"/>
                <a:hlinkClick r:id="rId2"/>
              </a:rPr>
              <a:t>https://eur-lex.europa.eu/legal-content/EN/LSU/?</a:t>
            </a:r>
            <a:r>
              <a:rPr lang="en-US" sz="2000" b="1" dirty="0" smtClean="0">
                <a:latin typeface="Times New Roman" panose="02020603050405020304" pitchFamily="18" charset="0"/>
                <a:cs typeface="Times New Roman" panose="02020603050405020304" pitchFamily="18" charset="0"/>
                <a:hlinkClick r:id="rId2"/>
              </a:rPr>
              <a:t>uri=celex:32011L0092</a:t>
            </a:r>
            <a:r>
              <a:rPr lang="ru-RU" sz="2000" b="1" dirty="0" smtClean="0">
                <a:latin typeface="Times New Roman" panose="02020603050405020304" pitchFamily="18" charset="0"/>
                <a:cs typeface="Times New Roman" panose="02020603050405020304" pitchFamily="18" charset="0"/>
              </a:rPr>
              <a:t> </a:t>
            </a:r>
          </a:p>
          <a:p>
            <a:pPr algn="just"/>
            <a:endParaRPr lang="ru-RU" sz="2000" b="1" dirty="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Директива 2001/42/ЕС Европейского парламента и Совета от 27 июня 2001 г. об оценке воздействия определенных планов и программ на окружающую среду</a:t>
            </a:r>
            <a:r>
              <a:rPr lang="ru-RU" sz="2000" b="1" dirty="0" smtClean="0">
                <a:latin typeface="Times New Roman" panose="02020603050405020304" pitchFamily="18" charset="0"/>
                <a:cs typeface="Times New Roman" panose="02020603050405020304" pitchFamily="18" charset="0"/>
              </a:rPr>
              <a:t>.</a:t>
            </a:r>
          </a:p>
          <a:p>
            <a:r>
              <a:rPr lang="en-US" sz="2000" b="1" dirty="0">
                <a:latin typeface="Times New Roman" panose="02020603050405020304" pitchFamily="18" charset="0"/>
                <a:cs typeface="Times New Roman" panose="02020603050405020304" pitchFamily="18" charset="0"/>
                <a:hlinkClick r:id="rId3"/>
              </a:rPr>
              <a:t>https://eur-lex.europa.eu/legal-content/EN/TXT/?</a:t>
            </a:r>
            <a:r>
              <a:rPr lang="en-US" sz="2000" b="1" dirty="0" smtClean="0">
                <a:latin typeface="Times New Roman" panose="02020603050405020304" pitchFamily="18" charset="0"/>
                <a:cs typeface="Times New Roman" panose="02020603050405020304" pitchFamily="18" charset="0"/>
                <a:hlinkClick r:id="rId3"/>
              </a:rPr>
              <a:t>uri=CELEX:32001L0042</a:t>
            </a:r>
            <a:r>
              <a:rPr lang="ru-RU" sz="2000" b="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7143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1700" b="1" dirty="0" smtClean="0">
                <a:latin typeface="Times New Roman" panose="02020603050405020304" pitchFamily="18" charset="0"/>
                <a:cs typeface="Times New Roman" panose="02020603050405020304" pitchFamily="18" charset="0"/>
              </a:rPr>
              <a:t>4. Регистрация </a:t>
            </a:r>
            <a:r>
              <a:rPr lang="ru-RU" sz="1700" dirty="0">
                <a:latin typeface="Times New Roman" panose="02020603050405020304" pitchFamily="18" charset="0"/>
                <a:cs typeface="Times New Roman" panose="02020603050405020304" pitchFamily="18" charset="0"/>
              </a:rPr>
              <a:t>- это официальное принятие Исполнительным советом утвержденного проекта в качестве деятельности по проекту МЧР. Регистрация является предварительным условием для проверки, сертификации и выпуска </a:t>
            </a:r>
            <a:r>
              <a:rPr lang="ru-RU" sz="1700" dirty="0" smtClean="0">
                <a:latin typeface="Times New Roman" panose="02020603050405020304" pitchFamily="18" charset="0"/>
                <a:cs typeface="Times New Roman" panose="02020603050405020304" pitchFamily="18" charset="0"/>
              </a:rPr>
              <a:t>сертифицированных сокращений выбросов, </a:t>
            </a:r>
            <a:r>
              <a:rPr lang="ru-RU" sz="1700" dirty="0">
                <a:latin typeface="Times New Roman" panose="02020603050405020304" pitchFamily="18" charset="0"/>
                <a:cs typeface="Times New Roman" panose="02020603050405020304" pitchFamily="18" charset="0"/>
              </a:rPr>
              <a:t>связанных с деятельностью по проекту.</a:t>
            </a:r>
          </a:p>
          <a:p>
            <a:r>
              <a:rPr lang="ru-RU" sz="1700" cap="all" dirty="0">
                <a:latin typeface="Times New Roman" panose="02020603050405020304" pitchFamily="18" charset="0"/>
                <a:cs typeface="Times New Roman" panose="02020603050405020304" pitchFamily="18" charset="0"/>
              </a:rPr>
              <a:t>ЭТАП РЕГИСТРАЦИИ В ДЕТАЛЯХ</a:t>
            </a:r>
          </a:p>
          <a:p>
            <a:r>
              <a:rPr lang="ru-RU" sz="1700" dirty="0">
                <a:latin typeface="Times New Roman" panose="02020603050405020304" pitchFamily="18" charset="0"/>
                <a:cs typeface="Times New Roman" panose="02020603050405020304" pitchFamily="18" charset="0"/>
              </a:rPr>
              <a:t>Проверка полноты </a:t>
            </a:r>
            <a:r>
              <a:rPr lang="ru-RU" sz="1700" dirty="0" smtClean="0">
                <a:latin typeface="Times New Roman" panose="02020603050405020304" pitchFamily="18" charset="0"/>
                <a:cs typeface="Times New Roman" panose="02020603050405020304" pitchFamily="18" charset="0"/>
              </a:rPr>
              <a:t>секретариатом;</a:t>
            </a:r>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Проверка </a:t>
            </a:r>
            <a:r>
              <a:rPr lang="ru-RU" sz="1700" dirty="0" smtClean="0">
                <a:latin typeface="Times New Roman" panose="02020603050405020304" pitchFamily="18" charset="0"/>
                <a:cs typeface="Times New Roman" panose="02020603050405020304" pitchFamily="18" charset="0"/>
              </a:rPr>
              <a:t>секретариатом;</a:t>
            </a:r>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Проверка Исполнительным </a:t>
            </a:r>
            <a:r>
              <a:rPr lang="ru-RU" sz="1700" dirty="0" smtClean="0">
                <a:latin typeface="Times New Roman" panose="02020603050405020304" pitchFamily="18" charset="0"/>
                <a:cs typeface="Times New Roman" panose="02020603050405020304" pitchFamily="18" charset="0"/>
              </a:rPr>
              <a:t>советом;</a:t>
            </a:r>
            <a:endParaRPr lang="ru-RU" sz="1700" dirty="0">
              <a:latin typeface="Times New Roman" panose="02020603050405020304" pitchFamily="18" charset="0"/>
              <a:cs typeface="Times New Roman" panose="02020603050405020304" pitchFamily="18" charset="0"/>
            </a:endParaRPr>
          </a:p>
          <a:p>
            <a:pPr algn="just"/>
            <a:r>
              <a:rPr lang="ru-RU" sz="1700" dirty="0">
                <a:latin typeface="Times New Roman" panose="02020603050405020304" pitchFamily="18" charset="0"/>
                <a:cs typeface="Times New Roman" panose="02020603050405020304" pitchFamily="18" charset="0"/>
              </a:rPr>
              <a:t>Если Сторона или три члена Исполнительного совета запрашивают рассмотрение, проект проходит рассмотрение, в противном случае переходит к </a:t>
            </a:r>
            <a:r>
              <a:rPr lang="ru-RU" sz="1700" dirty="0" smtClean="0">
                <a:latin typeface="Times New Roman" panose="02020603050405020304" pitchFamily="18" charset="0"/>
                <a:cs typeface="Times New Roman" panose="02020603050405020304" pitchFamily="18" charset="0"/>
              </a:rPr>
              <a:t>регистрации.</a:t>
            </a:r>
            <a:endParaRPr lang="ru-RU" sz="1700" dirty="0">
              <a:latin typeface="Times New Roman" panose="02020603050405020304" pitchFamily="18" charset="0"/>
              <a:cs typeface="Times New Roman" panose="02020603050405020304" pitchFamily="18" charset="0"/>
            </a:endParaRPr>
          </a:p>
          <a:p>
            <a:r>
              <a:rPr lang="ru-RU" sz="1700" b="1" dirty="0" smtClean="0">
                <a:latin typeface="Times New Roman" panose="02020603050405020304" pitchFamily="18" charset="0"/>
                <a:cs typeface="Times New Roman" panose="02020603050405020304" pitchFamily="18" charset="0"/>
              </a:rPr>
              <a:t>5. Мониторинг</a:t>
            </a:r>
            <a:r>
              <a:rPr lang="ru-RU" sz="1700" dirty="0" smtClean="0">
                <a:latin typeface="Times New Roman" panose="02020603050405020304" pitchFamily="18" charset="0"/>
                <a:cs typeface="Times New Roman" panose="02020603050405020304" pitchFamily="18" charset="0"/>
              </a:rPr>
              <a:t>.</a:t>
            </a:r>
          </a:p>
          <a:p>
            <a:r>
              <a:rPr lang="ru-RU" sz="1700" dirty="0" smtClean="0">
                <a:latin typeface="Times New Roman" panose="02020603050405020304" pitchFamily="18" charset="0"/>
                <a:cs typeface="Times New Roman" panose="02020603050405020304" pitchFamily="18" charset="0"/>
              </a:rPr>
              <a:t>Участник </a:t>
            </a:r>
            <a:r>
              <a:rPr lang="ru-RU" sz="1700" dirty="0">
                <a:latin typeface="Times New Roman" panose="02020603050405020304" pitchFamily="18" charset="0"/>
                <a:cs typeface="Times New Roman" panose="02020603050405020304" pitchFamily="18" charset="0"/>
              </a:rPr>
              <a:t>проекта, ответственный за мониторинг фактических выбросов в соответствии с утвержденной методологией.</a:t>
            </a:r>
          </a:p>
        </p:txBody>
      </p:sp>
    </p:spTree>
    <p:extLst>
      <p:ext uri="{BB962C8B-B14F-4D97-AF65-F5344CB8AC3E}">
        <p14:creationId xmlns:p14="http://schemas.microsoft.com/office/powerpoint/2010/main" val="40883018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sz="1700" b="1" dirty="0" smtClean="0">
                <a:latin typeface="Times New Roman" panose="02020603050405020304" pitchFamily="18" charset="0"/>
                <a:cs typeface="Times New Roman" panose="02020603050405020304" pitchFamily="18" charset="0"/>
              </a:rPr>
              <a:t>6. Проверка </a:t>
            </a:r>
          </a:p>
          <a:p>
            <a:pPr algn="just"/>
            <a:r>
              <a:rPr lang="ru-RU" sz="1700" dirty="0" smtClean="0">
                <a:latin typeface="Times New Roman" panose="02020603050405020304" pitchFamily="18" charset="0"/>
                <a:cs typeface="Times New Roman" panose="02020603050405020304" pitchFamily="18" charset="0"/>
              </a:rPr>
              <a:t>Назначенный </a:t>
            </a:r>
            <a:r>
              <a:rPr lang="ru-RU" sz="1700" dirty="0">
                <a:latin typeface="Times New Roman" panose="02020603050405020304" pitchFamily="18" charset="0"/>
                <a:cs typeface="Times New Roman" panose="02020603050405020304" pitchFamily="18" charset="0"/>
              </a:rPr>
              <a:t>оперативный орган проверяет, что имело место сокращение выбросов в заявленном объеме в соответствии с утвержденным планом мониторинга.</a:t>
            </a:r>
          </a:p>
          <a:p>
            <a:pPr algn="just"/>
            <a:r>
              <a:rPr lang="ru-RU" sz="1700" b="1" dirty="0">
                <a:latin typeface="Times New Roman" panose="02020603050405020304" pitchFamily="18" charset="0"/>
                <a:cs typeface="Times New Roman" panose="02020603050405020304" pitchFamily="18" charset="0"/>
              </a:rPr>
              <a:t>Проверка</a:t>
            </a:r>
            <a:r>
              <a:rPr lang="ru-RU" sz="1700" dirty="0">
                <a:latin typeface="Times New Roman" panose="02020603050405020304" pitchFamily="18" charset="0"/>
                <a:cs typeface="Times New Roman" panose="02020603050405020304" pitchFamily="18" charset="0"/>
              </a:rPr>
              <a:t> - это независимый обзор и определение </a:t>
            </a:r>
            <a:r>
              <a:rPr lang="ru-RU" sz="1700" dirty="0" err="1">
                <a:latin typeface="Times New Roman" panose="02020603050405020304" pitchFamily="18" charset="0"/>
                <a:cs typeface="Times New Roman" panose="02020603050405020304" pitchFamily="18" charset="0"/>
              </a:rPr>
              <a:t>ex</a:t>
            </a:r>
            <a:r>
              <a:rPr lang="ru-RU" sz="1700" dirty="0">
                <a:latin typeface="Times New Roman" panose="02020603050405020304" pitchFamily="18" charset="0"/>
                <a:cs typeface="Times New Roman" panose="02020603050405020304" pitchFamily="18" charset="0"/>
              </a:rPr>
              <a:t> </a:t>
            </a:r>
            <a:r>
              <a:rPr lang="ru-RU" sz="1700" dirty="0" err="1">
                <a:latin typeface="Times New Roman" panose="02020603050405020304" pitchFamily="18" charset="0"/>
                <a:cs typeface="Times New Roman" panose="02020603050405020304" pitchFamily="18" charset="0"/>
              </a:rPr>
              <a:t>post</a:t>
            </a:r>
            <a:r>
              <a:rPr lang="ru-RU" sz="1700" dirty="0">
                <a:latin typeface="Times New Roman" panose="02020603050405020304" pitchFamily="18" charset="0"/>
                <a:cs typeface="Times New Roman" panose="02020603050405020304" pitchFamily="18" charset="0"/>
              </a:rPr>
              <a:t> назначенным оперативным органом отслеживаемых сокращений антропогенных выбросов из источников парниковых газов, которые произошли в результате зарегистрированной деятельности по проекту </a:t>
            </a:r>
            <a:r>
              <a:rPr lang="en-US" sz="1700" dirty="0" smtClean="0">
                <a:latin typeface="Times New Roman" panose="02020603050405020304" pitchFamily="18" charset="0"/>
                <a:cs typeface="Times New Roman" panose="02020603050405020304" pitchFamily="18" charset="0"/>
              </a:rPr>
              <a:t>CDM</a:t>
            </a:r>
            <a:r>
              <a:rPr lang="ru-RU" sz="1700" dirty="0" smtClean="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 течение периода проверки.</a:t>
            </a:r>
          </a:p>
          <a:p>
            <a:pPr algn="just"/>
            <a:r>
              <a:rPr lang="ru-RU" sz="1700" b="1" dirty="0">
                <a:latin typeface="Times New Roman" panose="02020603050405020304" pitchFamily="18" charset="0"/>
                <a:cs typeface="Times New Roman" panose="02020603050405020304" pitchFamily="18" charset="0"/>
              </a:rPr>
              <a:t>Сертификация</a:t>
            </a:r>
            <a:r>
              <a:rPr lang="ru-RU" sz="1700" dirty="0">
                <a:latin typeface="Times New Roman" panose="02020603050405020304" pitchFamily="18" charset="0"/>
                <a:cs typeface="Times New Roman" panose="02020603050405020304" pitchFamily="18" charset="0"/>
              </a:rPr>
              <a:t> - это письменное заверение назначенного оперативного органа в том, что в течение указанного периода деятельность по проекту достигла подтвержденных сокращений выбросов</a:t>
            </a:r>
            <a:r>
              <a:rPr lang="ru-RU" sz="1700" dirty="0" smtClean="0">
                <a:latin typeface="Times New Roman" panose="02020603050405020304" pitchFamily="18" charset="0"/>
                <a:cs typeface="Times New Roman" panose="02020603050405020304" pitchFamily="18" charset="0"/>
              </a:rPr>
              <a:t>.</a:t>
            </a:r>
          </a:p>
          <a:p>
            <a:r>
              <a:rPr lang="ru-RU" sz="1800" b="1" dirty="0" smtClean="0">
                <a:latin typeface="Times New Roman" panose="02020603050405020304" pitchFamily="18" charset="0"/>
                <a:cs typeface="Times New Roman" panose="02020603050405020304" pitchFamily="18" charset="0"/>
              </a:rPr>
              <a:t>7</a:t>
            </a:r>
            <a:r>
              <a:rPr lang="ru-RU" sz="1800" dirty="0" smtClean="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Выдача сертификата сокращения выбросов</a:t>
            </a:r>
            <a:r>
              <a:rPr lang="ru-RU" sz="1800" dirty="0" smtClean="0">
                <a:latin typeface="Times New Roman" panose="02020603050405020304" pitchFamily="18" charset="0"/>
                <a:cs typeface="Times New Roman" panose="02020603050405020304" pitchFamily="18" charset="0"/>
              </a:rPr>
              <a:t>.</a:t>
            </a:r>
          </a:p>
          <a:p>
            <a:r>
              <a:rPr lang="ru-RU" sz="1800" dirty="0" smtClean="0">
                <a:latin typeface="Times New Roman" panose="02020603050405020304" pitchFamily="18" charset="0"/>
                <a:cs typeface="Times New Roman" panose="02020603050405020304" pitchFamily="18" charset="0"/>
              </a:rPr>
              <a:t>Назначенный </a:t>
            </a:r>
            <a:r>
              <a:rPr lang="ru-RU" sz="1800" dirty="0">
                <a:latin typeface="Times New Roman" panose="02020603050405020304" pitchFamily="18" charset="0"/>
                <a:cs typeface="Times New Roman" panose="02020603050405020304" pitchFamily="18" charset="0"/>
              </a:rPr>
              <a:t>оперативный орган представляет отчет о проверке с просьбой о публикации Исполнительному совету МЧР.</a:t>
            </a:r>
          </a:p>
          <a:p>
            <a:r>
              <a:rPr lang="ru-RU" sz="1800" cap="all" dirty="0" smtClean="0">
                <a:latin typeface="Times New Roman" panose="02020603050405020304" pitchFamily="18" charset="0"/>
                <a:cs typeface="Times New Roman" panose="02020603050405020304" pitchFamily="18" charset="0"/>
              </a:rPr>
              <a:t>ЭТАП ВЫДАЧИ СЕРТИФИКАТА:</a:t>
            </a:r>
            <a:endParaRPr lang="ru-RU" sz="1800" cap="all"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Проверка </a:t>
            </a:r>
            <a:r>
              <a:rPr lang="ru-RU" sz="1800" dirty="0" smtClean="0">
                <a:latin typeface="Times New Roman" panose="02020603050405020304" pitchFamily="18" charset="0"/>
                <a:cs typeface="Times New Roman" panose="02020603050405020304" pitchFamily="18" charset="0"/>
              </a:rPr>
              <a:t>полноты отчета  секретариатом;</a:t>
            </a:r>
            <a:endParaRPr lang="ru-RU" sz="1800"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Проверка </a:t>
            </a:r>
            <a:r>
              <a:rPr lang="ru-RU" sz="1800" dirty="0" smtClean="0">
                <a:latin typeface="Times New Roman" panose="02020603050405020304" pitchFamily="18" charset="0"/>
                <a:cs typeface="Times New Roman" panose="02020603050405020304" pitchFamily="18" charset="0"/>
              </a:rPr>
              <a:t>секретариатом отчета;</a:t>
            </a:r>
            <a:endParaRPr lang="ru-RU" sz="1800"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Проверка </a:t>
            </a:r>
            <a:r>
              <a:rPr lang="ru-RU" sz="1800" dirty="0" smtClean="0">
                <a:latin typeface="Times New Roman" panose="02020603050405020304" pitchFamily="18" charset="0"/>
                <a:cs typeface="Times New Roman" panose="02020603050405020304" pitchFamily="18" charset="0"/>
              </a:rPr>
              <a:t>отчета Исполнительным советом;</a:t>
            </a:r>
            <a:endParaRPr lang="ru-RU" sz="1800"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Если Сторона или три члена Исполнительного совета запрашивают рассмотрение, запрос на выпуск подвергается рассмотрению, в противном случае осуществляется выпуск</a:t>
            </a:r>
          </a:p>
          <a:p>
            <a:pPr algn="just"/>
            <a:endParaRPr lang="ru-RU" sz="17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548480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1600" b="1" dirty="0" smtClean="0">
                <a:latin typeface="Times New Roman" panose="02020603050405020304" pitchFamily="18" charset="0"/>
                <a:cs typeface="Times New Roman" panose="02020603050405020304" pitchFamily="18" charset="0"/>
              </a:rPr>
              <a:t>Практические руководства по осуществлению деятельности по проекту </a:t>
            </a:r>
            <a:r>
              <a:rPr lang="en-US" sz="1600" b="1" dirty="0" smtClean="0">
                <a:latin typeface="Times New Roman" panose="02020603050405020304" pitchFamily="18" charset="0"/>
                <a:cs typeface="Times New Roman" panose="02020603050405020304" pitchFamily="18" charset="0"/>
              </a:rPr>
              <a:t>CDM </a:t>
            </a:r>
            <a:r>
              <a:rPr lang="ru-RU" sz="1600" dirty="0" smtClean="0">
                <a:latin typeface="Times New Roman" panose="02020603050405020304" pitchFamily="18" charset="0"/>
                <a:cs typeface="Times New Roman" panose="02020603050405020304" pitchFamily="18" charset="0"/>
              </a:rPr>
              <a:t>размещены на сайте в разделе: </a:t>
            </a:r>
            <a:r>
              <a:rPr lang="en-US" sz="1600" dirty="0" smtClean="0">
                <a:latin typeface="Times New Roman" panose="02020603050405020304" pitchFamily="18" charset="0"/>
                <a:cs typeface="Times New Roman" panose="02020603050405020304" pitchFamily="18" charset="0"/>
                <a:hlinkClick r:id="rId2"/>
              </a:rPr>
              <a:t>https</a:t>
            </a:r>
            <a:r>
              <a:rPr lang="en-US" sz="1600" dirty="0">
                <a:latin typeface="Times New Roman" panose="02020603050405020304" pitchFamily="18" charset="0"/>
                <a:cs typeface="Times New Roman" panose="02020603050405020304" pitchFamily="18" charset="0"/>
                <a:hlinkClick r:id="rId2"/>
              </a:rPr>
              <a:t>://</a:t>
            </a:r>
            <a:r>
              <a:rPr lang="en-US" sz="1600" dirty="0" smtClean="0">
                <a:latin typeface="Times New Roman" panose="02020603050405020304" pitchFamily="18" charset="0"/>
                <a:cs typeface="Times New Roman" panose="02020603050405020304" pitchFamily="18" charset="0"/>
                <a:hlinkClick r:id="rId2"/>
              </a:rPr>
              <a:t>cdm.unfccc.int/Projects/guides.html</a:t>
            </a:r>
            <a:endParaRPr lang="ru-RU" sz="1600" dirty="0" smtClean="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Механизм чистого развития был разработан для достижения двойной цели:</a:t>
            </a:r>
          </a:p>
          <a:p>
            <a:pPr algn="just"/>
            <a:r>
              <a:rPr lang="ru-RU" sz="1600" dirty="0">
                <a:latin typeface="Times New Roman" panose="02020603050405020304" pitchFamily="18" charset="0"/>
                <a:cs typeface="Times New Roman" panose="02020603050405020304" pitchFamily="18" charset="0"/>
              </a:rPr>
              <a:t>чтобы помочь развитым странам выполнить их обязательства по сокращению выбросов, </a:t>
            </a:r>
            <a:r>
              <a:rPr lang="ru-RU" sz="1600" dirty="0" smtClean="0">
                <a:latin typeface="Times New Roman" panose="02020603050405020304" pitchFamily="18" charset="0"/>
                <a:cs typeface="Times New Roman" panose="02020603050405020304" pitchFamily="18" charset="0"/>
              </a:rPr>
              <a:t>и</a:t>
            </a: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для </a:t>
            </a:r>
            <a:r>
              <a:rPr lang="ru-RU" sz="1600" dirty="0">
                <a:latin typeface="Times New Roman" panose="02020603050405020304" pitchFamily="18" charset="0"/>
                <a:cs typeface="Times New Roman" panose="02020603050405020304" pitchFamily="18" charset="0"/>
              </a:rPr>
              <a:t>оказания помощи развивающимся странам в достижении устойчивого развития.</a:t>
            </a:r>
          </a:p>
          <a:p>
            <a:pPr algn="just"/>
            <a:r>
              <a:rPr lang="ru-RU" sz="1600" dirty="0">
                <a:latin typeface="Times New Roman" panose="02020603050405020304" pitchFamily="18" charset="0"/>
                <a:cs typeface="Times New Roman" panose="02020603050405020304" pitchFamily="18" charset="0"/>
              </a:rPr>
              <a:t>Проекты </a:t>
            </a:r>
            <a:r>
              <a:rPr lang="en-US" sz="1600" dirty="0" smtClean="0">
                <a:latin typeface="Times New Roman" panose="02020603050405020304" pitchFamily="18" charset="0"/>
                <a:cs typeface="Times New Roman" panose="02020603050405020304" pitchFamily="18" charset="0"/>
              </a:rPr>
              <a:t>CDM </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получают доступные для продажи кредиты на сертифицированное сокращение выбросов (CER), которые могут быть использованы промышленно развитыми странами для достижения части своих целевых показателей по сокращению выбросов в соответствии с Киотским протоколом.</a:t>
            </a:r>
          </a:p>
          <a:p>
            <a:r>
              <a:rPr lang="ru-RU" sz="1600" b="1" dirty="0" smtClean="0">
                <a:latin typeface="Times New Roman" panose="02020603050405020304" pitchFamily="18" charset="0"/>
                <a:cs typeface="Times New Roman" panose="02020603050405020304" pitchFamily="18" charset="0"/>
              </a:rPr>
              <a:t>Брошюра по методологии </a:t>
            </a:r>
            <a:r>
              <a:rPr lang="en-US" sz="1600" b="1" dirty="0" smtClean="0">
                <a:latin typeface="Times New Roman" panose="02020603050405020304" pitchFamily="18" charset="0"/>
                <a:cs typeface="Times New Roman" panose="02020603050405020304" pitchFamily="18" charset="0"/>
              </a:rPr>
              <a:t>CDM</a:t>
            </a:r>
            <a:r>
              <a:rPr lang="ru-RU" sz="1600" b="1" dirty="0" smtClean="0">
                <a:latin typeface="Times New Roman" panose="02020603050405020304" pitchFamily="18" charset="0"/>
                <a:cs typeface="Times New Roman" panose="02020603050405020304" pitchFamily="18" charset="0"/>
              </a:rPr>
              <a:t> размещена на сайте в разделе </a:t>
            </a:r>
            <a:r>
              <a:rPr lang="ru-RU" sz="1600" dirty="0" smtClean="0">
                <a:latin typeface="Times New Roman" panose="02020603050405020304" pitchFamily="18" charset="0"/>
                <a:cs typeface="Times New Roman" panose="02020603050405020304" pitchFamily="18" charset="0"/>
              </a:rPr>
              <a:t>:</a:t>
            </a:r>
          </a:p>
          <a:p>
            <a:r>
              <a:rPr lang="en-US" sz="1600" dirty="0" smtClean="0">
                <a:latin typeface="Times New Roman" panose="02020603050405020304" pitchFamily="18" charset="0"/>
                <a:cs typeface="Times New Roman" panose="02020603050405020304" pitchFamily="18" charset="0"/>
                <a:hlinkClick r:id="rId3"/>
              </a:rPr>
              <a:t>https</a:t>
            </a:r>
            <a:r>
              <a:rPr lang="en-US" sz="1600" dirty="0">
                <a:latin typeface="Times New Roman" panose="02020603050405020304" pitchFamily="18" charset="0"/>
                <a:cs typeface="Times New Roman" panose="02020603050405020304" pitchFamily="18" charset="0"/>
                <a:hlinkClick r:id="rId3"/>
              </a:rPr>
              <a:t>://</a:t>
            </a:r>
            <a:r>
              <a:rPr lang="en-US" sz="1600" dirty="0" smtClean="0">
                <a:latin typeface="Times New Roman" panose="02020603050405020304" pitchFamily="18" charset="0"/>
                <a:cs typeface="Times New Roman" panose="02020603050405020304" pitchFamily="18" charset="0"/>
                <a:hlinkClick r:id="rId3"/>
              </a:rPr>
              <a:t>cdm.unfccc.int/methodologies/documentation/2303/230426_BLS23047_CDM_booklet_v04.pdf</a:t>
            </a:r>
            <a:r>
              <a:rPr lang="ru-RU" sz="1600" dirty="0" smtClean="0">
                <a:latin typeface="Times New Roman" panose="02020603050405020304" pitchFamily="18" charset="0"/>
                <a:cs typeface="Times New Roman" panose="02020603050405020304" pitchFamily="18" charset="0"/>
              </a:rPr>
              <a:t> </a:t>
            </a:r>
          </a:p>
          <a:p>
            <a:r>
              <a:rPr lang="ru-RU" sz="1600" b="1" dirty="0" smtClean="0">
                <a:latin typeface="Times New Roman" panose="02020603050405020304" pitchFamily="18" charset="0"/>
                <a:cs typeface="Times New Roman" panose="02020603050405020304" pitchFamily="18" charset="0"/>
              </a:rPr>
              <a:t>Реестр </a:t>
            </a:r>
            <a:r>
              <a:rPr lang="en-US" sz="1600" b="1" dirty="0" smtClean="0">
                <a:latin typeface="Times New Roman" panose="02020603050405020304" pitchFamily="18" charset="0"/>
                <a:cs typeface="Times New Roman" panose="02020603050405020304" pitchFamily="18" charset="0"/>
              </a:rPr>
              <a:t>CDM </a:t>
            </a:r>
            <a:r>
              <a:rPr lang="ru-RU" sz="1600" b="1" dirty="0" smtClean="0">
                <a:latin typeface="Times New Roman" panose="02020603050405020304" pitchFamily="18" charset="0"/>
                <a:cs typeface="Times New Roman" panose="02020603050405020304" pitchFamily="18" charset="0"/>
              </a:rPr>
              <a:t>размещен на сайте в разделе</a:t>
            </a:r>
            <a:r>
              <a:rPr lang="ru-RU"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hlinkClick r:id="rId4"/>
              </a:rPr>
              <a:t>https</a:t>
            </a:r>
            <a:r>
              <a:rPr lang="en-US" sz="1600" dirty="0">
                <a:latin typeface="Times New Roman" panose="02020603050405020304" pitchFamily="18" charset="0"/>
                <a:cs typeface="Times New Roman" panose="02020603050405020304" pitchFamily="18" charset="0"/>
                <a:hlinkClick r:id="rId4"/>
              </a:rPr>
              <a:t>://</a:t>
            </a:r>
            <a:r>
              <a:rPr lang="en-US" sz="1600" dirty="0" smtClean="0">
                <a:latin typeface="Times New Roman" panose="02020603050405020304" pitchFamily="18" charset="0"/>
                <a:cs typeface="Times New Roman" panose="02020603050405020304" pitchFamily="18" charset="0"/>
                <a:hlinkClick r:id="rId4"/>
              </a:rPr>
              <a:t>cdm.unfccc.int/Registry/index.html</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86450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a:latin typeface="Times New Roman" panose="02020603050405020304" pitchFamily="18" charset="0"/>
                <a:cs typeface="Times New Roman" panose="02020603050405020304" pitchFamily="18" charset="0"/>
              </a:rPr>
              <a:t>Clean Development Mechanism (CDM) - </a:t>
            </a:r>
            <a:r>
              <a:rPr lang="ru-RU" sz="2800" b="1" dirty="0">
                <a:latin typeface="Times New Roman" panose="02020603050405020304" pitchFamily="18" charset="0"/>
                <a:cs typeface="Times New Roman" panose="02020603050405020304" pitchFamily="18" charset="0"/>
              </a:rPr>
              <a:t>Механизм чистого развития</a:t>
            </a:r>
            <a:r>
              <a:rPr lang="en-US" sz="2800" b="1"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МЧР</a:t>
            </a:r>
            <a:r>
              <a:rPr lang="en-US" sz="2800" b="1" dirty="0">
                <a:latin typeface="Times New Roman" panose="02020603050405020304" pitchFamily="18" charset="0"/>
                <a:cs typeface="Times New Roman" panose="02020603050405020304" pitchFamily="18" charset="0"/>
              </a:rPr>
              <a:t>)</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sz="1600" dirty="0" smtClean="0">
                <a:latin typeface="Times New Roman" panose="02020603050405020304" pitchFamily="18" charset="0"/>
                <a:cs typeface="Times New Roman" panose="02020603050405020304" pitchFamily="18" charset="0"/>
              </a:rPr>
              <a:t>Для </a:t>
            </a:r>
            <a:r>
              <a:rPr lang="ru-RU" sz="1600" dirty="0">
                <a:latin typeface="Times New Roman" panose="02020603050405020304" pitchFamily="18" charset="0"/>
                <a:cs typeface="Times New Roman" panose="02020603050405020304" pitchFamily="18" charset="0"/>
              </a:rPr>
              <a:t>предоставления целевым назначенным национальным органам </a:t>
            </a:r>
            <a:r>
              <a:rPr lang="ru-RU" sz="1600" dirty="0" smtClean="0">
                <a:latin typeface="Times New Roman" panose="02020603050405020304" pitchFamily="18" charset="0"/>
                <a:cs typeface="Times New Roman" panose="02020603050405020304" pitchFamily="18" charset="0"/>
              </a:rPr>
              <a:t> создана служба  </a:t>
            </a:r>
            <a:r>
              <a:rPr lang="ru-RU" sz="1600" dirty="0">
                <a:latin typeface="Times New Roman" panose="02020603050405020304" pitchFamily="18" charset="0"/>
                <a:cs typeface="Times New Roman" panose="02020603050405020304" pitchFamily="18" charset="0"/>
              </a:rPr>
              <a:t>консультаций, поддержки и содействия в представлении:</a:t>
            </a:r>
          </a:p>
          <a:p>
            <a:pPr algn="just"/>
            <a:r>
              <a:rPr lang="ru-RU" sz="1600" dirty="0">
                <a:latin typeface="Times New Roman" panose="02020603050405020304" pitchFamily="18" charset="0"/>
                <a:cs typeface="Times New Roman" panose="02020603050405020304" pitchFamily="18" charset="0"/>
              </a:rPr>
              <a:t>предложения по стандартизированным исходным </a:t>
            </a:r>
            <a:r>
              <a:rPr lang="ru-RU" sz="1600" dirty="0" smtClean="0">
                <a:latin typeface="Times New Roman" panose="02020603050405020304" pitchFamily="18" charset="0"/>
                <a:cs typeface="Times New Roman" panose="02020603050405020304" pitchFamily="18" charset="0"/>
              </a:rPr>
              <a:t>показателям;</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рекомендации по </a:t>
            </a:r>
            <a:r>
              <a:rPr lang="ru-RU" sz="1600" dirty="0" err="1">
                <a:latin typeface="Times New Roman" panose="02020603050405020304" pitchFamily="18" charset="0"/>
                <a:cs typeface="Times New Roman" panose="02020603050405020304" pitchFamily="18" charset="0"/>
              </a:rPr>
              <a:t>микромасштабным</a:t>
            </a:r>
            <a:r>
              <a:rPr lang="ru-RU" sz="1600" dirty="0">
                <a:latin typeface="Times New Roman" panose="02020603050405020304" pitchFamily="18" charset="0"/>
                <a:cs typeface="Times New Roman" panose="02020603050405020304" pitchFamily="18" charset="0"/>
              </a:rPr>
              <a:t> технологиям использования возобновляемых источников энергии для автоматического </a:t>
            </a:r>
            <a:r>
              <a:rPr lang="ru-RU" sz="1600" dirty="0" smtClean="0">
                <a:latin typeface="Times New Roman" panose="02020603050405020304" pitchFamily="18" charset="0"/>
                <a:cs typeface="Times New Roman" panose="02020603050405020304" pitchFamily="18" charset="0"/>
              </a:rPr>
              <a:t>дополнения;</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коэффициенты </a:t>
            </a:r>
            <a:r>
              <a:rPr lang="ru-RU" sz="1600" dirty="0" smtClean="0">
                <a:latin typeface="Times New Roman" panose="02020603050405020304" pitchFamily="18" charset="0"/>
                <a:cs typeface="Times New Roman" panose="02020603050405020304" pitchFamily="18" charset="0"/>
              </a:rPr>
              <a:t>выбросов.</a:t>
            </a:r>
          </a:p>
          <a:p>
            <a:pPr algn="just"/>
            <a:r>
              <a:rPr lang="ru-RU" sz="1600" b="1" dirty="0">
                <a:latin typeface="Times New Roman" panose="02020603050405020304" pitchFamily="18" charset="0"/>
                <a:cs typeface="Times New Roman" panose="02020603050405020304" pitchFamily="18" charset="0"/>
              </a:rPr>
              <a:t>CDM-COM-FORM </a:t>
            </a:r>
            <a:r>
              <a:rPr lang="ru-RU" sz="1600" dirty="0">
                <a:latin typeface="Times New Roman" panose="02020603050405020304" pitchFamily="18" charset="0"/>
                <a:cs typeface="Times New Roman" panose="02020603050405020304" pitchFamily="18" charset="0"/>
              </a:rPr>
              <a:t>Форма для связи с заинтересованными </a:t>
            </a:r>
            <a:r>
              <a:rPr lang="ru-RU" sz="1600" dirty="0" smtClean="0">
                <a:latin typeface="Times New Roman" panose="02020603050405020304" pitchFamily="18" charset="0"/>
                <a:cs typeface="Times New Roman" panose="02020603050405020304" pitchFamily="18" charset="0"/>
              </a:rPr>
              <a:t>сторонами: </a:t>
            </a:r>
            <a:r>
              <a:rPr lang="en-US" sz="1600" dirty="0">
                <a:latin typeface="Times New Roman" panose="02020603050405020304" pitchFamily="18" charset="0"/>
                <a:cs typeface="Times New Roman" panose="02020603050405020304" pitchFamily="18" charset="0"/>
                <a:hlinkClick r:id="rId2"/>
              </a:rPr>
              <a:t>https://</a:t>
            </a:r>
            <a:r>
              <a:rPr lang="en-US" sz="1600" dirty="0" smtClean="0">
                <a:latin typeface="Times New Roman" panose="02020603050405020304" pitchFamily="18" charset="0"/>
                <a:cs typeface="Times New Roman" panose="02020603050405020304" pitchFamily="18" charset="0"/>
                <a:hlinkClick r:id="rId2"/>
              </a:rPr>
              <a:t>cdm.unfccc.int/sunsetcms/storage/contents/stored-file-20150311160355642/EB_form05.pdf</a:t>
            </a:r>
            <a:r>
              <a:rPr lang="ru-RU" sz="1600" dirty="0" smtClean="0">
                <a:latin typeface="Times New Roman" panose="02020603050405020304" pitchFamily="18" charset="0"/>
                <a:cs typeface="Times New Roman" panose="02020603050405020304" pitchFamily="18" charset="0"/>
              </a:rPr>
              <a:t> </a:t>
            </a:r>
          </a:p>
          <a:p>
            <a:pPr algn="just"/>
            <a:r>
              <a:rPr lang="ru-RU" sz="1600" b="1" dirty="0" smtClean="0">
                <a:latin typeface="Times New Roman" panose="02020603050405020304" pitchFamily="18" charset="0"/>
                <a:cs typeface="Times New Roman" panose="02020603050405020304" pitchFamily="18" charset="0"/>
              </a:rPr>
              <a:t>Формы для заявка </a:t>
            </a:r>
            <a:r>
              <a:rPr lang="ru-RU" sz="1600" b="1" dirty="0">
                <a:latin typeface="Times New Roman" panose="02020603050405020304" pitchFamily="18" charset="0"/>
                <a:cs typeface="Times New Roman" panose="02020603050405020304" pitchFamily="18" charset="0"/>
              </a:rPr>
              <a:t>на </a:t>
            </a:r>
            <a:r>
              <a:rPr lang="ru-RU" sz="1600" b="1" dirty="0" smtClean="0">
                <a:latin typeface="Times New Roman" panose="02020603050405020304" pitchFamily="18" charset="0"/>
                <a:cs typeface="Times New Roman" panose="02020603050405020304" pitchFamily="18" charset="0"/>
              </a:rPr>
              <a:t>аккредитацию: </a:t>
            </a:r>
            <a:r>
              <a:rPr lang="en-US" sz="1600" b="1" dirty="0">
                <a:latin typeface="Times New Roman" panose="02020603050405020304" pitchFamily="18" charset="0"/>
                <a:cs typeface="Times New Roman" panose="02020603050405020304" pitchFamily="18" charset="0"/>
                <a:hlinkClick r:id="rId3"/>
              </a:rPr>
              <a:t>https://</a:t>
            </a:r>
            <a:r>
              <a:rPr lang="en-US" sz="1600" b="1" dirty="0" smtClean="0">
                <a:latin typeface="Times New Roman" panose="02020603050405020304" pitchFamily="18" charset="0"/>
                <a:cs typeface="Times New Roman" panose="02020603050405020304" pitchFamily="18" charset="0"/>
                <a:hlinkClick r:id="rId3"/>
              </a:rPr>
              <a:t>cdm.unfccc.int/Reference/PDDs_Forms/index.html#eb</a:t>
            </a:r>
            <a:r>
              <a:rPr lang="ru-RU" sz="1600" b="1" dirty="0" smtClean="0">
                <a:latin typeface="Times New Roman" panose="02020603050405020304" pitchFamily="18" charset="0"/>
                <a:cs typeface="Times New Roman" panose="02020603050405020304" pitchFamily="18" charset="0"/>
              </a:rPr>
              <a:t> </a:t>
            </a:r>
          </a:p>
          <a:p>
            <a:pPr algn="just"/>
            <a:r>
              <a:rPr lang="ru-RU" sz="1600" b="1" dirty="0" smtClean="0">
                <a:latin typeface="Times New Roman" panose="02020603050405020304" pitchFamily="18" charset="0"/>
                <a:cs typeface="Times New Roman" panose="02020603050405020304" pitchFamily="18" charset="0"/>
              </a:rPr>
              <a:t>В указанном разделе размещены различные формы, охватывающие весь проектный цикл, а также формы отчетов о </a:t>
            </a:r>
            <a:r>
              <a:rPr lang="ru-RU" sz="1600" b="1" dirty="0" err="1" smtClean="0">
                <a:latin typeface="Times New Roman" panose="02020603050405020304" pitchFamily="18" charset="0"/>
                <a:cs typeface="Times New Roman" panose="02020603050405020304" pitchFamily="18" charset="0"/>
              </a:rPr>
              <a:t>валидации</a:t>
            </a:r>
            <a:r>
              <a:rPr lang="ru-RU" sz="1600" b="1" dirty="0" smtClean="0">
                <a:latin typeface="Times New Roman" panose="02020603050405020304" pitchFamily="18" charset="0"/>
                <a:cs typeface="Times New Roman" panose="02020603050405020304" pitchFamily="18" charset="0"/>
              </a:rPr>
              <a:t>,</a:t>
            </a:r>
            <a:r>
              <a:rPr lang="en-US" sz="1600" b="1" dirty="0" smtClean="0">
                <a:latin typeface="Times New Roman" panose="02020603050405020304" pitchFamily="18" charset="0"/>
                <a:cs typeface="Times New Roman" panose="02020603050405020304" pitchFamily="18" charset="0"/>
              </a:rPr>
              <a:t> </a:t>
            </a:r>
            <a:r>
              <a:rPr lang="ru-RU" sz="1600" b="1" dirty="0" smtClean="0">
                <a:latin typeface="Times New Roman" panose="02020603050405020304" pitchFamily="18" charset="0"/>
                <a:cs typeface="Times New Roman" panose="02020603050405020304" pitchFamily="18" charset="0"/>
              </a:rPr>
              <a:t>например: </a:t>
            </a:r>
            <a:r>
              <a:rPr lang="en-US" sz="1600" b="1" dirty="0" smtClean="0">
                <a:latin typeface="Times New Roman" panose="02020603050405020304" pitchFamily="18" charset="0"/>
                <a:cs typeface="Times New Roman" panose="02020603050405020304" pitchFamily="18" charset="0"/>
                <a:hlinkClick r:id="rId4"/>
              </a:rPr>
              <a:t>https</a:t>
            </a:r>
            <a:r>
              <a:rPr lang="en-US" sz="1600" b="1" dirty="0">
                <a:latin typeface="Times New Roman" panose="02020603050405020304" pitchFamily="18" charset="0"/>
                <a:cs typeface="Times New Roman" panose="02020603050405020304" pitchFamily="18" charset="0"/>
                <a:hlinkClick r:id="rId4"/>
              </a:rPr>
              <a:t>://</a:t>
            </a:r>
            <a:r>
              <a:rPr lang="en-US" sz="1600" b="1" dirty="0" smtClean="0">
                <a:latin typeface="Times New Roman" panose="02020603050405020304" pitchFamily="18" charset="0"/>
                <a:cs typeface="Times New Roman" panose="02020603050405020304" pitchFamily="18" charset="0"/>
                <a:hlinkClick r:id="rId4"/>
              </a:rPr>
              <a:t>cdm.unfccc.int/sunsetcms/storage/contents/stored-file-20190531101609641/Reg_form30v3.pdf</a:t>
            </a:r>
            <a:r>
              <a:rPr lang="ru-RU" sz="1600" b="1" dirty="0" smtClean="0">
                <a:latin typeface="Times New Roman" panose="02020603050405020304" pitchFamily="18" charset="0"/>
                <a:cs typeface="Times New Roman" panose="02020603050405020304" pitchFamily="18" charset="0"/>
              </a:rPr>
              <a:t> ,</a:t>
            </a:r>
          </a:p>
          <a:p>
            <a:pPr algn="just"/>
            <a:r>
              <a:rPr lang="ru-RU" sz="1600" b="1" dirty="0" smtClean="0">
                <a:latin typeface="Times New Roman" panose="02020603050405020304" pitchFamily="18" charset="0"/>
                <a:cs typeface="Times New Roman" panose="02020603050405020304" pitchFamily="18" charset="0"/>
              </a:rPr>
              <a:t>Формы по регистрации, а также CDM-CPA-REN-FORM</a:t>
            </a:r>
            <a:r>
              <a:rPr lang="ru-RU" sz="1600" dirty="0">
                <a:latin typeface="Times New Roman" panose="02020603050405020304" pitchFamily="18" charset="0"/>
                <a:cs typeface="Times New Roman" panose="02020603050405020304" pitchFamily="18" charset="0"/>
              </a:rPr>
              <a:t> Форма уведомления о продлении периода </a:t>
            </a:r>
            <a:r>
              <a:rPr lang="ru-RU" sz="1600" dirty="0" smtClean="0">
                <a:latin typeface="Times New Roman" panose="02020603050405020304" pitchFamily="18" charset="0"/>
                <a:cs typeface="Times New Roman" panose="02020603050405020304" pitchFamily="18" charset="0"/>
              </a:rPr>
              <a:t>кредитования</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5"/>
              </a:rPr>
              <a:t>https://</a:t>
            </a:r>
            <a:r>
              <a:rPr lang="en-US" sz="1600" dirty="0" smtClean="0">
                <a:latin typeface="Times New Roman" panose="02020603050405020304" pitchFamily="18" charset="0"/>
                <a:cs typeface="Times New Roman" panose="02020603050405020304" pitchFamily="18" charset="0"/>
                <a:hlinkClick r:id="rId5"/>
              </a:rPr>
              <a:t>cdm.unfccc.int/sunsetcms/storage/contents/stored-file-20190531074419918/Ren_form09v2.pdf</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03802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Глобальный совет по выбросам углерода (GCC)</a:t>
            </a:r>
            <a:endParaRPr lang="ru-RU" sz="2800" b="1"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ru-RU" sz="1800" dirty="0">
                <a:latin typeface="Times New Roman" panose="02020603050405020304" pitchFamily="18" charset="0"/>
                <a:cs typeface="Times New Roman" panose="02020603050405020304" pitchFamily="18" charset="0"/>
              </a:rPr>
              <a:t>Глобальный совет по выбросам углерода (GCC) - это добровольная программа компенсации выбросов углерода, целью которой является оказание помощи организациям в сокращении их углеродных выбросов, диверсификация отраслевой экономики за счет перехода на </a:t>
            </a:r>
            <a:r>
              <a:rPr lang="ru-RU" sz="1800" dirty="0" err="1">
                <a:latin typeface="Times New Roman" panose="02020603050405020304" pitchFamily="18" charset="0"/>
                <a:cs typeface="Times New Roman" panose="02020603050405020304" pitchFamily="18" charset="0"/>
              </a:rPr>
              <a:t>низкоуглеродные</a:t>
            </a:r>
            <a:r>
              <a:rPr lang="ru-RU" sz="1800" dirty="0">
                <a:latin typeface="Times New Roman" panose="02020603050405020304" pitchFamily="18" charset="0"/>
                <a:cs typeface="Times New Roman" panose="02020603050405020304" pitchFamily="18" charset="0"/>
              </a:rPr>
              <a:t> пути и </a:t>
            </a:r>
            <a:r>
              <a:rPr lang="ru-RU" sz="1800" dirty="0" smtClean="0">
                <a:latin typeface="Times New Roman" panose="02020603050405020304" pitchFamily="18" charset="0"/>
                <a:cs typeface="Times New Roman" panose="02020603050405020304" pitchFamily="18" charset="0"/>
              </a:rPr>
              <a:t>стимулирование </a:t>
            </a:r>
            <a:r>
              <a:rPr lang="ru-RU" sz="1800" dirty="0">
                <a:latin typeface="Times New Roman" panose="02020603050405020304" pitchFamily="18" charset="0"/>
                <a:cs typeface="Times New Roman" panose="02020603050405020304" pitchFamily="18" charset="0"/>
              </a:rPr>
              <a:t>действий в области изменения климата на местах</a:t>
            </a:r>
            <a:r>
              <a:rPr lang="ru-RU" sz="1800" dirty="0" smtClean="0">
                <a:latin typeface="Times New Roman" panose="02020603050405020304" pitchFamily="18" charset="0"/>
                <a:cs typeface="Times New Roman" panose="02020603050405020304" pitchFamily="18" charset="0"/>
              </a:rPr>
              <a:t>.</a:t>
            </a:r>
            <a:endParaRPr lang="en-US" sz="1800" dirty="0" smtClean="0">
              <a:latin typeface="Times New Roman" panose="02020603050405020304" pitchFamily="18" charset="0"/>
              <a:cs typeface="Times New Roman" panose="02020603050405020304" pitchFamily="18" charset="0"/>
            </a:endParaRPr>
          </a:p>
          <a:p>
            <a:pPr algn="just"/>
            <a:r>
              <a:rPr lang="en-US" sz="1800" dirty="0" smtClean="0">
                <a:latin typeface="Times New Roman" panose="02020603050405020304" pitchFamily="18" charset="0"/>
                <a:cs typeface="Times New Roman" panose="02020603050405020304" pitchFamily="18" charset="0"/>
                <a:hlinkClick r:id="rId2"/>
              </a:rPr>
              <a:t>https://www.globalcarboncouncil.com/about-gcc/global-carbon-council/</a:t>
            </a:r>
            <a:r>
              <a:rPr lang="en-US" sz="1800" dirty="0" smtClean="0">
                <a:latin typeface="Times New Roman" panose="02020603050405020304" pitchFamily="18" charset="0"/>
                <a:cs typeface="Times New Roman" panose="02020603050405020304" pitchFamily="18" charset="0"/>
              </a:rPr>
              <a:t> </a:t>
            </a:r>
            <a:endParaRPr lang="ru-RU" sz="1800"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Головной офис находится в </a:t>
            </a:r>
            <a:r>
              <a:rPr lang="ru-RU" sz="1700" dirty="0">
                <a:latin typeface="Times New Roman" panose="02020603050405020304" pitchFamily="18" charset="0"/>
                <a:cs typeface="Times New Roman" panose="02020603050405020304" pitchFamily="18" charset="0"/>
              </a:rPr>
              <a:t>Доха – </a:t>
            </a:r>
            <a:r>
              <a:rPr lang="ru-RU" sz="1700" dirty="0" smtClean="0">
                <a:latin typeface="Times New Roman" panose="02020603050405020304" pitchFamily="18" charset="0"/>
                <a:cs typeface="Times New Roman" panose="02020603050405020304" pitchFamily="18" charset="0"/>
              </a:rPr>
              <a:t>Катар: </a:t>
            </a:r>
            <a:r>
              <a:rPr lang="en-US" sz="1700" dirty="0">
                <a:latin typeface="Times New Roman" panose="02020603050405020304" pitchFamily="18" charset="0"/>
                <a:cs typeface="Times New Roman" panose="02020603050405020304" pitchFamily="18" charset="0"/>
                <a:hlinkClick r:id="rId3"/>
              </a:rPr>
              <a:t>https://www.globalcarboncouncil.com/contact-us</a:t>
            </a:r>
            <a:r>
              <a:rPr lang="en-US" sz="1700" dirty="0" smtClean="0">
                <a:latin typeface="Times New Roman" panose="02020603050405020304" pitchFamily="18" charset="0"/>
                <a:cs typeface="Times New Roman" panose="02020603050405020304" pitchFamily="18" charset="0"/>
                <a:hlinkClick r:id="rId3"/>
              </a:rPr>
              <a:t>/</a:t>
            </a:r>
            <a:r>
              <a:rPr lang="ru-RU" sz="1700" dirty="0" smtClean="0">
                <a:latin typeface="Times New Roman" panose="02020603050405020304" pitchFamily="18" charset="0"/>
                <a:cs typeface="Times New Roman" panose="02020603050405020304" pitchFamily="18" charset="0"/>
              </a:rPr>
              <a:t> </a:t>
            </a:r>
          </a:p>
          <a:p>
            <a:pPr algn="just"/>
            <a:r>
              <a:rPr lang="ru-RU" sz="1800" b="1" dirty="0" smtClean="0">
                <a:latin typeface="Times New Roman" panose="02020603050405020304" pitchFamily="18" charset="0"/>
                <a:cs typeface="Times New Roman" panose="02020603050405020304" pitchFamily="18" charset="0"/>
                <a:hlinkClick r:id="rId4"/>
              </a:rPr>
              <a:t>На сайте </a:t>
            </a:r>
            <a:r>
              <a:rPr lang="en-US" sz="1800" b="1" dirty="0" smtClean="0">
                <a:latin typeface="Times New Roman" panose="02020603050405020304" pitchFamily="18" charset="0"/>
                <a:cs typeface="Times New Roman" panose="02020603050405020304" pitchFamily="18" charset="0"/>
                <a:hlinkClick r:id="rId4"/>
              </a:rPr>
              <a:t>GCC</a:t>
            </a:r>
            <a:r>
              <a:rPr lang="ru-RU" sz="1800" b="1" dirty="0" smtClean="0">
                <a:latin typeface="Times New Roman" panose="02020603050405020304" pitchFamily="18" charset="0"/>
                <a:cs typeface="Times New Roman" panose="02020603050405020304" pitchFamily="18" charset="0"/>
                <a:hlinkClick r:id="rId4"/>
              </a:rPr>
              <a:t> размещена информация об органах управления и о верификаторах: </a:t>
            </a:r>
            <a:r>
              <a:rPr lang="ru-RU" sz="1800" dirty="0" smtClean="0">
                <a:latin typeface="Times New Roman" panose="02020603050405020304" pitchFamily="18" charset="0"/>
                <a:cs typeface="Times New Roman" panose="02020603050405020304" pitchFamily="18" charset="0"/>
                <a:hlinkClick r:id="rId4"/>
              </a:rPr>
              <a:t> </a:t>
            </a:r>
            <a:r>
              <a:rPr lang="en-US" sz="1800" dirty="0">
                <a:hlinkClick r:id="rId4"/>
              </a:rPr>
              <a:t>https://www.globalcarboncouncil.com/governance/gcc-verifiers</a:t>
            </a:r>
            <a:r>
              <a:rPr lang="en-US" sz="1800" dirty="0" smtClean="0">
                <a:hlinkClick r:id="rId4"/>
              </a:rPr>
              <a:t>/</a:t>
            </a:r>
            <a:endParaRPr lang="ru-RU" sz="1800" dirty="0" smtClean="0">
              <a:hlinkClick r:id="rId4"/>
            </a:endParaRPr>
          </a:p>
          <a:p>
            <a:pPr algn="just"/>
            <a:endParaRPr lang="ru-RU" sz="1800" dirty="0" smtClean="0">
              <a:hlinkClick r:id="rId4"/>
            </a:endParaRPr>
          </a:p>
          <a:p>
            <a:r>
              <a:rPr lang="ru-RU" sz="1800" dirty="0" smtClean="0">
                <a:hlinkClick r:id="rId4"/>
              </a:rPr>
              <a:t>К органам управления отнесены: </a:t>
            </a:r>
          </a:p>
          <a:p>
            <a:r>
              <a:rPr lang="ru-RU" sz="1800" dirty="0" smtClean="0">
                <a:latin typeface="Times New Roman"/>
                <a:cs typeface="Times New Roman"/>
                <a:hlinkClick r:id="rId5"/>
              </a:rPr>
              <a:t>●</a:t>
            </a:r>
            <a:r>
              <a:rPr lang="ru-RU" sz="1800" dirty="0" smtClean="0">
                <a:hlinkClick r:id="rId5"/>
              </a:rPr>
              <a:t>Консультативный </a:t>
            </a:r>
            <a:r>
              <a:rPr lang="ru-RU" sz="1800" dirty="0">
                <a:hlinkClick r:id="rId5"/>
              </a:rPr>
              <a:t>совет</a:t>
            </a:r>
            <a:endParaRPr lang="ru-RU" sz="1800" dirty="0"/>
          </a:p>
          <a:p>
            <a:r>
              <a:rPr lang="ru-RU" sz="1800" dirty="0" smtClean="0">
                <a:latin typeface="Times New Roman"/>
                <a:cs typeface="Times New Roman"/>
                <a:hlinkClick r:id="rId6"/>
              </a:rPr>
              <a:t>●</a:t>
            </a:r>
            <a:r>
              <a:rPr lang="ru-RU" sz="1800" dirty="0" smtClean="0">
                <a:hlinkClick r:id="rId6"/>
              </a:rPr>
              <a:t>Руководящий </a:t>
            </a:r>
            <a:r>
              <a:rPr lang="ru-RU" sz="1800" dirty="0">
                <a:hlinkClick r:id="rId6"/>
              </a:rPr>
              <a:t>комитет</a:t>
            </a:r>
            <a:endParaRPr lang="ru-RU" sz="1800" dirty="0"/>
          </a:p>
          <a:p>
            <a:r>
              <a:rPr lang="ru-RU" sz="1800" dirty="0" smtClean="0">
                <a:latin typeface="Times New Roman"/>
                <a:cs typeface="Times New Roman"/>
                <a:hlinkClick r:id="rId7"/>
              </a:rPr>
              <a:t>●</a:t>
            </a:r>
            <a:r>
              <a:rPr lang="ru-RU" sz="1800" dirty="0" smtClean="0">
                <a:hlinkClick r:id="rId7"/>
              </a:rPr>
              <a:t>Регулирующий </a:t>
            </a:r>
            <a:r>
              <a:rPr lang="ru-RU" sz="1800" dirty="0">
                <a:hlinkClick r:id="rId7"/>
              </a:rPr>
              <a:t>комитет</a:t>
            </a:r>
            <a:endParaRPr lang="ru-RU" sz="1800" dirty="0"/>
          </a:p>
          <a:p>
            <a:r>
              <a:rPr lang="ru-RU" sz="1800" dirty="0" smtClean="0">
                <a:latin typeface="Times New Roman"/>
                <a:cs typeface="Times New Roman"/>
                <a:hlinkClick r:id="rId8"/>
              </a:rPr>
              <a:t>●</a:t>
            </a:r>
            <a:r>
              <a:rPr lang="ru-RU" sz="1800" dirty="0" smtClean="0">
                <a:hlinkClick r:id="rId8"/>
              </a:rPr>
              <a:t>Верификаторы  </a:t>
            </a:r>
            <a:r>
              <a:rPr lang="ru-RU" sz="1800" dirty="0">
                <a:hlinkClick r:id="rId8"/>
              </a:rPr>
              <a:t>GCC</a:t>
            </a:r>
            <a:endParaRPr lang="ru-RU" sz="1800" dirty="0"/>
          </a:p>
          <a:p>
            <a:pPr algn="just"/>
            <a:endParaRPr lang="en-US" sz="1700" dirty="0" smtClean="0">
              <a:latin typeface="Times New Roman" panose="02020603050405020304" pitchFamily="18" charset="0"/>
              <a:cs typeface="Times New Roman" panose="02020603050405020304" pitchFamily="18" charset="0"/>
            </a:endParaRP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517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Глобальный совет по выбросам углерода (GCC)</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1600" dirty="0" smtClean="0">
                <a:latin typeface="Times New Roman" panose="02020603050405020304" pitchFamily="18" charset="0"/>
                <a:cs typeface="Times New Roman" panose="02020603050405020304" pitchFamily="18" charset="0"/>
              </a:rPr>
              <a:t>Органы наделены следующими полномочиями.</a:t>
            </a:r>
          </a:p>
          <a:p>
            <a:pPr algn="just"/>
            <a:r>
              <a:rPr lang="ru-RU" sz="1600" dirty="0" smtClean="0">
                <a:latin typeface="Times New Roman"/>
                <a:cs typeface="Times New Roman"/>
              </a:rPr>
              <a:t>►	</a:t>
            </a:r>
            <a:r>
              <a:rPr lang="ru-RU" sz="1600" b="1" dirty="0" smtClean="0">
                <a:latin typeface="Times New Roman" panose="02020603050405020304" pitchFamily="18" charset="0"/>
                <a:cs typeface="Times New Roman" panose="02020603050405020304" pitchFamily="18" charset="0"/>
              </a:rPr>
              <a:t>Консультативный комитет </a:t>
            </a:r>
            <a:r>
              <a:rPr lang="ru-RU" sz="1600" dirty="0" smtClean="0">
                <a:latin typeface="Times New Roman" panose="02020603050405020304" pitchFamily="18" charset="0"/>
                <a:cs typeface="Times New Roman" panose="02020603050405020304" pitchFamily="18" charset="0"/>
              </a:rPr>
              <a:t>осуществляет в том числе полномочия по подготовке обзора  за </a:t>
            </a:r>
            <a:r>
              <a:rPr lang="ru-RU" sz="1600" dirty="0" err="1" smtClean="0">
                <a:latin typeface="Times New Roman" panose="02020603050405020304" pitchFamily="18" charset="0"/>
                <a:cs typeface="Times New Roman" panose="02020603050405020304" pitchFamily="18" charset="0"/>
              </a:rPr>
              <a:t>аккретитованными</a:t>
            </a:r>
            <a:r>
              <a:rPr lang="ru-RU" sz="1600" dirty="0" smtClean="0">
                <a:latin typeface="Times New Roman" panose="02020603050405020304" pitchFamily="18" charset="0"/>
                <a:cs typeface="Times New Roman" panose="02020603050405020304" pitchFamily="18" charset="0"/>
              </a:rPr>
              <a:t> верификаторами; </a:t>
            </a:r>
            <a:r>
              <a:rPr lang="ru-RU" sz="1600" dirty="0">
                <a:latin typeface="Times New Roman" panose="02020603050405020304" pitchFamily="18" charset="0"/>
                <a:cs typeface="Times New Roman" panose="02020603050405020304" pitchFamily="18" charset="0"/>
              </a:rPr>
              <a:t>надзор за соответствием процессов, осуществляемых GCC при утверждении методологий и проектов, а также при выдаче углеродных </a:t>
            </a:r>
            <a:r>
              <a:rPr lang="ru-RU" sz="1600" dirty="0" smtClean="0">
                <a:latin typeface="Times New Roman" panose="02020603050405020304" pitchFamily="18" charset="0"/>
                <a:cs typeface="Times New Roman" panose="02020603050405020304" pitchFamily="18" charset="0"/>
              </a:rPr>
              <a:t>кредитов, осуществлять </a:t>
            </a:r>
            <a:r>
              <a:rPr lang="ru-RU" sz="1600" dirty="0">
                <a:latin typeface="Times New Roman" panose="02020603050405020304" pitchFamily="18" charset="0"/>
                <a:cs typeface="Times New Roman" panose="02020603050405020304" pitchFamily="18" charset="0"/>
              </a:rPr>
              <a:t>надзор за общедоступностью соответствующих документов GCC, включая хранилище утвержденных правил, процедур, методологий и стандартов</a:t>
            </a:r>
            <a:r>
              <a:rPr lang="ru-RU" sz="1600" dirty="0" smtClean="0">
                <a:latin typeface="Times New Roman" panose="02020603050405020304" pitchFamily="18" charset="0"/>
                <a:cs typeface="Times New Roman" panose="02020603050405020304" pitchFamily="18" charset="0"/>
              </a:rPr>
              <a:t>. См. </a:t>
            </a:r>
            <a:r>
              <a:rPr lang="ru-RU" sz="1600" dirty="0" err="1" smtClean="0">
                <a:latin typeface="Times New Roman" panose="02020603050405020304" pitchFamily="18" charset="0"/>
                <a:cs typeface="Times New Roman" panose="02020603050405020304" pitchFamily="18" charset="0"/>
              </a:rPr>
              <a:t>подр</a:t>
            </a:r>
            <a:r>
              <a:rPr lang="ru-RU"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https://www.globalcarboncouncil.com/governance/advisory-board</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Руководящий комитет </a:t>
            </a:r>
            <a:r>
              <a:rPr lang="ru-RU" sz="1600" dirty="0">
                <a:latin typeface="Times New Roman" panose="02020603050405020304" pitchFamily="18" charset="0"/>
                <a:cs typeface="Times New Roman" panose="02020603050405020304" pitchFamily="18" charset="0"/>
              </a:rPr>
              <a:t>рассматривает и принимает решения по результатам оценок верификаторов GCC и их постоянному соответствию требованиям аккредитации GCC в соответствии с процедурой утверждения </a:t>
            </a:r>
            <a:r>
              <a:rPr lang="ru-RU" sz="1600" dirty="0" smtClean="0">
                <a:latin typeface="Times New Roman" panose="02020603050405020304" pitchFamily="18" charset="0"/>
                <a:cs typeface="Times New Roman" panose="02020603050405020304" pitchFamily="18" charset="0"/>
              </a:rPr>
              <a:t>верификаторов</a:t>
            </a:r>
            <a:r>
              <a:rPr lang="ru-RU" sz="1600" dirty="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Руководящий комитет принимает решения об утверждении или отклонении заявок на регистрацию проектов по сокращению выбросов парниковых газов и заявок на выдачу углеродных кредитов (ACCS), представленных в GCC. </a:t>
            </a:r>
            <a:r>
              <a:rPr lang="ru-RU" sz="1600" dirty="0" smtClean="0">
                <a:latin typeface="Times New Roman" panose="02020603050405020304" pitchFamily="18" charset="0"/>
                <a:cs typeface="Times New Roman" panose="02020603050405020304" pitchFamily="18" charset="0"/>
              </a:rPr>
              <a:t>При </a:t>
            </a:r>
            <a:r>
              <a:rPr lang="ru-RU" sz="1600" dirty="0">
                <a:latin typeface="Times New Roman" panose="02020603050405020304" pitchFamily="18" charset="0"/>
                <a:cs typeface="Times New Roman" panose="02020603050405020304" pitchFamily="18" charset="0"/>
              </a:rPr>
              <a:t>принятии решения об одобрении или отклонении запросов на регистрацию и выдачу соблюдается программный процесс </a:t>
            </a:r>
            <a:r>
              <a:rPr lang="ru-RU" sz="1600" dirty="0" smtClean="0">
                <a:latin typeface="Times New Roman" panose="02020603050405020304" pitchFamily="18" charset="0"/>
                <a:cs typeface="Times New Roman" panose="02020603050405020304" pitchFamily="18" charset="0"/>
              </a:rPr>
              <a:t>GCC.</a:t>
            </a:r>
            <a:r>
              <a:rPr lang="en-US"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См. </a:t>
            </a:r>
            <a:r>
              <a:rPr lang="ru-RU" sz="1600" dirty="0" err="1" smtClean="0">
                <a:latin typeface="Times New Roman" panose="02020603050405020304" pitchFamily="18" charset="0"/>
                <a:cs typeface="Times New Roman" panose="02020603050405020304" pitchFamily="18" charset="0"/>
              </a:rPr>
              <a:t>подр</a:t>
            </a:r>
            <a:r>
              <a:rPr lang="ru-RU"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hlinkClick r:id="rId3"/>
              </a:rPr>
              <a:t>https</a:t>
            </a:r>
            <a:r>
              <a:rPr lang="en-US" sz="1600" dirty="0">
                <a:latin typeface="Times New Roman" panose="02020603050405020304" pitchFamily="18" charset="0"/>
                <a:cs typeface="Times New Roman" panose="02020603050405020304" pitchFamily="18" charset="0"/>
                <a:hlinkClick r:id="rId3"/>
              </a:rPr>
              <a:t>://www.globalcarboncouncil.com/governance/steering-committee</a:t>
            </a:r>
            <a:r>
              <a:rPr lang="en-US"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endParaRPr lang="ru-RU" sz="1600" dirty="0" smtClean="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a:p>
            <a:pPr marL="0" indent="0">
              <a:buNone/>
            </a:pPr>
            <a:endParaRPr lang="en-US" sz="1600" dirty="0" smtClean="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78533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Глобальный совет по выбросам углерода (GCC)</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algn="just"/>
            <a:r>
              <a:rPr lang="ru-RU" sz="1600" b="1" dirty="0" smtClean="0">
                <a:latin typeface="Times New Roman"/>
                <a:cs typeface="Times New Roman"/>
              </a:rPr>
              <a:t>►	</a:t>
            </a:r>
            <a:r>
              <a:rPr lang="ru-RU" sz="1600" b="1" dirty="0" smtClean="0">
                <a:latin typeface="Times New Roman" panose="02020603050405020304" pitchFamily="18" charset="0"/>
                <a:cs typeface="Times New Roman" panose="02020603050405020304" pitchFamily="18" charset="0"/>
              </a:rPr>
              <a:t>Регулирующий </a:t>
            </a:r>
            <a:r>
              <a:rPr lang="ru-RU" sz="1600" b="1" dirty="0">
                <a:latin typeface="Times New Roman" panose="02020603050405020304" pitchFamily="18" charset="0"/>
                <a:cs typeface="Times New Roman" panose="02020603050405020304" pitchFamily="18" charset="0"/>
              </a:rPr>
              <a:t>комитет </a:t>
            </a:r>
            <a:r>
              <a:rPr lang="ru-RU" sz="1600" dirty="0">
                <a:latin typeface="Times New Roman" panose="02020603050405020304" pitchFamily="18" charset="0"/>
                <a:cs typeface="Times New Roman" panose="02020603050405020304" pitchFamily="18" charset="0"/>
              </a:rPr>
              <a:t>рассматривает и утверждает стандарты GCC, базовые условия и методологии мониторинга, процессы, правила и требования, а также руководящие принципы. </a:t>
            </a:r>
            <a:r>
              <a:rPr lang="ru-RU" sz="1600" dirty="0" smtClean="0">
                <a:latin typeface="Times New Roman" panose="02020603050405020304" pitchFamily="18" charset="0"/>
                <a:cs typeface="Times New Roman" panose="02020603050405020304" pitchFamily="18" charset="0"/>
              </a:rPr>
              <a:t> Регулирующий </a:t>
            </a:r>
            <a:r>
              <a:rPr lang="ru-RU" sz="1600" dirty="0">
                <a:latin typeface="Times New Roman" panose="02020603050405020304" pitchFamily="18" charset="0"/>
                <a:cs typeface="Times New Roman" panose="02020603050405020304" pitchFamily="18" charset="0"/>
              </a:rPr>
              <a:t>комитет принимает решения об утверждении или отклонении методологий, разработанных с использованием подходов "сверху вниз" и "снизу вверх". Руководящий комитет принимает решения на основе проекта рекомендаций, подготовленных Операционной группой GCC, их независимого анализа, а также материалов внешних экспертов (при необходимости</a:t>
            </a:r>
            <a:r>
              <a:rPr lang="ru-RU" sz="1600" dirty="0" smtClean="0">
                <a:latin typeface="Times New Roman" panose="02020603050405020304" pitchFamily="18" charset="0"/>
                <a:cs typeface="Times New Roman" panose="02020603050405020304" pitchFamily="18" charset="0"/>
              </a:rPr>
              <a:t>). Регулирующий </a:t>
            </a:r>
            <a:r>
              <a:rPr lang="ru-RU" sz="1600" dirty="0">
                <a:latin typeface="Times New Roman" panose="02020603050405020304" pitchFamily="18" charset="0"/>
                <a:cs typeface="Times New Roman" panose="02020603050405020304" pitchFamily="18" charset="0"/>
              </a:rPr>
              <a:t>комитет рассматривает проекты рекомендаций, касающихся разработки, пересмотра или изъятия методологий, руководящих принципов и разъяснений из проектной деятельности GCC</a:t>
            </a:r>
            <a:r>
              <a:rPr lang="ru-RU"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Регулирующий комитет состоит из восьми членов, которые обладают опытом в области углеродных рынков, оценки / разработки проектов, вопросов аккредитации, а также финансирования и политики в области изменения климата. </a:t>
            </a:r>
            <a:r>
              <a:rPr lang="ru-RU" sz="1600" dirty="0" smtClean="0">
                <a:latin typeface="Times New Roman" panose="02020603050405020304" pitchFamily="18" charset="0"/>
                <a:cs typeface="Times New Roman" panose="02020603050405020304" pitchFamily="18" charset="0"/>
              </a:rPr>
              <a:t>Срок </a:t>
            </a:r>
            <a:r>
              <a:rPr lang="ru-RU" sz="1600" dirty="0">
                <a:latin typeface="Times New Roman" panose="02020603050405020304" pitchFamily="18" charset="0"/>
                <a:cs typeface="Times New Roman" panose="02020603050405020304" pitchFamily="18" charset="0"/>
              </a:rPr>
              <a:t>службы каждого члена составляет два года и может быть продлен на </a:t>
            </a:r>
            <a:r>
              <a:rPr lang="ru-RU" sz="1600" dirty="0" smtClean="0">
                <a:latin typeface="Times New Roman" panose="02020603050405020304" pitchFamily="18" charset="0"/>
                <a:cs typeface="Times New Roman" panose="02020603050405020304" pitchFamily="18" charset="0"/>
              </a:rPr>
              <a:t>наличии желания соответствующего члена,  </a:t>
            </a:r>
            <a:r>
              <a:rPr lang="ru-RU" sz="1600" dirty="0">
                <a:latin typeface="Times New Roman" panose="02020603050405020304" pitchFamily="18" charset="0"/>
                <a:cs typeface="Times New Roman" panose="02020603050405020304" pitchFamily="18" charset="0"/>
              </a:rPr>
              <a:t>а также оценки эффективности операционной командой GCC.</a:t>
            </a:r>
          </a:p>
          <a:p>
            <a:pPr algn="just"/>
            <a:r>
              <a:rPr lang="ru-RU" sz="1600" dirty="0" smtClean="0">
                <a:latin typeface="Times New Roman" panose="02020603050405020304" pitchFamily="18" charset="0"/>
                <a:cs typeface="Times New Roman" panose="02020603050405020304" pitchFamily="18" charset="0"/>
                <a:hlinkClick r:id="rId2"/>
              </a:rPr>
              <a:t>См. </a:t>
            </a:r>
            <a:r>
              <a:rPr lang="ru-RU" sz="1600" dirty="0" err="1" smtClean="0">
                <a:latin typeface="Times New Roman" panose="02020603050405020304" pitchFamily="18" charset="0"/>
                <a:cs typeface="Times New Roman" panose="02020603050405020304" pitchFamily="18" charset="0"/>
                <a:hlinkClick r:id="rId2"/>
              </a:rPr>
              <a:t>подр</a:t>
            </a:r>
            <a:r>
              <a:rPr lang="ru-RU" sz="1600" dirty="0" smtClean="0">
                <a:latin typeface="Times New Roman" panose="02020603050405020304" pitchFamily="18" charset="0"/>
                <a:cs typeface="Times New Roman" panose="02020603050405020304" pitchFamily="18" charset="0"/>
                <a:hlinkClick r:id="rId2"/>
              </a:rPr>
              <a:t>.: </a:t>
            </a:r>
            <a:r>
              <a:rPr lang="en-US" sz="1600" dirty="0" smtClean="0">
                <a:latin typeface="Times New Roman" panose="02020603050405020304" pitchFamily="18" charset="0"/>
                <a:cs typeface="Times New Roman" panose="02020603050405020304" pitchFamily="18" charset="0"/>
                <a:hlinkClick r:id="rId2"/>
              </a:rPr>
              <a:t>https</a:t>
            </a:r>
            <a:r>
              <a:rPr lang="en-US" sz="1600" dirty="0">
                <a:latin typeface="Times New Roman" panose="02020603050405020304" pitchFamily="18" charset="0"/>
                <a:cs typeface="Times New Roman" panose="02020603050405020304" pitchFamily="18" charset="0"/>
                <a:hlinkClick r:id="rId2"/>
              </a:rPr>
              <a:t>://www.globalcarboncouncil.com/governance/regulatory-committee</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p>
          <a:p>
            <a:pPr algn="just"/>
            <a:endParaRPr lang="ru-RU" sz="1600" dirty="0">
              <a:latin typeface="Times New Roman" panose="02020603050405020304" pitchFamily="18" charset="0"/>
              <a:cs typeface="Times New Roman" panose="02020603050405020304" pitchFamily="18" charset="0"/>
            </a:endParaRPr>
          </a:p>
          <a:p>
            <a:endParaRPr lang="ru-RU" sz="1600" dirty="0"/>
          </a:p>
        </p:txBody>
      </p:sp>
    </p:spTree>
    <p:extLst>
      <p:ext uri="{BB962C8B-B14F-4D97-AF65-F5344CB8AC3E}">
        <p14:creationId xmlns:p14="http://schemas.microsoft.com/office/powerpoint/2010/main" val="35244144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Глобальный совет по выбросам углерода (GCC)</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1600" dirty="0" smtClean="0">
                <a:latin typeface="Times New Roman"/>
                <a:cs typeface="Times New Roman"/>
              </a:rPr>
              <a:t>►	</a:t>
            </a:r>
            <a:r>
              <a:rPr lang="ru-RU" sz="1600" b="1" dirty="0" smtClean="0">
                <a:latin typeface="Times New Roman" panose="02020603050405020304" pitchFamily="18" charset="0"/>
                <a:cs typeface="Times New Roman" panose="02020603050405020304" pitchFamily="18" charset="0"/>
              </a:rPr>
              <a:t>Верификаторы</a:t>
            </a:r>
            <a:r>
              <a:rPr lang="ru-RU" sz="1600" dirty="0" smtClean="0">
                <a:latin typeface="Times New Roman" panose="02020603050405020304" pitchFamily="18" charset="0"/>
                <a:cs typeface="Times New Roman" panose="02020603050405020304" pitchFamily="18" charset="0"/>
              </a:rPr>
              <a:t> несут </a:t>
            </a:r>
            <a:r>
              <a:rPr lang="ru-RU" sz="1600" dirty="0">
                <a:latin typeface="Times New Roman" panose="02020603050405020304" pitchFamily="18" charset="0"/>
                <a:cs typeface="Times New Roman" panose="02020603050405020304" pitchFamily="18" charset="0"/>
              </a:rPr>
              <a:t>ответственность за:</a:t>
            </a:r>
          </a:p>
          <a:p>
            <a:r>
              <a:rPr lang="ru-RU" sz="1600" dirty="0">
                <a:latin typeface="Times New Roman" panose="02020603050405020304" pitchFamily="18" charset="0"/>
                <a:cs typeface="Times New Roman" panose="02020603050405020304" pitchFamily="18" charset="0"/>
              </a:rPr>
              <a:t>обзор проектов по сокращению выбросов парниковых газов на местах;</a:t>
            </a:r>
          </a:p>
          <a:p>
            <a:r>
              <a:rPr lang="ru-RU" sz="1600" dirty="0">
                <a:latin typeface="Times New Roman" panose="02020603050405020304" pitchFamily="18" charset="0"/>
                <a:cs typeface="Times New Roman" panose="02020603050405020304" pitchFamily="18" charset="0"/>
              </a:rPr>
              <a:t>выездная проверка документов по представлению проекта;</a:t>
            </a:r>
          </a:p>
          <a:p>
            <a:r>
              <a:rPr lang="ru-RU" sz="1600" dirty="0">
                <a:latin typeface="Times New Roman" panose="02020603050405020304" pitchFamily="18" charset="0"/>
                <a:cs typeface="Times New Roman" panose="02020603050405020304" pitchFamily="18" charset="0"/>
              </a:rPr>
              <a:t>обзор отчетов о мониторинге;</a:t>
            </a:r>
          </a:p>
          <a:p>
            <a:r>
              <a:rPr lang="ru-RU" sz="1600" dirty="0">
                <a:latin typeface="Times New Roman" panose="02020603050405020304" pitchFamily="18" charset="0"/>
                <a:cs typeface="Times New Roman" panose="02020603050405020304" pitchFamily="18" charset="0"/>
              </a:rPr>
              <a:t>обзор свидетельств сокращения выбросов, систем измерения и мониторинга на местах;</a:t>
            </a:r>
          </a:p>
          <a:p>
            <a:r>
              <a:rPr lang="ru-RU" sz="1600" dirty="0">
                <a:latin typeface="Times New Roman" panose="02020603050405020304" pitchFamily="18" charset="0"/>
                <a:cs typeface="Times New Roman" panose="02020603050405020304" pitchFamily="18" charset="0"/>
              </a:rPr>
              <a:t>разработка и представление в ССАГПЗ отчетов о проверке проекта и сокращения выбросов</a:t>
            </a:r>
            <a:r>
              <a:rPr lang="ru-RU" sz="1600" dirty="0" smtClean="0">
                <a:latin typeface="Times New Roman" panose="02020603050405020304" pitchFamily="18" charset="0"/>
                <a:cs typeface="Times New Roman" panose="02020603050405020304" pitchFamily="18" charset="0"/>
              </a:rPr>
              <a:t>.</a:t>
            </a:r>
          </a:p>
          <a:p>
            <a:r>
              <a:rPr lang="ru-RU" sz="1600" dirty="0" smtClean="0">
                <a:latin typeface="Times New Roman" panose="02020603050405020304" pitchFamily="18" charset="0"/>
                <a:cs typeface="Times New Roman" panose="02020603050405020304" pitchFamily="18" charset="0"/>
              </a:rPr>
              <a:t>См. </a:t>
            </a:r>
            <a:r>
              <a:rPr lang="ru-RU" sz="1600" dirty="0" err="1" smtClean="0">
                <a:latin typeface="Times New Roman" panose="02020603050405020304" pitchFamily="18" charset="0"/>
                <a:cs typeface="Times New Roman" panose="02020603050405020304" pitchFamily="18" charset="0"/>
              </a:rPr>
              <a:t>подр</a:t>
            </a:r>
            <a:r>
              <a:rPr lang="ru-RU"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https://www.globalcarboncouncil.com/governance/gcc-verifiers</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r>
              <a:rPr lang="ru-RU" sz="1600" dirty="0" smtClean="0">
                <a:latin typeface="Times New Roman" panose="02020603050405020304" pitchFamily="18" charset="0"/>
                <a:cs typeface="Times New Roman" panose="02020603050405020304" pitchFamily="18" charset="0"/>
              </a:rPr>
              <a:t>Список верификаторов и их сертификаты размещены на сайте: </a:t>
            </a:r>
            <a:r>
              <a:rPr lang="en-US" sz="1600" dirty="0">
                <a:latin typeface="Times New Roman" panose="02020603050405020304" pitchFamily="18" charset="0"/>
                <a:cs typeface="Times New Roman" panose="02020603050405020304" pitchFamily="18" charset="0"/>
                <a:hlinkClick r:id="rId2"/>
              </a:rPr>
              <a:t>https://www.globalcarboncouncil.com/governance/gcc-verifiers</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p>
          <a:p>
            <a:r>
              <a:rPr lang="ru-RU" sz="1600" dirty="0">
                <a:latin typeface="Times New Roman" panose="02020603050405020304" pitchFamily="18" charset="0"/>
                <a:cs typeface="Times New Roman" panose="02020603050405020304" pitchFamily="18" charset="0"/>
              </a:rPr>
              <a:t>Принципы проверки верификаторов разработаны  в соответствии с ISO 17011 и ISO 14065 для проверки соответствия требованиям ISO 14064-2 и ISO 14064-3.</a:t>
            </a:r>
          </a:p>
          <a:p>
            <a:r>
              <a:rPr lang="ru-RU" sz="1600" dirty="0" smtClean="0">
                <a:latin typeface="Times New Roman" panose="02020603050405020304" pitchFamily="18" charset="0"/>
                <a:cs typeface="Times New Roman" panose="02020603050405020304" pitchFamily="18" charset="0"/>
              </a:rPr>
              <a:t>Программные документы, стандарты, процедура утверждения верификаторов размещены на сайте: </a:t>
            </a:r>
            <a:r>
              <a:rPr lang="en-US" sz="1600" dirty="0">
                <a:latin typeface="Times New Roman" panose="02020603050405020304" pitchFamily="18" charset="0"/>
                <a:cs typeface="Times New Roman" panose="02020603050405020304" pitchFamily="18" charset="0"/>
                <a:hlinkClick r:id="rId3"/>
              </a:rPr>
              <a:t>http://www.globalcarboncouncil.com/resource-centre</a:t>
            </a:r>
            <a:r>
              <a:rPr lang="en-US"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57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Глобальный совет по выбросам углерода (GCC)</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endParaRPr lang="ru-RU" sz="1800" b="1" dirty="0" smtClean="0">
              <a:latin typeface="Times New Roman" panose="02020603050405020304" pitchFamily="18" charset="0"/>
              <a:cs typeface="Times New Roman" panose="02020603050405020304" pitchFamily="18" charset="0"/>
            </a:endParaRPr>
          </a:p>
          <a:p>
            <a:pPr algn="just"/>
            <a:r>
              <a:rPr lang="ru-RU" sz="1800" dirty="0" smtClean="0">
                <a:latin typeface="Times New Roman" panose="02020603050405020304" pitchFamily="18" charset="0"/>
                <a:cs typeface="Times New Roman" panose="02020603050405020304" pitchFamily="18" charset="0"/>
              </a:rPr>
              <a:t>Стандарты </a:t>
            </a:r>
            <a:r>
              <a:rPr lang="en-US" sz="1800" dirty="0" smtClean="0">
                <a:latin typeface="Times New Roman" panose="02020603050405020304" pitchFamily="18" charset="0"/>
                <a:cs typeface="Times New Roman" panose="02020603050405020304" pitchFamily="18" charset="0"/>
              </a:rPr>
              <a:t>GCC</a:t>
            </a:r>
            <a:r>
              <a:rPr lang="ru-RU"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algn="just"/>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Стандарт </a:t>
            </a:r>
            <a:r>
              <a:rPr lang="ru-RU" sz="1800" b="1" dirty="0">
                <a:latin typeface="Times New Roman" panose="02020603050405020304" pitchFamily="18" charset="0"/>
                <a:cs typeface="Times New Roman" panose="02020603050405020304" pitchFamily="18" charset="0"/>
              </a:rPr>
              <a:t>проекта </a:t>
            </a:r>
            <a:r>
              <a:rPr lang="ru-RU" sz="1800" dirty="0">
                <a:latin typeface="Times New Roman" panose="02020603050405020304" pitchFamily="18" charset="0"/>
                <a:cs typeface="Times New Roman" panose="02020603050405020304" pitchFamily="18" charset="0"/>
              </a:rPr>
              <a:t>включает различные требования высокого уровня, правила и руководства по разработке проектов, методологий и распределению углеродного финансирования</a:t>
            </a:r>
            <a:r>
              <a:rPr lang="ru-RU" sz="1800" b="1" dirty="0"/>
              <a:t>.</a:t>
            </a:r>
          </a:p>
          <a:p>
            <a:pPr algn="just"/>
            <a:r>
              <a:rPr lang="en-US" sz="1800" b="1" dirty="0">
                <a:hlinkClick r:id="rId2"/>
              </a:rPr>
              <a:t>https://www.globalcarboncouncil.com/standards/project-standard/</a:t>
            </a:r>
            <a:r>
              <a:rPr lang="ru-RU" sz="1800" b="1" dirty="0"/>
              <a:t> </a:t>
            </a:r>
          </a:p>
          <a:p>
            <a:pPr algn="just"/>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Стандарт </a:t>
            </a:r>
            <a:r>
              <a:rPr lang="ru-RU" sz="1800" b="1" dirty="0">
                <a:latin typeface="Times New Roman" panose="02020603050405020304" pitchFamily="18" charset="0"/>
                <a:cs typeface="Times New Roman" panose="02020603050405020304" pitchFamily="18" charset="0"/>
              </a:rPr>
              <a:t>верификации проекта </a:t>
            </a:r>
            <a:r>
              <a:rPr lang="ru-RU" sz="1800" dirty="0">
                <a:latin typeface="Times New Roman" panose="02020603050405020304" pitchFamily="18" charset="0"/>
                <a:cs typeface="Times New Roman" panose="02020603050405020304" pitchFamily="18" charset="0"/>
              </a:rPr>
              <a:t>включает функции и требования независимых органов верификации, которым поручено выполнять верификацию проектов по сокращению выбросов парниковых газов и генерируемых ими сокращений.</a:t>
            </a:r>
          </a:p>
          <a:p>
            <a:pPr algn="just"/>
            <a:r>
              <a:rPr lang="en-US" sz="1800" dirty="0">
                <a:latin typeface="Times New Roman" panose="02020603050405020304" pitchFamily="18" charset="0"/>
                <a:cs typeface="Times New Roman" panose="02020603050405020304" pitchFamily="18" charset="0"/>
                <a:hlinkClick r:id="rId3"/>
              </a:rPr>
              <a:t>https://www.globalcarboncouncil.com/standards/project-verification-standard/</a:t>
            </a:r>
            <a:r>
              <a:rPr lang="ru-RU" sz="1800" dirty="0">
                <a:latin typeface="Times New Roman" panose="02020603050405020304" pitchFamily="18" charset="0"/>
                <a:cs typeface="Times New Roman" panose="02020603050405020304" pitchFamily="18" charset="0"/>
              </a:rPr>
              <a:t> </a:t>
            </a:r>
          </a:p>
          <a:p>
            <a:endParaRPr lang="ru-RU" sz="1800" b="1" dirty="0" smtClean="0">
              <a:latin typeface="Times New Roman" panose="02020603050405020304" pitchFamily="18" charset="0"/>
              <a:cs typeface="Times New Roman" panose="02020603050405020304" pitchFamily="18" charset="0"/>
            </a:endParaRPr>
          </a:p>
          <a:p>
            <a:pPr algn="just"/>
            <a:r>
              <a:rPr lang="ru-RU" sz="1800" b="1" dirty="0" smtClean="0">
                <a:latin typeface="Times New Roman"/>
                <a:cs typeface="Times New Roman"/>
              </a:rPr>
              <a:t>►</a:t>
            </a:r>
            <a:r>
              <a:rPr lang="ru-RU" sz="1800" b="1" dirty="0" smtClean="0">
                <a:latin typeface="Times New Roman" panose="02020603050405020304" pitchFamily="18" charset="0"/>
                <a:cs typeface="Times New Roman" panose="02020603050405020304" pitchFamily="18" charset="0"/>
              </a:rPr>
              <a:t>Стандарт устойчивости проекта</a:t>
            </a:r>
            <a:r>
              <a:rPr lang="en-US" sz="1800" b="1" dirty="0" smtClean="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устанавливает </a:t>
            </a:r>
            <a:r>
              <a:rPr lang="ru-RU" sz="1800" dirty="0">
                <a:latin typeface="Times New Roman" panose="02020603050405020304" pitchFamily="18" charset="0"/>
                <a:cs typeface="Times New Roman" panose="02020603050405020304" pitchFamily="18" charset="0"/>
              </a:rPr>
              <a:t>требования к </a:t>
            </a:r>
            <a:r>
              <a:rPr lang="ru-RU" sz="1800" dirty="0" smtClean="0">
                <a:latin typeface="Times New Roman" panose="02020603050405020304" pitchFamily="18" charset="0"/>
                <a:cs typeface="Times New Roman" panose="02020603050405020304" pitchFamily="18" charset="0"/>
              </a:rPr>
              <a:t>демонстрации</a:t>
            </a:r>
            <a:r>
              <a:rPr lang="en-US" sz="1800" dirty="0" smtClean="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устойчивости </a:t>
            </a:r>
            <a:r>
              <a:rPr lang="ru-RU" sz="1800" dirty="0">
                <a:latin typeface="Times New Roman" panose="02020603050405020304" pitchFamily="18" charset="0"/>
                <a:cs typeface="Times New Roman" panose="02020603050405020304" pitchFamily="18" charset="0"/>
              </a:rPr>
              <a:t>проектной деятельности на основе вклада, внесенного в достижение целей Организации Объединенных Наций в области устойчивого развития(ЦУР). Этот стандарт описывает, как интегрировать ЦУР </a:t>
            </a:r>
            <a:r>
              <a:rPr lang="ru-RU" sz="1800" dirty="0" smtClean="0">
                <a:latin typeface="Times New Roman" panose="02020603050405020304" pitchFamily="18" charset="0"/>
                <a:cs typeface="Times New Roman" panose="02020603050405020304" pitchFamily="18" charset="0"/>
              </a:rPr>
              <a:t>в</a:t>
            </a:r>
            <a:r>
              <a:rPr lang="en-US" sz="1800" dirty="0" smtClean="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разработку </a:t>
            </a:r>
            <a:r>
              <a:rPr lang="ru-RU" sz="1800" dirty="0">
                <a:latin typeface="Times New Roman" panose="02020603050405020304" pitchFamily="18" charset="0"/>
                <a:cs typeface="Times New Roman" panose="02020603050405020304" pitchFamily="18" charset="0"/>
              </a:rPr>
              <a:t>проектной </a:t>
            </a:r>
            <a:r>
              <a:rPr lang="ru-RU" sz="1800" dirty="0" smtClean="0">
                <a:latin typeface="Times New Roman" panose="02020603050405020304" pitchFamily="18" charset="0"/>
                <a:cs typeface="Times New Roman" panose="02020603050405020304" pitchFamily="18" charset="0"/>
              </a:rPr>
              <a:t>деятельности, </a:t>
            </a:r>
            <a:r>
              <a:rPr lang="ru-RU" sz="1800" dirty="0">
                <a:latin typeface="Times New Roman" panose="02020603050405020304" pitchFamily="18" charset="0"/>
                <a:cs typeface="Times New Roman" panose="02020603050405020304" pitchFamily="18" charset="0"/>
              </a:rPr>
              <a:t>тем самым стимулируя действия по борьбе с изменением климата и внося вклад в достижение </a:t>
            </a:r>
            <a:r>
              <a:rPr lang="ru-RU" sz="1800" dirty="0" smtClean="0">
                <a:latin typeface="Times New Roman" panose="02020603050405020304" pitchFamily="18" charset="0"/>
                <a:cs typeface="Times New Roman" panose="02020603050405020304" pitchFamily="18" charset="0"/>
              </a:rPr>
              <a:t>глобальной</a:t>
            </a:r>
            <a:r>
              <a:rPr lang="en-US" sz="1800" dirty="0" smtClean="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цели </a:t>
            </a:r>
            <a:r>
              <a:rPr lang="ru-RU" sz="1800" dirty="0">
                <a:latin typeface="Times New Roman" panose="02020603050405020304" pitchFamily="18" charset="0"/>
                <a:cs typeface="Times New Roman" panose="02020603050405020304" pitchFamily="18" charset="0"/>
              </a:rPr>
              <a:t>устойчивого развития</a:t>
            </a:r>
            <a:endParaRPr lang="ru-RU" sz="1800" dirty="0" smtClean="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hlinkClick r:id="rId4"/>
              </a:rPr>
              <a:t>https://www.globalcarboncouncil.com/standards/project-sustainability-standard/</a:t>
            </a:r>
            <a:r>
              <a:rPr lang="ru-RU" sz="18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790991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Глобальный совет по выбросам углерода (GCC)</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ru-RU" b="1" dirty="0">
                <a:latin typeface="Times New Roman"/>
                <a:cs typeface="Times New Roman"/>
              </a:rPr>
              <a:t>►</a:t>
            </a:r>
            <a:r>
              <a:rPr lang="ru-RU" sz="1600" b="1" dirty="0">
                <a:latin typeface="Times New Roman" panose="02020603050405020304" pitchFamily="18" charset="0"/>
                <a:cs typeface="Times New Roman" panose="02020603050405020304" pitchFamily="18" charset="0"/>
              </a:rPr>
              <a:t>Стандарт экологических и социальных </a:t>
            </a:r>
            <a:r>
              <a:rPr lang="ru-RU" sz="1600" b="1" dirty="0" smtClean="0">
                <a:latin typeface="Times New Roman" panose="02020603050405020304" pitchFamily="18" charset="0"/>
                <a:cs typeface="Times New Roman" panose="02020603050405020304" pitchFamily="18" charset="0"/>
              </a:rPr>
              <a:t>гарантий</a:t>
            </a:r>
            <a:r>
              <a:rPr lang="en-US" sz="1600" b="1" dirty="0" smtClean="0">
                <a:latin typeface="Times New Roman" panose="02020603050405020304" pitchFamily="18" charset="0"/>
                <a:cs typeface="Times New Roman" panose="02020603050405020304" pitchFamily="18" charset="0"/>
              </a:rPr>
              <a:t> </a:t>
            </a:r>
            <a:r>
              <a:rPr lang="ru-RU" sz="1600" b="1"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содержит требования, устанавливающие меры предосторожности для предотвращения/уменьшения </a:t>
            </a:r>
            <a:r>
              <a:rPr lang="ru-RU" sz="1600" dirty="0" smtClean="0">
                <a:latin typeface="Times New Roman" panose="02020603050405020304" pitchFamily="18" charset="0"/>
                <a:cs typeface="Times New Roman" panose="02020603050405020304" pitchFamily="18" charset="0"/>
              </a:rPr>
              <a:t>негативных</a:t>
            </a: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экологических </a:t>
            </a:r>
            <a:r>
              <a:rPr lang="ru-RU" sz="1600" dirty="0">
                <a:latin typeface="Times New Roman" panose="02020603050405020304" pitchFamily="18" charset="0"/>
                <a:cs typeface="Times New Roman" panose="02020603050405020304" pitchFamily="18" charset="0"/>
              </a:rPr>
              <a:t>и социальных воздействий, и обеспечивает </a:t>
            </a:r>
            <a:r>
              <a:rPr lang="ru-RU" sz="1600" dirty="0" smtClean="0">
                <a:latin typeface="Times New Roman" panose="02020603050405020304" pitchFamily="18" charset="0"/>
                <a:cs typeface="Times New Roman" panose="02020603050405020304" pitchFamily="18" charset="0"/>
              </a:rPr>
              <a:t>процесс</a:t>
            </a: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 целях :(</a:t>
            </a:r>
            <a:r>
              <a:rPr lang="ru-RU" sz="1600" dirty="0">
                <a:latin typeface="Times New Roman" panose="02020603050405020304" pitchFamily="18" charset="0"/>
                <a:cs typeface="Times New Roman" panose="02020603050405020304" pitchFamily="18" charset="0"/>
              </a:rPr>
              <a:t>а) определить ожидаемые и фактические значительные экологические и социальные аспекты </a:t>
            </a:r>
            <a:r>
              <a:rPr lang="ru-RU" sz="1600" dirty="0" smtClean="0">
                <a:latin typeface="Times New Roman" panose="02020603050405020304" pitchFamily="18" charset="0"/>
                <a:cs typeface="Times New Roman" panose="02020603050405020304" pitchFamily="18" charset="0"/>
              </a:rPr>
              <a:t>и воздействия </a:t>
            </a:r>
            <a:r>
              <a:rPr lang="ru-RU" sz="1600" dirty="0">
                <a:latin typeface="Times New Roman" panose="02020603050405020304" pitchFamily="18" charset="0"/>
                <a:cs typeface="Times New Roman" panose="02020603050405020304" pitchFamily="18" charset="0"/>
              </a:rPr>
              <a:t>от строительства и эксплуатации проекта;(b) провести оценку риска "Не причинять вреда" для выявления риска воздействия на </a:t>
            </a:r>
            <a:r>
              <a:rPr lang="ru-RU" sz="1600" dirty="0" smtClean="0">
                <a:latin typeface="Times New Roman" panose="02020603050405020304" pitchFamily="18" charset="0"/>
                <a:cs typeface="Times New Roman" panose="02020603050405020304" pitchFamily="18" charset="0"/>
              </a:rPr>
              <a:t>окружающую среду </a:t>
            </a:r>
            <a:r>
              <a:rPr lang="ru-RU" sz="1600" dirty="0">
                <a:latin typeface="Times New Roman" panose="02020603050405020304" pitchFamily="18" charset="0"/>
                <a:cs typeface="Times New Roman" panose="02020603050405020304" pitchFamily="18" charset="0"/>
              </a:rPr>
              <a:t>и/или общество;(c) разработать планы действий по предотвращению или уменьшению воздействия на окружающую среду </a:t>
            </a:r>
            <a:r>
              <a:rPr lang="ru-RU" sz="1600" dirty="0" smtClean="0">
                <a:latin typeface="Times New Roman" panose="02020603050405020304" pitchFamily="18" charset="0"/>
                <a:cs typeface="Times New Roman" panose="02020603050405020304" pitchFamily="18" charset="0"/>
              </a:rPr>
              <a:t>и/или общество </a:t>
            </a:r>
            <a:r>
              <a:rPr lang="ru-RU" sz="1600" dirty="0">
                <a:latin typeface="Times New Roman" panose="02020603050405020304" pitchFamily="18" charset="0"/>
                <a:cs typeface="Times New Roman" panose="02020603050405020304" pitchFamily="18" charset="0"/>
              </a:rPr>
              <a:t>в случае, если воздействие превышает нормативные или добровольные </a:t>
            </a:r>
            <a:r>
              <a:rPr lang="ru-RU" sz="1600" dirty="0" smtClean="0">
                <a:latin typeface="Times New Roman" panose="02020603050405020304" pitchFamily="18" charset="0"/>
                <a:cs typeface="Times New Roman" panose="02020603050405020304" pitchFamily="18" charset="0"/>
              </a:rPr>
              <a:t>корпоративные пороговые </a:t>
            </a:r>
            <a:r>
              <a:rPr lang="ru-RU" sz="1600" dirty="0">
                <a:latin typeface="Times New Roman" panose="02020603050405020304" pitchFamily="18" charset="0"/>
                <a:cs typeface="Times New Roman" panose="02020603050405020304" pitchFamily="18" charset="0"/>
              </a:rPr>
              <a:t>значения;(d) обеспечить основу для мониторинга параметров, чтобы продемонстрировать, </a:t>
            </a:r>
            <a:r>
              <a:rPr lang="ru-RU" sz="1600" dirty="0" smtClean="0">
                <a:latin typeface="Times New Roman" panose="02020603050405020304" pitchFamily="18" charset="0"/>
                <a:cs typeface="Times New Roman" panose="02020603050405020304" pitchFamily="18" charset="0"/>
              </a:rPr>
              <a:t>что воздействие </a:t>
            </a:r>
            <a:r>
              <a:rPr lang="ru-RU" sz="1600" dirty="0">
                <a:latin typeface="Times New Roman" panose="02020603050405020304" pitchFamily="18" charset="0"/>
                <a:cs typeface="Times New Roman" panose="02020603050405020304" pitchFamily="18" charset="0"/>
              </a:rPr>
              <a:t>оказывает положительное воздействие или не наносит вреда окружающей среде или </a:t>
            </a:r>
            <a:r>
              <a:rPr lang="ru-RU" sz="1600" dirty="0" smtClean="0">
                <a:latin typeface="Times New Roman" panose="02020603050405020304" pitchFamily="18" charset="0"/>
                <a:cs typeface="Times New Roman" panose="02020603050405020304" pitchFamily="18" charset="0"/>
              </a:rPr>
              <a:t>обществу ; (e</a:t>
            </a:r>
            <a:r>
              <a:rPr lang="ru-RU" sz="1600" dirty="0">
                <a:latin typeface="Times New Roman" panose="02020603050405020304" pitchFamily="18" charset="0"/>
                <a:cs typeface="Times New Roman" panose="02020603050405020304" pitchFamily="18" charset="0"/>
              </a:rPr>
              <a:t>) облегчить проверку проверяющими GCC, целью которой является сертификация проекта </a:t>
            </a:r>
            <a:r>
              <a:rPr lang="ru-RU" sz="1600" dirty="0" smtClean="0">
                <a:latin typeface="Times New Roman" panose="02020603050405020304" pitchFamily="18" charset="0"/>
                <a:cs typeface="Times New Roman" panose="02020603050405020304" pitchFamily="18" charset="0"/>
              </a:rPr>
              <a:t>GCC.</a:t>
            </a:r>
            <a:endParaRPr lang="ru-RU" sz="1600" dirty="0">
              <a:latin typeface="Times New Roman" panose="02020603050405020304" pitchFamily="18" charset="0"/>
              <a:cs typeface="Times New Roman" panose="02020603050405020304" pitchFamily="18" charset="0"/>
            </a:endParaRPr>
          </a:p>
          <a:p>
            <a:r>
              <a:rPr lang="en-US" sz="1600" b="1" dirty="0">
                <a:latin typeface="Times New Roman" panose="02020603050405020304" pitchFamily="18" charset="0"/>
                <a:cs typeface="Times New Roman" panose="02020603050405020304" pitchFamily="18" charset="0"/>
                <a:hlinkClick r:id="rId2"/>
              </a:rPr>
              <a:t>https://www.globalcarboncouncil.com/standards/environment-and-social-standard/</a:t>
            </a:r>
            <a:r>
              <a:rPr lang="ru-RU" sz="1600" b="1" dirty="0">
                <a:latin typeface="Times New Roman" panose="02020603050405020304" pitchFamily="18" charset="0"/>
                <a:cs typeface="Times New Roman" panose="02020603050405020304" pitchFamily="18" charset="0"/>
              </a:rPr>
              <a:t> </a:t>
            </a:r>
          </a:p>
          <a:p>
            <a:pPr algn="just"/>
            <a:r>
              <a:rPr lang="ru-RU" sz="1600" b="1" dirty="0" smtClean="0">
                <a:latin typeface="Times New Roman"/>
                <a:cs typeface="Times New Roman"/>
              </a:rPr>
              <a:t>►</a:t>
            </a:r>
            <a:r>
              <a:rPr lang="ru-RU" sz="1600" b="1" dirty="0">
                <a:latin typeface="Times New Roman" panose="02020603050405020304" pitchFamily="18" charset="0"/>
                <a:cs typeface="Times New Roman" panose="02020603050405020304" pitchFamily="18" charset="0"/>
              </a:rPr>
              <a:t>Стандарт по предотвращению двойного </a:t>
            </a:r>
            <a:r>
              <a:rPr lang="ru-RU" sz="1600" b="1" dirty="0" smtClean="0">
                <a:latin typeface="Times New Roman" panose="02020603050405020304" pitchFamily="18" charset="0"/>
                <a:cs typeface="Times New Roman" panose="02020603050405020304" pitchFamily="18" charset="0"/>
              </a:rPr>
              <a:t>учета </a:t>
            </a:r>
            <a:r>
              <a:rPr lang="ru-RU" sz="1600" dirty="0" smtClean="0">
                <a:latin typeface="Times New Roman" panose="02020603050405020304" pitchFamily="18" charset="0"/>
                <a:cs typeface="Times New Roman" panose="02020603050405020304" pitchFamily="18" charset="0"/>
              </a:rPr>
              <a:t>содержит требования, которые необходимо соблюдать , </a:t>
            </a:r>
            <a:r>
              <a:rPr lang="ru-RU" sz="1600" dirty="0">
                <a:latin typeface="Times New Roman" panose="02020603050405020304" pitchFamily="18" charset="0"/>
                <a:cs typeface="Times New Roman" panose="02020603050405020304" pitchFamily="18" charset="0"/>
              </a:rPr>
              <a:t>чтобы избежать:(a) </a:t>
            </a:r>
            <a:r>
              <a:rPr lang="ru-RU" sz="1600" dirty="0" smtClean="0">
                <a:latin typeface="Times New Roman" panose="02020603050405020304" pitchFamily="18" charset="0"/>
                <a:cs typeface="Times New Roman" panose="02020603050405020304" pitchFamily="18" charset="0"/>
              </a:rPr>
              <a:t>двойной выдачи </a:t>
            </a:r>
            <a:r>
              <a:rPr lang="ru-RU" sz="1600" dirty="0">
                <a:latin typeface="Times New Roman" panose="02020603050405020304" pitchFamily="18" charset="0"/>
                <a:cs typeface="Times New Roman" panose="02020603050405020304" pitchFamily="18" charset="0"/>
              </a:rPr>
              <a:t>- которая происходит, если за одни и те </a:t>
            </a:r>
            <a:r>
              <a:rPr lang="ru-RU" sz="1600" dirty="0" smtClean="0">
                <a:latin typeface="Times New Roman" panose="02020603050405020304" pitchFamily="18" charset="0"/>
                <a:cs typeface="Times New Roman" panose="02020603050405020304" pitchFamily="18" charset="0"/>
              </a:rPr>
              <a:t>же выбросы </a:t>
            </a:r>
            <a:r>
              <a:rPr lang="ru-RU" sz="1600" dirty="0">
                <a:latin typeface="Times New Roman" panose="02020603050405020304" pitchFamily="18" charset="0"/>
                <a:cs typeface="Times New Roman" panose="02020603050405020304" pitchFamily="18" charset="0"/>
              </a:rPr>
              <a:t>или сокращение выбросов выдается более одной единицы;(b) </a:t>
            </a:r>
            <a:r>
              <a:rPr lang="ru-RU" sz="1600" dirty="0" smtClean="0">
                <a:latin typeface="Times New Roman" panose="02020603050405020304" pitchFamily="18" charset="0"/>
                <a:cs typeface="Times New Roman" panose="02020603050405020304" pitchFamily="18" charset="0"/>
              </a:rPr>
              <a:t>двойного использования </a:t>
            </a:r>
            <a:r>
              <a:rPr lang="ru-RU" sz="1600" dirty="0">
                <a:latin typeface="Times New Roman" panose="02020603050405020304" pitchFamily="18" charset="0"/>
                <a:cs typeface="Times New Roman" panose="02020603050405020304" pitchFamily="18" charset="0"/>
              </a:rPr>
              <a:t>- которое происходит, когда одна и та же выданная единица используется дважды, например, </a:t>
            </a:r>
            <a:r>
              <a:rPr lang="ru-RU" sz="1600" dirty="0" smtClean="0">
                <a:latin typeface="Times New Roman" panose="02020603050405020304" pitchFamily="18" charset="0"/>
                <a:cs typeface="Times New Roman" panose="02020603050405020304" pitchFamily="18" charset="0"/>
              </a:rPr>
              <a:t>если единица </a:t>
            </a:r>
            <a:r>
              <a:rPr lang="ru-RU" sz="1600" dirty="0">
                <a:latin typeface="Times New Roman" panose="02020603050405020304" pitchFamily="18" charset="0"/>
                <a:cs typeface="Times New Roman" panose="02020603050405020304" pitchFamily="18" charset="0"/>
              </a:rPr>
              <a:t>дублируется в реестрах; </a:t>
            </a:r>
            <a:r>
              <a:rPr lang="ru-RU" sz="1600" dirty="0" smtClean="0">
                <a:latin typeface="Times New Roman" panose="02020603050405020304" pitchFamily="18" charset="0"/>
                <a:cs typeface="Times New Roman" panose="02020603050405020304" pitchFamily="18" charset="0"/>
              </a:rPr>
              <a:t>(c</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двойного требования - которое </a:t>
            </a:r>
            <a:r>
              <a:rPr lang="ru-RU" sz="1600" dirty="0">
                <a:latin typeface="Times New Roman" panose="02020603050405020304" pitchFamily="18" charset="0"/>
                <a:cs typeface="Times New Roman" panose="02020603050405020304" pitchFamily="18" charset="0"/>
              </a:rPr>
              <a:t>возникает, если одно и то же сокращение </a:t>
            </a:r>
            <a:r>
              <a:rPr lang="ru-RU" sz="1600" dirty="0" smtClean="0">
                <a:latin typeface="Times New Roman" panose="02020603050405020304" pitchFamily="18" charset="0"/>
                <a:cs typeface="Times New Roman" panose="02020603050405020304" pitchFamily="18" charset="0"/>
              </a:rPr>
              <a:t>выбросов учитывается </a:t>
            </a:r>
            <a:r>
              <a:rPr lang="ru-RU" sz="1600" dirty="0">
                <a:latin typeface="Times New Roman" panose="02020603050405020304" pitchFamily="18" charset="0"/>
                <a:cs typeface="Times New Roman" panose="02020603050405020304" pitchFamily="18" charset="0"/>
              </a:rPr>
              <a:t>дважды как покупателем, так и продавцом (т.е. </a:t>
            </a:r>
            <a:r>
              <a:rPr lang="ru-RU" sz="1600" dirty="0" smtClean="0">
                <a:latin typeface="Times New Roman" panose="02020603050405020304" pitchFamily="18" charset="0"/>
                <a:cs typeface="Times New Roman" panose="02020603050405020304" pitchFamily="18" charset="0"/>
              </a:rPr>
              <a:t>засчитывается в </a:t>
            </a:r>
            <a:r>
              <a:rPr lang="ru-RU" sz="1600" dirty="0">
                <a:latin typeface="Times New Roman" panose="02020603050405020304" pitchFamily="18" charset="0"/>
                <a:cs typeface="Times New Roman" panose="02020603050405020304" pitchFamily="18" charset="0"/>
              </a:rPr>
              <a:t>усилия по смягчению последствий изменения климата как покупателя, так и принимающей страны </a:t>
            </a:r>
            <a:r>
              <a:rPr lang="ru-RU" sz="1600" dirty="0" smtClean="0">
                <a:latin typeface="Times New Roman" panose="02020603050405020304" pitchFamily="18" charset="0"/>
                <a:cs typeface="Times New Roman" panose="02020603050405020304" pitchFamily="18" charset="0"/>
              </a:rPr>
              <a:t>по сокращению </a:t>
            </a:r>
            <a:r>
              <a:rPr lang="ru-RU" sz="1600" dirty="0">
                <a:latin typeface="Times New Roman" panose="02020603050405020304" pitchFamily="18" charset="0"/>
                <a:cs typeface="Times New Roman" panose="02020603050405020304" pitchFamily="18" charset="0"/>
              </a:rPr>
              <a:t>выбросов).</a:t>
            </a:r>
          </a:p>
          <a:p>
            <a:r>
              <a:rPr lang="en-US" sz="1600" b="1" dirty="0">
                <a:latin typeface="Times New Roman" panose="02020603050405020304" pitchFamily="18" charset="0"/>
                <a:cs typeface="Times New Roman" panose="02020603050405020304" pitchFamily="18" charset="0"/>
                <a:hlinkClick r:id="rId3"/>
              </a:rPr>
              <a:t>https://www.globalcarboncouncil.com/standards/standard-on-avoidance-of-double-counting/</a:t>
            </a:r>
            <a:r>
              <a:rPr lang="ru-RU" sz="1600" b="1"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567561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ru-RU" sz="2000" b="1" dirty="0" smtClean="0">
                <a:latin typeface="Times New Roman" panose="02020603050405020304" pitchFamily="18" charset="0"/>
                <a:cs typeface="Times New Roman" panose="02020603050405020304" pitchFamily="18" charset="0"/>
              </a:rPr>
              <a:t>На сайте Управления Энергетического </a:t>
            </a:r>
            <a:r>
              <a:rPr lang="ru-RU" sz="2000" b="1" dirty="0">
                <a:latin typeface="Times New Roman" panose="02020603050405020304" pitchFamily="18" charset="0"/>
                <a:cs typeface="Times New Roman" panose="02020603050405020304" pitchFamily="18" charset="0"/>
              </a:rPr>
              <a:t>союза и действия по борьбе с изменением </a:t>
            </a:r>
            <a:r>
              <a:rPr lang="ru-RU" sz="2000" b="1" dirty="0" smtClean="0">
                <a:latin typeface="Times New Roman" panose="02020603050405020304" pitchFamily="18" charset="0"/>
                <a:cs typeface="Times New Roman" panose="02020603050405020304" pitchFamily="18" charset="0"/>
              </a:rPr>
              <a:t>климата Европейского Союзе размещены:</a:t>
            </a:r>
          </a:p>
          <a:p>
            <a:r>
              <a:rPr lang="ru-RU" sz="2000" dirty="0" smtClean="0">
                <a:latin typeface="Times New Roman"/>
                <a:cs typeface="Times New Roman"/>
              </a:rPr>
              <a:t>►</a:t>
            </a:r>
            <a:r>
              <a:rPr lang="ru-RU" sz="2000" dirty="0" smtClean="0">
                <a:latin typeface="Times New Roman" panose="02020603050405020304" pitchFamily="18" charset="0"/>
                <a:cs typeface="Times New Roman" panose="02020603050405020304" pitchFamily="18" charset="0"/>
              </a:rPr>
              <a:t>Комплексные </a:t>
            </a:r>
            <a:r>
              <a:rPr lang="ru-RU" sz="2000" dirty="0">
                <a:latin typeface="Times New Roman" panose="02020603050405020304" pitchFamily="18" charset="0"/>
                <a:cs typeface="Times New Roman" panose="02020603050405020304" pitchFamily="18" charset="0"/>
              </a:rPr>
              <a:t>национальные энергетические и климатические планы</a:t>
            </a:r>
          </a:p>
          <a:p>
            <a:r>
              <a:rPr lang="ru-RU" sz="2000" dirty="0" smtClean="0">
                <a:latin typeface="Times New Roman"/>
                <a:cs typeface="Times New Roman"/>
              </a:rPr>
              <a:t>►</a:t>
            </a:r>
            <a:r>
              <a:rPr lang="ru-RU" sz="2000" dirty="0" smtClean="0">
                <a:latin typeface="Times New Roman" panose="02020603050405020304" pitchFamily="18" charset="0"/>
                <a:cs typeface="Times New Roman" panose="02020603050405020304" pitchFamily="18" charset="0"/>
              </a:rPr>
              <a:t>Национальные </a:t>
            </a:r>
            <a:r>
              <a:rPr lang="ru-RU" sz="2000" dirty="0">
                <a:latin typeface="Times New Roman" panose="02020603050405020304" pitchFamily="18" charset="0"/>
                <a:cs typeface="Times New Roman" panose="02020603050405020304" pitchFamily="18" charset="0"/>
              </a:rPr>
              <a:t>долгосрочные стратегии</a:t>
            </a:r>
          </a:p>
          <a:p>
            <a:r>
              <a:rPr lang="ru-RU" sz="2000" dirty="0" smtClean="0">
                <a:latin typeface="Times New Roman"/>
                <a:cs typeface="Times New Roman"/>
              </a:rPr>
              <a:t>►</a:t>
            </a:r>
            <a:r>
              <a:rPr lang="ru-RU" sz="2000" dirty="0" smtClean="0">
                <a:latin typeface="Times New Roman" panose="02020603050405020304" pitchFamily="18" charset="0"/>
                <a:cs typeface="Times New Roman" panose="02020603050405020304" pitchFamily="18" charset="0"/>
              </a:rPr>
              <a:t>Климатическая </a:t>
            </a:r>
            <a:r>
              <a:rPr lang="ru-RU" sz="2000" dirty="0">
                <a:latin typeface="Times New Roman" panose="02020603050405020304" pitchFamily="18" charset="0"/>
                <a:cs typeface="Times New Roman" panose="02020603050405020304" pitchFamily="18" charset="0"/>
              </a:rPr>
              <a:t>отчетность</a:t>
            </a:r>
          </a:p>
          <a:p>
            <a:r>
              <a:rPr lang="ru-RU" sz="2000" dirty="0" smtClean="0">
                <a:latin typeface="Times New Roman"/>
                <a:cs typeface="Times New Roman"/>
              </a:rPr>
              <a:t>►</a:t>
            </a:r>
            <a:r>
              <a:rPr lang="ru-RU" sz="2000" dirty="0" smtClean="0">
                <a:latin typeface="Times New Roman" panose="02020603050405020304" pitchFamily="18" charset="0"/>
                <a:cs typeface="Times New Roman" panose="02020603050405020304" pitchFamily="18" charset="0"/>
              </a:rPr>
              <a:t>Интегрированная </a:t>
            </a:r>
            <a:r>
              <a:rPr lang="ru-RU" sz="2000" dirty="0">
                <a:latin typeface="Times New Roman" panose="02020603050405020304" pitchFamily="18" charset="0"/>
                <a:cs typeface="Times New Roman" panose="02020603050405020304" pitchFamily="18" charset="0"/>
              </a:rPr>
              <a:t>национальная отчетность о прогрессе в области энергетики и климата</a:t>
            </a:r>
          </a:p>
          <a:p>
            <a:r>
              <a:rPr lang="ru-RU" sz="2000" dirty="0" smtClean="0">
                <a:latin typeface="Times New Roman"/>
                <a:cs typeface="Times New Roman"/>
              </a:rPr>
              <a:t>►</a:t>
            </a:r>
            <a:r>
              <a:rPr lang="ru-RU" sz="2000" dirty="0" smtClean="0">
                <a:latin typeface="Times New Roman" panose="02020603050405020304" pitchFamily="18" charset="0"/>
                <a:cs typeface="Times New Roman" panose="02020603050405020304" pitchFamily="18" charset="0"/>
              </a:rPr>
              <a:t>Документация</a:t>
            </a:r>
            <a:endParaRPr lang="ru-RU"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2"/>
              </a:rPr>
              <a:t>https://</a:t>
            </a:r>
            <a:r>
              <a:rPr lang="en-US" sz="2000" b="1" dirty="0" smtClean="0">
                <a:latin typeface="Times New Roman" panose="02020603050405020304" pitchFamily="18" charset="0"/>
                <a:cs typeface="Times New Roman" panose="02020603050405020304" pitchFamily="18" charset="0"/>
                <a:hlinkClick r:id="rId2"/>
              </a:rPr>
              <a:t>climate.ec.europa.eu/eu-action/climate-strategies-targets/progress-made-cutting-emissions/governance-energy-union-and-climate-action_en</a:t>
            </a:r>
            <a:r>
              <a:rPr lang="ru-RU" sz="2000" b="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1032272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en-US" sz="2400" b="1" dirty="0" smtClean="0">
                <a:latin typeface="Times New Roman" panose="02020603050405020304" pitchFamily="18" charset="0"/>
                <a:cs typeface="Times New Roman" panose="02020603050405020304" pitchFamily="18" charset="0"/>
              </a:rPr>
              <a:t>Gold Standard for global goals</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3">
              <a:lumMod val="60000"/>
              <a:lumOff val="40000"/>
            </a:schemeClr>
          </a:solidFill>
        </p:spPr>
        <p:txBody>
          <a:bodyPr>
            <a:normAutofit/>
          </a:bodyPr>
          <a:lstStyle/>
          <a:p>
            <a:pPr algn="just"/>
            <a:r>
              <a:rPr lang="ru-RU" sz="1800" dirty="0">
                <a:latin typeface="Times New Roman" panose="02020603050405020304" pitchFamily="18" charset="0"/>
                <a:cs typeface="Times New Roman" panose="02020603050405020304" pitchFamily="18" charset="0"/>
              </a:rPr>
              <a:t>Золотой стандарт для достижения глобальных целей </a:t>
            </a:r>
            <a:r>
              <a:rPr lang="ru-RU" sz="1800" dirty="0" smtClean="0">
                <a:latin typeface="Times New Roman" panose="02020603050405020304" pitchFamily="18" charset="0"/>
                <a:cs typeface="Times New Roman" panose="02020603050405020304" pitchFamily="18" charset="0"/>
              </a:rPr>
              <a:t>– это стандарт  </a:t>
            </a:r>
            <a:r>
              <a:rPr lang="ru-RU" sz="1800" dirty="0">
                <a:latin typeface="Times New Roman" panose="02020603050405020304" pitchFamily="18" charset="0"/>
                <a:cs typeface="Times New Roman" panose="02020603050405020304" pitchFamily="18" charset="0"/>
              </a:rPr>
              <a:t>разработанный для ускорения прогресса в направлении климатической безопасности и устойчивого развития.</a:t>
            </a:r>
            <a:endParaRPr lang="ru-RU" sz="1800" dirty="0" smtClean="0">
              <a:latin typeface="Times New Roman" panose="02020603050405020304" pitchFamily="18" charset="0"/>
              <a:cs typeface="Times New Roman" panose="02020603050405020304" pitchFamily="18" charset="0"/>
            </a:endParaRPr>
          </a:p>
          <a:p>
            <a:r>
              <a:rPr lang="en-US" sz="1600" dirty="0" smtClean="0">
                <a:latin typeface="Times New Roman" panose="02020603050405020304" pitchFamily="18" charset="0"/>
                <a:cs typeface="Times New Roman" panose="02020603050405020304" pitchFamily="18" charset="0"/>
                <a:hlinkClick r:id="rId2"/>
              </a:rPr>
              <a:t>https://www.goldstandard.org/sites/default/files/documents/gs-validation-verficiation-manual-cer-v.1.pdf</a:t>
            </a:r>
            <a:r>
              <a:rPr lang="ru-RU" sz="1600" dirty="0" smtClean="0">
                <a:latin typeface="Times New Roman" panose="02020603050405020304" pitchFamily="18" charset="0"/>
                <a:cs typeface="Times New Roman" panose="02020603050405020304" pitchFamily="18" charset="0"/>
              </a:rPr>
              <a:t> </a:t>
            </a:r>
          </a:p>
          <a:p>
            <a:r>
              <a:rPr lang="ru-RU" sz="1600" dirty="0">
                <a:latin typeface="Times New Roman" panose="02020603050405020304" pitchFamily="18" charset="0"/>
                <a:cs typeface="Times New Roman" panose="02020603050405020304" pitchFamily="18" charset="0"/>
              </a:rPr>
              <a:t>Золотой стандарт для CDM (GS CER) был разработан в 2003 году Всемирным фондом дикой природы (WWF</a:t>
            </a:r>
            <a:r>
              <a:rPr lang="ru-RU" sz="1600" dirty="0" smtClean="0"/>
              <a:t>).</a:t>
            </a:r>
          </a:p>
          <a:p>
            <a:pPr algn="just"/>
            <a:r>
              <a:rPr lang="ru-RU" sz="1600" dirty="0">
                <a:latin typeface="Times New Roman" panose="02020603050405020304" pitchFamily="18" charset="0"/>
                <a:cs typeface="Times New Roman" panose="02020603050405020304" pitchFamily="18" charset="0"/>
              </a:rPr>
              <a:t>По состоянию на октябрь 2018 года более 80 некоммерческих организаций во всем мире официально одобрили программу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Программой управляет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Foundation</a:t>
            </a:r>
            <a:r>
              <a:rPr lang="ru-RU" sz="1600" dirty="0">
                <a:latin typeface="Times New Roman" panose="02020603050405020304" pitchFamily="18" charset="0"/>
                <a:cs typeface="Times New Roman" panose="02020603050405020304" pitchFamily="18" charset="0"/>
              </a:rPr>
              <a:t>, некоммерческий фонд в соответствии со швейцарским законодательством со штаб-квартирой, располагающейся в </a:t>
            </a:r>
            <a:r>
              <a:rPr lang="ru-RU" sz="1600" dirty="0" err="1">
                <a:latin typeface="Times New Roman" panose="02020603050405020304" pitchFamily="18" charset="0"/>
                <a:cs typeface="Times New Roman" panose="02020603050405020304" pitchFamily="18" charset="0"/>
              </a:rPr>
              <a:t>Базельском</a:t>
            </a:r>
            <a:r>
              <a:rPr lang="ru-RU" sz="1600" dirty="0">
                <a:latin typeface="Times New Roman" panose="02020603050405020304" pitchFamily="18" charset="0"/>
                <a:cs typeface="Times New Roman" panose="02020603050405020304" pitchFamily="18" charset="0"/>
              </a:rPr>
              <a:t> агентстве по устойчивой энергетике, Швейцария (Базель</a:t>
            </a:r>
            <a:r>
              <a:rPr lang="ru-RU" sz="1600" dirty="0" smtClean="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a:t>
            </a:r>
            <a:r>
              <a:rPr lang="ru-RU" sz="1600" dirty="0" smtClean="0">
                <a:latin typeface="Times New Roman" panose="02020603050405020304" pitchFamily="18" charset="0"/>
                <a:cs typeface="Times New Roman" panose="02020603050405020304" pitchFamily="18" charset="0"/>
              </a:rPr>
              <a:t>   </a:t>
            </a:r>
            <a:r>
              <a:rPr lang="ru-RU" sz="1600" dirty="0">
                <a:hlinkClick r:id="rId3"/>
              </a:rPr>
              <a:t>https://</a:t>
            </a:r>
            <a:r>
              <a:rPr lang="ru-RU" sz="1600" dirty="0" smtClean="0">
                <a:hlinkClick r:id="rId3"/>
              </a:rPr>
              <a:t>www.goldstandard.org/contact</a:t>
            </a:r>
            <a:r>
              <a:rPr lang="ru-RU" sz="1600" dirty="0" smtClean="0"/>
              <a:t> </a:t>
            </a:r>
            <a:endParaRPr lang="ru-RU" sz="1600" dirty="0"/>
          </a:p>
          <a:p>
            <a:endParaRPr lang="ru-RU" sz="1600" dirty="0" smtClean="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Золотой стандарт </a:t>
            </a:r>
            <a:r>
              <a:rPr lang="ru-RU" sz="1600" dirty="0" smtClean="0">
                <a:latin typeface="Times New Roman" panose="02020603050405020304" pitchFamily="18" charset="0"/>
                <a:cs typeface="Times New Roman" panose="02020603050405020304" pitchFamily="18" charset="0"/>
              </a:rPr>
              <a:t> соответствует   </a:t>
            </a:r>
            <a:r>
              <a:rPr lang="ru-RU" sz="1600" dirty="0">
                <a:latin typeface="Times New Roman" panose="02020603050405020304" pitchFamily="18" charset="0"/>
                <a:cs typeface="Times New Roman" panose="02020603050405020304" pitchFamily="18" charset="0"/>
              </a:rPr>
              <a:t>Кодексу </a:t>
            </a:r>
            <a:r>
              <a:rPr lang="ru-RU" sz="1600" dirty="0" smtClean="0">
                <a:latin typeface="Times New Roman" panose="02020603050405020304" pitchFamily="18" charset="0"/>
                <a:cs typeface="Times New Roman" panose="02020603050405020304" pitchFamily="18" charset="0"/>
              </a:rPr>
              <a:t>ISEAL</a:t>
            </a:r>
            <a:r>
              <a:rPr lang="en-US"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 </a:t>
            </a:r>
            <a:r>
              <a:rPr lang="en-US" sz="1600" dirty="0" smtClean="0">
                <a:hlinkClick r:id="rId4"/>
              </a:rPr>
              <a:t>https</a:t>
            </a:r>
            <a:r>
              <a:rPr lang="en-US" sz="1600" dirty="0">
                <a:hlinkClick r:id="rId4"/>
              </a:rPr>
              <a:t>://</a:t>
            </a:r>
            <a:r>
              <a:rPr lang="en-US" sz="1600" dirty="0" smtClean="0">
                <a:hlinkClick r:id="rId4"/>
              </a:rPr>
              <a:t>www.isealalliance.org/community-members/gold-standard</a:t>
            </a:r>
            <a:r>
              <a:rPr lang="ru-RU" sz="1600" dirty="0" smtClean="0"/>
              <a:t> </a:t>
            </a:r>
            <a:r>
              <a:rPr lang="en-US" sz="1600" dirty="0" smtClean="0"/>
              <a:t> </a:t>
            </a:r>
            <a:r>
              <a:rPr lang="ru-RU" sz="1600" dirty="0" smtClean="0"/>
              <a:t>  </a:t>
            </a:r>
            <a:r>
              <a:rPr lang="ru-RU" sz="1600" dirty="0"/>
              <a:t>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1569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en-US" sz="2800" b="1" dirty="0">
                <a:latin typeface="Times New Roman" panose="02020603050405020304" pitchFamily="18" charset="0"/>
                <a:cs typeface="Times New Roman" panose="02020603050405020304" pitchFamily="18" charset="0"/>
              </a:rPr>
              <a:t>Gold Standard for global goals</a:t>
            </a:r>
            <a:endParaRPr lang="ru-RU" sz="2800" dirty="0"/>
          </a:p>
        </p:txBody>
      </p:sp>
      <p:sp>
        <p:nvSpPr>
          <p:cNvPr id="3" name="Объект 2"/>
          <p:cNvSpPr>
            <a:spLocks noGrp="1"/>
          </p:cNvSpPr>
          <p:nvPr>
            <p:ph idx="1"/>
          </p:nvPr>
        </p:nvSpPr>
        <p:spPr>
          <a:solidFill>
            <a:schemeClr val="accent3">
              <a:lumMod val="60000"/>
              <a:lumOff val="40000"/>
            </a:schemeClr>
          </a:solidFill>
        </p:spPr>
        <p:txBody>
          <a:bodyPr>
            <a:normAutofit lnSpcReduction="10000"/>
          </a:bodyPr>
          <a:lstStyle/>
          <a:p>
            <a:pPr algn="just"/>
            <a:r>
              <a:rPr lang="ru-RU" sz="1600" dirty="0">
                <a:latin typeface="Times New Roman" panose="02020603050405020304" pitchFamily="18" charset="0"/>
                <a:cs typeface="Times New Roman" panose="02020603050405020304" pitchFamily="18" charset="0"/>
              </a:rPr>
              <a:t>Комплект методических материалов Золотого стандарта (</a:t>
            </a:r>
            <a:r>
              <a:rPr lang="ru-RU" sz="1600" dirty="0" err="1">
                <a:latin typeface="Times New Roman" panose="02020603050405020304" pitchFamily="18" charset="0"/>
                <a:cs typeface="Times New Roman" panose="02020603050405020304" pitchFamily="18" charset="0"/>
              </a:rPr>
              <a:t>The</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Toolkit</a:t>
            </a:r>
            <a:r>
              <a:rPr lang="ru-RU" sz="1600" dirty="0">
                <a:latin typeface="Times New Roman" panose="02020603050405020304" pitchFamily="18" charset="0"/>
                <a:cs typeface="Times New Roman" panose="02020603050405020304" pitchFamily="18" charset="0"/>
              </a:rPr>
              <a:t>) содержит описание проектного цикла, примеры использования и подробные инструкции к применению Золотого стандарта. </a:t>
            </a:r>
            <a:r>
              <a:rPr lang="ru-RU" sz="1600" dirty="0">
                <a:latin typeface="Times New Roman" panose="02020603050405020304" pitchFamily="18" charset="0"/>
                <a:cs typeface="Times New Roman" panose="02020603050405020304" pitchFamily="18" charset="0"/>
                <a:hlinkClick r:id="rId2"/>
              </a:rPr>
              <a:t>https://</a:t>
            </a:r>
            <a:r>
              <a:rPr lang="ru-RU" sz="1600" dirty="0" smtClean="0">
                <a:latin typeface="Times New Roman" panose="02020603050405020304" pitchFamily="18" charset="0"/>
                <a:cs typeface="Times New Roman" panose="02020603050405020304" pitchFamily="18" charset="0"/>
                <a:hlinkClick r:id="rId2"/>
              </a:rPr>
              <a:t>www.goldstandard.org/sites/default/files/gsv2.2_toolkit.pdf</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Все документы, имеющие отношение к Золотому стандарту, можно скачать с веб-сайта Золотого </a:t>
            </a:r>
            <a:r>
              <a:rPr lang="ru-RU" sz="1600" dirty="0" smtClean="0">
                <a:latin typeface="Times New Roman" panose="02020603050405020304" pitchFamily="18" charset="0"/>
                <a:cs typeface="Times New Roman" panose="02020603050405020304" pitchFamily="18" charset="0"/>
              </a:rPr>
              <a:t>стандарта: </a:t>
            </a:r>
            <a:r>
              <a:rPr lang="ru-RU" sz="1600" dirty="0" smtClean="0">
                <a:latin typeface="Times New Roman" panose="02020603050405020304" pitchFamily="18" charset="0"/>
                <a:cs typeface="Times New Roman" panose="02020603050405020304" pitchFamily="18" charset="0"/>
                <a:hlinkClick r:id="rId3"/>
              </a:rPr>
              <a:t>https</a:t>
            </a:r>
            <a:r>
              <a:rPr lang="ru-RU" sz="1600" dirty="0">
                <a:latin typeface="Times New Roman" panose="02020603050405020304" pitchFamily="18" charset="0"/>
                <a:cs typeface="Times New Roman" panose="02020603050405020304" pitchFamily="18" charset="0"/>
                <a:hlinkClick r:id="rId3"/>
              </a:rPr>
              <a:t>://www.goldstandard.org</a:t>
            </a:r>
            <a:r>
              <a:rPr lang="ru-RU"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В 2006-м году было утверждено Руководство Золотого стандарта по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и верификации проектов МЧР.  Цель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в соответствии с Золотым стандартом для проектов МЧР состоит в том, чтобы иметь независимую оценку того, что разработка проекта МЧР отвечает требованиям, установленным Золотым стандартом.</a:t>
            </a:r>
          </a:p>
          <a:p>
            <a:pPr algn="just"/>
            <a:r>
              <a:rPr lang="ru-RU" sz="1600" dirty="0">
                <a:latin typeface="Times New Roman" panose="02020603050405020304" pitchFamily="18" charset="0"/>
                <a:cs typeface="Times New Roman" panose="02020603050405020304" pitchFamily="18" charset="0"/>
              </a:rPr>
              <a:t>Для целей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применяется специальный документ – Протокол о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который </a:t>
            </a:r>
            <a:r>
              <a:rPr lang="ru-RU" sz="1600" dirty="0" smtClean="0">
                <a:latin typeface="Times New Roman" panose="02020603050405020304" pitchFamily="18" charset="0"/>
                <a:cs typeface="Times New Roman" panose="02020603050405020304" pitchFamily="18" charset="0"/>
              </a:rPr>
              <a:t> должен содержать </a:t>
            </a:r>
            <a:r>
              <a:rPr lang="ru-RU" sz="1600" dirty="0">
                <a:latin typeface="Times New Roman" panose="02020603050405020304" pitchFamily="18" charset="0"/>
                <a:cs typeface="Times New Roman" panose="02020603050405020304" pitchFamily="18" charset="0"/>
              </a:rPr>
              <a:t>руководящие указания, а также документировать ее результаты. </a:t>
            </a:r>
            <a:r>
              <a:rPr lang="ru-RU" sz="1600" dirty="0">
                <a:latin typeface="Times New Roman" panose="02020603050405020304" pitchFamily="18" charset="0"/>
                <a:cs typeface="Times New Roman" panose="02020603050405020304" pitchFamily="18" charset="0"/>
                <a:hlinkClick r:id="rId4"/>
              </a:rPr>
              <a:t>https://</a:t>
            </a:r>
            <a:r>
              <a:rPr lang="ru-RU" sz="1600" dirty="0" smtClean="0">
                <a:latin typeface="Times New Roman" panose="02020603050405020304" pitchFamily="18" charset="0"/>
                <a:cs typeface="Times New Roman" panose="02020603050405020304" pitchFamily="18" charset="0"/>
                <a:hlinkClick r:id="rId4"/>
              </a:rPr>
              <a:t>www.goldstandard.org/sites/default/files/documents/gs-validation-verficiation-manual-cer-v.1.pdf</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В рамках процесса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проект будет проверяться в соответствии с обычными требованиями МЧР и дополнительными требованиями Золотого стандарта. При необходимости будут запрашиваться дополнительные разъяснения или корректирующие действия по </a:t>
            </a:r>
            <a:r>
              <a:rPr lang="ru-RU" sz="1600" dirty="0" smtClean="0">
                <a:latin typeface="Times New Roman" panose="02020603050405020304" pitchFamily="18" charset="0"/>
                <a:cs typeface="Times New Roman" panose="02020603050405020304" pitchFamily="18" charset="0"/>
              </a:rPr>
              <a:t>проекту.</a:t>
            </a:r>
            <a:endParaRPr lang="ru-RU" sz="1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304374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en-US" sz="2800" b="1" dirty="0">
                <a:latin typeface="Times New Roman" panose="02020603050405020304" pitchFamily="18" charset="0"/>
                <a:cs typeface="Times New Roman" panose="02020603050405020304" pitchFamily="18" charset="0"/>
              </a:rPr>
              <a:t>Gold Standard for global goals</a:t>
            </a:r>
            <a:endParaRPr lang="ru-RU" sz="2800" dirty="0"/>
          </a:p>
        </p:txBody>
      </p:sp>
      <p:sp>
        <p:nvSpPr>
          <p:cNvPr id="3" name="Объект 2"/>
          <p:cNvSpPr>
            <a:spLocks noGrp="1"/>
          </p:cNvSpPr>
          <p:nvPr>
            <p:ph idx="1"/>
          </p:nvPr>
        </p:nvSpPr>
        <p:spPr>
          <a:solidFill>
            <a:schemeClr val="accent3">
              <a:lumMod val="60000"/>
              <a:lumOff val="40000"/>
            </a:schemeClr>
          </a:solidFill>
        </p:spPr>
        <p:txBody>
          <a:bodyPr>
            <a:normAutofit lnSpcReduction="10000"/>
          </a:bodyPr>
          <a:lstStyle/>
          <a:p>
            <a:pPr algn="just"/>
            <a:r>
              <a:rPr lang="ru-RU" sz="1600" dirty="0">
                <a:latin typeface="Times New Roman" panose="02020603050405020304" pitchFamily="18" charset="0"/>
                <a:cs typeface="Times New Roman" panose="02020603050405020304" pitchFamily="18" charset="0"/>
              </a:rPr>
              <a:t>Чтобы начать процесс сертификации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проекты должны открыть учетную запись в реестре и оплатить ежегодный регистрационный взнос в размере (1000 долларов США</a:t>
            </a:r>
            <a:r>
              <a:rPr lang="ru-RU"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Независимая оценка, проведенная аккредитованным органом по </a:t>
            </a:r>
            <a:r>
              <a:rPr lang="ru-RU" sz="1600" dirty="0" err="1">
                <a:latin typeface="Times New Roman" panose="02020603050405020304" pitchFamily="18" charset="0"/>
                <a:cs typeface="Times New Roman" panose="02020603050405020304" pitchFamily="18" charset="0"/>
              </a:rPr>
              <a:t>валидации</a:t>
            </a:r>
            <a:r>
              <a:rPr lang="ru-RU" sz="1600" dirty="0">
                <a:latin typeface="Times New Roman" panose="02020603050405020304" pitchFamily="18" charset="0"/>
                <a:cs typeface="Times New Roman" panose="02020603050405020304" pitchFamily="18" charset="0"/>
              </a:rPr>
              <a:t> и верификации ( </a:t>
            </a:r>
            <a:r>
              <a:rPr lang="ru-RU" sz="1600" dirty="0">
                <a:latin typeface="Times New Roman" panose="02020603050405020304" pitchFamily="18" charset="0"/>
                <a:cs typeface="Times New Roman" panose="02020603050405020304" pitchFamily="18" charset="0"/>
                <a:hlinkClick r:id="rId2"/>
              </a:rPr>
              <a:t>VVB</a:t>
            </a:r>
            <a:r>
              <a:rPr lang="ru-RU" sz="1600" dirty="0">
                <a:latin typeface="Times New Roman" panose="02020603050405020304" pitchFamily="18" charset="0"/>
                <a:cs typeface="Times New Roman" panose="02020603050405020304" pitchFamily="18" charset="0"/>
              </a:rPr>
              <a:t> ). Он состоит как из кабинетной проверки, так и из выезда на место и обеспечивает независимое подтверждение того, что проект соответствует требованиям Золотого стандарта</a:t>
            </a:r>
            <a:r>
              <a:rPr lang="ru-RU"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Разработчик проекта осуществляет мониторинг проекта в соответствии с утвержденным планом мониторинга</a:t>
            </a:r>
            <a:r>
              <a:rPr lang="ru-RU"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В целях прозрачности все проекты публикуются в </a:t>
            </a:r>
            <a:r>
              <a:rPr lang="ru-RU" sz="1600" dirty="0" smtClean="0">
                <a:latin typeface="Times New Roman" panose="02020603050405020304" pitchFamily="18" charset="0"/>
                <a:cs typeface="Times New Roman" panose="02020603050405020304" pitchFamily="18" charset="0"/>
              </a:rPr>
              <a:t>Реестре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Impact</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Registry</a:t>
            </a:r>
            <a:r>
              <a:rPr lang="ru-RU" sz="1600" dirty="0">
                <a:latin typeface="Times New Roman" panose="02020603050405020304" pitchFamily="18" charset="0"/>
                <a:cs typeface="Times New Roman" panose="02020603050405020304" pitchFamily="18" charset="0"/>
              </a:rPr>
              <a:t>  в начале </a:t>
            </a:r>
            <a:r>
              <a:rPr lang="ru-RU" sz="1600" dirty="0" smtClean="0">
                <a:latin typeface="Times New Roman" panose="02020603050405020304" pitchFamily="18" charset="0"/>
                <a:cs typeface="Times New Roman" panose="02020603050405020304" pitchFamily="18" charset="0"/>
              </a:rPr>
              <a:t>процесса: </a:t>
            </a:r>
            <a:r>
              <a:rPr lang="en-US" sz="1600" dirty="0" smtClean="0">
                <a:latin typeface="Times New Roman" panose="02020603050405020304" pitchFamily="18" charset="0"/>
                <a:cs typeface="Times New Roman" panose="02020603050405020304" pitchFamily="18" charset="0"/>
                <a:hlinkClick r:id="rId3"/>
              </a:rPr>
              <a:t>https</a:t>
            </a:r>
            <a:r>
              <a:rPr lang="en-US" sz="1600" dirty="0">
                <a:latin typeface="Times New Roman" panose="02020603050405020304" pitchFamily="18" charset="0"/>
                <a:cs typeface="Times New Roman" panose="02020603050405020304" pitchFamily="18" charset="0"/>
                <a:hlinkClick r:id="rId3"/>
              </a:rPr>
              <a:t>://registry.goldstandard.org/projects?q=&amp;</a:t>
            </a:r>
            <a:r>
              <a:rPr lang="en-US" sz="1600" dirty="0" smtClean="0">
                <a:latin typeface="Times New Roman" panose="02020603050405020304" pitchFamily="18" charset="0"/>
                <a:cs typeface="Times New Roman" panose="02020603050405020304" pitchFamily="18" charset="0"/>
                <a:hlinkClick r:id="rId3"/>
              </a:rPr>
              <a:t>page=1</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Стоимость сертификации варьируется в зависимости от типа, масштаба и сложности проекта. Плата, уплачиваемая </a:t>
            </a:r>
            <a:r>
              <a:rPr lang="ru-RU" sz="1600" dirty="0" err="1">
                <a:latin typeface="Times New Roman" panose="02020603050405020304" pitchFamily="18" charset="0"/>
                <a:cs typeface="Times New Roman" panose="02020603050405020304" pitchFamily="18" charset="0"/>
              </a:rPr>
              <a:t>Gold</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Standard</a:t>
            </a:r>
            <a:r>
              <a:rPr lang="ru-RU" sz="1600" dirty="0">
                <a:latin typeface="Times New Roman" panose="02020603050405020304" pitchFamily="18" charset="0"/>
                <a:cs typeface="Times New Roman" panose="02020603050405020304" pitchFamily="18" charset="0"/>
              </a:rPr>
              <a:t>, включает плату за выпуск таких продуктов, как углеродные кредиты или маркировка возобновляемой энергии, а также фиксированную плату за отслеживание в </a:t>
            </a:r>
            <a:r>
              <a:rPr lang="ru-RU" sz="1600" dirty="0" smtClean="0">
                <a:latin typeface="Times New Roman" panose="02020603050405020304" pitchFamily="18" charset="0"/>
                <a:cs typeface="Times New Roman" panose="02020603050405020304" pitchFamily="18" charset="0"/>
              </a:rPr>
              <a:t> Реестре.</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Дополнительные расходы связаны с реализацией проекта, сторонними проверками </a:t>
            </a:r>
            <a:r>
              <a:rPr lang="ru-RU" sz="1600" dirty="0">
                <a:latin typeface="Times New Roman" panose="02020603050405020304" pitchFamily="18" charset="0"/>
                <a:cs typeface="Times New Roman" panose="02020603050405020304" pitchFamily="18" charset="0"/>
                <a:hlinkClick r:id="rId4"/>
              </a:rPr>
              <a:t>утвержденными органами по </a:t>
            </a:r>
            <a:r>
              <a:rPr lang="ru-RU" sz="1600" dirty="0" err="1">
                <a:latin typeface="Times New Roman" panose="02020603050405020304" pitchFamily="18" charset="0"/>
                <a:cs typeface="Times New Roman" panose="02020603050405020304" pitchFamily="18" charset="0"/>
                <a:hlinkClick r:id="rId4"/>
              </a:rPr>
              <a:t>валидации</a:t>
            </a:r>
            <a:r>
              <a:rPr lang="ru-RU" sz="1600" dirty="0">
                <a:latin typeface="Times New Roman" panose="02020603050405020304" pitchFamily="18" charset="0"/>
                <a:cs typeface="Times New Roman" panose="02020603050405020304" pitchFamily="18" charset="0"/>
                <a:hlinkClick r:id="rId4"/>
              </a:rPr>
              <a:t> и проверке</a:t>
            </a:r>
            <a:r>
              <a:rPr lang="ru-RU" sz="1600" dirty="0">
                <a:latin typeface="Times New Roman" panose="02020603050405020304" pitchFamily="18" charset="0"/>
                <a:cs typeface="Times New Roman" panose="02020603050405020304" pitchFamily="18" charset="0"/>
              </a:rPr>
              <a:t> , а также сборами за проверку сертификации, уплачиваемыми </a:t>
            </a:r>
            <a:r>
              <a:rPr lang="ru-RU" sz="1600" dirty="0" err="1">
                <a:latin typeface="Times New Roman" panose="02020603050405020304" pitchFamily="18" charset="0"/>
                <a:cs typeface="Times New Roman" panose="02020603050405020304" pitchFamily="18" charset="0"/>
              </a:rPr>
              <a:t>SustainCERT</a:t>
            </a:r>
            <a:r>
              <a:rPr lang="ru-RU" sz="1600" dirty="0">
                <a:latin typeface="Times New Roman" panose="02020603050405020304" pitchFamily="18" charset="0"/>
                <a:cs typeface="Times New Roman" panose="02020603050405020304" pitchFamily="18" charset="0"/>
              </a:rPr>
              <a:t>, официальному сертификационному органу, обеспечивающему Золотой стандарт для глобальных целей.</a:t>
            </a: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1329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Международная аккредитация по сокращению выбросов углерода (ICROA)</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3">
              <a:lumMod val="60000"/>
              <a:lumOff val="40000"/>
            </a:schemeClr>
          </a:solidFill>
        </p:spPr>
        <p:txBody>
          <a:bodyPr>
            <a:normAutofit lnSpcReduction="10000"/>
          </a:bodyPr>
          <a:lstStyle/>
          <a:p>
            <a:r>
              <a:rPr lang="ru-RU" sz="1600" dirty="0" smtClean="0">
                <a:latin typeface="Times New Roman" panose="02020603050405020304" pitchFamily="18" charset="0"/>
                <a:cs typeface="Times New Roman" panose="02020603050405020304" pitchFamily="18" charset="0"/>
              </a:rPr>
              <a:t/>
            </a:r>
            <a:br>
              <a:rPr lang="ru-RU" sz="1600" dirty="0" smtClean="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Международная аккредитация по сокращению выбросов углерода (ICROA) - ведущая отраслевая программа аккредитации, направленная на повышение добросовестности на добровольном углеродном </a:t>
            </a:r>
            <a:r>
              <a:rPr lang="ru-RU" sz="1600" dirty="0" smtClean="0">
                <a:latin typeface="Times New Roman" panose="02020603050405020304" pitchFamily="18" charset="0"/>
                <a:cs typeface="Times New Roman" panose="02020603050405020304" pitchFamily="18" charset="0"/>
              </a:rPr>
              <a:t>рынке </a:t>
            </a:r>
            <a:r>
              <a:rPr lang="ru-RU" sz="1600" dirty="0">
                <a:latin typeface="Times New Roman" panose="02020603050405020304" pitchFamily="18" charset="0"/>
                <a:cs typeface="Times New Roman" panose="02020603050405020304" pitchFamily="18" charset="0"/>
              </a:rPr>
              <a:t>в поддержку Целей Парижского соглашения</a:t>
            </a:r>
            <a:r>
              <a:rPr lang="ru-RU" sz="1600" dirty="0" smtClean="0">
                <a:latin typeface="Times New Roman" panose="02020603050405020304" pitchFamily="18" charset="0"/>
                <a:cs typeface="Times New Roman" panose="02020603050405020304" pitchFamily="18" charset="0"/>
              </a:rPr>
              <a:t>.</a:t>
            </a:r>
          </a:p>
          <a:p>
            <a:r>
              <a:rPr lang="ru-RU" sz="1600" dirty="0" smtClean="0">
                <a:latin typeface="Times New Roman" panose="02020603050405020304" pitchFamily="18" charset="0"/>
                <a:cs typeface="Times New Roman" panose="02020603050405020304" pitchFamily="18" charset="0"/>
              </a:rPr>
              <a:t>(</a:t>
            </a:r>
            <a:r>
              <a:rPr lang="en-US" sz="1600" dirty="0" smtClean="0">
                <a:latin typeface="Times New Roman" panose="02020603050405020304" pitchFamily="18" charset="0"/>
                <a:cs typeface="Times New Roman" panose="02020603050405020304" pitchFamily="18" charset="0"/>
                <a:hlinkClick r:id="rId2"/>
              </a:rPr>
              <a:t>https://icroa.org/</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Основанная на Кодексе наилучшей практики ICROA, Программа аккредитации удостоверяет наилучшую практику в области сокращения выбросов парниковых газов и компенсации за счет использования высококачественных углеродных кредитов. Программа открыта для всех организаций, которые предлагают углеродные кредиты, а также услуги по сокращению выбросов и компенсации.</a:t>
            </a:r>
          </a:p>
          <a:p>
            <a:pPr algn="just"/>
            <a:r>
              <a:rPr lang="ru-RU" sz="1600" dirty="0" smtClean="0">
                <a:latin typeface="Times New Roman" panose="02020603050405020304" pitchFamily="18" charset="0"/>
                <a:cs typeface="Times New Roman" panose="02020603050405020304" pitchFamily="18" charset="0"/>
              </a:rPr>
              <a:t>Входит </a:t>
            </a:r>
            <a:r>
              <a:rPr lang="ru-RU" sz="1600" dirty="0">
                <a:latin typeface="Times New Roman" panose="02020603050405020304" pitchFamily="18" charset="0"/>
                <a:cs typeface="Times New Roman" panose="02020603050405020304" pitchFamily="18" charset="0"/>
              </a:rPr>
              <a:t>в состав Международной ассоциации торговли выбросами (IETA). </a:t>
            </a:r>
            <a:r>
              <a:rPr lang="ru-RU" sz="1600" dirty="0" smtClean="0">
                <a:latin typeface="Times New Roman" panose="02020603050405020304" pitchFamily="18" charset="0"/>
                <a:cs typeface="Times New Roman" panose="02020603050405020304" pitchFamily="18" charset="0"/>
              </a:rPr>
              <a:t>IETA </a:t>
            </a:r>
            <a:r>
              <a:rPr lang="ru-RU" sz="1600" dirty="0">
                <a:latin typeface="Times New Roman" panose="02020603050405020304" pitchFamily="18" charset="0"/>
                <a:cs typeface="Times New Roman" panose="02020603050405020304" pitchFamily="18" charset="0"/>
              </a:rPr>
              <a:t>(Международная ассоциация торговли выбросами) — Международная ассоциация торговли выбросами (IETA) - это некоммерческая </a:t>
            </a:r>
            <a:r>
              <a:rPr lang="ru-RU" sz="1600" dirty="0" smtClean="0">
                <a:latin typeface="Times New Roman" panose="02020603050405020304" pitchFamily="18" charset="0"/>
                <a:cs typeface="Times New Roman" panose="02020603050405020304" pitchFamily="18" charset="0"/>
              </a:rPr>
              <a:t>организация</a:t>
            </a:r>
            <a:r>
              <a:rPr lang="ru-RU" sz="1600" dirty="0">
                <a:latin typeface="Times New Roman" panose="02020603050405020304" pitchFamily="18" charset="0"/>
                <a:cs typeface="Times New Roman" panose="02020603050405020304" pitchFamily="18" charset="0"/>
              </a:rPr>
              <a:t>, созданная в июне 1999 года с целью создания функциональной международной структуры для торговли сокращениями выбросов парниковых </a:t>
            </a:r>
            <a:r>
              <a:rPr lang="ru-RU" sz="1600" dirty="0" smtClean="0">
                <a:latin typeface="Times New Roman" panose="02020603050405020304" pitchFamily="18" charset="0"/>
                <a:cs typeface="Times New Roman" panose="02020603050405020304" pitchFamily="18" charset="0"/>
              </a:rPr>
              <a:t>газов</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hlinkClick r:id="rId3"/>
              </a:rPr>
              <a:t>https</a:t>
            </a:r>
            <a:r>
              <a:rPr lang="en-US" sz="1600" dirty="0">
                <a:latin typeface="Times New Roman" panose="02020603050405020304" pitchFamily="18" charset="0"/>
                <a:cs typeface="Times New Roman" panose="02020603050405020304" pitchFamily="18" charset="0"/>
                <a:hlinkClick r:id="rId3"/>
              </a:rPr>
              <a:t>://www.ieta.org</a:t>
            </a:r>
            <a:r>
              <a:rPr lang="en-US"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В </a:t>
            </a:r>
            <a:r>
              <a:rPr lang="ru-RU" sz="1600" dirty="0">
                <a:latin typeface="Times New Roman" panose="02020603050405020304" pitchFamily="18" charset="0"/>
                <a:cs typeface="Times New Roman" panose="02020603050405020304" pitchFamily="18" charset="0"/>
              </a:rPr>
              <a:t>ICROA аккредитованы организации таких стран как: Австралия, Великобритания и Канада (только Британская Колумбия</a:t>
            </a:r>
            <a:r>
              <a:rPr lang="ru-RU"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4"/>
              </a:rPr>
              <a:t>https://icroa.org/accreditation-programme/accredited-organisations</a:t>
            </a:r>
            <a:r>
              <a:rPr lang="en-US" sz="1600" dirty="0" smtClean="0">
                <a:latin typeface="Times New Roman" panose="02020603050405020304" pitchFamily="18" charset="0"/>
                <a:cs typeface="Times New Roman" panose="02020603050405020304" pitchFamily="18" charset="0"/>
                <a:hlinkClick r:id="rId4"/>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endParaRPr lang="ru-RU"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13011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Международная аккредитация по сокращению выбросов углерода (ICROA)</a:t>
            </a:r>
            <a:endParaRPr lang="ru-RU" sz="2800" dirty="0"/>
          </a:p>
        </p:txBody>
      </p:sp>
      <p:sp>
        <p:nvSpPr>
          <p:cNvPr id="3" name="Объект 2"/>
          <p:cNvSpPr>
            <a:spLocks noGrp="1"/>
          </p:cNvSpPr>
          <p:nvPr>
            <p:ph idx="1"/>
          </p:nvPr>
        </p:nvSpPr>
        <p:spPr>
          <a:solidFill>
            <a:schemeClr val="accent3">
              <a:lumMod val="60000"/>
              <a:lumOff val="40000"/>
            </a:schemeClr>
          </a:solidFill>
        </p:spPr>
        <p:txBody>
          <a:bodyPr>
            <a:normAutofit lnSpcReduction="10000"/>
          </a:bodyPr>
          <a:lstStyle/>
          <a:p>
            <a:pPr algn="just"/>
            <a:r>
              <a:rPr lang="ru-RU" sz="1600" dirty="0">
                <a:latin typeface="Times New Roman" panose="02020603050405020304" pitchFamily="18" charset="0"/>
                <a:cs typeface="Times New Roman" panose="02020603050405020304" pitchFamily="18" charset="0"/>
              </a:rPr>
              <a:t>Международный альянс по сокращению и компенсации выбросов углерода (</a:t>
            </a:r>
            <a:r>
              <a:rPr lang="en-US" sz="1600" dirty="0">
                <a:latin typeface="Times New Roman" panose="02020603050405020304" pitchFamily="18" charset="0"/>
                <a:cs typeface="Times New Roman" panose="02020603050405020304" pitchFamily="18" charset="0"/>
              </a:rPr>
              <a:t>International Carbon Reduction and Offset Alliance</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(ICROA) - это некоммерческая членская организация, которая продвигает передовой опыт на добровольном углеродном рынке. </a:t>
            </a:r>
            <a:r>
              <a:rPr lang="ru-RU" sz="1600" dirty="0">
                <a:latin typeface="Times New Roman" panose="02020603050405020304" pitchFamily="18" charset="0"/>
                <a:cs typeface="Times New Roman" panose="02020603050405020304" pitchFamily="18" charset="0"/>
                <a:hlinkClick r:id="rId2"/>
              </a:rPr>
              <a:t>https://icroa.org</a:t>
            </a:r>
            <a:r>
              <a:rPr lang="ru-RU"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Членами </a:t>
            </a:r>
            <a:r>
              <a:rPr lang="ru-RU" sz="1600" dirty="0">
                <a:latin typeface="Times New Roman" panose="02020603050405020304" pitchFamily="18" charset="0"/>
                <a:cs typeface="Times New Roman" panose="02020603050405020304" pitchFamily="18" charset="0"/>
              </a:rPr>
              <a:t>ICROA являются признанные поставщики услуг по сокращению выбросов углерода и компенсации, базирующиеся в США, Европе и Азиатско-Тихоокеанском регионе и соблюдающие Кодекс наилучшей практики ICROA. </a:t>
            </a:r>
            <a:endParaRPr lang="ru-RU" sz="1600" dirty="0" smtClean="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Кодекс наилучшей практики устанавливает руководящие принципы обеспечения высокой добросовестности и развивается по мере развития добровольного углеродного рынка (VCM), чтобы всегда охватывать наилучшую практику.</a:t>
            </a:r>
            <a:endParaRPr lang="ru-RU" sz="1600" dirty="0">
              <a:latin typeface="Times New Roman" panose="02020603050405020304" pitchFamily="18" charset="0"/>
              <a:cs typeface="Times New Roman" panose="02020603050405020304" pitchFamily="18" charset="0"/>
              <a:hlinkClick r:id="rId3"/>
            </a:endParaRPr>
          </a:p>
          <a:p>
            <a:pPr algn="just"/>
            <a:r>
              <a:rPr lang="ru-RU" sz="1600" dirty="0" smtClean="0">
                <a:latin typeface="Times New Roman" panose="02020603050405020304" pitchFamily="18" charset="0"/>
                <a:cs typeface="Times New Roman" panose="02020603050405020304" pitchFamily="18" charset="0"/>
                <a:hlinkClick r:id="rId3"/>
              </a:rPr>
              <a:t>https</a:t>
            </a:r>
            <a:r>
              <a:rPr lang="ru-RU" sz="1600" dirty="0">
                <a:latin typeface="Times New Roman" panose="02020603050405020304" pitchFamily="18" charset="0"/>
                <a:cs typeface="Times New Roman" panose="02020603050405020304" pitchFamily="18" charset="0"/>
                <a:hlinkClick r:id="rId3"/>
              </a:rPr>
              <a:t>://icroa.org/icroa-code-of-best-practice</a:t>
            </a:r>
            <a:r>
              <a:rPr lang="ru-RU"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Знак аккредитации ICROA означает соблюдение Кодекса наилучшей практики ICROA и, следовательно, высочайшую экологическую чистоту и качество добровольного углеродного рынка. Знак удостоверяет, что компания соответствует Кодексу ICROA посредством ежегодного цикла аудитов, проводимых третьей стороной. Ответственность ICROA ограничивается проведением процесса аудита и не дает гарантии ежедневного соблюдения Кодекса.</a:t>
            </a:r>
          </a:p>
          <a:p>
            <a:pPr algn="just"/>
            <a:r>
              <a:rPr lang="en-US" sz="1600" dirty="0">
                <a:latin typeface="Times New Roman" panose="02020603050405020304" pitchFamily="18" charset="0"/>
                <a:cs typeface="Times New Roman" panose="02020603050405020304" pitchFamily="18" charset="0"/>
                <a:hlinkClick r:id="rId3"/>
              </a:rPr>
              <a:t>https</a:t>
            </a:r>
            <a:r>
              <a:rPr lang="ru-RU" sz="1600" dirty="0">
                <a:latin typeface="Times New Roman" panose="02020603050405020304" pitchFamily="18" charset="0"/>
                <a:cs typeface="Times New Roman" panose="02020603050405020304" pitchFamily="18" charset="0"/>
                <a:hlinkClick r:id="rId3"/>
              </a:rPr>
              <a:t>://</a:t>
            </a:r>
            <a:r>
              <a:rPr lang="en-US" sz="1600" dirty="0" err="1">
                <a:latin typeface="Times New Roman" panose="02020603050405020304" pitchFamily="18" charset="0"/>
                <a:cs typeface="Times New Roman" panose="02020603050405020304" pitchFamily="18" charset="0"/>
                <a:hlinkClick r:id="rId3"/>
              </a:rPr>
              <a:t>icroa</a:t>
            </a:r>
            <a:r>
              <a:rPr lang="ru-RU" sz="1600" dirty="0">
                <a:latin typeface="Times New Roman" panose="02020603050405020304" pitchFamily="18" charset="0"/>
                <a:cs typeface="Times New Roman" panose="02020603050405020304" pitchFamily="18" charset="0"/>
                <a:hlinkClick r:id="rId3"/>
              </a:rPr>
              <a:t>.</a:t>
            </a:r>
            <a:r>
              <a:rPr lang="en-US" sz="1600" dirty="0">
                <a:latin typeface="Times New Roman" panose="02020603050405020304" pitchFamily="18" charset="0"/>
                <a:cs typeface="Times New Roman" panose="02020603050405020304" pitchFamily="18" charset="0"/>
                <a:hlinkClick r:id="rId3"/>
              </a:rPr>
              <a:t>org</a:t>
            </a:r>
            <a:r>
              <a:rPr lang="ru-RU" sz="1600" dirty="0">
                <a:latin typeface="Times New Roman" panose="02020603050405020304" pitchFamily="18" charset="0"/>
                <a:cs typeface="Times New Roman" panose="02020603050405020304" pitchFamily="18" charset="0"/>
                <a:hlinkClick r:id="rId3"/>
              </a:rPr>
              <a:t>/</a:t>
            </a:r>
            <a:r>
              <a:rPr lang="en-US" sz="1600" dirty="0" err="1">
                <a:latin typeface="Times New Roman" panose="02020603050405020304" pitchFamily="18" charset="0"/>
                <a:cs typeface="Times New Roman" panose="02020603050405020304" pitchFamily="18" charset="0"/>
                <a:hlinkClick r:id="rId3"/>
              </a:rPr>
              <a:t>icroa</a:t>
            </a:r>
            <a:r>
              <a:rPr lang="ru-RU" sz="1600" dirty="0">
                <a:latin typeface="Times New Roman" panose="02020603050405020304" pitchFamily="18" charset="0"/>
                <a:cs typeface="Times New Roman" panose="02020603050405020304" pitchFamily="18" charset="0"/>
                <a:hlinkClick r:id="rId3"/>
              </a:rPr>
              <a:t>-</a:t>
            </a:r>
            <a:r>
              <a:rPr lang="en-US" sz="1600" dirty="0">
                <a:latin typeface="Times New Roman" panose="02020603050405020304" pitchFamily="18" charset="0"/>
                <a:cs typeface="Times New Roman" panose="02020603050405020304" pitchFamily="18" charset="0"/>
                <a:hlinkClick r:id="rId3"/>
              </a:rPr>
              <a:t>code</a:t>
            </a:r>
            <a:r>
              <a:rPr lang="ru-RU" sz="1600" dirty="0">
                <a:latin typeface="Times New Roman" panose="02020603050405020304" pitchFamily="18" charset="0"/>
                <a:cs typeface="Times New Roman" panose="02020603050405020304" pitchFamily="18" charset="0"/>
                <a:hlinkClick r:id="rId3"/>
              </a:rPr>
              <a:t>-</a:t>
            </a:r>
            <a:r>
              <a:rPr lang="en-US" sz="1600" dirty="0">
                <a:latin typeface="Times New Roman" panose="02020603050405020304" pitchFamily="18" charset="0"/>
                <a:cs typeface="Times New Roman" panose="02020603050405020304" pitchFamily="18" charset="0"/>
                <a:hlinkClick r:id="rId3"/>
              </a:rPr>
              <a:t>of</a:t>
            </a:r>
            <a:r>
              <a:rPr lang="ru-RU" sz="1600" dirty="0">
                <a:latin typeface="Times New Roman" panose="02020603050405020304" pitchFamily="18" charset="0"/>
                <a:cs typeface="Times New Roman" panose="02020603050405020304" pitchFamily="18" charset="0"/>
                <a:hlinkClick r:id="rId3"/>
              </a:rPr>
              <a:t>-</a:t>
            </a:r>
            <a:r>
              <a:rPr lang="en-US" sz="1600" dirty="0">
                <a:latin typeface="Times New Roman" panose="02020603050405020304" pitchFamily="18" charset="0"/>
                <a:cs typeface="Times New Roman" panose="02020603050405020304" pitchFamily="18" charset="0"/>
                <a:hlinkClick r:id="rId3"/>
              </a:rPr>
              <a:t>best</a:t>
            </a:r>
            <a:r>
              <a:rPr lang="ru-RU" sz="1600" dirty="0">
                <a:latin typeface="Times New Roman" panose="02020603050405020304" pitchFamily="18" charset="0"/>
                <a:cs typeface="Times New Roman" panose="02020603050405020304" pitchFamily="18" charset="0"/>
                <a:hlinkClick r:id="rId3"/>
              </a:rPr>
              <a:t>-</a:t>
            </a:r>
            <a:r>
              <a:rPr lang="en-US" sz="1600" dirty="0">
                <a:latin typeface="Times New Roman" panose="02020603050405020304" pitchFamily="18" charset="0"/>
                <a:cs typeface="Times New Roman" panose="02020603050405020304" pitchFamily="18" charset="0"/>
                <a:hlinkClick r:id="rId3"/>
              </a:rPr>
              <a:t>practice</a:t>
            </a:r>
            <a:r>
              <a:rPr lang="ru-RU"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79418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Международная аккредитация по сокращению выбросов углерода (ICROA)</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3">
              <a:lumMod val="60000"/>
              <a:lumOff val="40000"/>
            </a:schemeClr>
          </a:solidFill>
        </p:spPr>
        <p:txBody>
          <a:bodyPr>
            <a:normAutofit fontScale="92500" lnSpcReduction="20000"/>
          </a:bodyPr>
          <a:lstStyle/>
          <a:p>
            <a:r>
              <a:rPr lang="ru-RU" sz="1600" dirty="0" smtClean="0">
                <a:latin typeface="Times New Roman" panose="02020603050405020304" pitchFamily="18" charset="0"/>
                <a:cs typeface="Times New Roman" panose="02020603050405020304" pitchFamily="18" charset="0"/>
              </a:rPr>
              <a:t>Порядок аккредитации подробно представлен на сайте:</a:t>
            </a:r>
          </a:p>
          <a:p>
            <a:r>
              <a:rPr lang="en-US" sz="1600" dirty="0" smtClean="0">
                <a:latin typeface="Times New Roman" panose="02020603050405020304" pitchFamily="18" charset="0"/>
                <a:cs typeface="Times New Roman" panose="02020603050405020304" pitchFamily="18" charset="0"/>
                <a:hlinkClick r:id="rId2"/>
              </a:rPr>
              <a:t>https</a:t>
            </a:r>
            <a:r>
              <a:rPr lang="en-US" sz="1600" dirty="0">
                <a:latin typeface="Times New Roman" panose="02020603050405020304" pitchFamily="18" charset="0"/>
                <a:cs typeface="Times New Roman" panose="02020603050405020304" pitchFamily="18" charset="0"/>
                <a:hlinkClick r:id="rId2"/>
              </a:rPr>
              <a:t>://icroa.org/accreditation-programme</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При подаче заявки на получение Аккредитации организация обязуется подавать ежегодный отчет, который проверяется независимым аудитом третьей стороны, чтобы продемонстрировать соответствие Кодексу лучшей практики.</a:t>
            </a:r>
          </a:p>
          <a:p>
            <a:r>
              <a:rPr lang="ru-RU" sz="1600" dirty="0">
                <a:latin typeface="Times New Roman" panose="02020603050405020304" pitchFamily="18" charset="0"/>
                <a:cs typeface="Times New Roman" panose="02020603050405020304" pitchFamily="18" charset="0"/>
              </a:rPr>
              <a:t>При компенсации выбросов парниковых газов от имени клиента организации, аккредитованные ICROA, обязуются использовать углеродные кредиты на основе следующих принципов:</a:t>
            </a:r>
          </a:p>
          <a:p>
            <a:r>
              <a:rPr lang="ru-RU" sz="1600" dirty="0">
                <a:latin typeface="Times New Roman" panose="02020603050405020304" pitchFamily="18" charset="0"/>
                <a:cs typeface="Times New Roman" panose="02020603050405020304" pitchFamily="18" charset="0"/>
              </a:rPr>
              <a:t>Настоящий</a:t>
            </a:r>
          </a:p>
          <a:p>
            <a:r>
              <a:rPr lang="ru-RU" sz="1600" dirty="0">
                <a:latin typeface="Times New Roman" panose="02020603050405020304" pitchFamily="18" charset="0"/>
                <a:cs typeface="Times New Roman" panose="02020603050405020304" pitchFamily="18" charset="0"/>
              </a:rPr>
              <a:t>Дополнительный</a:t>
            </a:r>
          </a:p>
          <a:p>
            <a:r>
              <a:rPr lang="ru-RU" sz="1600" dirty="0">
                <a:latin typeface="Times New Roman" panose="02020603050405020304" pitchFamily="18" charset="0"/>
                <a:cs typeface="Times New Roman" panose="02020603050405020304" pitchFamily="18" charset="0"/>
              </a:rPr>
              <a:t>Измеримый</a:t>
            </a:r>
          </a:p>
          <a:p>
            <a:r>
              <a:rPr lang="ru-RU" sz="1600" dirty="0">
                <a:latin typeface="Times New Roman" panose="02020603050405020304" pitchFamily="18" charset="0"/>
                <a:cs typeface="Times New Roman" panose="02020603050405020304" pitchFamily="18" charset="0"/>
              </a:rPr>
              <a:t>Независимая проверка</a:t>
            </a:r>
          </a:p>
          <a:p>
            <a:r>
              <a:rPr lang="ru-RU" sz="1600" dirty="0">
                <a:latin typeface="Times New Roman" panose="02020603050405020304" pitchFamily="18" charset="0"/>
                <a:cs typeface="Times New Roman" panose="02020603050405020304" pitchFamily="18" charset="0"/>
              </a:rPr>
              <a:t>Постоянный</a:t>
            </a:r>
          </a:p>
          <a:p>
            <a:r>
              <a:rPr lang="ru-RU" sz="1600" dirty="0" smtClean="0">
                <a:latin typeface="Times New Roman" panose="02020603050405020304" pitchFamily="18" charset="0"/>
                <a:cs typeface="Times New Roman" panose="02020603050405020304" pitchFamily="18" charset="0"/>
              </a:rPr>
              <a:t>Уникальный. </a:t>
            </a:r>
            <a:r>
              <a:rPr lang="en-US" sz="1600" dirty="0">
                <a:latin typeface="Times New Roman" panose="02020603050405020304" pitchFamily="18" charset="0"/>
                <a:cs typeface="Times New Roman" panose="02020603050405020304" pitchFamily="18" charset="0"/>
                <a:hlinkClick r:id="rId3"/>
              </a:rPr>
              <a:t>https://icroa.org/icroa-code-of-best-practice</a:t>
            </a:r>
            <a:r>
              <a:rPr lang="en-US" sz="1600" dirty="0" smtClean="0">
                <a:latin typeface="Times New Roman" panose="02020603050405020304" pitchFamily="18" charset="0"/>
                <a:cs typeface="Times New Roman" panose="02020603050405020304" pitchFamily="18" charset="0"/>
                <a:hlinkClick r:id="rId3"/>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r>
              <a:rPr lang="ru-RU" sz="1600" dirty="0" smtClean="0">
                <a:latin typeface="Times New Roman" panose="02020603050405020304" pitchFamily="18" charset="0"/>
                <a:cs typeface="Times New Roman" panose="02020603050405020304" pitchFamily="18" charset="0"/>
              </a:rPr>
              <a:t>Процесс </a:t>
            </a:r>
            <a:r>
              <a:rPr lang="ru-RU" sz="1600" dirty="0">
                <a:latin typeface="Times New Roman" panose="02020603050405020304" pitchFamily="18" charset="0"/>
                <a:cs typeface="Times New Roman" panose="02020603050405020304" pitchFamily="18" charset="0"/>
              </a:rPr>
              <a:t>аудита третьей стороной осуществляется компанией </a:t>
            </a:r>
            <a:r>
              <a:rPr lang="ru-RU" sz="1600" dirty="0" err="1">
                <a:latin typeface="Times New Roman" panose="02020603050405020304" pitchFamily="18" charset="0"/>
                <a:cs typeface="Times New Roman" panose="02020603050405020304" pitchFamily="18" charset="0"/>
              </a:rPr>
              <a:t>ClimateCHECK</a:t>
            </a:r>
            <a:r>
              <a:rPr lang="ru-RU" sz="1600" dirty="0">
                <a:latin typeface="Times New Roman" panose="02020603050405020304" pitchFamily="18" charset="0"/>
                <a:cs typeface="Times New Roman" panose="02020603050405020304" pitchFamily="18" charset="0"/>
              </a:rPr>
              <a:t>, всемирно признанными экспертами в области обеспечения безопасности климата, чистых технологий и устойчивого развития. </a:t>
            </a:r>
            <a:r>
              <a:rPr lang="en-US" sz="1600" dirty="0">
                <a:latin typeface="Times New Roman" panose="02020603050405020304" pitchFamily="18" charset="0"/>
                <a:cs typeface="Times New Roman" panose="02020603050405020304" pitchFamily="18" charset="0"/>
                <a:hlinkClick r:id="rId4"/>
              </a:rPr>
              <a:t>https</a:t>
            </a:r>
            <a:r>
              <a:rPr lang="ru-RU" sz="1600" dirty="0">
                <a:latin typeface="Times New Roman" panose="02020603050405020304" pitchFamily="18" charset="0"/>
                <a:cs typeface="Times New Roman" panose="02020603050405020304" pitchFamily="18" charset="0"/>
                <a:hlinkClick r:id="rId4"/>
              </a:rPr>
              <a:t>://</a:t>
            </a:r>
            <a:r>
              <a:rPr lang="en-US" sz="1600" dirty="0">
                <a:latin typeface="Times New Roman" panose="02020603050405020304" pitchFamily="18" charset="0"/>
                <a:cs typeface="Times New Roman" panose="02020603050405020304" pitchFamily="18" charset="0"/>
                <a:hlinkClick r:id="rId4"/>
              </a:rPr>
              <a:t>www</a:t>
            </a:r>
            <a:r>
              <a:rPr lang="ru-RU" sz="1600" dirty="0">
                <a:latin typeface="Times New Roman" panose="02020603050405020304" pitchFamily="18" charset="0"/>
                <a:cs typeface="Times New Roman" panose="02020603050405020304" pitchFamily="18" charset="0"/>
                <a:hlinkClick r:id="rId4"/>
              </a:rPr>
              <a:t>.</a:t>
            </a:r>
            <a:r>
              <a:rPr lang="en-US" sz="1600" dirty="0">
                <a:latin typeface="Times New Roman" panose="02020603050405020304" pitchFamily="18" charset="0"/>
                <a:cs typeface="Times New Roman" panose="02020603050405020304" pitchFamily="18" charset="0"/>
                <a:hlinkClick r:id="rId4"/>
              </a:rPr>
              <a:t>climate</a:t>
            </a:r>
            <a:r>
              <a:rPr lang="ru-RU" sz="1600" dirty="0">
                <a:latin typeface="Times New Roman" panose="02020603050405020304" pitchFamily="18" charset="0"/>
                <a:cs typeface="Times New Roman" panose="02020603050405020304" pitchFamily="18" charset="0"/>
                <a:hlinkClick r:id="rId4"/>
              </a:rPr>
              <a:t>-</a:t>
            </a:r>
            <a:r>
              <a:rPr lang="en-US" sz="1600" dirty="0">
                <a:latin typeface="Times New Roman" panose="02020603050405020304" pitchFamily="18" charset="0"/>
                <a:cs typeface="Times New Roman" panose="02020603050405020304" pitchFamily="18" charset="0"/>
                <a:hlinkClick r:id="rId4"/>
              </a:rPr>
              <a:t>check</a:t>
            </a:r>
            <a:r>
              <a:rPr lang="ru-RU" sz="1600" dirty="0">
                <a:latin typeface="Times New Roman" panose="02020603050405020304" pitchFamily="18" charset="0"/>
                <a:cs typeface="Times New Roman" panose="02020603050405020304" pitchFamily="18" charset="0"/>
                <a:hlinkClick r:id="rId4"/>
              </a:rPr>
              <a:t>.</a:t>
            </a:r>
            <a:r>
              <a:rPr lang="en-US" sz="1600" dirty="0">
                <a:latin typeface="Times New Roman" panose="02020603050405020304" pitchFamily="18" charset="0"/>
                <a:cs typeface="Times New Roman" panose="02020603050405020304" pitchFamily="18" charset="0"/>
                <a:hlinkClick r:id="rId4"/>
              </a:rPr>
              <a:t>com</a:t>
            </a:r>
            <a:r>
              <a:rPr lang="ru-RU" sz="1600" dirty="0" smtClean="0">
                <a:latin typeface="Times New Roman" panose="02020603050405020304" pitchFamily="18" charset="0"/>
                <a:cs typeface="Times New Roman" panose="02020603050405020304" pitchFamily="18" charset="0"/>
                <a:hlinkClick r:id="rId4"/>
              </a:rPr>
              <a:t>/</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Международные стандарты проверки, одобренные ICROA, гарантируют, что проект является реальным, проверенным, постоянным и уникальным, а Кодекс лучшей практики ICROA, который должны соблюдать все аккредитованные фирмы, гарантирует, что все кредиты, предлагаемые клиентам, отличаются высокой честностью.</a:t>
            </a:r>
          </a:p>
          <a:p>
            <a:pPr algn="just"/>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961724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a:t>
            </a:r>
            <a:r>
              <a:rPr lang="ru-RU" sz="2400" b="1" dirty="0" smtClean="0">
                <a:latin typeface="Times New Roman" panose="02020603050405020304" pitchFamily="18" charset="0"/>
                <a:cs typeface="Times New Roman" panose="02020603050405020304" pitchFamily="18" charset="0"/>
              </a:rPr>
              <a:t>тандарты деятельности  в области изменения климата и устойчивого развития </a:t>
            </a:r>
            <a:r>
              <a:rPr lang="en-US" sz="2400" b="1" dirty="0" err="1" smtClean="0">
                <a:latin typeface="Times New Roman" panose="02020603050405020304" pitchFamily="18" charset="0"/>
                <a:cs typeface="Times New Roman" panose="02020603050405020304" pitchFamily="18" charset="0"/>
              </a:rPr>
              <a:t>Verra</a:t>
            </a:r>
            <a:endParaRPr lang="ru-RU" sz="2400" dirty="0"/>
          </a:p>
        </p:txBody>
      </p:sp>
      <p:sp>
        <p:nvSpPr>
          <p:cNvPr id="3" name="Объект 2"/>
          <p:cNvSpPr>
            <a:spLocks noGrp="1"/>
          </p:cNvSpPr>
          <p:nvPr>
            <p:ph idx="1"/>
          </p:nvPr>
        </p:nvSpPr>
        <p:spPr>
          <a:solidFill>
            <a:schemeClr val="accent3">
              <a:lumMod val="60000"/>
              <a:lumOff val="40000"/>
            </a:schemeClr>
          </a:solidFill>
        </p:spPr>
        <p:txBody>
          <a:bodyPr>
            <a:normAutofit lnSpcReduction="10000"/>
          </a:bodyPr>
          <a:lstStyle/>
          <a:p>
            <a:r>
              <a:rPr lang="ru-RU" sz="1800" dirty="0" err="1">
                <a:latin typeface="Times New Roman" panose="02020603050405020304" pitchFamily="18" charset="0"/>
                <a:cs typeface="Times New Roman" panose="02020603050405020304" pitchFamily="18" charset="0"/>
              </a:rPr>
              <a:t>Verra</a:t>
            </a:r>
            <a:r>
              <a:rPr lang="ru-RU" sz="1800" dirty="0">
                <a:latin typeface="Times New Roman" panose="02020603050405020304" pitchFamily="18" charset="0"/>
                <a:cs typeface="Times New Roman" panose="02020603050405020304" pitchFamily="18" charset="0"/>
              </a:rPr>
              <a:t> зарегистрирована как некоммерческая корпорация в соответствии с законами округа Колумбия (Вашингтон, округ Колумбия, США) и является организацией, освобожденной от налогов в соответствии с разделом 501 (c) (3) Налогового кодекса США</a:t>
            </a:r>
            <a:r>
              <a:rPr lang="ru-RU" sz="1800" dirty="0" smtClean="0">
                <a:latin typeface="Times New Roman" panose="02020603050405020304" pitchFamily="18" charset="0"/>
                <a:cs typeface="Times New Roman" panose="02020603050405020304" pitchFamily="18" charset="0"/>
              </a:rPr>
              <a:t>.</a:t>
            </a:r>
            <a:endParaRPr lang="en-US" sz="1800" dirty="0" smtClean="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hlinkClick r:id="rId2"/>
              </a:rPr>
              <a:t>https://verra.org/about/overview/#the-organization</a:t>
            </a:r>
            <a:endParaRPr lang="en-US" sz="1800" dirty="0" smtClean="0">
              <a:latin typeface="Times New Roman" panose="02020603050405020304" pitchFamily="18" charset="0"/>
              <a:cs typeface="Times New Roman" panose="02020603050405020304" pitchFamily="18" charset="0"/>
            </a:endParaRPr>
          </a:p>
          <a:p>
            <a:r>
              <a:rPr lang="ru-RU" sz="1800" dirty="0" err="1" smtClean="0">
                <a:latin typeface="Times New Roman" panose="02020603050405020304" pitchFamily="18" charset="0"/>
                <a:cs typeface="Times New Roman" panose="02020603050405020304" pitchFamily="18" charset="0"/>
              </a:rPr>
              <a:t>Verra</a:t>
            </a:r>
            <a:r>
              <a:rPr lang="ru-RU" sz="1800" dirty="0" smtClean="0">
                <a:latin typeface="Times New Roman" panose="02020603050405020304" pitchFamily="18" charset="0"/>
                <a:cs typeface="Times New Roman" panose="02020603050405020304" pitchFamily="18" charset="0"/>
              </a:rPr>
              <a:t> управляе</a:t>
            </a:r>
            <a:r>
              <a:rPr lang="ru-RU" sz="1800" dirty="0">
                <a:latin typeface="Times New Roman" panose="02020603050405020304" pitchFamily="18" charset="0"/>
                <a:cs typeface="Times New Roman" panose="02020603050405020304" pitchFamily="18" charset="0"/>
              </a:rPr>
              <a:t>т</a:t>
            </a:r>
            <a:r>
              <a:rPr lang="ru-RU" sz="1800" dirty="0" smtClean="0">
                <a:latin typeface="Times New Roman" panose="02020603050405020304" pitchFamily="18" charset="0"/>
                <a:cs typeface="Times New Roman" panose="02020603050405020304" pitchFamily="18" charset="0"/>
              </a:rPr>
              <a:t> программой </a:t>
            </a:r>
            <a:r>
              <a:rPr lang="ru-RU" sz="1800" dirty="0">
                <a:latin typeface="Times New Roman" panose="02020603050405020304" pitchFamily="18" charset="0"/>
                <a:cs typeface="Times New Roman" panose="02020603050405020304" pitchFamily="18" charset="0"/>
              </a:rPr>
              <a:t>добровольных углеродных рынков, Программой </a:t>
            </a:r>
            <a:r>
              <a:rPr lang="ru-RU" sz="1800" dirty="0" err="1">
                <a:latin typeface="Times New Roman" panose="02020603050405020304" pitchFamily="18" charset="0"/>
                <a:cs typeface="Times New Roman" panose="02020603050405020304" pitchFamily="18" charset="0"/>
              </a:rPr>
              <a:t>Verified</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Carbon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Standard</a:t>
            </a:r>
            <a:r>
              <a:rPr lang="ru-RU" sz="1800" dirty="0">
                <a:latin typeface="Times New Roman" panose="02020603050405020304" pitchFamily="18" charset="0"/>
                <a:cs typeface="Times New Roman" panose="02020603050405020304" pitchFamily="18" charset="0"/>
              </a:rPr>
              <a:t> (VCS</a:t>
            </a:r>
            <a:r>
              <a:rPr lang="ru-RU" sz="1800" dirty="0" smtClean="0">
                <a:latin typeface="Times New Roman" panose="02020603050405020304" pitchFamily="18" charset="0"/>
                <a:cs typeface="Times New Roman" panose="02020603050405020304" pitchFamily="18" charset="0"/>
              </a:rPr>
              <a:t>)</a:t>
            </a:r>
          </a:p>
          <a:p>
            <a:pPr algn="just"/>
            <a:r>
              <a:rPr lang="ru-RU" sz="1800" dirty="0" smtClean="0">
                <a:latin typeface="Times New Roman" panose="02020603050405020304" pitchFamily="18" charset="0"/>
                <a:cs typeface="Times New Roman" panose="02020603050405020304" pitchFamily="18" charset="0"/>
              </a:rPr>
              <a:t>Программа подтвержденного углеродного стандарта </a:t>
            </a:r>
            <a:r>
              <a:rPr lang="ru-RU" sz="1800" b="1" dirty="0" smtClean="0">
                <a:latin typeface="Times New Roman" panose="02020603050405020304" pitchFamily="18" charset="0"/>
                <a:cs typeface="Times New Roman" panose="02020603050405020304" pitchFamily="18" charset="0"/>
              </a:rPr>
              <a:t>(VCS</a:t>
            </a:r>
            <a:r>
              <a:rPr lang="ru-RU" sz="1800" dirty="0" smtClean="0">
                <a:latin typeface="Times New Roman" panose="02020603050405020304" pitchFamily="18" charset="0"/>
                <a:cs typeface="Times New Roman" panose="02020603050405020304" pitchFamily="18" charset="0"/>
              </a:rPr>
              <a:t>) является наиболее широко используемой в мире программой кредитования выбросов парниковых газов (ПГ). Это стимулирует финансирование мероприятий, которые сокращают и устраняют выбросы, улучшают условия жизни и защищают природу.</a:t>
            </a:r>
          </a:p>
          <a:p>
            <a:pPr algn="just"/>
            <a:r>
              <a:rPr lang="ru-RU" sz="1800" dirty="0">
                <a:latin typeface="Times New Roman" panose="02020603050405020304" pitchFamily="18" charset="0"/>
                <a:cs typeface="Times New Roman" panose="02020603050405020304" pitchFamily="18" charset="0"/>
              </a:rPr>
              <a:t>Стандарт подтвержденного воздействия на устойчивое развитие (</a:t>
            </a:r>
            <a:r>
              <a:rPr lang="ru-RU" sz="1800" b="1" dirty="0">
                <a:latin typeface="Times New Roman" panose="02020603050405020304" pitchFamily="18" charset="0"/>
                <a:cs typeface="Times New Roman" panose="02020603050405020304" pitchFamily="18" charset="0"/>
              </a:rPr>
              <a:t>SD </a:t>
            </a:r>
            <a:r>
              <a:rPr lang="ru-RU" sz="1800" b="1" dirty="0" err="1">
                <a:latin typeface="Times New Roman" panose="02020603050405020304" pitchFamily="18" charset="0"/>
                <a:cs typeface="Times New Roman" panose="02020603050405020304" pitchFamily="18" charset="0"/>
              </a:rPr>
              <a:t>VISta</a:t>
            </a:r>
            <a:r>
              <a:rPr lang="ru-RU" sz="1800" b="1" dirty="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 является ведущим стандартом для подтверждения реальных преимуществ социальных и экологических проектов, от гендерного равенства и экономического развития до доступной чистой энергии и восстановления дикой природы.</a:t>
            </a:r>
          </a:p>
        </p:txBody>
      </p:sp>
    </p:spTree>
    <p:extLst>
      <p:ext uri="{BB962C8B-B14F-4D97-AF65-F5344CB8AC3E}">
        <p14:creationId xmlns:p14="http://schemas.microsoft.com/office/powerpoint/2010/main" val="213726649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Стандарты деятельности  в области изменения климата и устойчивого развития </a:t>
            </a:r>
            <a:r>
              <a:rPr lang="en-US" sz="2400" b="1" dirty="0" err="1">
                <a:latin typeface="Times New Roman" panose="02020603050405020304" pitchFamily="18" charset="0"/>
                <a:cs typeface="Times New Roman" panose="02020603050405020304" pitchFamily="18" charset="0"/>
              </a:rPr>
              <a:t>Verra</a:t>
            </a:r>
            <a:endParaRPr lang="ru-RU" sz="2400" dirty="0"/>
          </a:p>
        </p:txBody>
      </p:sp>
      <p:sp>
        <p:nvSpPr>
          <p:cNvPr id="3" name="Объект 2"/>
          <p:cNvSpPr>
            <a:spLocks noGrp="1"/>
          </p:cNvSpPr>
          <p:nvPr>
            <p:ph idx="1"/>
          </p:nvPr>
        </p:nvSpPr>
        <p:spPr>
          <a:solidFill>
            <a:schemeClr val="accent3">
              <a:lumMod val="60000"/>
              <a:lumOff val="40000"/>
            </a:schemeClr>
          </a:solidFill>
        </p:spPr>
        <p:txBody>
          <a:bodyPr>
            <a:noAutofit/>
          </a:bodyPr>
          <a:lstStyle/>
          <a:p>
            <a:pPr algn="just"/>
            <a:r>
              <a:rPr lang="ru-RU" sz="1400" dirty="0">
                <a:latin typeface="Times New Roman" panose="02020603050405020304" pitchFamily="18" charset="0"/>
                <a:cs typeface="Times New Roman" panose="02020603050405020304" pitchFamily="18" charset="0"/>
              </a:rPr>
              <a:t>Программа VCS стала крупнейшей программой кредитования выбросов парниковых газов в мире из-за ее строгих правил и требований; ее адаптивности к новым научным, технологическим и нормативным разработкам; и прозрачной информации о ее проектах и их деятельности, которая находится </a:t>
            </a:r>
            <a:r>
              <a:rPr lang="ru-RU" sz="1400" dirty="0" smtClean="0">
                <a:latin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cs typeface="Times New Roman" panose="02020603050405020304" pitchFamily="18" charset="0"/>
              </a:rPr>
              <a:t>открытом доступе в Реестре </a:t>
            </a:r>
            <a:r>
              <a:rPr lang="ru-RU" sz="1400" dirty="0" err="1">
                <a:latin typeface="Times New Roman" panose="02020603050405020304" pitchFamily="18" charset="0"/>
                <a:cs typeface="Times New Roman" panose="02020603050405020304" pitchFamily="18" charset="0"/>
              </a:rPr>
              <a:t>Verra</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gn="just"/>
            <a:r>
              <a:rPr lang="ru-RU" sz="1400" dirty="0">
                <a:latin typeface="Times New Roman" panose="02020603050405020304" pitchFamily="18" charset="0"/>
                <a:cs typeface="Times New Roman" panose="02020603050405020304" pitchFamily="18" charset="0"/>
              </a:rPr>
              <a:t>Программа VCS была одобрена Международным альянсом по сокращению выбросов углерода (ICROA) и соответствует </a:t>
            </a:r>
            <a:r>
              <a:rPr lang="ru-RU" sz="1400" dirty="0">
                <a:latin typeface="Times New Roman" panose="02020603050405020304" pitchFamily="18" charset="0"/>
                <a:cs typeface="Times New Roman" panose="02020603050405020304" pitchFamily="18" charset="0"/>
                <a:hlinkClick r:id="rId2"/>
              </a:rPr>
              <a:t>Кодексу наилучшей практики ICROA</a:t>
            </a:r>
            <a:r>
              <a:rPr lang="ru-RU" sz="1400" dirty="0" smtClean="0">
                <a:latin typeface="Times New Roman" panose="02020603050405020304" pitchFamily="18" charset="0"/>
                <a:cs typeface="Times New Roman" panose="02020603050405020304" pitchFamily="18" charset="0"/>
              </a:rPr>
              <a:t>.</a:t>
            </a:r>
          </a:p>
          <a:p>
            <a:pPr algn="just"/>
            <a:r>
              <a:rPr lang="ru-RU" sz="1400" dirty="0" err="1">
                <a:latin typeface="Times New Roman" panose="02020603050405020304" pitchFamily="18" charset="0"/>
                <a:cs typeface="Times New Roman" panose="02020603050405020304" pitchFamily="18" charset="0"/>
              </a:rPr>
              <a:t>Валидация</a:t>
            </a:r>
            <a:r>
              <a:rPr lang="ru-RU" sz="1400" dirty="0">
                <a:latin typeface="Times New Roman" panose="02020603050405020304" pitchFamily="18" charset="0"/>
                <a:cs typeface="Times New Roman" panose="02020603050405020304" pitchFamily="18" charset="0"/>
              </a:rPr>
              <a:t> и верификация имеют решающее значение для обеспечения целостности и качества проектов, зарегистрированных в программах и программных методологиях </a:t>
            </a:r>
            <a:r>
              <a:rPr lang="ru-RU" sz="1400" dirty="0" err="1">
                <a:latin typeface="Times New Roman" panose="02020603050405020304" pitchFamily="18" charset="0"/>
                <a:cs typeface="Times New Roman" panose="02020603050405020304" pitchFamily="18" charset="0"/>
              </a:rPr>
              <a:t>Verra</a:t>
            </a:r>
            <a:r>
              <a:rPr lang="ru-RU" sz="1400" dirty="0">
                <a:latin typeface="Times New Roman" panose="02020603050405020304" pitchFamily="18" charset="0"/>
                <a:cs typeface="Times New Roman" panose="02020603050405020304" pitchFamily="18" charset="0"/>
              </a:rPr>
              <a:t>. Эти процессы выполняются органами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/верификации (</a:t>
            </a:r>
            <a:r>
              <a:rPr lang="ru-RU" sz="1400" dirty="0" err="1">
                <a:latin typeface="Times New Roman" panose="02020603050405020304" pitchFamily="18" charset="0"/>
                <a:cs typeface="Times New Roman" panose="02020603050405020304" pitchFamily="18" charset="0"/>
              </a:rPr>
              <a:t>VVBs</a:t>
            </a:r>
            <a:r>
              <a:rPr lang="ru-RU" sz="1400" dirty="0">
                <a:latin typeface="Times New Roman" panose="02020603050405020304" pitchFamily="18" charset="0"/>
                <a:cs typeface="Times New Roman" panose="02020603050405020304" pitchFamily="18" charset="0"/>
              </a:rPr>
              <a:t>) - квалифицированными независимыми сторонними аудиторами, которые одобрены </a:t>
            </a:r>
            <a:r>
              <a:rPr lang="ru-RU" sz="1400" dirty="0" err="1">
                <a:latin typeface="Times New Roman" panose="02020603050405020304" pitchFamily="18" charset="0"/>
                <a:cs typeface="Times New Roman" panose="02020603050405020304" pitchFamily="18" charset="0"/>
              </a:rPr>
              <a:t>Verra</a:t>
            </a:r>
            <a:r>
              <a:rPr lang="ru-RU" sz="1400" dirty="0">
                <a:latin typeface="Times New Roman" panose="02020603050405020304" pitchFamily="18" charset="0"/>
                <a:cs typeface="Times New Roman" panose="02020603050405020304" pitchFamily="18" charset="0"/>
              </a:rPr>
              <a:t>. VVBS являются экспертами в программном и отраслевом охвате или технической области, которую они проверяют</a:t>
            </a:r>
            <a:r>
              <a:rPr lang="ru-RU" sz="1400" dirty="0" smtClean="0">
                <a:latin typeface="Times New Roman" panose="02020603050405020304" pitchFamily="18" charset="0"/>
                <a:cs typeface="Times New Roman" panose="02020603050405020304" pitchFamily="18" charset="0"/>
              </a:rPr>
              <a:t>.</a:t>
            </a:r>
          </a:p>
          <a:p>
            <a:pPr algn="just"/>
            <a:r>
              <a:rPr lang="ru-RU" sz="1400" dirty="0">
                <a:latin typeface="Times New Roman" panose="02020603050405020304" pitchFamily="18" charset="0"/>
                <a:cs typeface="Times New Roman" panose="02020603050405020304" pitchFamily="18" charset="0"/>
              </a:rPr>
              <a:t>Во время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 верификации VVBS строго оценивают проекты в соответствии с </a:t>
            </a:r>
            <a:r>
              <a:rPr lang="ru-RU" sz="1400" dirty="0">
                <a:latin typeface="Times New Roman" panose="02020603050405020304" pitchFamily="18" charset="0"/>
                <a:cs typeface="Times New Roman" panose="02020603050405020304" pitchFamily="18" charset="0"/>
                <a:hlinkClick r:id="rId3"/>
              </a:rPr>
              <a:t>правилами программы VCS</a:t>
            </a:r>
            <a:r>
              <a:rPr lang="ru-RU" sz="1400" dirty="0">
                <a:latin typeface="Times New Roman" panose="02020603050405020304" pitchFamily="18" charset="0"/>
                <a:cs typeface="Times New Roman" panose="02020603050405020304" pitchFamily="18" charset="0"/>
              </a:rPr>
              <a:t> и применяемыми методологиями</a:t>
            </a:r>
            <a:r>
              <a:rPr lang="ru-RU" sz="1400" dirty="0" smtClean="0">
                <a:latin typeface="Times New Roman" panose="02020603050405020304" pitchFamily="18" charset="0"/>
                <a:cs typeface="Times New Roman" panose="02020603050405020304" pitchFamily="18" charset="0"/>
              </a:rPr>
              <a:t>.</a:t>
            </a:r>
          </a:p>
          <a:p>
            <a:pPr algn="just"/>
            <a:r>
              <a:rPr lang="ru-RU" sz="1400" dirty="0">
                <a:latin typeface="Times New Roman" panose="02020603050405020304" pitchFamily="18" charset="0"/>
                <a:cs typeface="Times New Roman" panose="02020603050405020304" pitchFamily="18" charset="0"/>
              </a:rPr>
              <a:t>VVBS могут находиться в любой точке мира и имеют право предоставлять услуги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и верификации в рамках Программы VCS, если они аккредитованы органом по аккредитации, признанным VCS, получили разрешение </a:t>
            </a:r>
            <a:r>
              <a:rPr lang="ru-RU" sz="1400" dirty="0" err="1">
                <a:latin typeface="Times New Roman" panose="02020603050405020304" pitchFamily="18" charset="0"/>
                <a:cs typeface="Times New Roman" panose="02020603050405020304" pitchFamily="18" charset="0"/>
              </a:rPr>
              <a:t>Verra</a:t>
            </a:r>
            <a:r>
              <a:rPr lang="ru-RU" sz="1400" dirty="0">
                <a:latin typeface="Times New Roman" panose="02020603050405020304" pitchFamily="18" charset="0"/>
                <a:cs typeface="Times New Roman" panose="02020603050405020304" pitchFamily="18" charset="0"/>
              </a:rPr>
              <a:t>, подписали необходимое соглашение с </a:t>
            </a:r>
            <a:r>
              <a:rPr lang="ru-RU" sz="1400" dirty="0" err="1">
                <a:latin typeface="Times New Roman" panose="02020603050405020304" pitchFamily="18" charset="0"/>
                <a:cs typeface="Times New Roman" panose="02020603050405020304" pitchFamily="18" charset="0"/>
              </a:rPr>
              <a:t>Verra</a:t>
            </a:r>
            <a:r>
              <a:rPr lang="ru-RU" sz="1400" dirty="0">
                <a:latin typeface="Times New Roman" panose="02020603050405020304" pitchFamily="18" charset="0"/>
                <a:cs typeface="Times New Roman" panose="02020603050405020304" pitchFamily="18" charset="0"/>
              </a:rPr>
              <a:t> и оплатили ежегодный сбор органа по </a:t>
            </a:r>
            <a:r>
              <a:rPr lang="ru-RU" sz="1400" dirty="0" err="1">
                <a:latin typeface="Times New Roman" panose="02020603050405020304" pitchFamily="18" charset="0"/>
                <a:cs typeface="Times New Roman" panose="02020603050405020304" pitchFamily="18" charset="0"/>
              </a:rPr>
              <a:t>валидации</a:t>
            </a:r>
            <a:r>
              <a:rPr lang="ru-RU" sz="1400" dirty="0">
                <a:latin typeface="Times New Roman" panose="02020603050405020304" pitchFamily="18" charset="0"/>
                <a:cs typeface="Times New Roman" panose="02020603050405020304" pitchFamily="18" charset="0"/>
              </a:rPr>
              <a:t> / верификации.</a:t>
            </a:r>
          </a:p>
          <a:p>
            <a:pPr algn="just"/>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1320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Стандарты деятельности  в области изменения климата и устойчивого развития </a:t>
            </a:r>
            <a:r>
              <a:rPr lang="en-US" sz="2800" b="1" dirty="0" err="1">
                <a:latin typeface="Times New Roman" panose="02020603050405020304" pitchFamily="18" charset="0"/>
                <a:cs typeface="Times New Roman" panose="02020603050405020304" pitchFamily="18" charset="0"/>
              </a:rPr>
              <a:t>Verra</a:t>
            </a:r>
            <a:endParaRPr lang="ru-RU" sz="2800" dirty="0"/>
          </a:p>
        </p:txBody>
      </p:sp>
      <p:sp>
        <p:nvSpPr>
          <p:cNvPr id="3" name="Объект 2"/>
          <p:cNvSpPr>
            <a:spLocks noGrp="1"/>
          </p:cNvSpPr>
          <p:nvPr>
            <p:ph idx="1"/>
          </p:nvPr>
        </p:nvSpPr>
        <p:spPr>
          <a:solidFill>
            <a:schemeClr val="accent3">
              <a:lumMod val="60000"/>
              <a:lumOff val="40000"/>
            </a:schemeClr>
          </a:solidFill>
        </p:spPr>
        <p:txBody>
          <a:bodyPr>
            <a:normAutofit fontScale="70000" lnSpcReduction="20000"/>
          </a:bodyPr>
          <a:lstStyle/>
          <a:p>
            <a:pPr algn="just"/>
            <a:endParaRPr lang="ru-RU" sz="1700" dirty="0" smtClean="0">
              <a:latin typeface="Times New Roman" panose="02020603050405020304" pitchFamily="18" charset="0"/>
              <a:cs typeface="Times New Roman" panose="02020603050405020304" pitchFamily="18" charset="0"/>
            </a:endParaRPr>
          </a:p>
          <a:p>
            <a:pPr algn="just"/>
            <a:r>
              <a:rPr lang="ru-RU" sz="2600" dirty="0" smtClean="0">
                <a:latin typeface="Times New Roman" panose="02020603050405020304" pitchFamily="18" charset="0"/>
                <a:cs typeface="Times New Roman" panose="02020603050405020304" pitchFamily="18" charset="0"/>
              </a:rPr>
              <a:t>Проекты</a:t>
            </a:r>
            <a:r>
              <a:rPr lang="ru-RU" sz="2600" dirty="0">
                <a:latin typeface="Times New Roman" panose="02020603050405020304" pitchFamily="18" charset="0"/>
                <a:cs typeface="Times New Roman" panose="02020603050405020304" pitchFamily="18" charset="0"/>
              </a:rPr>
              <a:t>, разработанные в рамках Программы VCS, должны пройти тщательный процесс оценки. После сертификации этим проектам могут быть выданы </a:t>
            </a:r>
            <a:r>
              <a:rPr lang="ru-RU" sz="2600" dirty="0">
                <a:latin typeface="Times New Roman" panose="02020603050405020304" pitchFamily="18" charset="0"/>
                <a:cs typeface="Times New Roman" panose="02020603050405020304" pitchFamily="18" charset="0"/>
                <a:hlinkClick r:id="rId2"/>
              </a:rPr>
              <a:t>подтвержденные единицы измерения выбросов углерода (VCU)</a:t>
            </a:r>
            <a:r>
              <a:rPr lang="ru-RU" sz="2600" dirty="0">
                <a:latin typeface="Times New Roman" panose="02020603050405020304" pitchFamily="18" charset="0"/>
                <a:cs typeface="Times New Roman" panose="02020603050405020304" pitchFamily="18" charset="0"/>
              </a:rPr>
              <a:t>, причем один VCU соответствует одной метрической тонне уменьшенного или удаленного из атмосферы диоксида углерода. Проекты могут </a:t>
            </a:r>
            <a:r>
              <a:rPr lang="ru-RU" sz="2600" dirty="0" err="1">
                <a:latin typeface="Times New Roman" panose="02020603050405020304" pitchFamily="18" charset="0"/>
                <a:cs typeface="Times New Roman" panose="02020603050405020304" pitchFamily="18" charset="0"/>
              </a:rPr>
              <a:t>монетизировать</a:t>
            </a:r>
            <a:r>
              <a:rPr lang="ru-RU" sz="2600" dirty="0">
                <a:latin typeface="Times New Roman" panose="02020603050405020304" pitchFamily="18" charset="0"/>
                <a:cs typeface="Times New Roman" panose="02020603050405020304" pitchFamily="18" charset="0"/>
              </a:rPr>
              <a:t> эти венчурные капиталы на углеродном рынке для поддержки и расширения своей деятельности </a:t>
            </a:r>
            <a:r>
              <a:rPr lang="ru-RU" sz="2600" dirty="0" smtClean="0">
                <a:latin typeface="Times New Roman" panose="02020603050405020304" pitchFamily="18" charset="0"/>
                <a:cs typeface="Times New Roman" panose="02020603050405020304" pitchFamily="18" charset="0"/>
              </a:rPr>
              <a:t>по </a:t>
            </a:r>
            <a:r>
              <a:rPr lang="ru-RU" sz="2600" dirty="0">
                <a:latin typeface="Times New Roman" panose="02020603050405020304" pitchFamily="18" charset="0"/>
                <a:cs typeface="Times New Roman" panose="02020603050405020304" pitchFamily="18" charset="0"/>
              </a:rPr>
              <a:t>смягчению последствий изменения климата</a:t>
            </a:r>
            <a:r>
              <a:rPr lang="ru-RU" sz="2600" dirty="0" smtClean="0">
                <a:latin typeface="Times New Roman" panose="02020603050405020304" pitchFamily="18" charset="0"/>
                <a:cs typeface="Times New Roman" panose="02020603050405020304" pitchFamily="18" charset="0"/>
              </a:rPr>
              <a:t>.</a:t>
            </a:r>
          </a:p>
          <a:p>
            <a:pPr algn="just"/>
            <a:r>
              <a:rPr lang="ru-RU" sz="2600" dirty="0">
                <a:latin typeface="Times New Roman" panose="02020603050405020304" pitchFamily="18" charset="0"/>
                <a:cs typeface="Times New Roman" panose="02020603050405020304" pitchFamily="18" charset="0"/>
              </a:rPr>
              <a:t>Квалифицированные органы по </a:t>
            </a:r>
            <a:r>
              <a:rPr lang="ru-RU" sz="2600" dirty="0" err="1">
                <a:latin typeface="Times New Roman" panose="02020603050405020304" pitchFamily="18" charset="0"/>
                <a:cs typeface="Times New Roman" panose="02020603050405020304" pitchFamily="18" charset="0"/>
              </a:rPr>
              <a:t>валидации</a:t>
            </a:r>
            <a:r>
              <a:rPr lang="ru-RU" sz="2600" dirty="0">
                <a:latin typeface="Times New Roman" panose="02020603050405020304" pitchFamily="18" charset="0"/>
                <a:cs typeface="Times New Roman" panose="02020603050405020304" pitchFamily="18" charset="0"/>
              </a:rPr>
              <a:t> /верификации (VVBS) также проводят тщательную оценку методологий и элементов методологии венчурного капитала, чтобы подтвердить, что они соответствуют требованиям программы венчурного капитала и лучшим практикам для конкретного сектора. Заключенный контракт VVB должен соответствовать критериям приемлемости, изложенным в </a:t>
            </a:r>
            <a:r>
              <a:rPr lang="ru-RU" sz="2600" i="1" dirty="0">
                <a:latin typeface="Times New Roman" panose="02020603050405020304" pitchFamily="18" charset="0"/>
                <a:cs typeface="Times New Roman" panose="02020603050405020304" pitchFamily="18" charset="0"/>
                <a:hlinkClick r:id="rId3"/>
              </a:rPr>
              <a:t>Руководстве по программе VCS</a:t>
            </a:r>
            <a:r>
              <a:rPr lang="ru-RU" sz="2600" dirty="0">
                <a:latin typeface="Times New Roman" panose="02020603050405020304" pitchFamily="18" charset="0"/>
                <a:cs typeface="Times New Roman" panose="02020603050405020304" pitchFamily="18" charset="0"/>
              </a:rPr>
              <a:t>, и должен иметь аккредитацию или одобрение для </a:t>
            </a:r>
            <a:r>
              <a:rPr lang="ru-RU" sz="2600" dirty="0" err="1">
                <a:latin typeface="Times New Roman" panose="02020603050405020304" pitchFamily="18" charset="0"/>
                <a:cs typeface="Times New Roman" panose="02020603050405020304" pitchFamily="18" charset="0"/>
              </a:rPr>
              <a:t>валидации</a:t>
            </a:r>
            <a:r>
              <a:rPr lang="ru-RU" sz="2600" dirty="0">
                <a:latin typeface="Times New Roman" panose="02020603050405020304" pitchFamily="18" charset="0"/>
                <a:cs typeface="Times New Roman" panose="02020603050405020304" pitchFamily="18" charset="0"/>
              </a:rPr>
              <a:t> или верификации (в зависимости от обстоятельств) для отраслевого охвата (</a:t>
            </a:r>
            <a:r>
              <a:rPr lang="ru-RU" sz="2600" dirty="0" err="1">
                <a:latin typeface="Times New Roman" panose="02020603050405020304" pitchFamily="18" charset="0"/>
                <a:cs typeface="Times New Roman" panose="02020603050405020304" pitchFamily="18" charset="0"/>
              </a:rPr>
              <a:t>ов</a:t>
            </a:r>
            <a:r>
              <a:rPr lang="ru-RU" sz="2600" dirty="0">
                <a:latin typeface="Times New Roman" panose="02020603050405020304" pitchFamily="18" charset="0"/>
                <a:cs typeface="Times New Roman" panose="02020603050405020304" pitchFamily="18" charset="0"/>
              </a:rPr>
              <a:t>), применимого к соответствующему методологическому проекту.</a:t>
            </a:r>
            <a:r>
              <a:rPr lang="en-US" sz="2600"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hlinkClick r:id="rId4"/>
              </a:rPr>
              <a:t>https://verra.org/wp-content/uploads/2022/12/VCS-Program-Guide-v4.3-FINAL.pdf</a:t>
            </a:r>
            <a:r>
              <a:rPr lang="ru-RU" sz="2600" dirty="0">
                <a:latin typeface="Times New Roman" panose="02020603050405020304" pitchFamily="18" charset="0"/>
                <a:cs typeface="Times New Roman" panose="02020603050405020304" pitchFamily="18" charset="0"/>
              </a:rPr>
              <a:t> </a:t>
            </a: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11796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Стандарты деятельности  в области изменения климата и устойчивого развития </a:t>
            </a:r>
            <a:r>
              <a:rPr lang="en-US" sz="2800" b="1" dirty="0" err="1">
                <a:latin typeface="Times New Roman" panose="02020603050405020304" pitchFamily="18" charset="0"/>
                <a:cs typeface="Times New Roman" panose="02020603050405020304" pitchFamily="18" charset="0"/>
              </a:rPr>
              <a:t>Verra</a:t>
            </a:r>
            <a:endParaRPr lang="ru-RU" sz="2800" dirty="0"/>
          </a:p>
        </p:txBody>
      </p:sp>
      <p:sp>
        <p:nvSpPr>
          <p:cNvPr id="3" name="Объект 2"/>
          <p:cNvSpPr>
            <a:spLocks noGrp="1"/>
          </p:cNvSpPr>
          <p:nvPr>
            <p:ph idx="1"/>
          </p:nvPr>
        </p:nvSpPr>
        <p:spPr>
          <a:solidFill>
            <a:schemeClr val="accent3">
              <a:lumMod val="60000"/>
              <a:lumOff val="40000"/>
            </a:schemeClr>
          </a:solidFill>
        </p:spPr>
        <p:txBody>
          <a:bodyPr>
            <a:normAutofit/>
          </a:bodyPr>
          <a:lstStyle/>
          <a:p>
            <a:pPr algn="just"/>
            <a:r>
              <a:rPr lang="ru-RU" sz="1600" dirty="0">
                <a:latin typeface="Times New Roman" panose="02020603050405020304" pitchFamily="18" charset="0"/>
                <a:cs typeface="Times New Roman" panose="02020603050405020304" pitchFamily="18" charset="0"/>
              </a:rPr>
              <a:t>Реестр </a:t>
            </a:r>
            <a:r>
              <a:rPr lang="ru-RU" sz="1600" dirty="0" err="1">
                <a:latin typeface="Times New Roman" panose="02020603050405020304" pitchFamily="18" charset="0"/>
                <a:cs typeface="Times New Roman" panose="02020603050405020304" pitchFamily="18" charset="0"/>
              </a:rPr>
              <a:t>Verra</a:t>
            </a:r>
            <a:r>
              <a:rPr lang="ru-RU" sz="1600" dirty="0">
                <a:latin typeface="Times New Roman" panose="02020603050405020304" pitchFamily="18" charset="0"/>
                <a:cs typeface="Times New Roman" panose="02020603050405020304" pitchFamily="18" charset="0"/>
              </a:rPr>
              <a:t> является краеугольным камнем для внедрения стандартов и программ </a:t>
            </a:r>
            <a:r>
              <a:rPr lang="ru-RU" sz="1600" dirty="0" err="1">
                <a:latin typeface="Times New Roman" panose="02020603050405020304" pitchFamily="18" charset="0"/>
                <a:cs typeface="Times New Roman" panose="02020603050405020304" pitchFamily="18" charset="0"/>
              </a:rPr>
              <a:t>Verra</a:t>
            </a:r>
            <a:r>
              <a:rPr lang="ru-RU" sz="1600" dirty="0">
                <a:latin typeface="Times New Roman" panose="02020603050405020304" pitchFamily="18" charset="0"/>
                <a:cs typeface="Times New Roman" panose="02020603050405020304" pitchFamily="18" charset="0"/>
              </a:rPr>
              <a:t>. Это облегчает прозрачное перечисление информации о сертифицированных проектах, выпущенных и списанных единицах и позволяет торговать единицами. Реестр </a:t>
            </a:r>
            <a:r>
              <a:rPr lang="ru-RU" sz="1600" dirty="0" err="1">
                <a:latin typeface="Times New Roman" panose="02020603050405020304" pitchFamily="18" charset="0"/>
                <a:cs typeface="Times New Roman" panose="02020603050405020304" pitchFamily="18" charset="0"/>
              </a:rPr>
              <a:t>Verra</a:t>
            </a:r>
            <a:r>
              <a:rPr lang="ru-RU" sz="1600" dirty="0">
                <a:latin typeface="Times New Roman" panose="02020603050405020304" pitchFamily="18" charset="0"/>
                <a:cs typeface="Times New Roman" panose="02020603050405020304" pitchFamily="18" charset="0"/>
              </a:rPr>
              <a:t> также обеспечивает уникальность проектов и кредитов в системе</a:t>
            </a:r>
            <a:r>
              <a:rPr lang="ru-RU"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https://registry.verra.org</a:t>
            </a:r>
            <a:r>
              <a:rPr lang="en-US" sz="1600" dirty="0" smtClean="0">
                <a:latin typeface="Times New Roman" panose="02020603050405020304" pitchFamily="18" charset="0"/>
                <a:cs typeface="Times New Roman" panose="02020603050405020304" pitchFamily="18" charset="0"/>
                <a:hlinkClick r:id="rId2"/>
              </a:rPr>
              <a:t>/</a:t>
            </a:r>
            <a:r>
              <a:rPr lang="ru-RU" sz="1600" dirty="0" smtClean="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Как только проект зарегистрирован и ему выданы VCU, инициатор проекта может продавать эти кредиты на открытом рынке, обычно на добровольном рынке, а иногда и на рынке </a:t>
            </a:r>
            <a:r>
              <a:rPr lang="ru-RU" sz="1600" dirty="0" smtClean="0">
                <a:latin typeface="Times New Roman" panose="02020603050405020304" pitchFamily="18" charset="0"/>
                <a:cs typeface="Times New Roman" panose="02020603050405020304" pitchFamily="18" charset="0"/>
              </a:rPr>
              <a:t>соответствия.</a:t>
            </a:r>
          </a:p>
          <a:p>
            <a:pPr algn="just"/>
            <a:r>
              <a:rPr lang="ru-RU" sz="1600" dirty="0">
                <a:latin typeface="Times New Roman" panose="02020603050405020304" pitchFamily="18" charset="0"/>
                <a:cs typeface="Times New Roman" panose="02020603050405020304" pitchFamily="18" charset="0"/>
              </a:rPr>
              <a:t>В </a:t>
            </a:r>
            <a:r>
              <a:rPr lang="ru-RU" sz="1600" dirty="0">
                <a:latin typeface="Times New Roman" panose="02020603050405020304" pitchFamily="18" charset="0"/>
                <a:cs typeface="Times New Roman" panose="02020603050405020304" pitchFamily="18" charset="0"/>
                <a:hlinkClick r:id="rId3"/>
              </a:rPr>
              <a:t>Реестре </a:t>
            </a:r>
            <a:r>
              <a:rPr lang="ru-RU" sz="1600" dirty="0" err="1">
                <a:latin typeface="Times New Roman" panose="02020603050405020304" pitchFamily="18" charset="0"/>
                <a:cs typeface="Times New Roman" panose="02020603050405020304" pitchFamily="18" charset="0"/>
                <a:hlinkClick r:id="rId3"/>
              </a:rPr>
              <a:t>Verra</a:t>
            </a:r>
            <a:r>
              <a:rPr lang="ru-RU" sz="1600" dirty="0">
                <a:latin typeface="Times New Roman" panose="02020603050405020304" pitchFamily="18" charset="0"/>
                <a:cs typeface="Times New Roman" panose="02020603050405020304" pitchFamily="18" charset="0"/>
                <a:hlinkClick r:id="rId3"/>
              </a:rPr>
              <a:t> – Условия использования (TU)</a:t>
            </a:r>
            <a:r>
              <a:rPr lang="ru-RU" sz="1600" dirty="0">
                <a:latin typeface="Times New Roman" panose="02020603050405020304" pitchFamily="18" charset="0"/>
                <a:cs typeface="Times New Roman" panose="02020603050405020304" pitchFamily="18" charset="0"/>
              </a:rPr>
              <a:t> устанавливаются руководящие принципы ответственного использования </a:t>
            </a:r>
            <a:r>
              <a:rPr lang="ru-RU" sz="1600" dirty="0">
                <a:latin typeface="Times New Roman" panose="02020603050405020304" pitchFamily="18" charset="0"/>
                <a:cs typeface="Times New Roman" panose="02020603050405020304" pitchFamily="18" charset="0"/>
                <a:hlinkClick r:id="rId2"/>
              </a:rPr>
              <a:t>Реестра </a:t>
            </a:r>
            <a:r>
              <a:rPr lang="ru-RU" sz="1600" dirty="0" err="1">
                <a:latin typeface="Times New Roman" panose="02020603050405020304" pitchFamily="18" charset="0"/>
                <a:cs typeface="Times New Roman" panose="02020603050405020304" pitchFamily="18" charset="0"/>
                <a:hlinkClick r:id="rId2"/>
              </a:rPr>
              <a:t>Verra</a:t>
            </a:r>
            <a:r>
              <a:rPr lang="ru-RU" sz="1600" dirty="0">
                <a:latin typeface="Times New Roman" panose="02020603050405020304" pitchFamily="18" charset="0"/>
                <a:cs typeface="Times New Roman" panose="02020603050405020304" pitchFamily="18" charset="0"/>
              </a:rPr>
              <a:t>, в том числе </a:t>
            </a: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Требующие от владельцев учетных записей, которые осуществляют определенные бизнес-действия, такие как размещение венчурных капиталов от имени третьих сторон, представлять, что у них есть все необходимые разрешения регулирующих органов и проведены проверки </a:t>
            </a:r>
            <a:r>
              <a:rPr lang="ru-RU" sz="1600" dirty="0" smtClean="0">
                <a:latin typeface="Times New Roman" panose="02020603050405020304" pitchFamily="18" charset="0"/>
                <a:cs typeface="Times New Roman" panose="02020603050405020304" pitchFamily="18" charset="0"/>
              </a:rPr>
              <a:t>«Знай </a:t>
            </a:r>
            <a:r>
              <a:rPr lang="ru-RU" sz="1600" dirty="0">
                <a:latin typeface="Times New Roman" panose="02020603050405020304" pitchFamily="18" charset="0"/>
                <a:cs typeface="Times New Roman" panose="02020603050405020304" pitchFamily="18" charset="0"/>
              </a:rPr>
              <a:t>своего </a:t>
            </a:r>
            <a:r>
              <a:rPr lang="ru-RU" sz="1600" dirty="0" smtClean="0">
                <a:latin typeface="Times New Roman" panose="02020603050405020304" pitchFamily="18" charset="0"/>
                <a:cs typeface="Times New Roman" panose="02020603050405020304" pitchFamily="18" charset="0"/>
              </a:rPr>
              <a:t>клиента»: </a:t>
            </a:r>
            <a:r>
              <a:rPr lang="en-US" sz="1600" dirty="0">
                <a:latin typeface="Times New Roman" panose="02020603050405020304" pitchFamily="18" charset="0"/>
                <a:cs typeface="Times New Roman" panose="02020603050405020304" pitchFamily="18" charset="0"/>
                <a:hlinkClick r:id="rId4"/>
              </a:rPr>
              <a:t>https://verra.org/registry/terms-of-use</a:t>
            </a:r>
            <a:r>
              <a:rPr lang="en-US" sz="1600" dirty="0" smtClean="0">
                <a:latin typeface="Times New Roman" panose="02020603050405020304" pitchFamily="18" charset="0"/>
                <a:cs typeface="Times New Roman" panose="02020603050405020304" pitchFamily="18" charset="0"/>
                <a:hlinkClick r:id="rId4"/>
              </a:rPr>
              <a:t>/</a:t>
            </a:r>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41981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algn="just"/>
            <a:r>
              <a:rPr lang="ru-RU" sz="1400" b="1" dirty="0">
                <a:latin typeface="Times New Roman" panose="02020603050405020304" pitchFamily="18" charset="0"/>
                <a:cs typeface="Times New Roman" panose="02020603050405020304" pitchFamily="18" charset="0"/>
              </a:rPr>
              <a:t>Комплексные национальные энергетические и климатические </a:t>
            </a:r>
            <a:r>
              <a:rPr lang="ru-RU" sz="1400" b="1" dirty="0" smtClean="0">
                <a:latin typeface="Times New Roman" panose="02020603050405020304" pitchFamily="18" charset="0"/>
                <a:cs typeface="Times New Roman" panose="02020603050405020304" pitchFamily="18" charset="0"/>
              </a:rPr>
              <a:t>планы предусматривают, что:</a:t>
            </a:r>
            <a:endParaRPr lang="ru-RU" sz="1400" b="1" dirty="0">
              <a:latin typeface="Times New Roman" panose="02020603050405020304" pitchFamily="18" charset="0"/>
              <a:cs typeface="Times New Roman" panose="02020603050405020304" pitchFamily="18" charset="0"/>
            </a:endParaRPr>
          </a:p>
          <a:p>
            <a:pPr algn="just"/>
            <a:r>
              <a:rPr lang="ru-RU" sz="1400" dirty="0" smtClean="0">
                <a:latin typeface="Times New Roman" panose="02020603050405020304" pitchFamily="18" charset="0"/>
                <a:cs typeface="Times New Roman" panose="02020603050405020304" pitchFamily="18" charset="0"/>
              </a:rPr>
              <a:t>Государствам-членам </a:t>
            </a:r>
            <a:r>
              <a:rPr lang="ru-RU" sz="1400" dirty="0">
                <a:latin typeface="Times New Roman" panose="02020603050405020304" pitchFamily="18" charset="0"/>
                <a:cs typeface="Times New Roman" panose="02020603050405020304" pitchFamily="18" charset="0"/>
              </a:rPr>
              <a:t>необходимо будет обновить свои национальные планы в области энергетики и климата к концу июня 2023 года в виде проекта и к 30 июня 2024 года в окончательной форме, чтобы отразить возросшие амбиции.</a:t>
            </a:r>
          </a:p>
          <a:p>
            <a:pPr algn="just"/>
            <a:r>
              <a:rPr lang="ru-RU" sz="1400" dirty="0">
                <a:latin typeface="Times New Roman" panose="02020603050405020304" pitchFamily="18" charset="0"/>
                <a:cs typeface="Times New Roman" panose="02020603050405020304" pitchFamily="18" charset="0"/>
              </a:rPr>
              <a:t>До тех пор государства-члены могут адаптировать национальную политику и меры в любое время при условии, что такие изменения будут включены в двухгодичные интегрированные национальные отчеты о прогрессе в области энергетики и климата для Комиссии.</a:t>
            </a:r>
          </a:p>
          <a:p>
            <a:pPr algn="just"/>
            <a:r>
              <a:rPr lang="ru-RU" sz="1400" dirty="0">
                <a:latin typeface="Times New Roman" panose="02020603050405020304" pitchFamily="18" charset="0"/>
                <a:cs typeface="Times New Roman" panose="02020603050405020304" pitchFamily="18" charset="0"/>
              </a:rPr>
              <a:t>Эффективная реализация национальных планов по энергетике и климату, представленных в Комиссию в 2019/2020 гг., может привести к сокращению выбросов парниковых газов в ЕС-27 на 41% в 2030 г. по сравнению с 1990 г.</a:t>
            </a:r>
          </a:p>
          <a:p>
            <a:pPr algn="just"/>
            <a:r>
              <a:rPr lang="ru-RU" sz="1400" dirty="0">
                <a:latin typeface="Times New Roman" panose="02020603050405020304" pitchFamily="18" charset="0"/>
                <a:cs typeface="Times New Roman" panose="02020603050405020304" pitchFamily="18" charset="0"/>
              </a:rPr>
              <a:t>Прогнозы показывают, что, если текущая политика ЕС и национальная политика будут полностью реализованы, сокращение выбросов парниковых газов в ЕС-27 к 2030 году будет примерно на 45% ниже по сравнению с уровнями 1990 года, если исключить выбросы и поглощение, связанные с землепользованием, и примерно на 47% ниже, если включить землепользование. .</a:t>
            </a:r>
          </a:p>
          <a:p>
            <a:pPr algn="just"/>
            <a:r>
              <a:rPr lang="ru-RU" sz="1400" dirty="0">
                <a:latin typeface="Times New Roman" panose="02020603050405020304" pitchFamily="18" charset="0"/>
                <a:cs typeface="Times New Roman" panose="02020603050405020304" pitchFamily="18" charset="0"/>
              </a:rPr>
              <a:t>Существующее законодательство теперь будет обновлено с целью реализации новой предложенной цели по сокращению чистых выбросов парниковых газов не менее чем на 55% к 2030 году.</a:t>
            </a:r>
          </a:p>
          <a:p>
            <a:r>
              <a:rPr lang="en-US" sz="1400" dirty="0">
                <a:hlinkClick r:id="rId2"/>
              </a:rPr>
              <a:t>https://</a:t>
            </a:r>
            <a:r>
              <a:rPr lang="en-US" sz="1400" dirty="0" smtClean="0">
                <a:hlinkClick r:id="rId2"/>
              </a:rPr>
              <a:t>climate.ec.europa.eu/eu-action/climate-strategies-targets/progress-made-cutting-emissions_en#ref-2030-target</a:t>
            </a:r>
            <a:r>
              <a:rPr lang="ru-RU" sz="1400" dirty="0" smtClean="0"/>
              <a:t> </a:t>
            </a:r>
            <a:endParaRPr lang="ru-RU" sz="1400" dirty="0"/>
          </a:p>
        </p:txBody>
      </p:sp>
    </p:spTree>
    <p:extLst>
      <p:ext uri="{BB962C8B-B14F-4D97-AF65-F5344CB8AC3E}">
        <p14:creationId xmlns:p14="http://schemas.microsoft.com/office/powerpoint/2010/main" val="291875981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Механизм совместного кредитования </a:t>
            </a:r>
            <a:r>
              <a:rPr lang="en-US" sz="2800" b="1" dirty="0" smtClean="0">
                <a:latin typeface="Times New Roman" panose="02020603050405020304" pitchFamily="18" charset="0"/>
                <a:cs typeface="Times New Roman" panose="02020603050405020304" pitchFamily="18" charset="0"/>
              </a:rPr>
              <a:t>(JCM</a:t>
            </a:r>
            <a:r>
              <a:rPr lang="en-US" sz="2800" b="1" dirty="0">
                <a:latin typeface="Times New Roman" panose="02020603050405020304" pitchFamily="18" charset="0"/>
                <a:cs typeface="Times New Roman" panose="02020603050405020304" pitchFamily="18" charset="0"/>
              </a:rPr>
              <a:t>)</a:t>
            </a:r>
            <a:br>
              <a:rPr lang="en-US" sz="2800" b="1"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sz="1800" dirty="0" smtClean="0">
                <a:latin typeface="Times New Roman" panose="02020603050405020304" pitchFamily="18" charset="0"/>
                <a:cs typeface="Times New Roman" panose="02020603050405020304" pitchFamily="18" charset="0"/>
              </a:rPr>
              <a:t>Япония </a:t>
            </a:r>
            <a:r>
              <a:rPr lang="ru-RU" sz="1800" dirty="0">
                <a:latin typeface="Times New Roman" panose="02020603050405020304" pitchFamily="18" charset="0"/>
                <a:cs typeface="Times New Roman" panose="02020603050405020304" pitchFamily="18" charset="0"/>
              </a:rPr>
              <a:t>создает и внедряет JCM для того, чтобы как надлежащим образом оценить вклад Японии в сокращение выбросов или абсорбции парниковых газов количественным образом, достигнутый за счет распространения технологий обезуглероживания, продуктов, систем, услуг и инфраструктуры, так и за счет осуществления мер по смягчению последствий в развивающихся и других странах, и использовать их для достижения целевого показателя Японии по сокращению выбросов</a:t>
            </a:r>
            <a:r>
              <a:rPr lang="ru-RU" sz="1800" dirty="0" smtClean="0">
                <a:latin typeface="Times New Roman" panose="02020603050405020304" pitchFamily="18" charset="0"/>
                <a:cs typeface="Times New Roman" panose="02020603050405020304" pitchFamily="18" charset="0"/>
              </a:rPr>
              <a:t>.</a:t>
            </a:r>
          </a:p>
          <a:p>
            <a:pPr algn="just"/>
            <a:r>
              <a:rPr lang="en-US" sz="1800" dirty="0" smtClean="0">
                <a:latin typeface="Times New Roman" panose="02020603050405020304" pitchFamily="18" charset="0"/>
                <a:cs typeface="Times New Roman" panose="02020603050405020304" pitchFamily="18" charset="0"/>
                <a:hlinkClick r:id="rId2"/>
              </a:rPr>
              <a:t>https://gec.jp/jcm/about/</a:t>
            </a:r>
            <a:r>
              <a:rPr lang="ru-RU" sz="1800" dirty="0" smtClean="0">
                <a:latin typeface="Times New Roman" panose="02020603050405020304" pitchFamily="18" charset="0"/>
                <a:cs typeface="Times New Roman" panose="02020603050405020304" pitchFamily="18" charset="0"/>
              </a:rPr>
              <a:t> </a:t>
            </a:r>
          </a:p>
          <a:p>
            <a:pPr algn="just"/>
            <a:r>
              <a:rPr lang="ru-RU" sz="1800" b="1" dirty="0" smtClean="0">
                <a:latin typeface="Times New Roman" panose="02020603050405020304" pitchFamily="18" charset="0"/>
                <a:cs typeface="Times New Roman" panose="02020603050405020304" pitchFamily="18" charset="0"/>
              </a:rPr>
              <a:t>Основная концепция </a:t>
            </a:r>
            <a:r>
              <a:rPr lang="en-US" sz="1800" b="1" dirty="0" smtClean="0">
                <a:latin typeface="Times New Roman" panose="02020603050405020304" pitchFamily="18" charset="0"/>
                <a:cs typeface="Times New Roman" panose="02020603050405020304" pitchFamily="18" charset="0"/>
              </a:rPr>
              <a:t>JCM</a:t>
            </a:r>
            <a:endParaRPr lang="ru-RU" sz="1800" b="1" dirty="0" smtClean="0">
              <a:latin typeface="Times New Roman" panose="02020603050405020304" pitchFamily="18" charset="0"/>
              <a:cs typeface="Times New Roman" panose="02020603050405020304" pitchFamily="18" charset="0"/>
            </a:endParaRPr>
          </a:p>
          <a:p>
            <a:pPr algn="just"/>
            <a:r>
              <a:rPr lang="ru-RU" sz="1900" dirty="0">
                <a:latin typeface="Times New Roman" panose="02020603050405020304" pitchFamily="18" charset="0"/>
                <a:cs typeface="Times New Roman" panose="02020603050405020304" pitchFamily="18" charset="0"/>
              </a:rPr>
              <a:t>Содействие распространению передовых технологий обезуглероживания, продуктов, систем, услуг и инфраструктуры, а также осуществлению мер по смягчению последствий и вклад в устойчивое развитие развивающихся и других стран;</a:t>
            </a:r>
          </a:p>
          <a:p>
            <a:pPr algn="just"/>
            <a:r>
              <a:rPr lang="ru-RU" sz="1900" dirty="0">
                <a:latin typeface="Times New Roman" panose="02020603050405020304" pitchFamily="18" charset="0"/>
                <a:cs typeface="Times New Roman" panose="02020603050405020304" pitchFamily="18" charset="0"/>
              </a:rPr>
              <a:t>Надлежащая количественная оценка вклада Японии в сокращение выбросов или абсорбции парниковых газов и использование их для достижения целевого показателя Японии по сокращению выбросов;</a:t>
            </a:r>
          </a:p>
          <a:p>
            <a:pPr algn="just"/>
            <a:r>
              <a:rPr lang="ru-RU" sz="1900" dirty="0">
                <a:latin typeface="Times New Roman" panose="02020603050405020304" pitchFamily="18" charset="0"/>
                <a:cs typeface="Times New Roman" panose="02020603050405020304" pitchFamily="18" charset="0"/>
              </a:rPr>
              <a:t>Содействие достижению конечной цели </a:t>
            </a:r>
            <a:r>
              <a:rPr lang="ru-RU" sz="1900" dirty="0" smtClean="0">
                <a:latin typeface="Times New Roman" panose="02020603050405020304" pitchFamily="18" charset="0"/>
                <a:cs typeface="Times New Roman" panose="02020603050405020304" pitchFamily="18" charset="0"/>
              </a:rPr>
              <a:t>РКИК ООН </a:t>
            </a:r>
            <a:r>
              <a:rPr lang="ru-RU" sz="1900" dirty="0">
                <a:latin typeface="Times New Roman" panose="02020603050405020304" pitchFamily="18" charset="0"/>
                <a:cs typeface="Times New Roman" panose="02020603050405020304" pitchFamily="18" charset="0"/>
              </a:rPr>
              <a:t>путем содействия глобальным действиям по сокращению выбросов или абсорбции парниковых газов</a:t>
            </a:r>
            <a:r>
              <a:rPr lang="ru-RU" sz="1900" dirty="0" smtClean="0">
                <a:latin typeface="Times New Roman" panose="02020603050405020304" pitchFamily="18" charset="0"/>
                <a:cs typeface="Times New Roman" panose="02020603050405020304" pitchFamily="18" charset="0"/>
              </a:rPr>
              <a:t>.</a:t>
            </a:r>
            <a:r>
              <a:rPr lang="en-US" sz="1900" dirty="0" smtClean="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hlinkClick r:id="rId2"/>
              </a:rPr>
              <a:t>https://gec.jp/jcm/about/</a:t>
            </a:r>
            <a:r>
              <a:rPr lang="en-US" sz="1900" dirty="0" smtClean="0">
                <a:latin typeface="Times New Roman" panose="02020603050405020304" pitchFamily="18" charset="0"/>
                <a:cs typeface="Times New Roman" panose="02020603050405020304" pitchFamily="18" charset="0"/>
              </a:rPr>
              <a:t> </a:t>
            </a:r>
            <a:endParaRPr lang="ru-RU" sz="1900" dirty="0">
              <a:latin typeface="Times New Roman" panose="02020603050405020304" pitchFamily="18" charset="0"/>
              <a:cs typeface="Times New Roman" panose="02020603050405020304" pitchFamily="18" charset="0"/>
            </a:endParaRP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31560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Механизм совместного кредитования </a:t>
            </a:r>
            <a:r>
              <a:rPr lang="en-US" sz="2800" b="1" dirty="0">
                <a:latin typeface="Times New Roman" panose="02020603050405020304" pitchFamily="18" charset="0"/>
                <a:cs typeface="Times New Roman" panose="02020603050405020304" pitchFamily="18" charset="0"/>
              </a:rPr>
              <a:t>(JCM)</a:t>
            </a:r>
            <a:br>
              <a:rPr lang="en-US" sz="2800" b="1" dirty="0">
                <a:latin typeface="Times New Roman" panose="02020603050405020304" pitchFamily="18" charset="0"/>
                <a:cs typeface="Times New Roman" panose="02020603050405020304" pitchFamily="18" charset="0"/>
              </a:rPr>
            </a:b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en-US" sz="1600" dirty="0">
                <a:latin typeface="Times New Roman" panose="02020603050405020304" pitchFamily="18" charset="0"/>
                <a:cs typeface="Times New Roman" panose="02020603050405020304" pitchFamily="18" charset="0"/>
              </a:rPr>
              <a:t>The Joint Crediting Mechanism</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JCM</a:t>
            </a:r>
            <a:r>
              <a:rPr lang="ru-RU" sz="1600" dirty="0">
                <a:latin typeface="Times New Roman" panose="02020603050405020304" pitchFamily="18" charset="0"/>
                <a:cs typeface="Times New Roman" panose="02020603050405020304" pitchFamily="18" charset="0"/>
              </a:rPr>
              <a:t>)- Механизм совместного </a:t>
            </a:r>
            <a:r>
              <a:rPr lang="ru-RU" sz="1600" dirty="0" smtClean="0">
                <a:latin typeface="Times New Roman" panose="02020603050405020304" pitchFamily="18" charset="0"/>
                <a:cs typeface="Times New Roman" panose="02020603050405020304" pitchFamily="18" charset="0"/>
              </a:rPr>
              <a:t>кредитования – </a:t>
            </a:r>
            <a:r>
              <a:rPr lang="ru-RU" sz="1600" dirty="0">
                <a:latin typeface="Times New Roman" panose="02020603050405020304" pitchFamily="18" charset="0"/>
                <a:cs typeface="Times New Roman" panose="02020603050405020304" pitchFamily="18" charset="0"/>
              </a:rPr>
              <a:t>это администрируемая Японией система сотрудничества со странами по сокращению выбросов парниковых газов, в которой достигнутый результат оценивается как вклад как стран-партнеров, так и Японии. </a:t>
            </a:r>
            <a:endParaRPr lang="ru-RU" sz="1600" dirty="0" smtClean="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hlinkClick r:id="rId2"/>
              </a:rPr>
              <a:t>https</a:t>
            </a:r>
            <a:r>
              <a:rPr lang="ru-RU" sz="1600" dirty="0">
                <a:latin typeface="Times New Roman" panose="02020603050405020304" pitchFamily="18" charset="0"/>
                <a:cs typeface="Times New Roman" panose="02020603050405020304" pitchFamily="18" charset="0"/>
                <a:hlinkClick r:id="rId2"/>
              </a:rPr>
              <a:t>://gec.jp/jcm/news</a:t>
            </a:r>
            <a:r>
              <a:rPr lang="ru-RU" sz="1600" dirty="0" smtClean="0">
                <a:latin typeface="Times New Roman" panose="02020603050405020304" pitchFamily="18" charset="0"/>
                <a:cs typeface="Times New Roman" panose="02020603050405020304" pitchFamily="18" charset="0"/>
                <a:hlinkClick r:id="rId2"/>
              </a:rPr>
              <a:t>/</a:t>
            </a:r>
            <a:endParaRPr lang="ru-RU" sz="1600" dirty="0" smtClean="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Начиная </a:t>
            </a:r>
            <a:r>
              <a:rPr lang="ru-RU" sz="1600" dirty="0">
                <a:latin typeface="Times New Roman" panose="02020603050405020304" pitchFamily="18" charset="0"/>
                <a:cs typeface="Times New Roman" panose="02020603050405020304" pitchFamily="18" charset="0"/>
              </a:rPr>
              <a:t>с Монголии в январе 2013 года, Япония создала JCM с 25 </a:t>
            </a:r>
            <a:r>
              <a:rPr lang="ru-RU" sz="1600" dirty="0" smtClean="0">
                <a:latin typeface="Times New Roman" panose="02020603050405020304" pitchFamily="18" charset="0"/>
                <a:cs typeface="Times New Roman" panose="02020603050405020304" pitchFamily="18" charset="0"/>
              </a:rPr>
              <a:t>странами-партнерами: Монголия</a:t>
            </a:r>
            <a:r>
              <a:rPr lang="ru-RU" sz="1600" dirty="0">
                <a:latin typeface="Times New Roman" panose="02020603050405020304" pitchFamily="18" charset="0"/>
                <a:cs typeface="Times New Roman" panose="02020603050405020304" pitchFamily="18" charset="0"/>
              </a:rPr>
              <a:t>, Бангладеш, Эфиопия, Кения, Мальдивы, Вьетнам, Лаосская Народно-Демократическая Республика, Индонезия, Коста-Рика, Палау, Камбоджа, Мексика, Саудовская Аравия, Чили, </a:t>
            </a:r>
            <a:r>
              <a:rPr lang="ru-RU" sz="1600" dirty="0" smtClean="0">
                <a:latin typeface="Times New Roman" panose="02020603050405020304" pitchFamily="18" charset="0"/>
                <a:cs typeface="Times New Roman" panose="02020603050405020304" pitchFamily="18" charset="0"/>
              </a:rPr>
              <a:t>Мьянма, </a:t>
            </a:r>
            <a:r>
              <a:rPr lang="ru-RU" sz="1600" dirty="0">
                <a:latin typeface="Times New Roman" panose="02020603050405020304" pitchFamily="18" charset="0"/>
                <a:cs typeface="Times New Roman" panose="02020603050405020304" pitchFamily="18" charset="0"/>
              </a:rPr>
              <a:t>Таиланд, Филиппины, Сенегал, Тунис, Азербайджан, Молдова, Грузия, Шри-Ланка, Узбекистан и Папуа-Новая </a:t>
            </a:r>
            <a:r>
              <a:rPr lang="ru-RU" sz="1600" dirty="0" smtClean="0">
                <a:latin typeface="Times New Roman" panose="02020603050405020304" pitchFamily="18" charset="0"/>
                <a:cs typeface="Times New Roman" panose="02020603050405020304" pitchFamily="18" charset="0"/>
              </a:rPr>
              <a:t>Гвинея.</a:t>
            </a:r>
          </a:p>
          <a:p>
            <a:pPr algn="just"/>
            <a:r>
              <a:rPr lang="ru-RU" sz="1600" dirty="0">
                <a:latin typeface="Times New Roman" panose="02020603050405020304" pitchFamily="18" charset="0"/>
                <a:cs typeface="Times New Roman" panose="02020603050405020304" pitchFamily="18" charset="0"/>
              </a:rPr>
              <a:t>В целях поддержки реализации проектов-кандидатов JCM Министерство </a:t>
            </a:r>
            <a:r>
              <a:rPr lang="ru-RU" sz="1600" dirty="0" smtClean="0">
                <a:latin typeface="Times New Roman" panose="02020603050405020304" pitchFamily="18" charset="0"/>
                <a:cs typeface="Times New Roman" panose="02020603050405020304" pitchFamily="18" charset="0"/>
              </a:rPr>
              <a:t>экологии  </a:t>
            </a:r>
            <a:r>
              <a:rPr lang="ru-RU" sz="1600" dirty="0">
                <a:latin typeface="Times New Roman" panose="02020603050405020304" pitchFamily="18" charset="0"/>
                <a:cs typeface="Times New Roman" panose="02020603050405020304" pitchFamily="18" charset="0"/>
              </a:rPr>
              <a:t>Японии </a:t>
            </a:r>
            <a:r>
              <a:rPr lang="ru-RU" sz="1600" dirty="0" smtClean="0">
                <a:latin typeface="Times New Roman" panose="02020603050405020304" pitchFamily="18" charset="0"/>
                <a:cs typeface="Times New Roman" panose="02020603050405020304" pitchFamily="18" charset="0"/>
              </a:rPr>
              <a:t>(MOEJ) </a:t>
            </a:r>
            <a:r>
              <a:rPr lang="ru-RU" sz="1600" dirty="0">
                <a:latin typeface="Times New Roman" panose="02020603050405020304" pitchFamily="18" charset="0"/>
                <a:cs typeface="Times New Roman" panose="02020603050405020304" pitchFamily="18" charset="0"/>
              </a:rPr>
              <a:t>запустило «Модельные проекты JCM (далее именуемые «модельный проект»)», который включает сотрудничество с проектами при поддержке Японского агентства международного сотрудничества и других государственных финансовых учреждений.</a:t>
            </a:r>
            <a:endParaRPr lang="ru-RU" sz="1600" dirty="0" smtClean="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Подробная инструкция по использованию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размещена на сайте: </a:t>
            </a:r>
            <a:r>
              <a:rPr lang="en-US" sz="1600" dirty="0">
                <a:latin typeface="Times New Roman" panose="02020603050405020304" pitchFamily="18" charset="0"/>
                <a:cs typeface="Times New Roman" panose="02020603050405020304" pitchFamily="18" charset="0"/>
                <a:hlinkClick r:id="rId3"/>
              </a:rPr>
              <a:t>https://</a:t>
            </a:r>
            <a:r>
              <a:rPr lang="en-US" sz="1600" dirty="0" smtClean="0">
                <a:latin typeface="Times New Roman" panose="02020603050405020304" pitchFamily="18" charset="0"/>
                <a:cs typeface="Times New Roman" panose="02020603050405020304" pitchFamily="18" charset="0"/>
                <a:hlinkClick r:id="rId3"/>
              </a:rPr>
              <a:t>gec.jp/jcm/jp/publication/JCM2022Oct_En_Web.pdf</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Цел  и направления использования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размещены также на сайте Министерства экологии Японии: </a:t>
            </a:r>
            <a:r>
              <a:rPr lang="en-US" sz="1600" dirty="0" smtClean="0">
                <a:latin typeface="Times New Roman" panose="02020603050405020304" pitchFamily="18" charset="0"/>
                <a:cs typeface="Times New Roman" panose="02020603050405020304" pitchFamily="18" charset="0"/>
                <a:hlinkClick r:id="rId4"/>
              </a:rPr>
              <a:t>https</a:t>
            </a:r>
            <a:r>
              <a:rPr lang="en-US" sz="1600" dirty="0">
                <a:latin typeface="Times New Roman" panose="02020603050405020304" pitchFamily="18" charset="0"/>
                <a:cs typeface="Times New Roman" panose="02020603050405020304" pitchFamily="18" charset="0"/>
                <a:hlinkClick r:id="rId4"/>
              </a:rPr>
              <a:t>://</a:t>
            </a:r>
            <a:r>
              <a:rPr lang="en-US" sz="1600" dirty="0" smtClean="0">
                <a:latin typeface="Times New Roman" panose="02020603050405020304" pitchFamily="18" charset="0"/>
                <a:cs typeface="Times New Roman" panose="02020603050405020304" pitchFamily="18" charset="0"/>
                <a:hlinkClick r:id="rId4"/>
              </a:rPr>
              <a:t>www.env.go.jp/en/earth/cc/gcf_ctcn/index.html</a:t>
            </a:r>
            <a:r>
              <a:rPr lang="ru-RU" sz="1600" dirty="0" smtClean="0">
                <a:latin typeface="Times New Roman" panose="02020603050405020304" pitchFamily="18" charset="0"/>
                <a:cs typeface="Times New Roman" panose="02020603050405020304" pitchFamily="18" charset="0"/>
              </a:rPr>
              <a:t> .</a:t>
            </a:r>
          </a:p>
          <a:p>
            <a:pPr algn="just"/>
            <a:r>
              <a:rPr lang="ru-RU" sz="1600" dirty="0" smtClean="0">
                <a:latin typeface="Times New Roman" panose="02020603050405020304" pitchFamily="18" charset="0"/>
                <a:cs typeface="Times New Roman" panose="02020603050405020304" pitchFamily="18" charset="0"/>
              </a:rPr>
              <a:t>Там же можно посмотреть реализованные и действующие проекты.</a:t>
            </a: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Сферы применения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энергоэффективность</a:t>
            </a:r>
            <a:r>
              <a:rPr lang="ru-RU" sz="1600" dirty="0" smtClean="0">
                <a:latin typeface="Times New Roman" panose="02020603050405020304" pitchFamily="18" charset="0"/>
                <a:cs typeface="Times New Roman" panose="02020603050405020304" pitchFamily="18" charset="0"/>
              </a:rPr>
              <a:t>, ВИЭ, транспорт, обращение с отходами и их утилизация, извлечение и уничтожение фторированных газов, </a:t>
            </a:r>
            <a:r>
              <a:rPr lang="ru-RU" sz="1600" dirty="0">
                <a:latin typeface="Times New Roman" panose="02020603050405020304" pitchFamily="18" charset="0"/>
                <a:cs typeface="Times New Roman" panose="02020603050405020304" pitchFamily="18" charset="0"/>
              </a:rPr>
              <a:t>сокращение выбросов в результате обезлесения и деградации лесов в развивающихся странах, </a:t>
            </a:r>
            <a:r>
              <a:rPr lang="ru-RU" sz="1600" dirty="0" smtClean="0">
                <a:latin typeface="Times New Roman" panose="02020603050405020304" pitchFamily="18" charset="0"/>
                <a:cs typeface="Times New Roman" panose="02020603050405020304" pitchFamily="18" charset="0"/>
              </a:rPr>
              <a:t> сохранение </a:t>
            </a:r>
            <a:r>
              <a:rPr lang="ru-RU" sz="1600" dirty="0">
                <a:latin typeface="Times New Roman" panose="02020603050405020304" pitchFamily="18" charset="0"/>
                <a:cs typeface="Times New Roman" panose="02020603050405020304" pitchFamily="18" charset="0"/>
              </a:rPr>
              <a:t>лесов, </a:t>
            </a:r>
            <a:r>
              <a:rPr lang="ru-RU" sz="1600" dirty="0" smtClean="0">
                <a:latin typeface="Times New Roman" panose="02020603050405020304" pitchFamily="18" charset="0"/>
                <a:cs typeface="Times New Roman" panose="02020603050405020304" pitchFamily="18" charset="0"/>
              </a:rPr>
              <a:t>устойчивое управление лесами.</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1547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Механизм совместного кредитования </a:t>
            </a:r>
            <a:r>
              <a:rPr lang="en-US" sz="2400" b="1" dirty="0">
                <a:latin typeface="Times New Roman" panose="02020603050405020304" pitchFamily="18" charset="0"/>
                <a:cs typeface="Times New Roman" panose="02020603050405020304" pitchFamily="18" charset="0"/>
              </a:rPr>
              <a:t>(JCM)</a:t>
            </a:r>
            <a:br>
              <a:rPr lang="en-US" sz="2400" b="1" dirty="0">
                <a:latin typeface="Times New Roman" panose="02020603050405020304" pitchFamily="18" charset="0"/>
                <a:cs typeface="Times New Roman" panose="02020603050405020304" pitchFamily="18" charset="0"/>
              </a:rPr>
            </a:b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sz="1600" dirty="0" smtClean="0">
                <a:latin typeface="Times New Roman" panose="02020603050405020304" pitchFamily="18" charset="0"/>
                <a:cs typeface="Times New Roman" panose="02020603050405020304" pitchFamily="18" charset="0"/>
              </a:rPr>
              <a:t>Процедура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включает определение методологии проекта, утверждение методологии проекта, определение участников проекта, </a:t>
            </a:r>
            <a:r>
              <a:rPr lang="ru-RU" sz="1600" dirty="0" err="1" smtClean="0">
                <a:latin typeface="Times New Roman" panose="02020603050405020304" pitchFamily="18" charset="0"/>
                <a:cs typeface="Times New Roman" panose="02020603050405020304" pitchFamily="18" charset="0"/>
              </a:rPr>
              <a:t>валидацию</a:t>
            </a:r>
            <a:r>
              <a:rPr lang="ru-RU" sz="1600" dirty="0" smtClean="0">
                <a:latin typeface="Times New Roman" panose="02020603050405020304" pitchFamily="18" charset="0"/>
                <a:cs typeface="Times New Roman" panose="02020603050405020304" pitchFamily="18" charset="0"/>
              </a:rPr>
              <a:t> проекта, регистрацию проекта, мониторинг, верификацию результатов проекта, выдачу кредитов.</a:t>
            </a:r>
          </a:p>
          <a:p>
            <a:pPr algn="just"/>
            <a:r>
              <a:rPr lang="ru-RU" sz="1600" dirty="0">
                <a:latin typeface="Times New Roman" panose="02020603050405020304" pitchFamily="18" charset="0"/>
                <a:cs typeface="Times New Roman" panose="02020603050405020304" pitchFamily="18" charset="0"/>
              </a:rPr>
              <a:t>Форма методологии состоит из девяти разделов: (i) название методологии, (</a:t>
            </a:r>
            <a:r>
              <a:rPr lang="ru-RU" sz="1600" dirty="0" err="1">
                <a:latin typeface="Times New Roman" panose="02020603050405020304" pitchFamily="18" charset="0"/>
                <a:cs typeface="Times New Roman" panose="02020603050405020304" pitchFamily="18" charset="0"/>
              </a:rPr>
              <a:t>ii</a:t>
            </a:r>
            <a:r>
              <a:rPr lang="ru-RU" sz="1600" dirty="0">
                <a:latin typeface="Times New Roman" panose="02020603050405020304" pitchFamily="18" charset="0"/>
                <a:cs typeface="Times New Roman" panose="02020603050405020304" pitchFamily="18" charset="0"/>
              </a:rPr>
              <a:t>) термины и определения, (</a:t>
            </a:r>
            <a:r>
              <a:rPr lang="ru-RU" sz="1600" dirty="0" err="1">
                <a:latin typeface="Times New Roman" panose="02020603050405020304" pitchFamily="18" charset="0"/>
                <a:cs typeface="Times New Roman" panose="02020603050405020304" pitchFamily="18" charset="0"/>
              </a:rPr>
              <a:t>iii</a:t>
            </a:r>
            <a:r>
              <a:rPr lang="ru-RU" sz="1600" dirty="0">
                <a:latin typeface="Times New Roman" panose="02020603050405020304" pitchFamily="18" charset="0"/>
                <a:cs typeface="Times New Roman" panose="02020603050405020304" pitchFamily="18" charset="0"/>
              </a:rPr>
              <a:t>) резюме методологии, (</a:t>
            </a:r>
            <a:r>
              <a:rPr lang="ru-RU" sz="1600" dirty="0" err="1">
                <a:latin typeface="Times New Roman" panose="02020603050405020304" pitchFamily="18" charset="0"/>
                <a:cs typeface="Times New Roman" panose="02020603050405020304" pitchFamily="18" charset="0"/>
              </a:rPr>
              <a:t>iv</a:t>
            </a:r>
            <a:r>
              <a:rPr lang="ru-RU" sz="1600" dirty="0">
                <a:latin typeface="Times New Roman" panose="02020603050405020304" pitchFamily="18" charset="0"/>
                <a:cs typeface="Times New Roman" panose="02020603050405020304" pitchFamily="18" charset="0"/>
              </a:rPr>
              <a:t>) критерии приемлемости, (v) источники выбросов и типы парниковых газов, (</a:t>
            </a:r>
            <a:r>
              <a:rPr lang="ru-RU" sz="1600" dirty="0" err="1">
                <a:latin typeface="Times New Roman" panose="02020603050405020304" pitchFamily="18" charset="0"/>
                <a:cs typeface="Times New Roman" panose="02020603050405020304" pitchFamily="18" charset="0"/>
              </a:rPr>
              <a:t>vi</a:t>
            </a:r>
            <a:r>
              <a:rPr lang="ru-RU" sz="1600" dirty="0">
                <a:latin typeface="Times New Roman" panose="02020603050405020304" pitchFamily="18" charset="0"/>
                <a:cs typeface="Times New Roman" panose="02020603050405020304" pitchFamily="18" charset="0"/>
              </a:rPr>
              <a:t>) установление и расчет контрольных выбросов, (</a:t>
            </a:r>
            <a:r>
              <a:rPr lang="ru-RU" sz="1600" dirty="0" err="1">
                <a:latin typeface="Times New Roman" panose="02020603050405020304" pitchFamily="18" charset="0"/>
                <a:cs typeface="Times New Roman" panose="02020603050405020304" pitchFamily="18" charset="0"/>
              </a:rPr>
              <a:t>vii</a:t>
            </a:r>
            <a:r>
              <a:rPr lang="ru-RU" sz="1600" dirty="0">
                <a:latin typeface="Times New Roman" panose="02020603050405020304" pitchFamily="18" charset="0"/>
                <a:cs typeface="Times New Roman" panose="02020603050405020304" pitchFamily="18" charset="0"/>
              </a:rPr>
              <a:t>) расчет выбросов по проекту, (</a:t>
            </a:r>
            <a:r>
              <a:rPr lang="ru-RU" sz="1600" dirty="0" err="1">
                <a:latin typeface="Times New Roman" panose="02020603050405020304" pitchFamily="18" charset="0"/>
                <a:cs typeface="Times New Roman" panose="02020603050405020304" pitchFamily="18" charset="0"/>
              </a:rPr>
              <a:t>viii</a:t>
            </a:r>
            <a:r>
              <a:rPr lang="ru-RU" sz="1600" dirty="0">
                <a:latin typeface="Times New Roman" panose="02020603050405020304" pitchFamily="18" charset="0"/>
                <a:cs typeface="Times New Roman" panose="02020603050405020304" pitchFamily="18" charset="0"/>
              </a:rPr>
              <a:t>) расчет сокращений выбросов, и (</a:t>
            </a:r>
            <a:r>
              <a:rPr lang="ru-RU" sz="1600" dirty="0" err="1">
                <a:latin typeface="Times New Roman" panose="02020603050405020304" pitchFamily="18" charset="0"/>
                <a:cs typeface="Times New Roman" panose="02020603050405020304" pitchFamily="18" charset="0"/>
              </a:rPr>
              <a:t>ix</a:t>
            </a:r>
            <a:r>
              <a:rPr lang="ru-RU" sz="1600" dirty="0">
                <a:latin typeface="Times New Roman" panose="02020603050405020304" pitchFamily="18" charset="0"/>
                <a:cs typeface="Times New Roman" panose="02020603050405020304" pitchFamily="18" charset="0"/>
              </a:rPr>
              <a:t>) данные и параметры, фиксируемые заранее.</a:t>
            </a:r>
          </a:p>
          <a:p>
            <a:r>
              <a:rPr lang="ru-RU" sz="1600" dirty="0" err="1">
                <a:latin typeface="Times New Roman" panose="02020603050405020304" pitchFamily="18" charset="0"/>
                <a:cs typeface="Times New Roman" panose="02020603050405020304" pitchFamily="18" charset="0"/>
              </a:rPr>
              <a:t>Валидация</a:t>
            </a:r>
            <a:r>
              <a:rPr lang="ru-RU" sz="1600" dirty="0">
                <a:latin typeface="Times New Roman" panose="02020603050405020304" pitchFamily="18" charset="0"/>
                <a:cs typeface="Times New Roman" panose="02020603050405020304" pitchFamily="18" charset="0"/>
              </a:rPr>
              <a:t> — это независимая оценка предлагаемого проекта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третьей </a:t>
            </a:r>
            <a:r>
              <a:rPr lang="ru-RU" sz="1600" dirty="0" smtClean="0">
                <a:latin typeface="Times New Roman" panose="02020603050405020304" pitchFamily="18" charset="0"/>
                <a:cs typeface="Times New Roman" panose="02020603050405020304" pitchFamily="18" charset="0"/>
              </a:rPr>
              <a:t>стороной</a:t>
            </a:r>
            <a:r>
              <a:rPr lang="ru-RU" sz="1600" dirty="0">
                <a:latin typeface="Times New Roman" panose="02020603050405020304" pitchFamily="18" charset="0"/>
                <a:cs typeface="Times New Roman" panose="02020603050405020304" pitchFamily="18" charset="0"/>
              </a:rPr>
              <a:t>.</a:t>
            </a:r>
            <a:endParaRPr lang="ru-RU" sz="1600" dirty="0" smtClean="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Регистрация — это официальное принятие </a:t>
            </a:r>
            <a:r>
              <a:rPr lang="ru-RU" sz="1600" dirty="0" smtClean="0">
                <a:latin typeface="Times New Roman" panose="02020603050405020304" pitchFamily="18" charset="0"/>
                <a:cs typeface="Times New Roman" panose="02020603050405020304" pitchFamily="18" charset="0"/>
              </a:rPr>
              <a:t>проекта после получения отчета о </a:t>
            </a:r>
            <a:r>
              <a:rPr lang="ru-RU" sz="1600" dirty="0" err="1" smtClean="0">
                <a:latin typeface="Times New Roman" panose="02020603050405020304" pitchFamily="18" charset="0"/>
                <a:cs typeface="Times New Roman" panose="02020603050405020304" pitchFamily="18" charset="0"/>
              </a:rPr>
              <a:t>валидации</a:t>
            </a:r>
            <a:r>
              <a:rPr lang="ru-RU" sz="1600" dirty="0" smtClean="0">
                <a:latin typeface="Times New Roman" panose="02020603050405020304" pitchFamily="18" charset="0"/>
                <a:cs typeface="Times New Roman" panose="02020603050405020304" pitchFamily="18" charset="0"/>
              </a:rPr>
              <a:t>.</a:t>
            </a:r>
          </a:p>
          <a:p>
            <a:pPr algn="just"/>
            <a:r>
              <a:rPr lang="ru-RU" sz="1600" dirty="0">
                <a:latin typeface="Times New Roman" panose="02020603050405020304" pitchFamily="18" charset="0"/>
                <a:cs typeface="Times New Roman" panose="02020603050405020304" pitchFamily="18" charset="0"/>
              </a:rPr>
              <a:t>Мониторинг - это сбор данных по реализованному проекту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необходимых для расчета сокращений выбросов  в соответствии с планом мониторинга в зарегистрированном проектном документе.</a:t>
            </a:r>
          </a:p>
          <a:p>
            <a:pPr algn="just"/>
            <a:r>
              <a:rPr lang="ru-RU" sz="1600" dirty="0">
                <a:latin typeface="Times New Roman" panose="02020603050405020304" pitchFamily="18" charset="0"/>
                <a:cs typeface="Times New Roman" panose="02020603050405020304" pitchFamily="18" charset="0"/>
              </a:rPr>
              <a:t>Отчет о мониторинге будет являться базовым документом для процесса верификации и выдачи кредитов.</a:t>
            </a:r>
          </a:p>
          <a:p>
            <a:pPr algn="just"/>
            <a:r>
              <a:rPr lang="ru-RU" sz="1600" dirty="0">
                <a:latin typeface="Times New Roman" panose="02020603050405020304" pitchFamily="18" charset="0"/>
                <a:cs typeface="Times New Roman" panose="02020603050405020304" pitchFamily="18" charset="0"/>
              </a:rPr>
              <a:t>Верификация – это независимая оценка зарегистрированного проекта </a:t>
            </a:r>
            <a:r>
              <a:rPr lang="en-US" sz="1600" dirty="0" smtClean="0">
                <a:latin typeface="Times New Roman" panose="02020603050405020304" pitchFamily="18" charset="0"/>
                <a:cs typeface="Times New Roman" panose="02020603050405020304" pitchFamily="18" charset="0"/>
              </a:rPr>
              <a:t>JCM</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сторонней организацией для оценки данных мониторинга и сокращений выбросов, достигнутых проектом, как описано в отчете о </a:t>
            </a:r>
            <a:r>
              <a:rPr lang="ru-RU" sz="1600" dirty="0" smtClean="0">
                <a:latin typeface="Times New Roman" panose="02020603050405020304" pitchFamily="18" charset="0"/>
                <a:cs typeface="Times New Roman" panose="02020603050405020304" pitchFamily="18" charset="0"/>
              </a:rPr>
              <a:t>мониторинге.</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21487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РЕКОМЕНДАЦИИ ДЛЯ САМОСТОЯТЕЛЬНОЙ РАБОТЫ</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r>
              <a:rPr lang="ru-RU" sz="1900" b="1" dirty="0">
                <a:latin typeface="Times New Roman" panose="02020603050405020304" pitchFamily="18" charset="0"/>
                <a:cs typeface="Times New Roman" panose="02020603050405020304" pitchFamily="18" charset="0"/>
              </a:rPr>
              <a:t>Для подготовки по третьему   разделу курса рекомендуется:</a:t>
            </a:r>
          </a:p>
          <a:p>
            <a:pPr marL="0" indent="0">
              <a:buNone/>
            </a:pP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1. Проанализировать положения о </a:t>
            </a:r>
            <a:r>
              <a:rPr lang="en-US" sz="1900" dirty="0" smtClean="0">
                <a:latin typeface="Times New Roman" panose="02020603050405020304" pitchFamily="18" charset="0"/>
                <a:cs typeface="Times New Roman" panose="02020603050405020304" pitchFamily="18" charset="0"/>
              </a:rPr>
              <a:t>CDM – </a:t>
            </a:r>
            <a:r>
              <a:rPr lang="ru-RU" sz="1900" dirty="0" smtClean="0">
                <a:latin typeface="Times New Roman" panose="02020603050405020304" pitchFamily="18" charset="0"/>
                <a:cs typeface="Times New Roman" panose="02020603050405020304" pitchFamily="18" charset="0"/>
              </a:rPr>
              <a:t>механизме чистого развития на сайте:</a:t>
            </a:r>
            <a:r>
              <a:rPr lang="en-US"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2"/>
              </a:rPr>
              <a:t>https://cdm.unfccc.int</a:t>
            </a:r>
            <a:r>
              <a:rPr lang="en-US" sz="1900" dirty="0" smtClean="0">
                <a:latin typeface="Times New Roman" panose="02020603050405020304" pitchFamily="18" charset="0"/>
                <a:cs typeface="Times New Roman" panose="02020603050405020304" pitchFamily="18" charset="0"/>
                <a:hlinkClick r:id="rId2"/>
              </a:rPr>
              <a:t>/</a:t>
            </a:r>
            <a:r>
              <a:rPr lang="en-US" sz="1900" dirty="0" smtClean="0">
                <a:latin typeface="Times New Roman" panose="02020603050405020304" pitchFamily="18" charset="0"/>
                <a:cs typeface="Times New Roman" panose="02020603050405020304" pitchFamily="18" charset="0"/>
              </a:rPr>
              <a:t> </a:t>
            </a:r>
            <a:endParaRPr lang="ru-RU" sz="1900" dirty="0" smtClean="0">
              <a:latin typeface="Times New Roman" panose="02020603050405020304" pitchFamily="18" charset="0"/>
              <a:cs typeface="Times New Roman" panose="02020603050405020304" pitchFamily="18" charset="0"/>
            </a:endParaRPr>
          </a:p>
          <a:p>
            <a:pPr marL="0" indent="0">
              <a:buNone/>
            </a:pP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2</a:t>
            </a:r>
            <a:r>
              <a:rPr lang="ru-RU" sz="1900" dirty="0" smtClean="0">
                <a:latin typeface="Times New Roman" panose="02020603050405020304" pitchFamily="18" charset="0"/>
                <a:cs typeface="Times New Roman" panose="02020603050405020304" pitchFamily="18" charset="0"/>
              </a:rPr>
              <a:t>. Проанализировать положения о стандарте </a:t>
            </a:r>
            <a:r>
              <a:rPr lang="en-US" sz="1900" dirty="0" err="1" smtClean="0">
                <a:latin typeface="Times New Roman" panose="02020603050405020304" pitchFamily="18" charset="0"/>
                <a:cs typeface="Times New Roman" panose="02020603050405020304" pitchFamily="18" charset="0"/>
              </a:rPr>
              <a:t>Verra</a:t>
            </a:r>
            <a:r>
              <a:rPr lang="en-US" sz="1900" dirty="0" smtClean="0">
                <a:latin typeface="Times New Roman" panose="02020603050405020304" pitchFamily="18" charset="0"/>
                <a:cs typeface="Times New Roman" panose="02020603050405020304" pitchFamily="18" charset="0"/>
              </a:rPr>
              <a:t> – </a:t>
            </a:r>
            <a:r>
              <a:rPr lang="ru-RU" sz="1900" dirty="0" smtClean="0">
                <a:latin typeface="Times New Roman" panose="02020603050405020304" pitchFamily="18" charset="0"/>
                <a:cs typeface="Times New Roman" panose="02020603050405020304" pitchFamily="18" charset="0"/>
              </a:rPr>
              <a:t>на сайте: </a:t>
            </a:r>
            <a:r>
              <a:rPr lang="en-US" sz="1900" dirty="0" smtClean="0">
                <a:latin typeface="Times New Roman" panose="02020603050405020304" pitchFamily="18" charset="0"/>
                <a:cs typeface="Times New Roman" panose="02020603050405020304" pitchFamily="18" charset="0"/>
                <a:hlinkClick r:id="rId3"/>
              </a:rPr>
              <a:t>https</a:t>
            </a:r>
            <a:r>
              <a:rPr lang="en-US" sz="1900" dirty="0">
                <a:latin typeface="Times New Roman" panose="02020603050405020304" pitchFamily="18" charset="0"/>
                <a:cs typeface="Times New Roman" panose="02020603050405020304" pitchFamily="18" charset="0"/>
                <a:hlinkClick r:id="rId3"/>
              </a:rPr>
              <a:t>://verra.org</a:t>
            </a:r>
            <a:r>
              <a:rPr lang="en-US" sz="1900" dirty="0" smtClean="0">
                <a:latin typeface="Times New Roman" panose="02020603050405020304" pitchFamily="18" charset="0"/>
                <a:cs typeface="Times New Roman" panose="02020603050405020304" pitchFamily="18" charset="0"/>
                <a:hlinkClick r:id="rId3"/>
              </a:rPr>
              <a:t>/</a:t>
            </a:r>
            <a:r>
              <a:rPr lang="ru-RU" sz="1900" dirty="0" smtClean="0">
                <a:latin typeface="Times New Roman" panose="02020603050405020304" pitchFamily="18" charset="0"/>
                <a:cs typeface="Times New Roman" panose="02020603050405020304" pitchFamily="18" charset="0"/>
              </a:rPr>
              <a:t> </a:t>
            </a:r>
          </a:p>
          <a:p>
            <a:pPr marL="0" indent="0">
              <a:buNone/>
            </a:pP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3</a:t>
            </a:r>
            <a:r>
              <a:rPr lang="ru-RU" sz="1900" dirty="0" smtClean="0">
                <a:latin typeface="Times New Roman" panose="02020603050405020304" pitchFamily="18" charset="0"/>
                <a:cs typeface="Times New Roman" panose="02020603050405020304" pitchFamily="18" charset="0"/>
              </a:rPr>
              <a:t>. Изучить положения о </a:t>
            </a:r>
            <a:r>
              <a:rPr lang="en-US" sz="1900" dirty="0" smtClean="0">
                <a:latin typeface="Times New Roman" panose="02020603050405020304" pitchFamily="18" charset="0"/>
                <a:cs typeface="Times New Roman" panose="02020603050405020304" pitchFamily="18" charset="0"/>
              </a:rPr>
              <a:t>Gold </a:t>
            </a:r>
            <a:r>
              <a:rPr lang="en-US" sz="1900" dirty="0" err="1" smtClean="0">
                <a:latin typeface="Times New Roman" panose="02020603050405020304" pitchFamily="18" charset="0"/>
                <a:cs typeface="Times New Roman" panose="02020603050405020304" pitchFamily="18" charset="0"/>
              </a:rPr>
              <a:t>Standart</a:t>
            </a:r>
            <a:r>
              <a:rPr lang="en-US" sz="19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на сайте: </a:t>
            </a:r>
            <a:r>
              <a:rPr lang="en-US" sz="1900" dirty="0" smtClean="0">
                <a:latin typeface="Times New Roman" panose="02020603050405020304" pitchFamily="18" charset="0"/>
                <a:cs typeface="Times New Roman" panose="02020603050405020304" pitchFamily="18" charset="0"/>
                <a:hlinkClick r:id="rId4"/>
              </a:rPr>
              <a:t>https</a:t>
            </a:r>
            <a:r>
              <a:rPr lang="en-US" sz="1900" dirty="0">
                <a:latin typeface="Times New Roman" panose="02020603050405020304" pitchFamily="18" charset="0"/>
                <a:cs typeface="Times New Roman" panose="02020603050405020304" pitchFamily="18" charset="0"/>
                <a:hlinkClick r:id="rId4"/>
              </a:rPr>
              <a:t>://www.goldstandard.org</a:t>
            </a:r>
            <a:r>
              <a:rPr lang="en-US" sz="1900" dirty="0" smtClean="0">
                <a:latin typeface="Times New Roman" panose="02020603050405020304" pitchFamily="18" charset="0"/>
                <a:cs typeface="Times New Roman" panose="02020603050405020304" pitchFamily="18" charset="0"/>
                <a:hlinkClick r:id="rId4"/>
              </a:rPr>
              <a:t>/</a:t>
            </a:r>
            <a:r>
              <a:rPr lang="ru-RU" sz="1900" dirty="0" smtClean="0">
                <a:latin typeface="Times New Roman" panose="02020603050405020304" pitchFamily="18" charset="0"/>
                <a:cs typeface="Times New Roman" panose="02020603050405020304" pitchFamily="18" charset="0"/>
              </a:rPr>
              <a:t> </a:t>
            </a:r>
          </a:p>
          <a:p>
            <a:pPr marL="0" indent="0">
              <a:buNone/>
            </a:pP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4</a:t>
            </a:r>
            <a:r>
              <a:rPr lang="ru-RU" sz="1900" dirty="0" smtClean="0">
                <a:latin typeface="Times New Roman" panose="02020603050405020304" pitchFamily="18" charset="0"/>
                <a:cs typeface="Times New Roman" panose="02020603050405020304" pitchFamily="18" charset="0"/>
              </a:rPr>
              <a:t>. Проанализировать положения о </a:t>
            </a:r>
            <a:r>
              <a:rPr lang="en-US" sz="1900" dirty="0" smtClean="0">
                <a:latin typeface="Times New Roman" panose="02020603050405020304" pitchFamily="18" charset="0"/>
                <a:cs typeface="Times New Roman" panose="02020603050405020304" pitchFamily="18" charset="0"/>
              </a:rPr>
              <a:t>GCC</a:t>
            </a:r>
            <a:r>
              <a:rPr lang="ru-RU" sz="1900" dirty="0" smtClean="0">
                <a:latin typeface="Times New Roman" panose="02020603050405020304" pitchFamily="18" charset="0"/>
                <a:cs typeface="Times New Roman" panose="02020603050405020304" pitchFamily="18" charset="0"/>
              </a:rPr>
              <a:t> на сайте</a:t>
            </a:r>
            <a:r>
              <a:rPr lang="en-US" sz="1900" dirty="0">
                <a:latin typeface="Times New Roman" panose="02020603050405020304" pitchFamily="18" charset="0"/>
                <a:cs typeface="Times New Roman" panose="02020603050405020304" pitchFamily="18" charset="0"/>
              </a:rPr>
              <a:t>:</a:t>
            </a:r>
            <a:r>
              <a:rPr lang="ru-RU"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5"/>
              </a:rPr>
              <a:t>https://www.globalcarboncouncil.com</a:t>
            </a:r>
            <a:r>
              <a:rPr lang="en-US" sz="1900" dirty="0" smtClean="0">
                <a:latin typeface="Times New Roman" panose="02020603050405020304" pitchFamily="18" charset="0"/>
                <a:cs typeface="Times New Roman" panose="02020603050405020304" pitchFamily="18" charset="0"/>
                <a:hlinkClick r:id="rId5"/>
              </a:rPr>
              <a:t>/</a:t>
            </a:r>
            <a:r>
              <a:rPr lang="en-US" sz="1900" dirty="0" smtClean="0">
                <a:latin typeface="Times New Roman" panose="02020603050405020304" pitchFamily="18" charset="0"/>
                <a:cs typeface="Times New Roman" panose="02020603050405020304" pitchFamily="18" charset="0"/>
              </a:rPr>
              <a:t> </a:t>
            </a:r>
          </a:p>
          <a:p>
            <a:pPr marL="0" indent="0">
              <a:buNone/>
            </a:pPr>
            <a:r>
              <a:rPr lang="en-US" sz="1900" dirty="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rPr>
              <a:t>5. </a:t>
            </a:r>
            <a:r>
              <a:rPr lang="ru-RU" sz="1900" dirty="0" smtClean="0">
                <a:latin typeface="Times New Roman" panose="02020603050405020304" pitchFamily="18" charset="0"/>
                <a:cs typeface="Times New Roman" panose="02020603050405020304" pitchFamily="18" charset="0"/>
              </a:rPr>
              <a:t>Изучить положения об </a:t>
            </a:r>
            <a:r>
              <a:rPr lang="en-US" sz="1900" dirty="0" smtClean="0">
                <a:latin typeface="Times New Roman" panose="02020603050405020304" pitchFamily="18" charset="0"/>
                <a:cs typeface="Times New Roman" panose="02020603050405020304" pitchFamily="18" charset="0"/>
              </a:rPr>
              <a:t>ICROA </a:t>
            </a:r>
            <a:r>
              <a:rPr lang="ru-RU" sz="1900" dirty="0" smtClean="0">
                <a:latin typeface="Times New Roman" panose="02020603050405020304" pitchFamily="18" charset="0"/>
                <a:cs typeface="Times New Roman" panose="02020603050405020304" pitchFamily="18" charset="0"/>
              </a:rPr>
              <a:t>на сайте</a:t>
            </a:r>
            <a:r>
              <a:rPr lang="en-US"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6"/>
              </a:rPr>
              <a:t>https://icroa.org</a:t>
            </a:r>
            <a:r>
              <a:rPr lang="en-US" sz="1900" dirty="0" smtClean="0">
                <a:latin typeface="Times New Roman" panose="02020603050405020304" pitchFamily="18" charset="0"/>
                <a:cs typeface="Times New Roman" panose="02020603050405020304" pitchFamily="18" charset="0"/>
                <a:hlinkClick r:id="rId6"/>
              </a:rPr>
              <a:t>/</a:t>
            </a:r>
            <a:r>
              <a:rPr lang="en-US" sz="1900" dirty="0" smtClean="0">
                <a:latin typeface="Times New Roman" panose="02020603050405020304" pitchFamily="18" charset="0"/>
                <a:cs typeface="Times New Roman" panose="02020603050405020304" pitchFamily="18" charset="0"/>
              </a:rPr>
              <a:t> </a:t>
            </a:r>
            <a:endParaRPr lang="ru-RU" sz="1900" dirty="0" smtClean="0">
              <a:latin typeface="Times New Roman" panose="02020603050405020304" pitchFamily="18" charset="0"/>
              <a:cs typeface="Times New Roman" panose="02020603050405020304" pitchFamily="18" charset="0"/>
            </a:endParaRPr>
          </a:p>
          <a:p>
            <a:pPr marL="0" indent="0">
              <a:buNone/>
            </a:pPr>
            <a:r>
              <a:rPr lang="ru-RU" sz="1900" dirty="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rPr>
              <a:t>6</a:t>
            </a:r>
            <a:r>
              <a:rPr lang="ru-RU" sz="1900" dirty="0" smtClean="0">
                <a:latin typeface="Times New Roman" panose="02020603050405020304" pitchFamily="18" charset="0"/>
                <a:cs typeface="Times New Roman" panose="02020603050405020304" pitchFamily="18" charset="0"/>
              </a:rPr>
              <a:t>. Проанализировать положения о </a:t>
            </a:r>
            <a:r>
              <a:rPr lang="en-US" sz="1900" dirty="0" smtClean="0">
                <a:latin typeface="Times New Roman" panose="02020603050405020304" pitchFamily="18" charset="0"/>
                <a:cs typeface="Times New Roman" panose="02020603050405020304" pitchFamily="18" charset="0"/>
              </a:rPr>
              <a:t>JSM </a:t>
            </a:r>
            <a:r>
              <a:rPr lang="ru-RU" sz="1900" dirty="0" smtClean="0">
                <a:latin typeface="Times New Roman" panose="02020603050405020304" pitchFamily="18" charset="0"/>
                <a:cs typeface="Times New Roman" panose="02020603050405020304" pitchFamily="18" charset="0"/>
              </a:rPr>
              <a:t>на </a:t>
            </a:r>
            <a:r>
              <a:rPr lang="en-US" sz="1900" dirty="0" smtClean="0">
                <a:latin typeface="Times New Roman" panose="02020603050405020304" pitchFamily="18" charset="0"/>
                <a:cs typeface="Times New Roman" panose="02020603050405020304" pitchFamily="18" charset="0"/>
              </a:rPr>
              <a:t>c</a:t>
            </a:r>
            <a:r>
              <a:rPr lang="ru-RU" sz="1900" dirty="0" err="1" smtClean="0">
                <a:latin typeface="Times New Roman" panose="02020603050405020304" pitchFamily="18" charset="0"/>
                <a:cs typeface="Times New Roman" panose="02020603050405020304" pitchFamily="18" charset="0"/>
              </a:rPr>
              <a:t>айте</a:t>
            </a:r>
            <a:r>
              <a:rPr lang="ru-RU" sz="1900" dirty="0" smtClean="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hlinkClick r:id="rId7"/>
              </a:rPr>
              <a:t>https</a:t>
            </a:r>
            <a:r>
              <a:rPr lang="en-US" sz="1900" dirty="0">
                <a:latin typeface="Times New Roman" panose="02020603050405020304" pitchFamily="18" charset="0"/>
                <a:cs typeface="Times New Roman" panose="02020603050405020304" pitchFamily="18" charset="0"/>
                <a:hlinkClick r:id="rId7"/>
              </a:rPr>
              <a:t>://gec.jp/jcm/about</a:t>
            </a:r>
            <a:r>
              <a:rPr lang="en-US" sz="1900" dirty="0" smtClean="0">
                <a:latin typeface="Times New Roman" panose="02020603050405020304" pitchFamily="18" charset="0"/>
                <a:cs typeface="Times New Roman" panose="02020603050405020304" pitchFamily="18" charset="0"/>
                <a:hlinkClick r:id="rId7"/>
              </a:rPr>
              <a:t>/</a:t>
            </a:r>
            <a:r>
              <a:rPr lang="ru-RU" sz="1900" dirty="0" smtClean="0">
                <a:latin typeface="Times New Roman" panose="02020603050405020304" pitchFamily="18" charset="0"/>
                <a:cs typeface="Times New Roman" panose="02020603050405020304" pitchFamily="18" charset="0"/>
              </a:rPr>
              <a:t>;</a:t>
            </a:r>
          </a:p>
          <a:p>
            <a:pPr marL="0" indent="0">
              <a:buNone/>
            </a:pP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на сайте: </a:t>
            </a:r>
            <a:r>
              <a:rPr lang="en-US" sz="1900" dirty="0">
                <a:latin typeface="Times New Roman" panose="02020603050405020304" pitchFamily="18" charset="0"/>
                <a:cs typeface="Times New Roman" panose="02020603050405020304" pitchFamily="18" charset="0"/>
                <a:hlinkClick r:id="rId8"/>
              </a:rPr>
              <a:t>https://www.env.go.jp/en/earth/cc/gcf_ctcn/index.html</a:t>
            </a:r>
            <a:r>
              <a:rPr lang="ru-RU" sz="1900" dirty="0">
                <a:latin typeface="Times New Roman" panose="02020603050405020304" pitchFamily="18" charset="0"/>
                <a:cs typeface="Times New Roman" panose="02020603050405020304" pitchFamily="18" charset="0"/>
              </a:rPr>
              <a:t> </a:t>
            </a:r>
          </a:p>
          <a:p>
            <a:r>
              <a:rPr lang="ru-RU" sz="1900" dirty="0" smtClean="0">
                <a:latin typeface="Times New Roman" panose="02020603050405020304" pitchFamily="18" charset="0"/>
                <a:cs typeface="Times New Roman" panose="02020603050405020304" pitchFamily="18" charset="0"/>
              </a:rPr>
              <a:t>Для </a:t>
            </a:r>
            <a:r>
              <a:rPr lang="ru-RU" sz="1900" dirty="0">
                <a:latin typeface="Times New Roman" panose="02020603050405020304" pitchFamily="18" charset="0"/>
                <a:cs typeface="Times New Roman" panose="02020603050405020304" pitchFamily="18" charset="0"/>
              </a:rPr>
              <a:t>слушателей курса предусмотрена возможность работы в электронной библиотечной системе </a:t>
            </a:r>
            <a:r>
              <a:rPr lang="en-US" sz="1900" b="1" dirty="0">
                <a:latin typeface="Times New Roman" panose="02020603050405020304" pitchFamily="18" charset="0"/>
                <a:cs typeface="Times New Roman" panose="02020603050405020304" pitchFamily="18" charset="0"/>
              </a:rPr>
              <a:t>IPR BOOKS</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9"/>
              </a:rPr>
              <a:t>https://iprmedia.ru/products/ipr-books.html</a:t>
            </a:r>
            <a:r>
              <a:rPr lang="ru-RU" sz="1900" dirty="0">
                <a:latin typeface="Times New Roman" panose="02020603050405020304" pitchFamily="18" charset="0"/>
                <a:cs typeface="Times New Roman" panose="02020603050405020304" pitchFamily="18" charset="0"/>
              </a:rPr>
              <a:t> </a:t>
            </a:r>
          </a:p>
          <a:p>
            <a:r>
              <a:rPr lang="ru-RU" sz="1900" b="1" dirty="0">
                <a:latin typeface="Times New Roman" panose="02020603050405020304" pitchFamily="18" charset="0"/>
                <a:cs typeface="Times New Roman" panose="02020603050405020304" pitchFamily="18" charset="0"/>
              </a:rPr>
              <a:t>С 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ru-RU" sz="1900" dirty="0">
                <a:latin typeface="Times New Roman" panose="02020603050405020304" pitchFamily="18" charset="0"/>
                <a:cs typeface="Times New Roman" panose="02020603050405020304" pitchFamily="18" charset="0"/>
              </a:rPr>
              <a:t>:</a:t>
            </a:r>
            <a:r>
              <a:rPr lang="en-US"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hlinkClick r:id="rId10"/>
              </a:rPr>
              <a:t>https://mlcjournal.ru</a:t>
            </a:r>
            <a:endParaRPr lang="ru-RU" sz="1900"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297980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Рекомендуемые научные и учебные издания</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a:latin typeface="Times New Roman"/>
                <a:cs typeface="Times New Roman"/>
              </a:rPr>
              <a:t>►</a:t>
            </a:r>
            <a:r>
              <a:rPr lang="ru-RU" dirty="0">
                <a:latin typeface="Times New Roman" panose="02020603050405020304" pitchFamily="18" charset="0"/>
                <a:cs typeface="Times New Roman" panose="02020603050405020304" pitchFamily="18" charset="0"/>
              </a:rPr>
              <a:t>Правовое обеспечение реализации климатических проектов в Российской Федерации и за рубежом. Монография под редакцией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В.А.Мусина».Москва.2023.</a:t>
            </a:r>
          </a:p>
          <a:p>
            <a:pPr algn="just"/>
            <a:r>
              <a:rPr lang="ru-RU" dirty="0">
                <a:latin typeface="Times New Roman"/>
                <a:cs typeface="Times New Roman"/>
              </a:rPr>
              <a:t>►</a:t>
            </a:r>
            <a:r>
              <a:rPr lang="ru-RU" dirty="0">
                <a:latin typeface="Times New Roman" panose="02020603050405020304" pitchFamily="18" charset="0"/>
                <a:cs typeface="Times New Roman" panose="02020603050405020304" pitchFamily="18" charset="0"/>
              </a:rPr>
              <a:t>Актуальные задачи энергетического права и современной правовой науки. Монография под редакцией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В.А.Мусина».Москва.2024.</a:t>
            </a:r>
          </a:p>
          <a:p>
            <a:endParaRPr lang="ru-RU" dirty="0"/>
          </a:p>
        </p:txBody>
      </p:sp>
    </p:spTree>
    <p:extLst>
      <p:ext uri="{BB962C8B-B14F-4D97-AF65-F5344CB8AC3E}">
        <p14:creationId xmlns:p14="http://schemas.microsoft.com/office/powerpoint/2010/main" val="289364355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3600" b="1" dirty="0" smtClean="0">
                <a:latin typeface="Times New Roman" panose="02020603050405020304" pitchFamily="18" charset="0"/>
                <a:cs typeface="Times New Roman" panose="02020603050405020304" pitchFamily="18" charset="0"/>
              </a:rPr>
              <a:t>Примерные вопросы для зачета</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r>
              <a:rPr lang="ru-RU" sz="1900" b="1" dirty="0" smtClean="0">
                <a:latin typeface="Times New Roman"/>
                <a:cs typeface="Times New Roman"/>
              </a:rPr>
              <a:t>1. Общая характеристика </a:t>
            </a:r>
            <a:r>
              <a:rPr lang="en-US" sz="1900" b="1" dirty="0" smtClean="0">
                <a:latin typeface="Times New Roman" panose="02020603050405020304" pitchFamily="18" charset="0"/>
                <a:cs typeface="Times New Roman" panose="02020603050405020304" pitchFamily="18" charset="0"/>
              </a:rPr>
              <a:t>Clean </a:t>
            </a:r>
            <a:r>
              <a:rPr lang="en-US" sz="1900" b="1" dirty="0">
                <a:latin typeface="Times New Roman" panose="02020603050405020304" pitchFamily="18" charset="0"/>
                <a:cs typeface="Times New Roman" panose="02020603050405020304" pitchFamily="18" charset="0"/>
              </a:rPr>
              <a:t>Development Mechanism (CDM) - </a:t>
            </a:r>
            <a:r>
              <a:rPr lang="ru-RU" sz="1900" b="1" dirty="0">
                <a:latin typeface="Times New Roman" panose="02020603050405020304" pitchFamily="18" charset="0"/>
                <a:cs typeface="Times New Roman" panose="02020603050405020304" pitchFamily="18" charset="0"/>
              </a:rPr>
              <a:t>Механизм чистого развития</a:t>
            </a:r>
            <a:r>
              <a:rPr lang="en-US" sz="1900" b="1" dirty="0">
                <a:latin typeface="Times New Roman" panose="02020603050405020304" pitchFamily="18" charset="0"/>
                <a:cs typeface="Times New Roman" panose="02020603050405020304" pitchFamily="18" charset="0"/>
              </a:rPr>
              <a:t> (</a:t>
            </a:r>
            <a:r>
              <a:rPr lang="ru-RU" sz="1900" b="1" dirty="0">
                <a:latin typeface="Times New Roman" panose="02020603050405020304" pitchFamily="18" charset="0"/>
                <a:cs typeface="Times New Roman" panose="02020603050405020304" pitchFamily="18" charset="0"/>
              </a:rPr>
              <a:t>МЧР</a:t>
            </a:r>
            <a:r>
              <a:rPr lang="en-US" sz="1900" b="1" dirty="0">
                <a:latin typeface="Times New Roman" panose="02020603050405020304" pitchFamily="18" charset="0"/>
                <a:cs typeface="Times New Roman" panose="02020603050405020304" pitchFamily="18" charset="0"/>
              </a:rPr>
              <a:t>)</a:t>
            </a:r>
            <a:r>
              <a:rPr lang="ru-RU" sz="1900" b="1" dirty="0">
                <a:latin typeface="Times New Roman" panose="02020603050405020304" pitchFamily="18" charset="0"/>
                <a:cs typeface="Times New Roman" panose="02020603050405020304" pitchFamily="18" charset="0"/>
              </a:rPr>
              <a:t>;</a:t>
            </a:r>
          </a:p>
          <a:p>
            <a:r>
              <a:rPr lang="ru-RU" sz="1900" b="1" dirty="0" smtClean="0">
                <a:latin typeface="Times New Roman"/>
                <a:cs typeface="Times New Roman"/>
              </a:rPr>
              <a:t>2. Общая характеристика </a:t>
            </a:r>
            <a:r>
              <a:rPr lang="ru-RU" sz="1900" b="1" dirty="0" smtClean="0">
                <a:latin typeface="Times New Roman" panose="02020603050405020304" pitchFamily="18" charset="0"/>
                <a:cs typeface="Times New Roman" panose="02020603050405020304" pitchFamily="18" charset="0"/>
              </a:rPr>
              <a:t>Глобального совета </a:t>
            </a:r>
            <a:r>
              <a:rPr lang="ru-RU" sz="1900" b="1" dirty="0">
                <a:latin typeface="Times New Roman" panose="02020603050405020304" pitchFamily="18" charset="0"/>
                <a:cs typeface="Times New Roman" panose="02020603050405020304" pitchFamily="18" charset="0"/>
              </a:rPr>
              <a:t>по выбросам углерода (GCC);</a:t>
            </a:r>
          </a:p>
          <a:p>
            <a:r>
              <a:rPr lang="ru-RU" sz="1900" b="1" dirty="0" smtClean="0">
                <a:latin typeface="Times New Roman"/>
                <a:cs typeface="Times New Roman"/>
              </a:rPr>
              <a:t>3. Общая характеристика </a:t>
            </a:r>
            <a:r>
              <a:rPr lang="en-US" sz="1900" b="1" dirty="0" smtClean="0">
                <a:latin typeface="Times New Roman"/>
                <a:cs typeface="Times New Roman"/>
              </a:rPr>
              <a:t>G</a:t>
            </a:r>
            <a:r>
              <a:rPr lang="en-US" sz="1900" b="1" dirty="0" smtClean="0">
                <a:latin typeface="Times New Roman" panose="02020603050405020304" pitchFamily="18" charset="0"/>
                <a:cs typeface="Times New Roman" panose="02020603050405020304" pitchFamily="18" charset="0"/>
              </a:rPr>
              <a:t>old </a:t>
            </a:r>
            <a:r>
              <a:rPr lang="en-US" sz="1900" b="1" dirty="0">
                <a:latin typeface="Times New Roman" panose="02020603050405020304" pitchFamily="18" charset="0"/>
                <a:cs typeface="Times New Roman" panose="02020603050405020304" pitchFamily="18" charset="0"/>
              </a:rPr>
              <a:t>Standard for global goals</a:t>
            </a:r>
            <a:r>
              <a:rPr lang="ru-RU" sz="1900" b="1" dirty="0">
                <a:latin typeface="Times New Roman" panose="02020603050405020304" pitchFamily="18" charset="0"/>
                <a:cs typeface="Times New Roman" panose="02020603050405020304" pitchFamily="18" charset="0"/>
              </a:rPr>
              <a:t> - Золотой стандарт для достижения глобальных целей;</a:t>
            </a:r>
          </a:p>
          <a:p>
            <a:r>
              <a:rPr lang="en-US" sz="1900" b="1" dirty="0" smtClean="0">
                <a:latin typeface="Times New Roman"/>
                <a:cs typeface="Times New Roman"/>
              </a:rPr>
              <a:t>4. </a:t>
            </a:r>
            <a:r>
              <a:rPr lang="ru-RU" sz="1900" b="1" dirty="0" smtClean="0">
                <a:latin typeface="Times New Roman"/>
                <a:cs typeface="Times New Roman"/>
              </a:rPr>
              <a:t>Общая характеристика </a:t>
            </a:r>
            <a:r>
              <a:rPr lang="ru-RU" sz="1900" b="1" dirty="0" smtClean="0">
                <a:latin typeface="Times New Roman" panose="02020603050405020304" pitchFamily="18" charset="0"/>
                <a:cs typeface="Times New Roman" panose="02020603050405020304" pitchFamily="18" charset="0"/>
              </a:rPr>
              <a:t>Международной аккредитации </a:t>
            </a:r>
            <a:r>
              <a:rPr lang="ru-RU" sz="1900" b="1" dirty="0">
                <a:latin typeface="Times New Roman" panose="02020603050405020304" pitchFamily="18" charset="0"/>
                <a:cs typeface="Times New Roman" panose="02020603050405020304" pitchFamily="18" charset="0"/>
              </a:rPr>
              <a:t>по сокращению выбросов углерода (ICROA);</a:t>
            </a:r>
          </a:p>
          <a:p>
            <a:r>
              <a:rPr lang="ru-RU" sz="1900" b="1" dirty="0" smtClean="0">
                <a:latin typeface="Times New Roman"/>
                <a:cs typeface="Times New Roman"/>
              </a:rPr>
              <a:t>5. Общая характеристика </a:t>
            </a:r>
            <a:r>
              <a:rPr lang="en-US" sz="1900" b="1" dirty="0" smtClean="0">
                <a:latin typeface="Times New Roman"/>
                <a:cs typeface="Times New Roman"/>
              </a:rPr>
              <a:t> </a:t>
            </a:r>
            <a:r>
              <a:rPr lang="ru-RU" sz="1900" b="1" dirty="0" smtClean="0">
                <a:latin typeface="Times New Roman" panose="02020603050405020304" pitchFamily="18" charset="0"/>
                <a:cs typeface="Times New Roman" panose="02020603050405020304" pitchFamily="18" charset="0"/>
              </a:rPr>
              <a:t>Стандартов </a:t>
            </a:r>
            <a:r>
              <a:rPr lang="ru-RU" sz="1900" b="1" dirty="0">
                <a:latin typeface="Times New Roman" panose="02020603050405020304" pitchFamily="18" charset="0"/>
                <a:cs typeface="Times New Roman" panose="02020603050405020304" pitchFamily="18" charset="0"/>
              </a:rPr>
              <a:t>деятельности  в области изменения климата и устойчивого развития </a:t>
            </a:r>
            <a:r>
              <a:rPr lang="en-US" sz="1900" b="1" dirty="0" err="1">
                <a:latin typeface="Times New Roman" panose="02020603050405020304" pitchFamily="18" charset="0"/>
                <a:cs typeface="Times New Roman" panose="02020603050405020304" pitchFamily="18" charset="0"/>
              </a:rPr>
              <a:t>Verra</a:t>
            </a:r>
            <a:endParaRPr lang="ru-RU" sz="1900" b="1" dirty="0">
              <a:latin typeface="Times New Roman" panose="02020603050405020304" pitchFamily="18" charset="0"/>
              <a:cs typeface="Times New Roman" panose="02020603050405020304" pitchFamily="18" charset="0"/>
            </a:endParaRPr>
          </a:p>
          <a:p>
            <a:r>
              <a:rPr lang="ru-RU" sz="1900" b="1" dirty="0" smtClean="0">
                <a:latin typeface="Times New Roman"/>
                <a:cs typeface="Times New Roman"/>
              </a:rPr>
              <a:t>6. Общая характеристика </a:t>
            </a:r>
            <a:r>
              <a:rPr lang="ru-RU" sz="1900" b="1" dirty="0" smtClean="0">
                <a:latin typeface="Times New Roman" panose="02020603050405020304" pitchFamily="18" charset="0"/>
                <a:cs typeface="Times New Roman" panose="02020603050405020304" pitchFamily="18" charset="0"/>
              </a:rPr>
              <a:t>Механизма </a:t>
            </a:r>
            <a:r>
              <a:rPr lang="ru-RU" sz="1900" b="1" dirty="0">
                <a:latin typeface="Times New Roman" panose="02020603050405020304" pitchFamily="18" charset="0"/>
                <a:cs typeface="Times New Roman" panose="02020603050405020304" pitchFamily="18" charset="0"/>
              </a:rPr>
              <a:t>совместного кредитования </a:t>
            </a:r>
            <a:r>
              <a:rPr lang="en-US" sz="1900" b="1" dirty="0">
                <a:latin typeface="Times New Roman" panose="02020603050405020304" pitchFamily="18" charset="0"/>
                <a:cs typeface="Times New Roman" panose="02020603050405020304" pitchFamily="18" charset="0"/>
              </a:rPr>
              <a:t>(JCM)</a:t>
            </a:r>
            <a:r>
              <a:rPr lang="ru-RU" sz="1900" b="1" dirty="0" smtClean="0">
                <a:latin typeface="Times New Roman" panose="02020603050405020304" pitchFamily="18" charset="0"/>
                <a:cs typeface="Times New Roman" panose="02020603050405020304" pitchFamily="18" charset="0"/>
              </a:rPr>
              <a:t>.</a:t>
            </a:r>
          </a:p>
          <a:p>
            <a:pPr lvl="0"/>
            <a:endParaRPr lang="ru-RU" sz="1800" dirty="0" smtClean="0">
              <a:latin typeface="Times New Roman" panose="02020603050405020304" pitchFamily="18" charset="0"/>
              <a:cs typeface="Times New Roman" panose="02020603050405020304" pitchFamily="18" charset="0"/>
            </a:endParaRPr>
          </a:p>
          <a:p>
            <a:pPr lvl="0"/>
            <a:endParaRPr lang="ru-RU" sz="1800" dirty="0">
              <a:latin typeface="Times New Roman" panose="02020603050405020304" pitchFamily="18" charset="0"/>
              <a:cs typeface="Times New Roman" panose="02020603050405020304" pitchFamily="18" charset="0"/>
            </a:endParaRPr>
          </a:p>
          <a:p>
            <a:pPr lvl="0"/>
            <a:r>
              <a:rPr lang="ru-RU" sz="1800" dirty="0" smtClean="0">
                <a:latin typeface="Times New Roman" panose="02020603050405020304" pitchFamily="18" charset="0"/>
                <a:cs typeface="Times New Roman" panose="02020603050405020304" pitchFamily="18" charset="0"/>
              </a:rPr>
              <a:t>Зачет </a:t>
            </a:r>
            <a:r>
              <a:rPr lang="ru-RU" sz="1800" dirty="0">
                <a:latin typeface="Times New Roman" panose="02020603050405020304" pitchFamily="18" charset="0"/>
                <a:cs typeface="Times New Roman" panose="02020603050405020304" pitchFamily="18" charset="0"/>
              </a:rPr>
              <a:t>проводится в письменном виде. Необходимо подготовить письменные краткий ответ 	на один из указанных вопросов. Оформление: формат </a:t>
            </a:r>
            <a:r>
              <a:rPr lang="en-US" sz="1800" dirty="0">
                <a:latin typeface="Times New Roman" panose="02020603050405020304" pitchFamily="18" charset="0"/>
                <a:cs typeface="Times New Roman" panose="02020603050405020304" pitchFamily="18" charset="0"/>
              </a:rPr>
              <a:t>word</a:t>
            </a:r>
            <a:r>
              <a:rPr lang="ru-RU" sz="1800" dirty="0">
                <a:latin typeface="Times New Roman" panose="02020603050405020304" pitchFamily="18" charset="0"/>
                <a:cs typeface="Times New Roman" panose="02020603050405020304" pitchFamily="18" charset="0"/>
              </a:rPr>
              <a:t>, шрифт 14, интервал 1,5. Необходимо сверху указать 	ФИО, место работы, должность, дату. Ответы необходимо направить на почту: 	</a:t>
            </a:r>
            <a:r>
              <a:rPr lang="en-US" sz="1800" dirty="0">
                <a:latin typeface="Times New Roman" panose="02020603050405020304" pitchFamily="18" charset="0"/>
                <a:cs typeface="Times New Roman" panose="02020603050405020304" pitchFamily="18" charset="0"/>
                <a:hlinkClick r:id="rId2"/>
              </a:rPr>
              <a:t>musinlc@musinlc.ru</a:t>
            </a:r>
            <a:r>
              <a:rPr lang="en-US" sz="1800" dirty="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 в дату, установленную для зачета согласно расписанию курса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endParaRPr lang="ru-RU" sz="1900" dirty="0">
              <a:latin typeface="Times New Roman" panose="02020603050405020304" pitchFamily="18" charset="0"/>
              <a:cs typeface="Times New Roman" panose="02020603050405020304" pitchFamily="18" charset="0"/>
            </a:endParaRPr>
          </a:p>
          <a:p>
            <a:endParaRPr lang="ru-RU"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510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a:t>
            </a:r>
            <a:endParaRPr lang="ru-RU" sz="2000"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ru-RU" sz="1800" b="1" dirty="0">
                <a:latin typeface="Times New Roman" panose="02020603050405020304" pitchFamily="18" charset="0"/>
                <a:cs typeface="Times New Roman" panose="02020603050405020304" pitchFamily="18" charset="0"/>
              </a:rPr>
              <a:t>Рамочная программа по климату и энергетике на период до 2030 г. </a:t>
            </a:r>
            <a:r>
              <a:rPr lang="ru-RU" sz="1800" b="1" dirty="0" smtClean="0">
                <a:latin typeface="Times New Roman" panose="02020603050405020304" pitchFamily="18" charset="0"/>
                <a:cs typeface="Times New Roman" panose="02020603050405020304" pitchFamily="18" charset="0"/>
              </a:rPr>
              <a:t>:</a:t>
            </a:r>
          </a:p>
          <a:p>
            <a:pPr algn="just"/>
            <a:r>
              <a:rPr lang="ru-RU" sz="1800" dirty="0">
                <a:latin typeface="Times New Roman" panose="02020603050405020304" pitchFamily="18" charset="0"/>
                <a:cs typeface="Times New Roman" panose="02020603050405020304" pitchFamily="18" charset="0"/>
              </a:rPr>
              <a:t>Цель 40% парниковых газов реализуется Системой торговли квотами на выбросы </a:t>
            </a:r>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 Регламентом о разделении </a:t>
            </a:r>
            <a:r>
              <a:rPr lang="ru-RU" sz="1800" dirty="0" smtClean="0">
                <a:latin typeface="Times New Roman" panose="02020603050405020304" pitchFamily="18" charset="0"/>
                <a:cs typeface="Times New Roman" panose="02020603050405020304" pitchFamily="18" charset="0"/>
              </a:rPr>
              <a:t>усилий с </a:t>
            </a:r>
            <a:r>
              <a:rPr lang="ru-RU" sz="1800" dirty="0">
                <a:latin typeface="Times New Roman" panose="02020603050405020304" pitchFamily="18" charset="0"/>
                <a:cs typeface="Times New Roman" panose="02020603050405020304" pitchFamily="18" charset="0"/>
              </a:rPr>
              <a:t>целями государств-членов по сокращению выбросов и Регламентом  </a:t>
            </a:r>
            <a:r>
              <a:rPr lang="ru-RU" sz="1800" dirty="0" smtClean="0">
                <a:latin typeface="Times New Roman" panose="02020603050405020304" pitchFamily="18" charset="0"/>
                <a:cs typeface="Times New Roman" panose="02020603050405020304" pitchFamily="18" charset="0"/>
              </a:rPr>
              <a:t>о </a:t>
            </a:r>
            <a:r>
              <a:rPr lang="ru-RU" sz="1800" dirty="0">
                <a:latin typeface="Times New Roman" panose="02020603050405020304" pitchFamily="18" charset="0"/>
                <a:cs typeface="Times New Roman" panose="02020603050405020304" pitchFamily="18" charset="0"/>
              </a:rPr>
              <a:t>землепользовании, изменениях в землепользовании и лесном </a:t>
            </a:r>
            <a:r>
              <a:rPr lang="ru-RU" sz="1800" dirty="0" smtClean="0">
                <a:latin typeface="Times New Roman" panose="02020603050405020304" pitchFamily="18" charset="0"/>
                <a:cs typeface="Times New Roman" panose="02020603050405020304" pitchFamily="18" charset="0"/>
              </a:rPr>
              <a:t>хозяйстве.</a:t>
            </a:r>
            <a:r>
              <a:rPr lang="ru-RU" sz="1800" dirty="0">
                <a:latin typeface="Times New Roman" panose="02020603050405020304" pitchFamily="18" charset="0"/>
                <a:cs typeface="Times New Roman" panose="02020603050405020304" pitchFamily="18" charset="0"/>
              </a:rPr>
              <a:t> Таким образом, все сектора будут способствовать достижению 40-процентной цели как за счет сокращения выбросов, так и за счет увеличения абсорбции.</a:t>
            </a:r>
          </a:p>
          <a:p>
            <a:pPr algn="just"/>
            <a:r>
              <a:rPr lang="ru-RU" sz="1800" dirty="0">
                <a:latin typeface="Times New Roman" panose="02020603050405020304" pitchFamily="18" charset="0"/>
                <a:cs typeface="Times New Roman" panose="02020603050405020304" pitchFamily="18" charset="0"/>
              </a:rPr>
              <a:t>Все три части климатического законодательства теперь будут обновлены с целью реализации предложенной цели сокращения чистых выбросов парниковых газов не менее чем на 55%. Комиссия представит предложения к июлю 2021 года.</a:t>
            </a:r>
          </a:p>
          <a:p>
            <a:r>
              <a:rPr lang="en-US" sz="1800" b="1" dirty="0">
                <a:latin typeface="Times New Roman" panose="02020603050405020304" pitchFamily="18" charset="0"/>
                <a:cs typeface="Times New Roman" panose="02020603050405020304" pitchFamily="18" charset="0"/>
                <a:hlinkClick r:id="rId2"/>
              </a:rPr>
              <a:t>https://</a:t>
            </a:r>
            <a:r>
              <a:rPr lang="en-US" sz="1800" b="1" dirty="0" smtClean="0">
                <a:latin typeface="Times New Roman" panose="02020603050405020304" pitchFamily="18" charset="0"/>
                <a:cs typeface="Times New Roman" panose="02020603050405020304" pitchFamily="18" charset="0"/>
                <a:hlinkClick r:id="rId2"/>
              </a:rPr>
              <a:t>climate.ec.europa.eu/eu-action/climate-strategies-targets/2030-climate-energy-framework_en</a:t>
            </a:r>
            <a:r>
              <a:rPr lang="ru-RU" sz="1800" b="1" dirty="0" smtClean="0">
                <a:latin typeface="Times New Roman" panose="02020603050405020304" pitchFamily="18" charset="0"/>
                <a:cs typeface="Times New Roman" panose="02020603050405020304" pitchFamily="18" charset="0"/>
              </a:rPr>
              <a:t> </a:t>
            </a:r>
            <a:endParaRPr lang="ru-RU" sz="18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8419669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3314</TotalTime>
  <Words>6935</Words>
  <Application>Microsoft Office PowerPoint</Application>
  <PresentationFormat>Экран (4:3)</PresentationFormat>
  <Paragraphs>633</Paragraphs>
  <Slides>85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85</vt:i4>
      </vt:variant>
    </vt:vector>
  </HeadingPairs>
  <TitlesOfParts>
    <vt:vector size="86" baseType="lpstr">
      <vt:lpstr>Тема Office</vt:lpstr>
      <vt:lpstr>  КУРС ПРОФЕССИОНАЛЬНОЙ ПЕРЕПОДГОТОВКИ </vt:lpstr>
      <vt:lpstr>Зарубежное правовое регулирование</vt:lpstr>
      <vt:lpstr>Зарубежное правовое регулирование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Европейском Союзе</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Федеративной Республике Германия</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Соединенных Штатах Америки</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Китайской Народной Республике</vt:lpstr>
      <vt:lpstr>Правовое регулирование  в области снижения выбросов парниковых газов, реализации климатических проектов и оборота углеродных единиц в Японии</vt:lpstr>
      <vt:lpstr>Правовое регулирование  в области снижения выбросов парниковых газов, реализации климатических проектов и оборота углеродных единиц в Японии</vt:lpstr>
      <vt:lpstr>Правовое регулирование  в области снижения выбросов парниковых газов, реализации климатических проектов и оборота углеродных единиц в Японии</vt:lpstr>
      <vt:lpstr>Правовое регулирование  в области снижения выбросов парниковых газов, реализации климатических проектов и оборота углеродных единиц в Японии</vt:lpstr>
      <vt:lpstr>Правовое регулирование  в области снижения выбросов парниковых газов, реализации климатических проектов и оборота углеродных единиц в Японии</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Правовое регулирование  в области снижения выбросов парниковых газов, реализации климатических проектов и оборота углеродных единиц в Республике Корея</vt:lpstr>
      <vt:lpstr>Международные   и зарубежные системы валидации, верификации климатических проектов</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Clean Development Mechanism (CDM) - Механизм чистого развития (МЧР)</vt:lpstr>
      <vt:lpstr>Глобальный совет по выбросам углерода (GCC)</vt:lpstr>
      <vt:lpstr>Глобальный совет по выбросам углерода (GCC)</vt:lpstr>
      <vt:lpstr>Глобальный совет по выбросам углерода (GCC)</vt:lpstr>
      <vt:lpstr>Глобальный совет по выбросам углерода (GCC)</vt:lpstr>
      <vt:lpstr>Глобальный совет по выбросам углерода (GCC)</vt:lpstr>
      <vt:lpstr>Глобальный совет по выбросам углерода (GCC)</vt:lpstr>
      <vt:lpstr>Gold Standard for global goals</vt:lpstr>
      <vt:lpstr>Gold Standard for global goals</vt:lpstr>
      <vt:lpstr>Gold Standard for global goals</vt:lpstr>
      <vt:lpstr>Международная аккредитация по сокращению выбросов углерода (ICROA)</vt:lpstr>
      <vt:lpstr>Международная аккредитация по сокращению выбросов углерода (ICROA)</vt:lpstr>
      <vt:lpstr>Международная аккредитация по сокращению выбросов углерода (ICROA)</vt:lpstr>
      <vt:lpstr>Стандарты деятельности  в области изменения климата и устойчивого развития Verra</vt:lpstr>
      <vt:lpstr>Стандарты деятельности  в области изменения климата и устойчивого развития Verra</vt:lpstr>
      <vt:lpstr>Стандарты деятельности  в области изменения климата и устойчивого развития Verra</vt:lpstr>
      <vt:lpstr>Стандарты деятельности  в области изменения климата и устойчивого развития Verra</vt:lpstr>
      <vt:lpstr>Механизм совместного кредитования (JCM) </vt:lpstr>
      <vt:lpstr>Механизм совместного кредитования (JCM) </vt:lpstr>
      <vt:lpstr>Механизм совместного кредитования (JCM) </vt:lpstr>
      <vt:lpstr>РЕКОМЕНДАЦИИ ДЛЯ САМОСТОЯТЕЛЬНОЙ РАБОТЫ</vt:lpstr>
      <vt:lpstr>Рекомендуемые научные и учебные издания</vt:lpstr>
      <vt:lpstr>Примерные вопросы для зачета</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Раздел 3 международные системы валидации, верификации климатических проектов</dc:title>
  <dc:creator>user</dc:creator>
  <cp:lastModifiedBy>user</cp:lastModifiedBy>
  <cp:revision>160</cp:revision>
  <dcterms:created xsi:type="dcterms:W3CDTF">2023-04-23T16:13:52Z</dcterms:created>
  <dcterms:modified xsi:type="dcterms:W3CDTF">2025-10-11T20:55:23Z</dcterms:modified>
</cp:coreProperties>
</file>