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6" r:id="rId4"/>
    <p:sldId id="265" r:id="rId5"/>
    <p:sldId id="258" r:id="rId6"/>
    <p:sldId id="267" r:id="rId7"/>
    <p:sldId id="268" r:id="rId8"/>
    <p:sldId id="259" r:id="rId9"/>
    <p:sldId id="260" r:id="rId10"/>
    <p:sldId id="269" r:id="rId11"/>
    <p:sldId id="270" r:id="rId12"/>
    <p:sldId id="271" r:id="rId13"/>
    <p:sldId id="272" r:id="rId14"/>
    <p:sldId id="261" r:id="rId15"/>
    <p:sldId id="273" r:id="rId16"/>
    <p:sldId id="274" r:id="rId17"/>
    <p:sldId id="275" r:id="rId18"/>
    <p:sldId id="262" r:id="rId19"/>
    <p:sldId id="276" r:id="rId20"/>
    <p:sldId id="283" r:id="rId21"/>
    <p:sldId id="284" r:id="rId22"/>
    <p:sldId id="285" r:id="rId23"/>
    <p:sldId id="286" r:id="rId24"/>
    <p:sldId id="287" r:id="rId25"/>
    <p:sldId id="277" r:id="rId26"/>
    <p:sldId id="278" r:id="rId27"/>
    <p:sldId id="292" r:id="rId28"/>
    <p:sldId id="289" r:id="rId29"/>
    <p:sldId id="288" r:id="rId30"/>
    <p:sldId id="290" r:id="rId31"/>
    <p:sldId id="291" r:id="rId32"/>
    <p:sldId id="281" r:id="rId33"/>
    <p:sldId id="280" r:id="rId34"/>
    <p:sldId id="279" r:id="rId35"/>
    <p:sldId id="282" r:id="rId36"/>
    <p:sldId id="263" r:id="rId37"/>
    <p:sldId id="293" r:id="rId3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3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BC33C-1380-4758-80E4-5EC9C1782A3F}" type="datetimeFigureOut">
              <a:rPr lang="ru-RU" smtClean="0"/>
              <a:t>11.10.2025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CA355-09BB-4429-8796-DBBC3D9739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66448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BC33C-1380-4758-80E4-5EC9C1782A3F}" type="datetimeFigureOut">
              <a:rPr lang="ru-RU" smtClean="0"/>
              <a:t>11.10.2025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CA355-09BB-4429-8796-DBBC3D9739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45510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BC33C-1380-4758-80E4-5EC9C1782A3F}" type="datetimeFigureOut">
              <a:rPr lang="ru-RU" smtClean="0"/>
              <a:t>11.10.2025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CA355-09BB-4429-8796-DBBC3D9739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3011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BC33C-1380-4758-80E4-5EC9C1782A3F}" type="datetimeFigureOut">
              <a:rPr lang="ru-RU" smtClean="0"/>
              <a:t>11.10.2025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CA355-09BB-4429-8796-DBBC3D9739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2622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BC33C-1380-4758-80E4-5EC9C1782A3F}" type="datetimeFigureOut">
              <a:rPr lang="ru-RU" smtClean="0"/>
              <a:t>11.10.2025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CA355-09BB-4429-8796-DBBC3D9739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6457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BC33C-1380-4758-80E4-5EC9C1782A3F}" type="datetimeFigureOut">
              <a:rPr lang="ru-RU" smtClean="0"/>
              <a:t>11.10.2025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CA355-09BB-4429-8796-DBBC3D9739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44936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BC33C-1380-4758-80E4-5EC9C1782A3F}" type="datetimeFigureOut">
              <a:rPr lang="ru-RU" smtClean="0"/>
              <a:t>11.10.2025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CA355-09BB-4429-8796-DBBC3D9739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43618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BC33C-1380-4758-80E4-5EC9C1782A3F}" type="datetimeFigureOut">
              <a:rPr lang="ru-RU" smtClean="0"/>
              <a:t>11.10.2025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CA355-09BB-4429-8796-DBBC3D9739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3473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BC33C-1380-4758-80E4-5EC9C1782A3F}" type="datetimeFigureOut">
              <a:rPr lang="ru-RU" smtClean="0"/>
              <a:t>11.10.2025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CA355-09BB-4429-8796-DBBC3D9739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91583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BC33C-1380-4758-80E4-5EC9C1782A3F}" type="datetimeFigureOut">
              <a:rPr lang="ru-RU" smtClean="0"/>
              <a:t>11.10.2025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CA355-09BB-4429-8796-DBBC3D9739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1277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BC33C-1380-4758-80E4-5EC9C1782A3F}" type="datetimeFigureOut">
              <a:rPr lang="ru-RU" smtClean="0"/>
              <a:t>11.10.2025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CA355-09BB-4429-8796-DBBC3D9739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84266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ABC33C-1380-4758-80E4-5EC9C1782A3F}" type="datetimeFigureOut">
              <a:rPr lang="ru-RU" smtClean="0"/>
              <a:t>11.10.2025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1CA355-09BB-4429-8796-DBBC3D9739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95170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carbonreg.ru/ru/projects/2/" TargetMode="External"/><Relationship Id="rId2" Type="http://schemas.openxmlformats.org/officeDocument/2006/relationships/hyperlink" Target="https://carbonreg.ru/ru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carbonreg.ru/ru/projects/5/" TargetMode="External"/><Relationship Id="rId5" Type="http://schemas.openxmlformats.org/officeDocument/2006/relationships/hyperlink" Target="https://carbonreg.ru/ru/projects/4/" TargetMode="External"/><Relationship Id="rId4" Type="http://schemas.openxmlformats.org/officeDocument/2006/relationships/hyperlink" Target="https://carbonreg.ru/ru/projects/3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s://cbr.ru/Content/Document/File/143773/onfr_2023-2025.pdf" TargetMode="External"/><Relationship Id="rId2" Type="http://schemas.openxmlformats.org/officeDocument/2006/relationships/hyperlink" Target="https://www.moex.com/n51701/?nt=106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ng.ru/economics/2024-10-21/100_174221102024.html" TargetMode="Externa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https://finance.mail.ru/2024-12-09/na-spbmtsb-sostoyalas-pervaya-sdelka-po-prodazhe-uglerodnyh-edinic-63995146/" TargetMode="Externa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hyperlink" Target="https://carbonreg.ru/ru/" TargetMode="Externa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https://pub.fsa.gov.ru/ral" TargetMode="External"/><Relationship Id="rId2" Type="http://schemas.openxmlformats.org/officeDocument/2006/relationships/hyperlink" Target="https://carbonreg.ru/ru/verifiers/" TargetMode="Externa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hyperlink" Target="https://sakhalin.gov.ru/fileadmin/main/files/RRO.PDF" TargetMode="Externa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hyperlink" Target="https://iprmedia.ru/products/ipr-books.html" TargetMode="External"/><Relationship Id="rId2" Type="http://schemas.openxmlformats.org/officeDocument/2006/relationships/hyperlink" Target="https://carbonreg.ru/ru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mlcherald.ru/" TargetMode="External"/><Relationship Id="rId4" Type="http://schemas.openxmlformats.org/officeDocument/2006/relationships/hyperlink" Target="https://mlcjournal.ru/" TargetMode="Externa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hyperlink" Target="mailto:musinlc@musinlc.ru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sozd.duma.gov.ru/bill/37939-8" TargetMode="External"/><Relationship Id="rId2" Type="http://schemas.openxmlformats.org/officeDocument/2006/relationships/hyperlink" Target="http://pravo.gov.ru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92697"/>
            <a:ext cx="7772400" cy="295232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КУРС ПРОФЕССИОНАЛЬНОЙ ПЕРЕПОДГОТОВКИ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3886200"/>
            <a:ext cx="7776864" cy="227910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ru-RU" sz="29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Модуль 2. Раздел 8</a:t>
            </a:r>
            <a:endParaRPr lang="ru-RU" sz="29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Правовое обеспечение </a:t>
            </a:r>
            <a:r>
              <a:rPr lang="ru-RU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энергоклиматических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проектов. Часть 2.</a:t>
            </a:r>
            <a:endParaRPr lang="ru-RU" sz="29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© </a:t>
            </a:r>
            <a:r>
              <a:rPr lang="ru-RU" sz="2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АНО «Научно-исследовательский «Центр развития энергетического права и современной правовой науки имени </a:t>
            </a:r>
            <a:r>
              <a:rPr lang="ru-RU" sz="21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В.А.Мусина</a:t>
            </a:r>
            <a:r>
              <a:rPr lang="ru-RU" sz="2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». 2025 г.</a:t>
            </a:r>
            <a:endParaRPr lang="ru-RU" sz="2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ru-RU" dirty="0"/>
          </a:p>
        </p:txBody>
      </p:sp>
      <p:pic>
        <p:nvPicPr>
          <p:cNvPr id="4" name="Рисунок 3" descr="C:\Users\Admin\Documents\Логотипы\logo.png"/>
          <p:cNvPicPr/>
          <p:nvPr/>
        </p:nvPicPr>
        <p:blipFill>
          <a:blip r:embed="rId2"/>
          <a:stretch/>
        </p:blipFill>
        <p:spPr bwMode="auto">
          <a:xfrm>
            <a:off x="3583617" y="836712"/>
            <a:ext cx="2695575" cy="7239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039719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Правовое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регулирование в области снижения выбросов парниковых газов, реализации климатических проектов и оборота углеродных единиц на уровне федеральных законов</a:t>
            </a:r>
            <a:b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частью 1 статьи 4 ФЗ «Об ограничении выбросов парниковых газов»  меры по ограничению выбросов парниковых газов включают в себя: </a:t>
            </a: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государственный учет выбросов парниковых газов; </a:t>
            </a: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установление целевых показателей сокращения выбросов парниковых газов; </a:t>
            </a: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поддержку в соответствии с законодательством Российской Федерации деятельности по сокращению выбросов парниковых газов и увеличению поглощения парниковых газов. </a:t>
            </a: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Согласно части 2 статьи 4 ФЗ «Об ограничении выбросов парниковых газов»  государственное управление в области ограничения выбросов парниковых газов осуществляется Правительством Российской Федерации непосредственно или через уполномоченный Правительством Российской Федерации федеральный орган исполнительной власти. </a:t>
            </a: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Большинство положений  ФЗ «Об ограничении выбросов парниковых газов» содержит нормы отсылочного характера. Детализация положений осуществляется на уровне подзаконных нормативных правовых актов.</a:t>
            </a:r>
          </a:p>
          <a:p>
            <a:pPr algn="just"/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40746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Правовое 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регулирование в области снижения выбросов парниковых газов, реализации климатических проектов и оборота углеродных единиц на уровне федеральных законов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ФЗ «О проведении эксперимента по ограничению выбросов парниковых газов»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принят в целях реализации возможности и создания условий для проведения субъектами Российской Федерации на своих территориях эксперимента по ограничению выбросов парниковых газов.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Эксперимент проводится на территории Сахалинской области - с 1 сентября 2022 года по 31 декабря 2028 года включительно; на территориях иных субъектов Российской Федерации, включенных в эксперимент путем внесения изменений в ФЗ «О проведении эксперимента по ограничению выбросов парниковых газов» Федеральный закон и  в сроки, также установленные путем внесения изменений в ФЗ «О проведении эксперимента по ограничению выбросов парниковых газов». </a:t>
            </a:r>
          </a:p>
          <a:p>
            <a:pPr algn="just"/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62048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Правовое регулирование в области снижения выбросов парниковых газов, реализации климатических проектов и оборота углеродных единиц на уровне федеральных законов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ФЗ «О проведении эксперимента по ограничению выбросов парниковых газов»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закреплено, что целью эксперимента является достижение углеродной нейтральности: </a:t>
            </a: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на территории Сахалинской области - до 31 декабря 2025 года; </a:t>
            </a: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на территориях иных субъектов Российской Федерации, включенных в эксперимент в соответствии - в сроки, установленные путем внесения изменений в ФЗ «О проведении эксперимента по ограничению выбросов парниковых газов».</a:t>
            </a: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 углеродной нейтральностью понимается состояние баланса между антропогенными выбросами парниковых газов и их поглощением, при котором масса антропогенных выбросов парниковых газов не превышает массу их поглощения за календарный год. </a:t>
            </a:r>
          </a:p>
          <a:p>
            <a:pPr algn="just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Задачами эксперимента являются: </a:t>
            </a: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стимулирование внедрения технологий сокращения выбросов парниковых газов и увеличения их поглощения; </a:t>
            </a: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формирование системы независимой верификации; </a:t>
            </a: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создание системы обращения углеродных единиц и единиц выполнения квоты.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908391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Правовое регулирование в области снижения выбросов парниковых газов, реализации климатических проектов и оборота углеродных единиц на уровне федеральных законов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ФЗ 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«О проведении эксперимента по ограничению выбросов парниковых газов» 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закреплены положения о региональных регулируемых организациях, инвентаризации выбросов парниковых газов,  порядке утверждения программу проведения эксперимента, квотировании выбросов парниковых газов в рамках проведения эксперимента, углеродной отчетности, полномочиях государственных органов и др.</a:t>
            </a:r>
          </a:p>
          <a:p>
            <a:pPr algn="just"/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Многие положения  ФЗ «О проведении эксперимента по ограничению выбросов парниковых газов» содержат отсылочные нормы и детализируются на уровне подзаконных нормативных правовых актов.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960572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равовое регулирование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области снижения выбросов парниковых газов, реализации климатических проектов и оборота углеродных единиц на уровне подзаконных нормативных правовых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актов 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Правительством Российской Федерации во исполнение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ФЗ «Об ограничении выбросов парниковых газов»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приняты в том числе следующие постановления:</a:t>
            </a:r>
          </a:p>
          <a:p>
            <a:pPr algn="just"/>
            <a:r>
              <a:rPr lang="ru-RU" sz="1600" dirty="0" smtClean="0">
                <a:latin typeface="Times New Roman"/>
                <a:cs typeface="Times New Roman"/>
              </a:rPr>
              <a:t>►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Правительства РФ от 24.03.2022 N 455 «Об утверждении Правил верификации результатов реализации климатических проектов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»;</a:t>
            </a:r>
          </a:p>
          <a:p>
            <a:pPr algn="just"/>
            <a:r>
              <a:rPr lang="ru-RU" sz="1600" dirty="0" smtClean="0">
                <a:latin typeface="Times New Roman"/>
                <a:cs typeface="Times New Roman"/>
              </a:rPr>
              <a:t>►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Правительства РФ от 20.04.2022 N 707 «Об утверждении Правил представления и проверки отчетов о выбросах парниковых газов, формы отчета о выбросах парниковых газов, Правил создания и ведения реестра выбросов парниковых газов и о внесении изменений в некоторые акты Правительства Российской Федерации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»;</a:t>
            </a:r>
          </a:p>
          <a:p>
            <a:pPr algn="just"/>
            <a:r>
              <a:rPr lang="ru-RU" sz="1600" b="1" dirty="0" smtClean="0">
                <a:latin typeface="Times New Roman"/>
                <a:cs typeface="Times New Roman"/>
              </a:rPr>
              <a:t>►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Правительства РФ от 30.03.2022 N 518 «О порядке определения платы за оказание оператором услуг по проведению операций в реестре углеродных единиц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»;</a:t>
            </a:r>
          </a:p>
          <a:p>
            <a:pPr algn="just"/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►Постановление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Правительства РФ от 30.04.2022 N 790 «Об утверждении Правил создания и ведения реестра углеродных единиц, а также проведения операций с углеродными единицами в реестре углеродных единиц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»;</a:t>
            </a:r>
          </a:p>
          <a:p>
            <a:pPr algn="just"/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►Постановление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Правительства РФ от 20.05.2022 N 905 «Об утверждении формы типового договора на оказание оператором услуг по проведению операций в реестре углеродных единиц»</a:t>
            </a:r>
          </a:p>
        </p:txBody>
      </p:sp>
    </p:spTree>
    <p:extLst>
      <p:ext uri="{BB962C8B-B14F-4D97-AF65-F5344CB8AC3E}">
        <p14:creationId xmlns:p14="http://schemas.microsoft.com/office/powerpoint/2010/main" val="6978943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Правовое регулирование в области снижения выбросов парниковых газов, реализации климатических проектов и оборота углеродных единиц на уровне подзаконных нормативных правовых актов 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Федеральными органами исполнительной власти приняты в том числе следующие нормативные правовые акты:</a:t>
            </a:r>
          </a:p>
          <a:p>
            <a:pPr algn="just"/>
            <a:r>
              <a:rPr lang="ru-RU" sz="2400" dirty="0" smtClean="0">
                <a:latin typeface="Times New Roman"/>
                <a:cs typeface="Times New Roman"/>
              </a:rPr>
              <a:t>►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Минэкономразвития России от 11.05.2022 N 248 «Об утверждении критериев и порядка отнесения проектов, реализуемых юридическими лицами, индивидуальными предпринимателями или физическими лицами, к климатическим проектам, формы и порядка представления отчета о реализации климатического проекта»;</a:t>
            </a: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►Приказ Минприроды России от 25.04.2022 N 298 «Об утверждении порядка подготовки кадастра антропогенных выбросов из источников и абсорбции поглотителями парниковых газов» .</a:t>
            </a:r>
          </a:p>
          <a:p>
            <a:pPr algn="just"/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95607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Правовое регулирование в области снижения выбросов парниковых газов, реализации климатических проектов и оборота углеродных единиц на уровне подзаконных нормативных правовых актов 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algn="just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 исполнении ФЗ «О проведении эксперимента по ограничению выбросов парниковых газов в отдельных субъектах Российской Федерации» приняты в том числе следующие подзаконные нормативные правовые акты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1600" dirty="0" smtClean="0">
                <a:latin typeface="Times New Roman"/>
                <a:cs typeface="Times New Roman"/>
              </a:rPr>
              <a:t>►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Правительства РФ от 18.08.2022 N 1441 «О ставке платы за превышение квоты выбросов парниковых газов в рамках проведения эксперимента по ограничению выбросов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парниковых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газов на территории Сахалинской области»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1600" b="1" dirty="0" smtClean="0">
                <a:latin typeface="Times New Roman"/>
                <a:cs typeface="Times New Roman"/>
              </a:rPr>
              <a:t>►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Правительства РФ от 05.08.2022 N 1390 «Об утверждении Правил исчисления и взимания платы за превышение квоты выбросов парниковых газов в рамках проведения эксперимента по ограничению выбросов парниковых газов на территории Сахалинской области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»;</a:t>
            </a:r>
          </a:p>
          <a:p>
            <a:pPr algn="just"/>
            <a:r>
              <a:rPr lang="ru-RU" sz="1600" b="1" dirty="0" smtClean="0">
                <a:latin typeface="Times New Roman"/>
                <a:cs typeface="Times New Roman"/>
              </a:rPr>
              <a:t>►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Правительства РФ от 20.04.2022 N 708 «Об определении координатора эксперимента по ограничению выбросов парниковых газов на территории отдельных субъектов Российской Федерации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»;</a:t>
            </a:r>
          </a:p>
          <a:p>
            <a:pPr algn="just"/>
            <a:r>
              <a:rPr lang="ru-RU" sz="1600" b="1" dirty="0" smtClean="0">
                <a:latin typeface="Times New Roman"/>
                <a:cs typeface="Times New Roman"/>
              </a:rPr>
              <a:t>►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Правительства РФ от 16.04.2022 N 678 «Об установлении периода, за который осуществляется инвентаризация выбросов парниковых газов и поглощений парниковых газов в целях определения баланса выбросов парниковых газов и поглощений парниковых газов на территории Сахалинской области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»;</a:t>
            </a:r>
          </a:p>
          <a:p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7170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Правовое регулирование в области снижения выбросов парниковых газов, реализации климатических проектов и оборота углеродных единиц на уровне подзаконных нормативных правовых актов 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ru-RU" sz="1800" dirty="0" smtClean="0">
                <a:latin typeface="Times New Roman"/>
                <a:cs typeface="Times New Roman"/>
              </a:rPr>
              <a:t>►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Минэкономразвития России от 24.08.2022 N 452 «Об утверждении методики определения проектируемых квот выбросов парниковых газов в рамках проведения эксперимента по ограничению выбросов парниковых газов в отдельных субъектах Российской Федерации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»;</a:t>
            </a:r>
          </a:p>
          <a:p>
            <a:pPr algn="just"/>
            <a:r>
              <a:rPr lang="ru-RU" sz="1800" b="1" dirty="0" smtClean="0">
                <a:latin typeface="Times New Roman"/>
                <a:cs typeface="Times New Roman"/>
              </a:rPr>
              <a:t>►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Минэкономразвития России от 29.06.2022 N 340 «Об утверждении порядка представления уполномоченным органом отчета о результатах мониторинга реализации программы проведения эксперимента по ограничению выбросов парниковых газов в отдельных субъектах Российской Федерации и формы такого отчета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»;</a:t>
            </a:r>
          </a:p>
          <a:p>
            <a:pPr algn="just"/>
            <a:r>
              <a:rPr lang="ru-RU" sz="1800" b="1" dirty="0" smtClean="0">
                <a:latin typeface="Times New Roman"/>
                <a:cs typeface="Times New Roman"/>
              </a:rPr>
              <a:t>►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Минэкономразвития России от 06.05.2022 N 247 «Об утверждении порядка отнесении юридических лиц и индивидуальных предпринимателей к региональным регулируемым организациям в рамках проведения эксперимента по ограничению выбросов парниковых газов в отдельных субъектах Российской Федерации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pPr algn="just"/>
            <a:endParaRPr lang="ru-RU" sz="1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16741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Правовое регулирование в области снижения выбросов парниковых газов, реализации климатических проектов и оборота углеродных единиц на уровне подзаконных нормативных правовых актов 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Также следует отметить национальные стандарты Российской Федерации в области обеспечения ограничения выбросов парниковых газов, реализации климатических проектов, оборота углеродных единиц, в том числе:</a:t>
            </a:r>
          </a:p>
          <a:p>
            <a:pPr algn="just"/>
            <a:r>
              <a:rPr lang="ru-RU" sz="1400" b="1" dirty="0" smtClean="0">
                <a:latin typeface="Times New Roman"/>
                <a:cs typeface="Times New Roman"/>
              </a:rPr>
              <a:t>►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ГОСТ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 ИСО 14080-2021. Национальный стандарт Российской Федерации. «Управление парниковыми газами и связанные виды деятельности. Система подходов и методическое обеспечение реализации климатических проектов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»;</a:t>
            </a:r>
          </a:p>
          <a:p>
            <a:pPr algn="just"/>
            <a:r>
              <a:rPr lang="ru-RU" sz="1400" b="1" dirty="0" smtClean="0">
                <a:latin typeface="Times New Roman"/>
                <a:cs typeface="Times New Roman"/>
              </a:rPr>
              <a:t>►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ГОСТ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 ИСО 14064-1-2021 «Газы парниковые. Часть 1. Требования и руководство по количественному определению и отчетности о выбросах и удалении парниковых газов на уровне организации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»;</a:t>
            </a:r>
          </a:p>
          <a:p>
            <a:pPr algn="just"/>
            <a:r>
              <a:rPr lang="ru-RU" sz="1400" b="1" dirty="0" smtClean="0">
                <a:latin typeface="Times New Roman"/>
                <a:cs typeface="Times New Roman"/>
              </a:rPr>
              <a:t>►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ГОСТ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 ИСО 14064-2-2021 «Газы парниковые. Часть 2. Требования и руководство по количественной оценке, мониторингу и составлению отчетной документации на проекты сокращения выбросов парниковых газов или увеличения их удаления на уровне проекта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»;</a:t>
            </a:r>
          </a:p>
          <a:p>
            <a:pPr algn="just"/>
            <a:r>
              <a:rPr lang="ru-RU" sz="1400" b="1" dirty="0" smtClean="0">
                <a:latin typeface="Times New Roman"/>
                <a:cs typeface="Times New Roman"/>
              </a:rPr>
              <a:t>►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ГОСТ Р ИСО 14064-3-2021 «Газы парниковые. Часть 3. Требования и руководство по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валидации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верификации утверждений, касающихся парниковых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газов»;</a:t>
            </a:r>
          </a:p>
          <a:p>
            <a:pPr algn="just"/>
            <a:r>
              <a:rPr lang="ru-RU" sz="1400" b="1" dirty="0" smtClean="0">
                <a:latin typeface="Times New Roman"/>
                <a:cs typeface="Times New Roman"/>
              </a:rPr>
              <a:t>►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ГОСТ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 ИСО 14067–2021 «Газы парниковые. Углеродный след продукции. Требования и руководящие указания по количественному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определению»;</a:t>
            </a:r>
          </a:p>
          <a:p>
            <a:pPr algn="just"/>
            <a:r>
              <a:rPr lang="ru-RU" sz="1400" b="1" dirty="0" smtClean="0">
                <a:latin typeface="Times New Roman"/>
                <a:cs typeface="Times New Roman"/>
              </a:rPr>
              <a:t>►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ГОСТ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 ИСО/МЭК 17029-2022 «Оценка соответствия. Общие принципы и требования к органам по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валидации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верификации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41019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Реестр углеродных единиц. Климатические проекты включенные в реестр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1 сентября 2022 года в соответствии с законом «Об ограничении выбросов парниковых газов» заработал реестр углеродных единиц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Оператором реестра углеродных единиц в соответствии с Распоряжением Правительства от 1 марта 2022 года выступает АО «Контур», действующий при поддержке Газпромбанка и Московской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Биржи.</a:t>
            </a:r>
          </a:p>
          <a:p>
            <a:pPr algn="just"/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https://carbonreg.ru/ru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/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сегодняшний день в реестр углеродных единиц включены следующие климатические проекты: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климатический проект ООО «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ДАЛЬЭНЕРГОИНВЕСТ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»;</a:t>
            </a:r>
          </a:p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https://carbonreg.ru/ru/projects/2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/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климатический проект ПАО "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РУСГИДРО»;</a:t>
            </a:r>
          </a:p>
          <a:p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https://carbonreg.ru/ru/projects/3</a:t>
            </a: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/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климатический проект ПАО "ТАТНЕФТЬ" ИМ. В.Д.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ШАШИНА;</a:t>
            </a:r>
          </a:p>
          <a:p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https://carbonreg.ru/ru/projects/4</a:t>
            </a: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/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климатический проект ПАО "ТАТНЕФТЬ" ИМ. В.Д.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ШАШИНА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https://carbonreg.ru/ru/projects/5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/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90162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Текущее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состояние и тенденции развития правового регулирования в области снижения выбросов парниковых газов, реализации климатических проектов и оборота углеродных единиц в Российской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Федерации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Российская Федерация является участником Рамочной конвенции ООН об изменении климата; Киотского протокола к Рамочной конвенции, Парижского соглашения 2015 года.</a:t>
            </a:r>
          </a:p>
          <a:p>
            <a:pPr algn="just"/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Российская Федерация 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ратифицировала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Рамочную конвенцию ООН об изменении климата на основании  Федерального  закона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04.11.1994 N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34-ФЗ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«О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ратификации рамочной Конвенции ООН об изменении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климата».</a:t>
            </a:r>
          </a:p>
          <a:p>
            <a:pPr algn="just"/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dirty="0" smtClean="0">
                <a:latin typeface="Times New Roman"/>
                <a:cs typeface="Times New Roman"/>
              </a:rPr>
              <a:t>►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Россия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ратифицировала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Киотский протокол 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заявлением согласно положениям  Федерального закона от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04.11.2004 N 128-ФЗ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«О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ратификации Киотского протокола к Рамочной конвенции Организации Объединенных Наций об изменении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климата»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«Российская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Федерация исходит из того, что обязательства, налагаемые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Протоколом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Российскую Федерацию, будут иметь серьезные последствия для ее экономического и социального развития. В связи с этим решение о ратификации было принято после тщательного анализа всех факторов, в том числе с учетом значения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Протокола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 международного сотрудничества, а также с учетом того, что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Протокол 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вступит в силу только при условии участия в нем Российской Федерации. </a:t>
            </a:r>
          </a:p>
          <a:p>
            <a:pPr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Протокол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определяет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каждой из подписавших его Сторон обязательства по количественным показателям сокращений эмиссии парниковых газов в атмосферу в первый период его действия - с 2008 по 2012 год. </a:t>
            </a: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Обязательства Сторон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Протокола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количественным показателям сокращений эмиссии парниковых газов в атмосферу во второй и последующие периоды действия Протокола, то есть после 2012 года, будут определяться в ходе переговоров со Сторонами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Протокола,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которые должны начаться в 2005 году. По итогам этих переговоров Российская Федерация примет решение о своем участии в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Протоколе 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 второй и последующие периоды его действия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.» 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104338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Реестр углеродных единиц. Климатические проекты включенные в реестр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Реестр климатических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стал пополняться  климатическими проектами в сфере газоснабжения, в том числе: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Строительство газопровода от УПСВ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Абдулово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и УПВСН-7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Ашальчи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до котельной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Ашальчи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ПАО «Татнефть» (Индивидуальный номер климатического проекта: 92-2024-00000038);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Строительство газопровода от УПСВ «Каменка» до котельной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БольшеКаменская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НГДУ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Нурлатнефть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ПАО «Татнефть» (Индивидуальный номер климатического проекта:  92-2024-00000027);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Строительство газопровода от УПСФН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Кармалка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до котельной «Нижне-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Кармальская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№ 2» ЕГДУ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Ямашнефть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ПАО «Татнефть» (Индивидуальный номер климатического проекта: 92-2024-00000024);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8301610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Реестр углеродных единиц. Климатические проекты включенные в реестр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Строительство газопровода с ДНС-4972с НГДУ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Азнакаевскнефть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ПАО «Татнефть» (Индивидуальный номер климатического проекта: 92-2024-00000019);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Перевод котельной с мазута на газ АО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Экопэт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(Индивидуальный номер климатического проекта: 27-2024-00000033);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Подключение трубопровода от ДНС-102к ЦДНГ-1 к газопроводу ДНС163-БУСО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ЦКПиПН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УГС ПАО «Татнефть» (Индивидуальный номер климатического проекта: 92-2023-00000002).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8371781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Реестр углеродных единиц. Климатические проекты включенные в реестр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всем проектам получено положительное заключение о соответствии проекта критериям климатических проектов, выданное аккредитованным лицом.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возникает закономерный вопрос о причинах отсутствия в реестре иных проектов в сфере газоснабжения, которые постоянно реализуются и прежде всего ПАО «Газпром» и компаниями Группы Газпром.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Более того, в соответствии с законодательством реализация таких проектов для ПАО «Газпром» и компаний Группы Газпром» является обязанностью, установленной законодателем.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Так, согласно статьи 13 Федерального  закона  от 31.03.1999 N 69-ФЗ «О газоснабжении в Российской Федерации» в целях обеспечения надежного газоснабжения и выполнения международных договоров Российской Федерации и соглашений о поставках газа к полномочиям организации – собственника Единой системы газоснабжения относятся в том числе обеспечение  строительства, эксплуатации, реконструкции и развития объектов Единой системы газоснабжения.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3943615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Реестр углеродных единиц. Климатические проекты включенные в реестр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со статьей 6 Федерального  закона  от 31.03.1999 N 69-ФЗ «О газоснабжении в Российской Федерации» Единая система газоснабжения представляет собой имущественный производственный комплекс, который состоит из технологически, организационно и экономически взаимосвязанных и централизованно управляемых производственных и иных объектов, предназначенных для добычи, транспортировки, хранения и поставок газа.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Нельзя не отметить и проекты по газификации – деятельности по реализации научно-технических и проектных решений, осуществлению строительно-монтажных работ и организационных мер, направленных на использование газа в качестве топливного и энергетического ресурса на объектах жилищно-коммунального хозяйства, промышленных и иных объектах.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9146393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Реестр углеродных единиц. Климатические проекты включенные в реестр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Согласно данным ПАО «Газпром» за счет газификации в 2022 году обеспечено сокращение выбросов парниковых газов в объеме 1,446 млн тонн СО2-экв., за счет перевода транспорта на газомоторное топливо — 2,8 млн тонн СО2-экв</a:t>
            </a:r>
            <a:r>
              <a:rPr lang="ru-RU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Очевидно, что и эти проекты в сфере газоснабжения относятся к климатическим и должны быть внесены в реестр климатических проектов.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https://www.gazprom.ru/press/news/2023/october/article568673/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4713166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Реестр углеродных единиц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Услуги Реестра углеродных </a:t>
            </a:r>
            <a:r>
              <a:rPr lang="ru-RU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единиц:</a:t>
            </a:r>
          </a:p>
          <a:p>
            <a:endParaRPr lang="ru-RU" sz="1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500" b="1" dirty="0" smtClean="0">
                <a:latin typeface="Times New Roman"/>
                <a:cs typeface="Times New Roman"/>
              </a:rPr>
              <a:t>►</a:t>
            </a:r>
            <a:r>
              <a:rPr lang="ru-RU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Открытие 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участнику обращения счета в реестре углеродных </a:t>
            </a:r>
            <a:r>
              <a:rPr lang="ru-RU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единиц;</a:t>
            </a:r>
            <a:endParaRPr lang="ru-RU" sz="1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500" b="1" dirty="0" smtClean="0">
                <a:latin typeface="Times New Roman"/>
                <a:cs typeface="Times New Roman"/>
              </a:rPr>
              <a:t>►</a:t>
            </a:r>
            <a:r>
              <a:rPr lang="ru-RU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Регистрация 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климатического проекта в реестре углеродных </a:t>
            </a:r>
            <a:r>
              <a:rPr lang="ru-RU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единиц;</a:t>
            </a:r>
            <a:endParaRPr lang="ru-RU" sz="1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500" b="1" dirty="0" smtClean="0">
                <a:latin typeface="Times New Roman"/>
                <a:cs typeface="Times New Roman"/>
              </a:rPr>
              <a:t>►</a:t>
            </a:r>
            <a:r>
              <a:rPr lang="ru-RU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Передача 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углеродных единиц между участниками обращения углеродных </a:t>
            </a:r>
            <a:r>
              <a:rPr lang="ru-RU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единиц;</a:t>
            </a:r>
            <a:endParaRPr lang="ru-RU" sz="1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500" b="1" dirty="0" smtClean="0">
                <a:latin typeface="Times New Roman"/>
                <a:cs typeface="Times New Roman"/>
              </a:rPr>
              <a:t>►</a:t>
            </a:r>
            <a:r>
              <a:rPr lang="ru-RU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Списание 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углеродных единиц со счета в целях их зачета и уменьшения углеродного следа в выпущенных в </a:t>
            </a:r>
            <a:r>
              <a:rPr lang="ru-RU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обращение;</a:t>
            </a:r>
            <a:endParaRPr lang="ru-RU" sz="1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500" b="1" dirty="0" smtClean="0">
                <a:latin typeface="Times New Roman"/>
                <a:cs typeface="Times New Roman"/>
              </a:rPr>
              <a:t>►</a:t>
            </a:r>
            <a:r>
              <a:rPr lang="ru-RU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Списание 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углеродных единиц со счета при его закрытии в результате расторжения договора с </a:t>
            </a:r>
            <a:r>
              <a:rPr lang="ru-RU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оператором;</a:t>
            </a:r>
            <a:endParaRPr lang="ru-RU" sz="1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500" b="1" dirty="0" smtClean="0">
                <a:latin typeface="Times New Roman"/>
                <a:cs typeface="Times New Roman"/>
              </a:rPr>
              <a:t>►</a:t>
            </a:r>
            <a:r>
              <a:rPr lang="ru-RU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Зачисление 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углеродных единиц на счет при их восстановлении на основании заявления участника обращения углеродных </a:t>
            </a:r>
            <a:r>
              <a:rPr lang="ru-RU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единиц;</a:t>
            </a:r>
            <a:endParaRPr lang="ru-RU" sz="1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500" b="1" dirty="0" smtClean="0">
                <a:latin typeface="Times New Roman"/>
                <a:cs typeface="Times New Roman"/>
              </a:rPr>
              <a:t>►</a:t>
            </a:r>
            <a:r>
              <a:rPr lang="ru-RU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Зачисление 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счет исполнителя климатического проекта углеродных единиц при их выпуске в обращение в результате реализации климатического </a:t>
            </a:r>
            <a:r>
              <a:rPr lang="ru-RU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проекта;</a:t>
            </a:r>
            <a:endParaRPr lang="ru-RU" sz="1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500" b="1" dirty="0" smtClean="0">
                <a:latin typeface="Times New Roman"/>
                <a:cs typeface="Times New Roman"/>
              </a:rPr>
              <a:t>►</a:t>
            </a:r>
            <a:r>
              <a:rPr lang="ru-RU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Изменение 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сведений (информации) о климатическом проекте и (или) об участнике обращения углеродных </a:t>
            </a:r>
            <a:r>
              <a:rPr lang="ru-RU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единиц.</a:t>
            </a:r>
            <a:endParaRPr lang="ru-RU" sz="1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8924496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Торги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углеродными единицами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26 сентября 2022 года на Национальной товарной бирже (НТБ, входит в Группу "Московская Биржа") заключены первые биржевые сделки с углеродными единицами. Биржевые торги с углеродными единицами прошли в режиме товарных аукционов: продавец углеродных единиц назначает стартовую цену, а покупатели участвуют в конкурентных торгах, увеличивая цены своих заявок на покупку. По итогам первого дня заключены две сделки купли-продажи общим объемом 20 углеродных единиц. Средневзвешенная цена продажи составила 1000 российских рублей за углеродную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единицу.</a:t>
            </a:r>
          </a:p>
          <a:p>
            <a:pPr algn="just"/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https://www.moex.com/n51701/?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nt=106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Основных направлениях развития финансового рынка Российской Федерации на 2023 год и период 2024 и 2025 годов, одобренных Советом директоров Банка России, также отмечается о развитии системы биржевой торговли углеродными единицами. 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Будет проводиться работа в направлении развития национальной системы углеродного регулирования и системы биржевой торговли углеродными единицами с привлечением клиринговой инфраструктуры для обеспечения расчетов по модели «поставка против платежа» (DVP) и с расчетом на возможный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неттинг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углеродного следа внутри страны на основе рыночной цены на углерод, формируемой на внутреннем рынке.  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cbr.ru/Content/Document/File/143773/onfr_2023-2025.pdf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0175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Торги с углеродными единицами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21.10.2024 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года стало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известно о первой международной сделке c российскими углеродными единицами. Она состоялась в ходе Делового форума БРИКС, прошедшего в Москве. Арабский инвестиционный фонд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Equity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International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General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Trading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приобрел углеродные единицы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РУСАЛа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последующей компенсации углеродного следа одного из своих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активов. Организатором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сделки выступил «Газпромбанк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://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www.ng.ru/economics/2024-10-21/100_174221102024.html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347418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Торги с углеродными единицами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 декабря 2024 года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СПбМТСБ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состоялась первая сделка по продаже углеродных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единиц. Биржа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отмечает, что АО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Сибур-нефтехим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стало первым продавцом в сегменте «Торги углеродными единицами» на платформе системы электронных торгов внебиржевого рынка.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Биржа отмечает, что АО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Сибур-нефтехим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стало первым продавцом в сегменте «Торги углеродными единицами» на платформе системы электронных торгов внебиржевого рынка (СЭТ ВР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https://finance.mail.ru/2024-12-09/na-spbmtsb-sostoyalas-pervaya-sdelka-po-prodazhe-uglerodnyh-edinic-63995146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/</a:t>
            </a:r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4216121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Правовой статус углеродной единицы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том, что климатическое законодательство активно развивается, многие аспекты заслуживают внимания и проработки, начиная с понятийного аппарата.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Так, Федеральный закон № 296-ФЗ содержит определение понятия углеродной единицы, под которой понимается верифицированный результат реализации климатического проекта, выраженный в массе парниковых газов, эквивалентной 1 тонне углекислого газа.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Правовой статус углеродной единицы  как объекта гражданских прав до настоящего времени не определен. Распоряжением Правительства Российской Федерации от 23.12.2022 N 4140-р утвержден план мероприятий (дорожная карта) развития организованной (биржевой) торговли на отдельных товарных рынках на 2023 - 2025 годы.</a:t>
            </a:r>
          </a:p>
        </p:txBody>
      </p:sp>
    </p:spTree>
    <p:extLst>
      <p:ext uri="{BB962C8B-B14F-4D97-AF65-F5344CB8AC3E}">
        <p14:creationId xmlns:p14="http://schemas.microsoft.com/office/powerpoint/2010/main" val="23510779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Текущее состояние и тенденции развития правового регулирования в области снижения выбросов парниковых газов, реализации климатических проектов и оборота углеродных единиц в Российской Федерации</a:t>
            </a:r>
            <a:endParaRPr lang="ru-RU" sz="1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ru-RU" sz="1800" b="1" dirty="0" smtClean="0">
                <a:latin typeface="Times New Roman"/>
                <a:cs typeface="Times New Roman"/>
              </a:rPr>
              <a:t>► 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Российская Федерация 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подписала 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Парижское соглашение по климату 2015 года в соответствии с  Распоряжением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Правительства 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Российской Федерации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14.04.2016 N 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670-р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«В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соответствии с пунктом 1 статьи 11 Федерального закона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«О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международных договорах Российской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Федерации» одобрить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представленное МИДом России и Минприроды России согласованное с заинтересованными федеральными органами исполнительной власти Парижское соглашение, принятое 12 декабря 2015 г. 21-й сессией Конференции Сторон Рамочной конвенции Организации Объединенных Наций об изменении климата. </a:t>
            </a:r>
          </a:p>
          <a:p>
            <a:pPr algn="just"/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Заместителю Председателя Правительства Российской Федерации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Хлопонину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А.Г. подписать указанное Парижское соглашение от имени Российской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Федерации».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1307197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Правовой статус углеродной единицы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пункте 31 Дорожной карты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(раздел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Энергетика, Зеленая энергетика, углерод)  предусматривается проработка вопроса об определении юридического статуса углеродной единицы и единицы выполнения квоты в целях обеспечения их обращения на организованных (биржевых) торгах. Ожидаемый результат ко второму кварталу 2025 г.  - создание условий для формирования биржевой торговли углеродными единицами и квотами. </a:t>
            </a:r>
          </a:p>
        </p:txBody>
      </p:sp>
    </p:spTree>
    <p:extLst>
      <p:ext uri="{BB962C8B-B14F-4D97-AF65-F5344CB8AC3E}">
        <p14:creationId xmlns:p14="http://schemas.microsoft.com/office/powerpoint/2010/main" val="34595757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Правовой статус углеродной единицы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монографии «Правовое обеспечение реализации климатических проектов в Российской Федерации и за рубежом» уделяется внимание вопросу о правовом статусе углеродной единицы.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Также проводится сравнительно-правовой анализ положений российского и зарубежного регулирования в данной сфере.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028826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Валидация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верификация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/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Валидация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процесс проверки климатического проекта на соответствие общим критериям. Проводится лицом, аккредитованным </a:t>
            </a:r>
            <a:r>
              <a:rPr lang="ru-RU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Росаккредитацией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Оформляется выдачей положительного заключения аккредитованного лица о соответствии проекта критериям отнесения проектов, реализуемых юридическими лицами, индивидуальными предпринимателями или физическими лицами, к климатическим проектам, устанавливаемым в соответствии с частью 2 статьи 9 Федерального закона "Об ограничении выбросов парниковых газов". Указанное заключение («отчет 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валидации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») необходим для регистрации климатического проекта в реестре углеродных единиц. </a:t>
            </a: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Верификация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процесс оценки и проверки правильности расчета количества выпускаемых углеродных единиц. Проводится лицом, аккредитованным </a:t>
            </a:r>
            <a:r>
              <a:rPr lang="ru-RU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Росаккредитацией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Оформляется отчетом о результатах реализации климатического проекта, верифицированным в соответствии с частью 5 статьи 9 Федерального закона "Об ограничении выбросов парниковых газов", содержащим положительное заключение аккредитованного лица о верификации результатов реализации климатического проекта («отчет о верификации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»). Отчет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верификации предоставляется вместо с заявлением о выпуске углеродных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единиц. 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://carbonreg.ru/ru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/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876606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Верификаторы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Верификаторы - органы по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валидации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верификации парниковых газов, соответствующие требованиям, установленным положениями ГОСТ Р ИСО 14065-2014 "Газы парниковые".</a:t>
            </a:r>
          </a:p>
          <a:p>
            <a:pPr algn="just"/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к органам по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валидации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верификации парниковых газов для их применения при аккредитации или других формах признания", утвержденного и введенного в действие приказом Федерального агентства по техническому регулированию и метрологии от 26 ноября 2014 г. N 1869-ст "Об утверждении национального стандарта" и получившие аккредитацию Федеральной службы по аккредитации (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Росаккредитация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в национальной системе аккредитации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https://carbonreg.ru/ru/verifiers</a:t>
            </a:r>
            <a:r>
              <a:rPr lang="en-US" sz="19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/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Ссылка на список органов по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валидации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верификации, аккредитованных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Росаккредитацией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https://pub.fsa.gov.ru/ral</a:t>
            </a:r>
            <a:endParaRPr lang="ru-RU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811710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Региональные регулируемые организации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Согласно статье 5 ФЗ «О проведении эксперимента по ограничению выбросов парниковых газов» отнесение юридических лиц и индивидуальных предпринимателей к региональным регулируемым организациям осуществляется высшим исполнительным органом субъекта Российской Федерации - участника эксперимента в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порядке, 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определяемом координатором эксперимента, на основании данных об осуществляемой такими юридическими лицами и индивидуальными предпринимателями хозяйственной и иной деятельности, в результате которой образуются выбросы парниковых газов на территории участника эксперимента. </a:t>
            </a:r>
          </a:p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региональных регулируемых организаций утверждается высшим исполнительным органом субъекта Российской Федерации - участника эксперимента до проведения общественного обсуждения проекта программы, предусмотренного частью 2 статьи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 ФЗ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«О проведении эксперимента по ограничению выбросов парниковых газов», и размещается указанным органом на своем официальном сайте в информационно-телекоммуникационной сети "Интернет". 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отнесения юридических лиц и индивидуальных предпринимателей к региональным регулируемым организациям в рамках проведения эксперимента по ограничению выбросов парниковых газов в отдельных субъектах Российской Федерации утвержден Приказом Минэкономразвития России от 06.05.2022 N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247.</a:t>
            </a:r>
          </a:p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Распоряжением Правительства Сахалинской области от 27 сентября 2022 года №  660-р утвержден перечень региональных регулируемых организаций. В данный перечень входят 50 организаций, в том числе ООО «Сахалинская энергия», ПАО «Сахалинэнерго», ООО «Газпром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трансгаз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Томск», АО «Газпром газораспределение Дальний Восток» и др.</a:t>
            </a:r>
          </a:p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sakhalin.gov.ru/fileadmin/main/files/RRO.PDF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707639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Рекомендуемые научные и учебные издания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algn="just"/>
            <a:r>
              <a:rPr lang="ru-RU" dirty="0">
                <a:latin typeface="Times New Roman"/>
                <a:cs typeface="Times New Roman"/>
              </a:rPr>
              <a:t>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Правовое обеспечение реализации климатических проектов в Российской Федерации и за рубежом. Монография под редакцией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В.В.Романовой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М.: АНО «Научно-исследовательский «Центр развития энергетического права и современной правовой науки имени В.А.Мусина».Москва.2023.</a:t>
            </a:r>
          </a:p>
          <a:p>
            <a:pPr algn="just"/>
            <a:r>
              <a:rPr lang="ru-RU" dirty="0">
                <a:latin typeface="Times New Roman"/>
                <a:cs typeface="Times New Roman"/>
              </a:rPr>
              <a:t>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Актуальные задачи энергетического права и современной правовой науки. Монография под редакцией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В.В.Романовой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М.: АНО «Научно-исследовательский «Центр развития энергетического права и современной правовой науки имени В.А.Мусина».Москва.2024.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6385973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 ДЛЯ САМОСТОЯТЕЛЬНОЙ РАБОТЫ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endParaRPr lang="ru-RU" sz="17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подготовки 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второму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разделу курса рекомендуется:</a:t>
            </a:r>
          </a:p>
          <a:p>
            <a:endParaRPr lang="ru-RU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Проанализировать положения документов стратегического планирования по теме раздела.</a:t>
            </a:r>
          </a:p>
          <a:p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Проанализировать положения Федерального закона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02.07.2021 N 296-ФЗ «Об ограничении выбросов парниковых газов».</a:t>
            </a:r>
            <a:endParaRPr lang="ru-RU" sz="17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Проанализировать положения Федерального закона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06.03.2022 N 34-ФЗ «О проведении эксперимента по ограничению выбросов парниковых газов в отдельных субъектах Российской Федерации»</a:t>
            </a:r>
          </a:p>
          <a:p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Проанализировать положения подзаконных нормативных правовых актов по теме раздела.</a:t>
            </a:r>
          </a:p>
          <a:p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зучить сайт реестра углеродных единиц: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https://carbonreg.ru/ru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/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ru-RU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слушателей курса предусмотрена возможность работы в электронной библиотечной системе </a:t>
            </a:r>
            <a:r>
              <a:rPr lang="en-US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IPR BOOKS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https://iprmedia.ru/products/ipr-books.html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научными публикациями по энергетическому праву можно также ознакомиться на сайте журнала «Правовой энергетический форум»,  </a:t>
            </a:r>
            <a:r>
              <a:rPr lang="ru-RU" sz="1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сайте журнала «Вестник Центра права имени </a:t>
            </a:r>
            <a:r>
              <a:rPr lang="ru-RU" sz="17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В.А.Мусина</a:t>
            </a:r>
            <a:r>
              <a:rPr lang="ru-RU" sz="1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», где </a:t>
            </a:r>
            <a:r>
              <a:rPr 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размещены в том числе архивные номера журнала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https://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mlcjournal.ru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;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https://mlcherald.ru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/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3840957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Примерные вопросы для зачета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Общая характеристика документов стратегического планирования в области снижения парниковых газов, реализации климатических проектов.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Цели, задачи, основные положения Федерального закона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02.07.2021 N 296-ФЗ «Об ограничении выбросов парниковых газов».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Цели, задачи, основные положения Федерального закона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06.03.2022 N 34-ФЗ «О проведении эксперимента по ограничению выбросов парниковых газов в отдельных субъектах Российской Федерации».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Понятие климатического проекта, углеродной единицы.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Понятие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валидации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верификации.</a:t>
            </a:r>
          </a:p>
          <a:p>
            <a:pPr lvl="0"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Зачет проводится в письменном виде. Необходимо подготовить письменные краткий ответ 	на один из указанных вопросов. Оформление: формат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шрифт 14, интервал 1,5. Необходимо сверху указать 	ФИО, место работы, должность, дату. Ответы необходимо направить на почту: 	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musinlc@musinlc.ru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дату, установленную для зачета согласно расписанию курса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368227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окументы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стратегического планирования в области снижения выбросов парниковых газов в Российской Федерации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Российской Федерации принято значительное количество документов стратегического планирования в области ограничения выбросов парниковых газов, в соответствии с которыми были разработаны и приняты нормативные правовые акты.</a:t>
            </a:r>
          </a:p>
          <a:p>
            <a:pPr algn="just"/>
            <a:r>
              <a:rPr lang="ru-RU" sz="1400" dirty="0" smtClean="0">
                <a:latin typeface="Times New Roman"/>
                <a:cs typeface="Times New Roman"/>
              </a:rPr>
              <a:t>►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соответствии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Распоряжением Правительства РФ от 01.03.2006 N 278-р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(ред. от 05.04.2019) было принято решение о  создании российской системы оценки антропогенных выбросов из источников и абсорбции поглотителями парниковых газов, не регулируемых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Монреальским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протоколом по веществам, разрушающим озоновый слой, принятым в г. Монреале 16 сентября 1987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г.</a:t>
            </a:r>
          </a:p>
          <a:p>
            <a:pPr algn="just"/>
            <a:r>
              <a:rPr lang="ru-RU" sz="1400" dirty="0" smtClean="0">
                <a:latin typeface="Times New Roman"/>
                <a:cs typeface="Times New Roman"/>
              </a:rPr>
              <a:t>►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целях осуществления скоординированных действий, направленных на обеспечение безопасного и устойчивого развития Российской Федерации в условиях изменяющегося климата,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Распоряжением  Президента Российской Федерации от 17.12.2009 N 861-рп была утверждена Климатическая доктрина Российской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Федерации.</a:t>
            </a:r>
          </a:p>
          <a:p>
            <a:pPr algn="just"/>
            <a:r>
              <a:rPr lang="ru-RU" sz="1400" dirty="0" smtClean="0">
                <a:latin typeface="Times New Roman"/>
                <a:cs typeface="Times New Roman"/>
              </a:rPr>
              <a:t>►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Распоряжение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Правительства РФ от 02.04.2014 N 504-р «Об утверждении плана мероприятий по обеспечению к 2020 году сокращения объема выбросов парниковых газов до уровня не более 75 процентов объема указанных выбросов в 1990 году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pPr algn="just"/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dirty="0" smtClean="0">
                <a:latin typeface="Times New Roman"/>
                <a:cs typeface="Times New Roman"/>
              </a:rPr>
              <a:t>►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Распоряжение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Правительства РФ от 22.04.2015 N 716-р «Об утверждении Концепции формирования системы мониторинга, отчетности и проверки объема выбросов парниковых газов в Российской Федерации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27970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окументы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стратегического планирования в области снижения выбросов парниковых газов в Российской Федерации</a:t>
            </a:r>
            <a:b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1800" dirty="0" smtClean="0">
                <a:latin typeface="Times New Roman"/>
                <a:cs typeface="Times New Roman"/>
              </a:rPr>
              <a:t>►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Указ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Президента Российской Федерации  от 13.05.2019 N 216 «Об утверждении Доктрины энергетической безопасности Российской Федерации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»:</a:t>
            </a:r>
          </a:p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«Российская Федерация поддерживает международные усилия, направленные на противодействие изменению климата, и готова к сотрудничеству в данной области со всеми государствами. Российская Федерация принимает участие в решении вопросов международной климатической политики в той мере, в какой эта политика отвечает ее национальным интересам, связанным с повышением качества жизни граждан, охраной окружающей среды и рациональным природопользованием. При этом Россия считает недопустимым рассмотрение вопросов изменения климата и охраны окружающей среды с предвзятой точки зрения, ущемление интересов государств - производителей энергоресурсов и намеренное игнорирование таких аспектов устойчивого развития, как обеспечение всеобщего доступа к энергии и развитие чистых углеводородных энергетических технологий.»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400" b="1" dirty="0" smtClean="0">
                <a:latin typeface="Times New Roman"/>
                <a:cs typeface="Times New Roman"/>
              </a:rPr>
              <a:t>►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Указ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Президента Российской Федерации от 04.11.2020 N 666 «О сокращении выбросов парниковых газов»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400" dirty="0" smtClean="0">
                <a:latin typeface="Times New Roman"/>
                <a:cs typeface="Times New Roman"/>
              </a:rPr>
              <a:t>►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Распоряжение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Правительства РФ от 29.10.2021 N 3052-р «Об утверждении стратегии социально-экономического развития Российской Федерации с низким уровнем выбросов парниковых газов до 2050 года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26662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окументы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стратегического планирования в области снижения выбросов парниковых газов в Российской Федерации</a:t>
            </a:r>
            <a:b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Стратегия социально-экономического развития Российской Федерации с низким уровнем выбросов парниковых газов до 2050 года относится к документам стратегического планирования Российской Федерации, является межотраслевой и служит основанием для включения мер государственной политики в области ограничения выбросов парниковых газов в иные документы стратегического планирования Российской Федерации, стратегии социально-экономического развития субъектов Российской Федерации, государственные программы Российской Федерации, государственные программы субъектов Российской Федерации, плановые и программно-целевые документы государственных корпораций, государственных компаний и публично-правовых компаний с государственным участием. </a:t>
            </a:r>
          </a:p>
          <a:p>
            <a:pPr algn="just"/>
            <a:r>
              <a:rPr lang="ru-RU" sz="1400" b="1" dirty="0" smtClean="0">
                <a:latin typeface="Times New Roman"/>
                <a:cs typeface="Times New Roman"/>
              </a:rPr>
              <a:t>►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Распоряжение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Правительства РФ от 09.06.2020 N 1523-р «Об утверждении Энергетической стратегии Российской Федерации на период до 2035 года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pPr algn="just"/>
            <a:r>
              <a:rPr lang="ru-RU" sz="1400" dirty="0" smtClean="0">
                <a:latin typeface="Times New Roman"/>
                <a:cs typeface="Times New Roman"/>
              </a:rPr>
              <a:t>►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Указ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Президента РФ от 08.02.2021 N 76 «О мерах по реализации государственной научно-технической политики в области экологического развития Российской Федерации и климатических изменений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pPr algn="just"/>
            <a:r>
              <a:rPr lang="ru-RU" sz="1400" dirty="0" smtClean="0">
                <a:latin typeface="Times New Roman"/>
                <a:cs typeface="Times New Roman"/>
              </a:rPr>
              <a:t>►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Указ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Президента РФ от 02.07.2021 N 400 «О Стратегии национальной безопасности Российской Федерации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pPr algn="just"/>
            <a:r>
              <a:rPr lang="ru-RU" sz="1400" dirty="0" smtClean="0">
                <a:latin typeface="Times New Roman"/>
                <a:cs typeface="Times New Roman"/>
              </a:rPr>
              <a:t>►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Распоряжение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Правительства РФ от 11.02.2021 N 312-р «Об утверждении Стратегии развития лесного комплекса Российской Федерации до 2030 года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95181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Документы 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стратегического планирования в области снижения выбросов парниковых газов в Российской Федерации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ru-RU" sz="1600" dirty="0" smtClean="0">
                <a:latin typeface="Times New Roman"/>
                <a:cs typeface="Times New Roman"/>
              </a:rPr>
              <a:t>►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Распоряжение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Правительства РФ от 27.11.2021 N 3363-р «О Транспортной стратегии Российской Федерации до 2030 года с прогнозом на период до 2035 года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pPr algn="just"/>
            <a:endParaRPr lang="ru-RU" sz="1600" dirty="0" smtClean="0">
              <a:latin typeface="Times New Roman"/>
              <a:cs typeface="Times New Roman"/>
            </a:endParaRPr>
          </a:p>
          <a:p>
            <a:pPr algn="just"/>
            <a:r>
              <a:rPr lang="ru-RU" sz="1600" dirty="0" smtClean="0">
                <a:latin typeface="Times New Roman"/>
                <a:cs typeface="Times New Roman"/>
              </a:rPr>
              <a:t>►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Указ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Президента РФ от 26.10.2020 N 645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«О Стратегии развития Арктической зоны Российской Федерации и обеспечения национальной безопасности на период до 2035 года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pPr algn="just"/>
            <a:endParaRPr lang="ru-RU" sz="1600" dirty="0" smtClean="0">
              <a:latin typeface="Times New Roman"/>
              <a:cs typeface="Times New Roman"/>
            </a:endParaRPr>
          </a:p>
          <a:p>
            <a:pPr algn="just"/>
            <a:r>
              <a:rPr lang="ru-RU" sz="1600" dirty="0" smtClean="0">
                <a:latin typeface="Times New Roman"/>
                <a:cs typeface="Times New Roman"/>
              </a:rPr>
              <a:t>►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Распоряжение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Правительства РФ от 23.12.2022 N 4140-р «Об утверждении плана мероприятий (дорожной карты) развития организованной (биржевой) торговли на отдельных товарных рынках на 2023 - 2025 годы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пункте 31 Дорожной карты ( раздел Энергетика, Зеленая энергетика, углерод)  предусматривается проработка вопроса об определении юридического статуса углеродной единицы и единицы выполнения квоты в целях обеспечения их обращения на организованных (биржевых) торгах. Ожидаемый результат ко второму  кварталу 2025 г.  - создание условий для формирования биржевой торговли углеродными единицами и квотами. </a:t>
            </a:r>
            <a:endPara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88314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Правовое регулирование в области снижения выбросов парниковых газов, реализации климатических проектов и оборота углеродных единиц на уровне федеральных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законов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algn="just"/>
            <a:r>
              <a:rPr lang="ru-RU" sz="2000" dirty="0" smtClean="0">
                <a:latin typeface="Times New Roman"/>
                <a:cs typeface="Times New Roman"/>
              </a:rPr>
              <a:t>►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Ключевым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законодательным актом, устанавливающим основы правового обеспечения ограничения выбросов парниковых газов, является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02.07.2021 N 296-ФЗ 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«Об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ограничении выбросов парниковых 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газов».</a:t>
            </a:r>
          </a:p>
          <a:p>
            <a:pPr algn="just"/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Официальный интернет-портал правовой информации </a:t>
            </a:r>
            <a:r>
              <a:rPr lang="ru-RU" sz="18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 tooltip="&lt;div class=&quot;doc www&quot;&gt;&lt;span class=&quot;aligner&quot;&gt;&lt;div class=&quot;icon listDocWWW-16&quot;&gt;&lt;/div&gt;&lt;/span&gt;http://pravo.gov.ru&lt;/div&gt;"/>
              </a:rPr>
              <a:t>http://pravo.gov.ru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02.07.2021  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 smtClean="0">
                <a:latin typeface="Times New Roman"/>
                <a:cs typeface="Times New Roman"/>
              </a:rPr>
              <a:t>►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целях правового обеспечения реализации экспериментальных проектов по ограничению выбросов парниковых газов принят  специальный закон -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06.03.2022 N 34-ФЗ 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«О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проведении эксперимента по ограничению выбросов парниковых газов в отдельных 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субъектах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Российской 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Федерации»</a:t>
            </a:r>
          </a:p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Официальный интернет-портал правовой информации </a:t>
            </a:r>
            <a:r>
              <a:rPr lang="ru-RU" sz="14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 tooltip="&lt;div class=&quot;doc www&quot;&gt;&lt;span class=&quot;aligner&quot;&gt;&lt;div class=&quot;icon listDocWWW-16&quot;&gt;&lt;/div&gt;&lt;/span&gt;http://pravo.gov.ru&lt;/div&gt;"/>
              </a:rPr>
              <a:t>http://pravo.gov.ru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06.03.2022 </a:t>
            </a:r>
          </a:p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пояснительной записке к законопроекту «О проведении эксперимента по ограничению выбросов парниковых газов в отдельных субъектах Российской Федерации»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было отмечено, что данных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законопроект вводит принципиально новые, ранее не использовавшиеся механизмы регулирования и является специальным по отношению к общему регулированию, предусмотренному Федеральным законом от 2 июня 2021 г. № 296-ФЗ «Об ограничении выбросов парниковых газов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sozd.duma.gov.ru/bill/37939-8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6066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Правовое регулирование в области снижения выбросов парниковых газов, реализации климатических проектов и оборота углеродных единиц на уровне федеральных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законов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algn="just"/>
            <a:r>
              <a:rPr 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ФЗ «Об ограничении выбросов парниковых газов», 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определяет 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основы правового регулирования отношений в сфере хозяйственной и иной деятельности, которая сопровождается выбросами парниковых газов и осуществляется на территории Российской Федерации, а также на континентальном шельфе, в исключительной экономической зоне Российской Федерации, российском секторе Каспийского моря. </a:t>
            </a:r>
          </a:p>
          <a:p>
            <a:pPr algn="just"/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Целью настоящего ФЗ «Об ограничении выбросов парниковых газов» является создание условий для устойчивого и сбалансированного развития экономики Российской Федерации при снижении уровня выбросов парниковых газов. Согласно части 3 статьи 1 ФЗ «Об ограничении выбросов парниковых газов» законодательство Российской Федерации в области ограничения выбросов парниковых газов основывается на положениях Конституции Российской Федерации, международных договоров Российской Федерации и состоит из настоящего Федерального закона и принимаемых в соответствии с ним иных нормативных правовых актов Российской Федерации.</a:t>
            </a:r>
          </a:p>
          <a:p>
            <a:pPr algn="just"/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ФЗ «Об ограничении выбросов парниковых газов» закрепляет понятийный аппарат, используемый  для целей данного федерального закона, включая определения понятий парниковые газы, климатические проекты, регулируемые организации, углеродные единицы, оборот углеродных единиц и др.</a:t>
            </a:r>
          </a:p>
          <a:p>
            <a:pPr algn="just"/>
            <a:endParaRPr lang="ru-RU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9940203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553</TotalTime>
  <Words>4382</Words>
  <Application>Microsoft Office PowerPoint</Application>
  <PresentationFormat>Экран (4:3)</PresentationFormat>
  <Paragraphs>209</Paragraphs>
  <Slides>37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37</vt:i4>
      </vt:variant>
    </vt:vector>
  </HeadingPairs>
  <TitlesOfParts>
    <vt:vector size="38" baseType="lpstr">
      <vt:lpstr>Тема Office</vt:lpstr>
      <vt:lpstr>  КУРС ПРОФЕССИОНАЛЬНОЙ ПЕРЕПОДГОТОВКИ </vt:lpstr>
      <vt:lpstr>Текущее состояние и тенденции развития правового регулирования в области снижения выбросов парниковых газов, реализации климатических проектов и оборота углеродных единиц в Российской Федерации</vt:lpstr>
      <vt:lpstr>Текущее состояние и тенденции развития правового регулирования в области снижения выбросов парниковых газов, реализации климатических проектов и оборота углеродных единиц в Российской Федерации</vt:lpstr>
      <vt:lpstr>Документы стратегического планирования в области снижения выбросов парниковых газов в Российской Федерации</vt:lpstr>
      <vt:lpstr>Документы стратегического планирования в области снижения выбросов парниковых газов в Российской Федерации </vt:lpstr>
      <vt:lpstr>Документы стратегического планирования в области снижения выбросов парниковых газов в Российской Федерации </vt:lpstr>
      <vt:lpstr> Документы стратегического планирования в области снижения выбросов парниковых газов в Российской Федерации </vt:lpstr>
      <vt:lpstr>Правовое регулирование в области снижения выбросов парниковых газов, реализации климатических проектов и оборота углеродных единиц на уровне федеральных законов </vt:lpstr>
      <vt:lpstr>Правовое регулирование в области снижения выбросов парниковых газов, реализации климатических проектов и оборота углеродных единиц на уровне федеральных законов </vt:lpstr>
      <vt:lpstr> Правовое регулирование в области снижения выбросов парниковых газов, реализации климатических проектов и оборота углеродных единиц на уровне федеральных законов </vt:lpstr>
      <vt:lpstr>  Правовое регулирование в области снижения выбросов парниковых газов, реализации климатических проектов и оборота углеродных единиц на уровне федеральных законов </vt:lpstr>
      <vt:lpstr>Правовое регулирование в области снижения выбросов парниковых газов, реализации климатических проектов и оборота углеродных единиц на уровне федеральных законов</vt:lpstr>
      <vt:lpstr>Правовое регулирование в области снижения выбросов парниковых газов, реализации климатических проектов и оборота углеродных единиц на уровне федеральных законов</vt:lpstr>
      <vt:lpstr>Правовое регулирование в области снижения выбросов парниковых газов, реализации климатических проектов и оборота углеродных единиц на уровне подзаконных нормативных правовых актов </vt:lpstr>
      <vt:lpstr>Правовое регулирование в области снижения выбросов парниковых газов, реализации климатических проектов и оборота углеродных единиц на уровне подзаконных нормативных правовых актов </vt:lpstr>
      <vt:lpstr>Правовое регулирование в области снижения выбросов парниковых газов, реализации климатических проектов и оборота углеродных единиц на уровне подзаконных нормативных правовых актов </vt:lpstr>
      <vt:lpstr>Правовое регулирование в области снижения выбросов парниковых газов, реализации климатических проектов и оборота углеродных единиц на уровне подзаконных нормативных правовых актов </vt:lpstr>
      <vt:lpstr>Правовое регулирование в области снижения выбросов парниковых газов, реализации климатических проектов и оборота углеродных единиц на уровне подзаконных нормативных правовых актов </vt:lpstr>
      <vt:lpstr>Реестр углеродных единиц. Климатические проекты включенные в реестр</vt:lpstr>
      <vt:lpstr>Реестр углеродных единиц. Климатические проекты включенные в реестр</vt:lpstr>
      <vt:lpstr>Реестр углеродных единиц. Климатические проекты включенные в реестр</vt:lpstr>
      <vt:lpstr>Реестр углеродных единиц. Климатические проекты включенные в реестр</vt:lpstr>
      <vt:lpstr>Реестр углеродных единиц. Климатические проекты включенные в реестр</vt:lpstr>
      <vt:lpstr>Реестр углеродных единиц. Климатические проекты включенные в реестр</vt:lpstr>
      <vt:lpstr>Реестр углеродных единиц</vt:lpstr>
      <vt:lpstr>Торги с углеродными единицами</vt:lpstr>
      <vt:lpstr>Торги с углеродными единицами</vt:lpstr>
      <vt:lpstr>Торги с углеродными единицами</vt:lpstr>
      <vt:lpstr>Правовой статус углеродной единицы</vt:lpstr>
      <vt:lpstr>Правовой статус углеродной единицы</vt:lpstr>
      <vt:lpstr>Правовой статус углеродной единицы</vt:lpstr>
      <vt:lpstr>Валидация и верификация</vt:lpstr>
      <vt:lpstr>Верификаторы</vt:lpstr>
      <vt:lpstr>Региональные регулируемые организации</vt:lpstr>
      <vt:lpstr>Рекомендуемые научные и учебные издания</vt:lpstr>
      <vt:lpstr>РЕКОМЕНДАЦИИ ДЛЯ САМОСТОЯТЕЛЬНОЙ РАБОТЫ</vt:lpstr>
      <vt:lpstr>Примерные вопросы для зачета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«Правовое регулирование в области ограничения выбросов парниковых газов, реализации климатических проектов и оборота углеродных единиц»</dc:title>
  <dc:creator>user</dc:creator>
  <cp:lastModifiedBy>user</cp:lastModifiedBy>
  <cp:revision>58</cp:revision>
  <dcterms:created xsi:type="dcterms:W3CDTF">2023-05-13T21:15:37Z</dcterms:created>
  <dcterms:modified xsi:type="dcterms:W3CDTF">2025-10-11T20:53:15Z</dcterms:modified>
</cp:coreProperties>
</file>