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6" r:id="rId6"/>
    <p:sldId id="284" r:id="rId7"/>
    <p:sldId id="285" r:id="rId8"/>
    <p:sldId id="287" r:id="rId9"/>
    <p:sldId id="257" r:id="rId10"/>
    <p:sldId id="275" r:id="rId11"/>
    <p:sldId id="264" r:id="rId12"/>
    <p:sldId id="265" r:id="rId13"/>
    <p:sldId id="269" r:id="rId14"/>
    <p:sldId id="270" r:id="rId15"/>
    <p:sldId id="258" r:id="rId16"/>
    <p:sldId id="277" r:id="rId17"/>
    <p:sldId id="266" r:id="rId18"/>
    <p:sldId id="272" r:id="rId19"/>
    <p:sldId id="267" r:id="rId20"/>
    <p:sldId id="259" r:id="rId21"/>
    <p:sldId id="260" r:id="rId22"/>
    <p:sldId id="273" r:id="rId23"/>
    <p:sldId id="261" r:id="rId24"/>
    <p:sldId id="274" r:id="rId25"/>
    <p:sldId id="278" r:id="rId26"/>
    <p:sldId id="279" r:id="rId27"/>
    <p:sldId id="288" r:id="rId28"/>
    <p:sldId id="289" r:id="rId29"/>
    <p:sldId id="262" r:id="rId30"/>
    <p:sldId id="280" r:id="rId31"/>
    <p:sldId id="26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107" d="100"/>
          <a:sy n="107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55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4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53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55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42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08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3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37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51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0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9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D718F-D42B-43FB-A3DD-E03D720B361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0E004-C57B-434E-ADB3-C74DE695F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4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gce.ru/" TargetMode="External"/><Relationship Id="rId2" Type="http://schemas.openxmlformats.org/officeDocument/2006/relationships/hyperlink" Target="http://www.igce.ru/performance/publishing/report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nfccc.int/about-us/reports/un-climate-change-quarterly-report-q1-2023" TargetMode="External"/><Relationship Id="rId4" Type="http://schemas.openxmlformats.org/officeDocument/2006/relationships/hyperlink" Target="https://unfccc.int/process-and-meetings/transparency-and-reporting/reporting-and-review-under-the-convention/national-communications-and-biennial-reports-annex-i-parties/biennial-report-submissions/third-biennial-reports-annex-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unfccc.int/ru/kyoto_protoco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en/climatechange/marking-kyoto-protocol%E2%80%99s-25th-anniversary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en/climatechange/marking-kyoto-protocol%E2%80%99s-25th-annivers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ru/climatechange/paris-agreemen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en/climatechange/paris-agreemen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en/climatechange/all-about-ndc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unfccc.int/sites/default/files/NDC/2022-06/NDC_RF_ru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pravo.gov.ru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mmersant.ru/doc/7513835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mmersant.ru/doc/7513835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unfccc.int/ru" TargetMode="External"/><Relationship Id="rId2" Type="http://schemas.openxmlformats.org/officeDocument/2006/relationships/hyperlink" Target="https://www.un.org/ru/global-issues/climate-chang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lcjournal.ru/" TargetMode="External"/><Relationship Id="rId4" Type="http://schemas.openxmlformats.org/officeDocument/2006/relationships/hyperlink" Target="https://iprmedia.ru/products/ipr-books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usinlc.ru/mezhdunarodnaya-vystavka-konferencziya-energiya-budushhego-innovaczionnye-pravovye-issledovaniya-i-sovremennye-profilnye-kadry-tek-2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lcjournal.ru/issue.2023.4.12.4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usinlc.ru/czeremoniya-nagrazhdeniya-yuridicheskimi-premiyami-v-preddverii-prazdnovaniya-dnya-yurist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lcjournal.ru/issue.2024.1.3.1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ef.org/" TargetMode="External"/><Relationship Id="rId2" Type="http://schemas.openxmlformats.org/officeDocument/2006/relationships/hyperlink" Target="https://unfccc.int/ru/peregovornyy-process-i-vstrechi/chto-takoe-ramochnaya-konvenciya-organizacii-obedinennykh-naciy-ob-izmenenii-klimat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30243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ПРОФЕССИОНАЛЬНОЙ ПЕРЕПОДГОТОВКИ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848872" cy="175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2.Раздел 8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энергоклиматических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</a:t>
            </a:r>
          </a:p>
          <a:p>
            <a:pPr lvl="0"/>
            <a:r>
              <a:rPr lang="ru-RU" sz="2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«Научно-исследовательский «Центр развития энергетического права и современной правовой науки имени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Admin\Documents\Логотипы\logo.png"/>
          <p:cNvPicPr/>
          <p:nvPr/>
        </p:nvPicPr>
        <p:blipFill>
          <a:blip r:embed="rId2"/>
          <a:stretch/>
        </p:blipFill>
        <p:spPr bwMode="auto">
          <a:xfrm>
            <a:off x="2987824" y="908720"/>
            <a:ext cx="2695575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904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Конечная цель настоящей Конвенции и всех связанных с ней правовых документов, которые может принять Конференция Сторон, заключается в том, чтобы добиться во исполнение соответствующих положений Конвенции стабилизации концентраций парниковых газов в атмосфере на таком уровне, который не допускал бы опасного антропогенного воздействия на климатическую систему. Такой уровень должен быть достигнут в сроки, достаточные для естественной адаптации экосистем к изменению климата, позволяющие не ставить под угрозу производство продовольствия и обеспечивающие дальнейшее экономическое развитие на устойчивой основе. </a:t>
            </a:r>
          </a:p>
          <a:p>
            <a:pPr algn="just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РКИК ООН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вступила в силу 21 марта 1994 года. К настоящему времени ее участниками являются более 198 государств и Европейский Союз.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ратифицировала  РКИК ООН на основании Федерального закона от 04.11.1994 N 34-ФЗ «О ратификации рамочной Конвенции ООН об изменении климата». 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376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РКИК ООН предусматривает определенный понятийный аппарат, в том числе: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климата»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изменение климата, которое прямо или косвенно обусловлено деятельностью человека, вызывающей изменения в составе глобальной атмосферы, и накладывается на естественные колебания климата, наблюдаемые на протяжении сопоставимых периодов времени.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«Климатическая система»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совокупность атмосферы, гидросферы, биосферы и геосферы и их взаимодействие.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«Выбросы»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означают эмиссию парниковых газов и/или 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прекурсоров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атмосферу над конкретным районом и за конкретный период времени.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«Парниковые газы»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означают такие газообразные составляющие атмосферы - как природного, так и антропогенного происхождения, - которые поглощают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переизлучают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инфракрасное излучение.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491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закрепляет принципы, которыми руководствуются стороны по достижению цели Конвенции, включая принцип, согласно которому «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имеют право на устойчивое развитие и должны ему содействовать. Политика и меры в области защиты климатической системы от антропогенных изменений должны соответствовать конкретным условиям каждой Стороны и быть интегрированы с национальными программами развития, поскольку экономическое развитие имеет ключевое значение для принятия мер по реагированию на изменение климата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статья 3 РКИК ООН.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442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обязательств Сторон, которые предусматривает РКИК ООН в том числе следующие, согласно которым Стороны:</a:t>
            </a: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►разрабатывают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периодически обновляют, публикуют и предоставляют Конференции Сторон в соответствии со статьей 12 национальные кадастры антропогенных выбросов из источников и абсорбции поглотителями всех парниковых газов, не регулируемых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Монреальским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протоколом, используя сопоставимые методологии, которые будут согласованы Конференцией Сторон; </a:t>
            </a:r>
          </a:p>
          <a:p>
            <a:pPr algn="jus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формулируют, осуществляют, публикуют и регулярно обновляют национальные и, в соответствующих случаях, региональные программы, содержащие меры по смягчению последствий изменения климата путем решения проблемы антропогенных выбросов из источников и абсорбции поглотителями всех парниковых газов, не регулируемых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Монреальским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протоколом, и меры по содействию адекватной адаптации к изменению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климата. 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26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ежегодно представляет в секретариат РКИК ООН подробный Доклад, содержащий данные об антропогенных источниках и стоках парниковых газов, детализированные в соответствии с требованиями Межправительственной группы экспертов по изменению климата (МГЭИК) по секторам: «Энергетика», «Промышленные процессы», «Использование растворителей и другой продукции», «Сельское хозяйство», «Отходы» и «Землепользование, изменение землепользования и лесное хозяйство» (ЗИЗЛХ).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доклады размещены на интернет-сайте ИГКЭ Росгидромета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РАН:</a:t>
            </a:r>
          </a:p>
          <a:p>
            <a:pPr algn="just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://www.igce.ru/performance/publishing/reports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антропогенных выбросах из источников и абсорбции поглотителями парниковых газов содержится также в двухгодичных докладах Российской Федерации и Национальных сообщениях Российской Федерации, размещенных также на интернет-сайте ИГКЭ Росгидромета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http://www.igce.ru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Двухгодичный доклад размещен на интернет-сайте Секретариата РКИК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ООН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unfccc.int/process-and-meetings/transparency-and-reporting/reporting-and-review-under-the-convention/national-communications-and-biennial-reports-annex-i-parties/biennial-report-submissions/third-biennial-reports-annex-i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ежеквартальным отчет ООН об изменении климата за первый квартал 2023 г. можно ознакомиться на сайте РКИК ООН: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https://unfccc.int/about-us/reports/un-climate-change-quarterly-report-q1-2023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848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к Рамочной конвенции об изменении климата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к Рамочной конвенции Организации Объединенных Наций об изменении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 (Киотский протокол»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(Подписан в г. Киото 11.12.1997)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изм. от 08.12.2012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25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летию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Киотского протокола на сайте ООН были размещены некоторые выводы о значении Киотского протокола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международной борьбе с изменением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климата: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обязал промышленно развитые страны сократить свои выбросы парниковых газов в соответствии с согласованными индивидуальными целями. 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принципом «общей, но дифференцированной ответственности и соответствующих возможностей» Протокол обязал  37 промышленно развитых стран, а также Европейское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сократить свои выбросы парниковых газов в среднем на 5 процентов по сравнению с уровнем 1990 года, и создал систему для мониторинга прогресса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связывает только развитые страны, так как они несут большую ответственность за высокий уровень парниковых газов в атмосфере.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позволить странам достичь своих целей по сокращению выбросов,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установил три рыночных механизма: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торговля выбросами;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чистого развития (МЧР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осуществление (СО).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unfccc.int/ru/kyoto_protocol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404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к Рамочной конвенции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 торговлю выбросами страны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выбрасывают меньше, чем им разрешено, могут продать это количество промышленно развитым странам, которые производят больше, чем должны. Таким образом, становится экономически выгодно сокращать выбросы. 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Механизму чистого развития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Механизму совместного осуществления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страны могут инвестировать в проекты по сокращению выбросов и получать кредитные баллы. 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https://www.un.org/en/climatechange/marking-kyoto-protocol%E2%80%99s-25th-anniversary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200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к Рамочной конвенции об изменении климата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от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04.11.2004 N 128-ФЗ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ратификации Киотского протокола к Рамочной конвенции Организации Объединенных Наций об изменении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ратифицировала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Рамочной конвенции Организации Объединенных Наций об изменении климата от 11 декабря 1997 года, подписанный от имени Российской Федерации в городе Нью-Йорке 11 марта 1999 года (далее - Протокол), со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 заявлением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исходит из того, что обязательства, налагаемые Протоколом на Российскую Федерацию, будут иметь серьезные последствия для ее экономического и социального развития. В связи с этим решение о ратификации было принято после тщательного анализа всех факторов, в том числе с учетом значения Протокола для развития международного сотрудничества, а также с учетом того, что Протокол вступит в силу только при условии участия в нем Российской Федерации.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определяет для каждой из подписавших его Сторон обязательства по количественным показателям сокращений эмиссии парниковых газов в атмосферу в первый период его действия - с 2008 по 2012 год.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Сторон Протокола по количественным показателям сокращений эмиссии парниковых газов в атмосферу во второй и последующие периоды действия Протокола, то есть после 2012 года, будут определяться в ходе переговоров со Сторонами Протокола, которые должны начаться в 2005 году. По итогам этих переговоров Российская Федерация примет решение о своем участии в Протоколе во второй и последующие периоды его действия.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796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к Рамочной конвенции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Киотском протоколе закрепляется  применение  механизма 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чистого развития. </a:t>
            </a:r>
            <a:endParaRPr lang="ru-RU" sz="3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12 Киотского протокола.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механизма чистого развития состоит в том, чтобы помогать Сторонам, не включенным в приложение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 в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обеспечении устойчивого развития и в содействии достижению конечной цели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помогать Сторонам, включенным в приложение I, в обеспечении соблюдения их определенных количественных обязательств по ограничению и сокращению выбросов согласно статье 3. 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механизма чистого развития: 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Стороны, не включенные в приложение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пользуются выгодами от осуществления деятельности по проектам, приводящей к сертифицированным сокращениям выбросов; и 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Стороны, включенные в приложение I, могут использовать сертифицированные сокращения выбросов в результате такой деятельности по проектам с целью содействия соблюдению части их определенных количественных обязательств по сокращению и ограничению выбросов согласно статье 3, как они определены Конференцией Сторон, действующей в качестве совещания Сторон настоящего Протокола. 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чистого развития подчиняется и руководствуется указаниями Конференции Сторон, действующей в качестве совещания Сторон настоящего Протокола, и управляется исполнительным советом механизма чистого развития.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869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к Рамочной конвенции об изменении климата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декабре 2012 года, после окончания первого периода обязательств по Протоколу, стороны Киотского протокола встретились в Дохе, Катар, чтобы принять поправку к первоначальному Киотскому соглашению. Эта так называемая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Дохинская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поправка добавила новые цели по сокращению выбросов на второй период обязательств, 2012–2020 годы, для стран-участниц.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2015 году страны договорились о еще одном юридически обязывающем договоре по климату —  Парижском соглашении , которое вступило в силу в ноябре 2016 года и фактически заменило Киотский протокол.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ООН  проведены различия между Киотским протоколом и Парижским соглашением:</a:t>
            </a:r>
          </a:p>
          <a:p>
            <a:pPr algn="just"/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Оба договора были заключены в рамках Рамочной конвенции Организации Объединенных Наций об изменении климата с целью стабилизации концентрации парниковых газов в атмосфере и предотвращения опасного вмешательства человека в климатическую систему. 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требует, чтобы только развитые страны сокращали выбросы, в то время как Парижское соглашение признало, что изменение климата является общей проблемой, и призвало все страны установить целевые показатели выбросов.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не обязывает развивающиеся страны, в том числе крупных источников выбросов углерода, Китай и Индию, принимать меры.  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 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соглашение,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требует, чтобы все страны сокращали свои выбросы. Правительства устанавливают цели, известные как определяемые на национальном уровне вклады, с целью предотвращения повышения средней глобальной температуры более чем на 2°C по сравнению с доиндустриальным уровнем и принятия мер по удержанию роста температуры ниже 1,5°C.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www.un.org/en/climatechange/marking-kyoto-protocol%E2%80%99s-25th-anniversary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3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протяжении нескольких лет проводит сравнительно-правовые исследования в области реализации климатических проектов по заказу ПАО «Газпром», среди которых следующие научные труды:</a:t>
            </a:r>
          </a:p>
          <a:p>
            <a:pPr algn="just"/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анализа правового обеспечения реализации климатических проектов и оборота углеродных единиц в Российской Федерации и за рубежом (в Европейском союзе, Федеративной Республике Германия, Соединенных Штатах Америки, Китайской Народной Республике, Японии, Республике Корея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)»;</a:t>
            </a:r>
          </a:p>
          <a:p>
            <a:pPr algn="just"/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и предложения о приемлемых для использования в законодательстве Российской Федерации положений зарубежного правового регулирования в области реализации климатических проектов и оборота углеродных единиц»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171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по климату 2015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борьбы с изменением климата и его негативными последствиями страны приняли Парижское соглашение 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Париже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2015 года. Это соглашение, вступившее в силу менее чем через год, направлено на существенное сокращение глобальных выбросов парниковых газов и ограничение повышения глобальной температуры в этом столетии до 2 градусов Цельсия при одновременном поиске средств для еще большего ограничения этого повышения до 1,5 градуса.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к Парижскому соглашению присоединились 194 стороны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https://www.un.org/ru/climatechange/paris-agreement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#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922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климату 2015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долгосрочные цели, которыми должны руководствоваться все страны: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 сократить глобальные выбросы парниковых газов, чтобы ограничить глобальное повышение температуры в этом столетии до 2 градусов по Цельсию, при этом продолжая усилия по ограничению этого повышения до 1,5 градусов;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обзор обязательств стран каждые пять лет;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финансирование развивающимся странам для смягчения последствий изменения климата, повышения устойчивости и расширения возможностей адаптации к климатическим воздействиям.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включает обязательства всех стран по сокращению своих выбросов и совместной работе по адаптации к последствиям изменения климата, а также призывает страны укреплять свои обязательства с течением времени. 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развитым странам возможность оказывать помощь развивающимся странам в их усилиях по смягчению последствий изменения климата и адаптации, создавая при этом основу для прозрачного мониторинга и отчетности о достижении странами климатических целей.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обеспечивает прочную основу для глобальных усилий на десятилетия вперед. </a:t>
            </a:r>
            <a:endParaRPr lang="ru-RU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www.un.org/en/climatechange/paris-agreement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1462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климату 2015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основано на пятилетнем цикле все более амбициозных действий стран по борьбе с изменением климата. Ожидается, что каждые пять лет каждая страна будет представлять обновленный национальный план действий по борьбе с изменением климата, известный как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Определяемый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национальном уровне вклад»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вкладах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сообщают о действиях, которые они предпримут для сокращения своих выбросов парниковых газов, чтобы достичь целей Парижского соглашения. Страны также сообщают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действиях, которые они предпримут для повышения устойчивости и адаптации к последствиям повышения температуры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www.un.org/en/climatechange/all-about-ndcs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пункте 2 статьи 4 Парижского соглашения закреплено, что каждая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подготавливает, сообщает и сохраняет последовательные определяемые на национальном уровне вклады, которых она намеревается достичь. Стороны принимают внутренние меры по предотвращению изменения климата, с тем чтобы достичь целей таких вкладов.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 пункту 3 статьи 4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Парижского соглашения 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аждый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последующий определяемый на национальном уровне вклад Стороны будет представлять собой продвижение вперед сверх текущего определяемого на национальном уровне вклада и отражает ее как можно более высокую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амбициозность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отражая ее общую, но дифференцированную ответственность и соответствующие возможности, в свете различных национальных условий.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93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по климату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13 статьи 4 Парижского Соглашения стороны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ведут учет своих определяемых на национальном уровне вкладов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учете антропогенных выбросов и абсорбции, соответствующих их определяемым на национальном уровне вкладам, Стороны способствуют экологической целостности,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транспарентности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точности, полноте, сопоставимости и согласованности, а также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недопущение двойного учета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руководящими указаниями, принятыми Конференцией Сторон, действующей в качестве совещания Сторон настоящего Соглашения.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содержанием вклада  Российской Федерации можно ознакомиться по ссылке:</a:t>
            </a:r>
          </a:p>
          <a:p>
            <a:pPr algn="just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unfccc.int/sites/default/files/NDC/2022-06/NDC_RF_ru.pdf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структуре описание вклада включает следующие положения: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►1. Целевые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ограничения выбросов парниковых газов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Целевые направления реализации глобальной цели по адаптации к изменениям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климата; 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Добровольная поддержка достижения развивающимися странами целей Парижского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соглашения;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Информация о реализуемых мерах политики по вопросам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климата. 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призванная содействовать ясности,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транспарентности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пониманию определяемых на национальном уровне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вкладов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 по адаптации, включаемое в качестве компонента определяемого на национальном уровне вклада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1166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по климату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реализации Парижского соглашения Российская Федерация сообщает о целевом показателе ограничения выбросов парниковых газов, который предусматривает сокращение выбросов парниковых газов к 2030 году до 70 процентов относительно уровня 1990 года с учетом максимально возможной поглощающей способности лесов и иных экосистем и при условии устойчивого и сбалансированного социально-экономического развития Российской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показатель определен исходя из необходимости обеспечения экономического развития Российской Федерации на устойчивой основе, а также охраны и повышения качества поглотителей и накопителей парниковых газов и направлен на достижение целей Парижского соглашения.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формируется национальная система адаптации к изменениям климата, основанная на следующих принципах: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►1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дифференцированный подход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учитывающий: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природно-климатическую, социально-экономическую и технологическую специфику адаптации различных секторов (сфер) экономики и регионов страны;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мер адаптации на различных уровнях принятия решений;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разную степень готовности субъектов реализации политики в области климата к разработке и реализации мер адаптации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стадийность и последовательность процесса планирования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подразумевающие наличие этапов разработки и реализации планов адаптации при их гармонизации, синергизме их элементов, регулярной корректировке и дополнении их новыми элементами;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7877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климату 2015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►3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комплексность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планирования</a:t>
            </a:r>
            <a:r>
              <a:rPr lang="ru-RU" sz="1400" dirty="0" smtClean="0"/>
              <a:t>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предполагающая: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превентивную (упреждающую) адаптацию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нацеленную на снижение уровня рисков климатических изменений (например, сооружение дамб от наводнений, лесозащитных полос, расширение посевов засухоустойчивых культур и другие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посткризисную адаптацию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предусматривающую минимизацию последствий негативного воздействия конкретных проявлений изменения климата, в том числе связанных с ними чрезвычайных ситуаций (эвакуация населения, ликвидация последствий, вакцинация, временное расселение и другие);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адаптацию к прямым (реальным и ожидаемым) и косвенным последствиям изменения климата для населения, инфраструктуры и экономики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гармонизацию и интеграцию планов адаптации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(согласованность и взаимную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дополняемость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 превентивной и посткризисной адаптации), а также планов адаптации на федеральном и региональном уровнях;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иерархию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приоритет национального плана, выполнению целей и задач которого подчинены другие федеральные, а также региональные планы адаптации, конкретизирующие и детализирующие национальный план в соответствующих измерениях (разрезах);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мер адаптации и их корректировку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необходимости);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надлежащее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научное и технологическое обеспечение прогнозирования изменения климата и климатического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435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климату 2015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ациональный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первого этапа адаптации к изменениям климата на период до 2022 года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 Распоряжением Правительства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от 25.12.2019 N 3183-р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23.07.2022) 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11.03.2023 N 559-р 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твержден национальный  план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второго этапа адаптации к изменениям климата на период до 2025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Официальный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интернет-портал правовой информации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://pravo.gov.ru&lt;/div&gt;"/>
              </a:rPr>
              <a:t>http://pravo.gov.ru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13.03.2023.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адаптационных мероприятий осуществляется с учетом отраслевых, региональных и местных особенностей, а также долгосрочного характера этих мер, их масштабности и глубины воздействия на население и экономику. При разработке и ранжировании мер адаптации по степени приоритета учитываются эффекты от их реализации для снижения уровня риска или уровня уязвимости объектов воздействия и для использования благоприятных возможностей изменений климата.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приложении к национальному плану мероприятий второго этапа представлен план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по организационному, нормативно-правовому, научно-методическому и информационному обеспечению реализации национального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010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климату и современные тенденции развития климатической повестки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Климатическом форуме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Российского союза промышленников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 2025 года обсуждали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ситуацию с выполнением Парижского соглашения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фоне подписания 20 января этого года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Президентом США Дональдом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Трампом указа о выходе США из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Парижского соглашения.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Проведенный в преддверии форума опрос показал, что почти 70% компаний сохраняют свою климатическую политику, несмотря на неопределенность повестки на глобальном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www.kommersant.ru/doc/7513835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176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по климату и современные тенденции развития климатической повестки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РСПП Александр Шохин заявил, что промышленники намерены придерживаться курса на реализацию климатической повестки, но ожидают ее переформатирования на международных площадках. В частности, по его словам, необходимо «переосмысление системы постановки целей по сокращению глобальной нетто-эмиссии, механизмов трансграничного углеродного регулирования, влияния санкций на климатическую кооперацию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www.kommersant.ru/doc/7513835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468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первому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курса рекомендуется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Ознакомиться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 Рамочной конвенции ООН об изменении климата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Ознакомиться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 Киотского протокола к Рамочной конвенции ООН об изменении климата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Ознакомиться с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 Парижского соглашения</a:t>
            </a:r>
            <a:r>
              <a:rPr lang="ru-RU" sz="1800" dirty="0"/>
              <a:t>.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ознакомиться с материалами сайта ООН об изменении климата: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www.un.org/ru/global-issues/climate-change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Рекомендуется ознакомиться с материалами сайта Конференции ООН по изменению климата : 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unfccc.int/ru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слушателей курса предусмотрена возможность работы в электронной библиотечной системе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https://iprmedia.ru/products/ipr-books.html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журнала «Вестник Центра права имени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где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размещены в том числе архивные номера журнала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https://mlcjournal.ru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37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и предложения по формированию эффективной модели правового регулирования в области реализации климатических проектов и оборота углеродных единиц на национальном и международном уровнях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результатов исследований многократно проходила на международных научно-практических конференциях.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58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/>
                <a:cs typeface="Times New Roman"/>
              </a:rPr>
              <a:t>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обеспечение реализации климатических проектов в Российской Федерации и за рубежом. Монография под редакцией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В.А.Мусина».Москва.2023.</a:t>
            </a:r>
          </a:p>
          <a:p>
            <a:pPr algn="just"/>
            <a:r>
              <a:rPr lang="ru-RU" sz="1800" dirty="0" smtClean="0">
                <a:latin typeface="Times New Roman"/>
                <a:cs typeface="Times New Roman"/>
              </a:rPr>
              <a:t>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 и современной правовой науки.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Монография под редакцией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АНО «Научно-исследовательский «Центр развития энергетического права и современной правовой науки имени В.А.Мусина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».Москва.2024.</a:t>
            </a:r>
          </a:p>
          <a:p>
            <a:pPr algn="just"/>
            <a:r>
              <a:rPr lang="ru-RU" sz="1800" dirty="0">
                <a:latin typeface="Times New Roman"/>
                <a:cs typeface="Times New Roman"/>
              </a:rPr>
              <a:t>►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Клеандров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М.И. «О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базовых проблемах науки энергетического права: некоторые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размышления». Правовой энергетический форум.2024.№ 1. с.9-14.</a:t>
            </a:r>
          </a:p>
          <a:p>
            <a:pPr algn="just"/>
            <a:r>
              <a:rPr lang="ru-RU" sz="1800" dirty="0">
                <a:latin typeface="Times New Roman"/>
                <a:cs typeface="Times New Roman"/>
              </a:rPr>
              <a:t>►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Лисицын-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А.Г. «О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«Правовое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реализации климатических проектов в Российской Федерации и за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рубежом»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редакцией доктора юридических наук, профессора В.В.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Романовой».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форум.2023.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с.9-12.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040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вопросы для зачета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Дата принятия, цели, основные положения Рамочной конвенции ООН об изменении климата.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Дата принятия, цели, основные положения Киотского протокола 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Рамочной конвенции ООН об изменении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Дата принятия, цели, основные положения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Парижского соглашения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Зачет проводится в письменном виде. Необходимо подготовить письменные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краткий ответ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один из </a:t>
            </a:r>
            <a:r>
              <a:rPr lang="ru-RU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указанных вопросов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Оформление: формат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Необходимо сверху указать 	ФИО, место работы, должность, дату. Ответы необходимо направить на почту: 	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дату, установленную для зачета согласно расписанию курса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6804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разрешения ПАО «Газпром» Центром имени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была подготовлена и издана монография «Правовое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реализации климатических проектов в Российской Федерации и за рубежом. Монография под редакцией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Москва.: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 «Научно-исследовательский «Центр развития энергетического права и современной правовой науки имени В.А.Мусина».Москва.2023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PDF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монографии прикреплен в разделе учебные материалы данного курса.</a:t>
            </a: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монографии 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«Правовое обеспечение реализации климатических проектов в Российской Федерации и за рубежом» под редакцией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состоялась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декабря 2023 года в рамках Международной выставки-форуме «Россия» 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павильоне Энергия Жизни на ВДНХ состоялась Международная выставка-конференция «Энергия будущего – инновационные правовые исследования и современные профильные кадры ТЭК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hlinkClick r:id="rId2"/>
              </a:rPr>
              <a:t>https://musinlc.ru/mezhdunarodnaya-vystavka-konferencziya-energiya-budushhego-innovaczionnye-pravovye-issledovaniya-i-sovremennye-profilnye-kadry-tek-2</a:t>
            </a:r>
            <a:r>
              <a:rPr lang="ru-RU" dirty="0" smtClean="0">
                <a:hlinkClick r:id="rId2"/>
              </a:rPr>
              <a:t>/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52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Высокую оценку подготовленной монографии дал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академик Российской академии наук, доктор юридических наук, профессор — Андрей Геннадьевич Лисицын-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А.Г.Лисицына-Светланова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монографию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«Правовое обеспечение реализации климатических проектов в Российской Федерации и за рубежом» под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редакцией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д.ю.н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профессора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опубликована в журнале Правовой энергетический форум.2023.№ 4. с.9-12.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://mlcjournal.ru/issue.2023.4.12.4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1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2023 года в преддверии празднования Дня Юриста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Колонном зале Дома Союзов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также состоялась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монографии «Правовое обеспечение реализации климатических проектов в Российской Федерации и за рубежом» под редакцией профессора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презентации монографии принял участие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заслуженный деятель науки Российской Федерации, доктор юридических наук, профессор, заведующий кафедрой коммерческого права юридического факультета Санкт-Петербургского государственного университета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Федорович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Попондопуло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/>
          </a:p>
          <a:p>
            <a:r>
              <a:rPr lang="ru-RU" dirty="0">
                <a:hlinkClick r:id="rId2"/>
              </a:rPr>
              <a:t>https://musinlc.ru/czeremoniya-nagrazhdeniya-yuridicheskimi-premiyami-v-preddverii-prazdnovaniya-dnya-yurista/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71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акже высоко оценил монографию член-корреспондент Российской академии наук , доктор юридических наук, профессор, заслуженный юрист Российской Федерации, заслуженный деятель науки Российской Федерации, судья Конституционного Суда Российской Федерации (в отставке) Михаил Иванович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Клеандров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статье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журнале Правовой энергетический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форум (2024. № 4, с.9-14)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М.И.Клеандров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отмечает, что 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«Наиболее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крупная научная структура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автономная некоммерческая организация “Научно-исследовательский “Центр развития энергетического права и современной правовой науки имени В.А. Мусина”. Кстати,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этой научной организации буквально на днях опубликовали мощный научный труд, посвященный правовому обеспечению реализации климатических проектов, и это воистину классика фундаментальной правовой науки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и предшествующие этой монографии опубликованные названным центром научные и учебные издания для подготовки кадров высшей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 же фундаментального уровня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https://mlcjournal.ru/issue.2024.1.3.1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5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правовые исследования в области реализации климатических проектов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просьбам специалистов топливно-энергетического комплекса, аспирантов Центра имени В.А. Мусина был разработан данный курс повышения квалификации, который стал востребованным и получил много положительных отзывов.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имени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 надежду, что данный курс поможет систематизировать имеющиеся знания о правовом обеспечении климатических проектов на национальном и международном уровнях, получить новые знания с учетом современного законодательства и результатов правоприменительной практики.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66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ООН об изменении климата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прежде всего на международно-правовом регулировании в области реализации климатических проектов.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Рамочная конвенция Организации Объединенных Наций об изменении климата  (РКИК ООН, Конвенция)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(Заключена в г. Нью-Йорке 09.05.1992).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 ООН об изменении климата явилась важным шагом на пути к более безопасному будущему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человечества.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unfccc.int/ru/peregovornyy-process-i-vstrechi/chto-takoe-ramochnaya-konvenciya-organizacii-obedinennykh-naciy-ob-izmenenii-klimata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этого документа было прогрессивным шагом для своего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 переняла важный посыл одного из самых успешных международных договоров в сфере экологии – принятого в 1987 году 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Монреальского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протокола по веществам, разрушающим озоновый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слой.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Совмина СССР от 22.09.1988 N 1108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принятии СССР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Монреальского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протокола по веществам, разрушающим озоновый слой, к Венской конвенции об охране озонового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слоя») 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Действуя в рамках Конвенции, индустриально развитые государства договорились поддерживать меры по борьбе с изменением климата в развивающихся странах и предоставлять им соответствующую финансовую помощь сверх той материальной поддержки, которую они уже оказывают данным государствам. В соответствии с положениями Конвенции устанавливается система грантов и займов под управлением Глобального экологического фонда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https://www.thegef.org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066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2959</Words>
  <Application>Microsoft Office PowerPoint</Application>
  <PresentationFormat>Экран (4:3)</PresentationFormat>
  <Paragraphs>191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  КУРС ПРОФЕССИОНАЛЬНОЙ ПЕРЕПОДГОТОВКИ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Центр имени В.А.Мусина и правовые исследования в области реализации климатических проектов</vt:lpstr>
      <vt:lpstr>Рамочная конвенция ООН об изменении климата</vt:lpstr>
      <vt:lpstr>Рамочная конвенция ООН об изменении климата</vt:lpstr>
      <vt:lpstr>Рамочная конвенция ООН об изменении климата</vt:lpstr>
      <vt:lpstr>Рамочная конвенция ООН об изменении климата</vt:lpstr>
      <vt:lpstr>Рамочная конвенция ООН об изменении климата</vt:lpstr>
      <vt:lpstr>Рамочная конвенция ООН об изменении климата</vt:lpstr>
      <vt:lpstr>Киотский протокол к Рамочной конвенции об изменении климата</vt:lpstr>
      <vt:lpstr>Киотский протокол к Рамочной конвенции об изменении климата</vt:lpstr>
      <vt:lpstr>Киотский протокол к Рамочной конвенции об изменении климата</vt:lpstr>
      <vt:lpstr>Киотский протокол к Рамочной конвенции об изменении климата</vt:lpstr>
      <vt:lpstr>Киотский протокол к Рамочной конвенции об изменении климата</vt:lpstr>
      <vt:lpstr>Парижское соглашение по климату 2015 года</vt:lpstr>
      <vt:lpstr>Парижское соглашение по климату 2015 года</vt:lpstr>
      <vt:lpstr>Парижское соглашение по климату 2015 года</vt:lpstr>
      <vt:lpstr>Парижское соглашение по климату  2015 года</vt:lpstr>
      <vt:lpstr>Парижское соглашение по климату  2015 года</vt:lpstr>
      <vt:lpstr>Парижское соглашение по климату 2015 года</vt:lpstr>
      <vt:lpstr>Парижское соглашение по климату 2015 года</vt:lpstr>
      <vt:lpstr>Парижское соглашение по климату и современные тенденции развития климатической повестки</vt:lpstr>
      <vt:lpstr>Парижское соглашение по климату и современные тенденции развития климатической повестки</vt:lpstr>
      <vt:lpstr>РЕКОМЕНДАЦИИ ДЛЯ САМОСТОЯТЕЛЬНОЙ РАБОТЫ</vt:lpstr>
      <vt:lpstr>Рекомендуемые научные и учебные издания</vt:lpstr>
      <vt:lpstr>Примерные вопросы для зачета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«Правовое регулирование в области ограничения выбросов парниковых газов, реализации климатических проектов и оборота углеродных единиц»</dc:title>
  <dc:creator>user</dc:creator>
  <cp:lastModifiedBy>user</cp:lastModifiedBy>
  <cp:revision>55</cp:revision>
  <dcterms:created xsi:type="dcterms:W3CDTF">2023-05-13T21:10:07Z</dcterms:created>
  <dcterms:modified xsi:type="dcterms:W3CDTF">2025-10-11T20:51:32Z</dcterms:modified>
</cp:coreProperties>
</file>