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9" d="100"/>
          <a:sy n="69" d="100"/>
        </p:scale>
        <p:origin x="86" y="446"/>
      </p:cViewPr>
      <p:guideLst>
        <p:guide pos="2409" orient="horz"/>
        <p:guide pos="41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presProps" Target="presProps.xml" /><Relationship Id="rId21" Type="http://schemas.openxmlformats.org/officeDocument/2006/relationships/tableStyles" Target="tableStyles.xml" /><Relationship Id="rId22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3999" y="1122362"/>
            <a:ext cx="9144000" cy="2387599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3999" y="3602037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899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199" y="365125"/>
            <a:ext cx="7734299" cy="5811838"/>
          </a:xfrm>
        </p:spPr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199" y="1825625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7" y="365125"/>
            <a:ext cx="10515600" cy="1325562"/>
          </a:xfrm>
        </p:spPr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9" y="1681162"/>
            <a:ext cx="5157786" cy="823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9" y="2505074"/>
            <a:ext cx="5157786" cy="3684587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2"/>
            <a:ext cx="5183187" cy="823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7" cy="3684587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7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7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7" y="2057399"/>
            <a:ext cx="3932237" cy="381158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7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5183187" y="987425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7" y="2057399"/>
            <a:ext cx="3932237" cy="381158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199" y="365125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199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1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59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5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1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49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1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 flipH="0" flipV="0">
            <a:off x="975199" y="4194190"/>
            <a:ext cx="10432305" cy="1310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74901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pPr indent="0" algn="ctr">
              <a:buNone/>
              <a:defRPr/>
            </a:pPr>
            <a:r>
              <a:rPr lang="ru-RU" sz="4000" b="1">
                <a:solidFill>
                  <a:schemeClr val="tx1"/>
                </a:solidFill>
                <a:latin typeface="+mj-lt"/>
              </a:rPr>
              <a:t>Правовой режим служебных изобретений</a:t>
            </a:r>
            <a:endParaRPr sz="4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 flipH="0" flipV="0">
            <a:off x="1064417" y="2147527"/>
            <a:ext cx="10154554" cy="1676759"/>
          </a:xfrm>
          <a:prstGeom prst="rect">
            <a:avLst/>
          </a:prstGeom>
          <a:noFill/>
          <a:ln w="12699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i="1">
                <a:solidFill>
                  <a:schemeClr val="tx1"/>
                </a:solidFill>
              </a:rPr>
              <a:t>Доктор юридических наук, профессор,</a:t>
            </a:r>
            <a:endParaRPr lang="ru-RU" sz="2000" i="1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2000" i="1">
                <a:solidFill>
                  <a:schemeClr val="tx1"/>
                </a:solidFill>
              </a:rPr>
              <a:t> главный научный сотрудник </a:t>
            </a:r>
            <a:endParaRPr lang="ru-RU" sz="2000" i="1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2000" i="1">
                <a:solidFill>
                  <a:schemeClr val="tx1"/>
                </a:solidFill>
              </a:rPr>
              <a:t>АНО «Научно-исследовательский «Центр развития энергетического права и современной правовой науки имени В.А. Мусина»</a:t>
            </a:r>
            <a:endParaRPr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2400" b="1" i="1">
                <a:solidFill>
                  <a:schemeClr val="tx1"/>
                </a:solidFill>
              </a:rPr>
              <a:t>Городов Олег Александрович </a:t>
            </a:r>
            <a:endParaRPr sz="2200" b="1">
              <a:solidFill>
                <a:schemeClr val="tx1"/>
              </a:solidFill>
            </a:endParaRPr>
          </a:p>
        </p:txBody>
      </p:sp>
      <p:pic>
        <p:nvPicPr>
          <p:cNvPr id="32038386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893227" y="296883"/>
            <a:ext cx="4929902" cy="144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 bwMode="auto">
          <a:xfrm>
            <a:off x="423744" y="994411"/>
            <a:ext cx="11351944" cy="1242802"/>
          </a:xfrm>
        </p:spPr>
        <p:txBody>
          <a:bodyPr/>
          <a:lstStyle/>
          <a:p>
            <a:pPr>
              <a:defRPr/>
            </a:pPr>
            <a:r>
              <a:rPr lang="ru-RU" sz="2200" b="0" i="0">
                <a:solidFill>
                  <a:srgbClr val="000000"/>
                </a:solidFill>
                <a:latin typeface="+mn-lt"/>
              </a:rPr>
              <a:t>Предопределенность выплаты вознаграждения основана на фактической возможности использования в течение срока действия патента, а не на факте реального использования</a:t>
            </a:r>
            <a:br>
              <a:rPr lang="ru-RU" sz="2200">
                <a:latin typeface="+mn-lt"/>
              </a:rPr>
            </a:br>
            <a:endParaRPr lang="ru-RU" sz="2200">
              <a:latin typeface="+mn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423745" y="434425"/>
            <a:ext cx="10602323" cy="559986"/>
          </a:xfrm>
        </p:spPr>
        <p:txBody>
          <a:bodyPr/>
          <a:lstStyle/>
          <a:p>
            <a:pPr>
              <a:defRPr/>
            </a:pPr>
            <a:r>
              <a:rPr lang="ru-RU"/>
              <a:t>Предопределенность выплат</a:t>
            </a:r>
            <a:endParaRPr/>
          </a:p>
        </p:txBody>
      </p:sp>
      <p:sp>
        <p:nvSpPr>
          <p:cNvPr id="4" name="Объект 1"/>
          <p:cNvSpPr txBox="1"/>
          <p:nvPr/>
        </p:nvSpPr>
        <p:spPr bwMode="auto">
          <a:xfrm>
            <a:off x="423744" y="2382179"/>
            <a:ext cx="11351945" cy="2437936"/>
          </a:xfrm>
          <a:prstGeom prst="rect">
            <a:avLst/>
          </a:prstGeom>
          <a:solidFill>
            <a:srgbClr val="923826">
              <a:alpha val="35000"/>
            </a:srgbClr>
          </a:solidFill>
        </p:spPr>
        <p:txBody>
          <a:bodyPr/>
          <a:lstStyle>
            <a:lvl1pPr marL="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1pPr>
            <a:lvl2pPr marL="45720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2pPr>
            <a:lvl3pPr marL="91440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3pPr>
            <a:lvl4pPr marL="137160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4pPr>
            <a:lvl5pPr marL="182880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200">
                <a:solidFill>
                  <a:schemeClr val="tx1"/>
                </a:solidFill>
                <a:latin typeface="+mn-lt"/>
                <a:ea typeface="Times New Roman"/>
              </a:rPr>
              <a:t>Апелляция к потенциальной фактической возможности использования (абз.8 п.5.1 Постановления), опирающаяся на п.132  постановления Пленума Верховного Суда Российской Федерации от 23 апреля 2019г.№10 О применении части четвертой Гражданского кодекса Российской Федерации </a:t>
            </a:r>
            <a:r>
              <a:rPr lang="ru-RU" sz="2200" b="0" i="0">
                <a:solidFill>
                  <a:schemeClr val="tx1"/>
                </a:solidFill>
                <a:latin typeface="+mn-lt"/>
              </a:rPr>
              <a:t>представляется экономически нецелесообразной и юридически некорректной, так как использование охраняемого результата работодателем является его правом, а не обязанностью</a:t>
            </a:r>
            <a:br>
              <a:rPr lang="ru-RU" sz="2200">
                <a:solidFill>
                  <a:schemeClr val="tx1"/>
                </a:solidFill>
                <a:latin typeface="+mn-lt"/>
              </a:rPr>
            </a:br>
            <a:br>
              <a:rPr lang="ru-RU" sz="2200">
                <a:solidFill>
                  <a:schemeClr val="tx1"/>
                </a:solidFill>
                <a:latin typeface="+mn-lt"/>
              </a:rPr>
            </a:br>
            <a:endParaRPr lang="ru-RU" sz="22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Объект 1"/>
          <p:cNvSpPr txBox="1"/>
          <p:nvPr/>
        </p:nvSpPr>
        <p:spPr bwMode="auto">
          <a:xfrm>
            <a:off x="416310" y="5073805"/>
            <a:ext cx="11359377" cy="1471960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/>
          <a:lstStyle>
            <a:lvl1pPr marL="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1pPr>
            <a:lvl2pPr marL="45720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2pPr>
            <a:lvl3pPr marL="91440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3pPr>
            <a:lvl4pPr marL="137160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4pPr>
            <a:lvl5pPr marL="182880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200" b="0" i="0">
                <a:solidFill>
                  <a:srgbClr val="000000"/>
                </a:solidFill>
                <a:latin typeface="+mn-lt"/>
              </a:rPr>
              <a:t>Конституционный Суд не в полной мере оценил существо разъяснений, содержащихся в п. 132 Постановления Верховного Суда, в которых речь идет о фактическом использовании, а не о возможности использования</a:t>
            </a:r>
            <a:br>
              <a:rPr lang="ru-RU" sz="2200">
                <a:latin typeface="+mn-lt"/>
              </a:rPr>
            </a:br>
            <a:endParaRPr lang="ru-RU" sz="2200">
              <a:latin typeface="+mn-lt"/>
            </a:endParaRPr>
          </a:p>
        </p:txBody>
      </p:sp>
      <p:pic>
        <p:nvPicPr>
          <p:cNvPr id="1843814036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9895848" y="140052"/>
            <a:ext cx="1969732" cy="401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 bwMode="auto">
          <a:xfrm>
            <a:off x="399495" y="1165860"/>
            <a:ext cx="11419972" cy="2055694"/>
          </a:xfrm>
        </p:spPr>
        <p:txBody>
          <a:bodyPr/>
          <a:lstStyle/>
          <a:p>
            <a:pPr>
              <a:defRPr/>
            </a:pPr>
            <a:r>
              <a:rPr lang="ru-RU" sz="2400">
                <a:solidFill>
                  <a:schemeClr val="tx1"/>
                </a:solidFill>
                <a:latin typeface="+mn-lt"/>
              </a:rPr>
              <a:t>Действительный смысл </a:t>
            </a:r>
            <a:r>
              <a:rPr lang="ru-RU" sz="2400">
                <a:solidFill>
                  <a:schemeClr val="tx1"/>
                </a:solidFill>
                <a:latin typeface="+mn-lt"/>
                <a:ea typeface="Times New Roman"/>
              </a:rPr>
              <a:t>разъяснения состоит в том, что вознаграждение за создание служебного результата и его размер независимы от фактов последующего использования, недостаточного использования или неиспользования соответствующего результата. От указанных фактов может зависеть лишь размер вознаграждения</a:t>
            </a:r>
            <a:endParaRPr lang="ru-RU" sz="2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399495" y="434425"/>
            <a:ext cx="10626574" cy="559986"/>
          </a:xfrm>
        </p:spPr>
        <p:txBody>
          <a:bodyPr/>
          <a:lstStyle/>
          <a:p>
            <a:pPr>
              <a:defRPr/>
            </a:pPr>
            <a:r>
              <a:rPr lang="ru-RU"/>
              <a:t>Предопределенность выплат</a:t>
            </a:r>
            <a:endParaRPr/>
          </a:p>
        </p:txBody>
      </p:sp>
      <p:sp>
        <p:nvSpPr>
          <p:cNvPr id="4" name="Объект 1"/>
          <p:cNvSpPr txBox="1"/>
          <p:nvPr/>
        </p:nvSpPr>
        <p:spPr bwMode="auto">
          <a:xfrm>
            <a:off x="171450" y="1725847"/>
            <a:ext cx="11852910" cy="559987"/>
          </a:xfrm>
          <a:prstGeom prst="rect">
            <a:avLst/>
          </a:prstGeom>
        </p:spPr>
        <p:txBody>
          <a:bodyPr/>
          <a:lstStyle>
            <a:lvl1pPr marL="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1pPr>
            <a:lvl2pPr marL="45720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2pPr>
            <a:lvl3pPr marL="91440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3pPr>
            <a:lvl4pPr marL="137160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4pPr>
            <a:lvl5pPr marL="182880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811045" y="3429000"/>
            <a:ext cx="10008423" cy="1474016"/>
          </a:xfrm>
          <a:prstGeom prst="rect">
            <a:avLst/>
          </a:prstGeom>
          <a:solidFill>
            <a:srgbClr val="851515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0" i="0">
                <a:solidFill>
                  <a:srgbClr val="000000"/>
                </a:solidFill>
              </a:rPr>
              <a:t>Если служебный результат не используется в смыслах, придаваемых правилами ст.1358 ГК РФ, то оснований для выплаты вознаграждения за использование нет, </a:t>
            </a:r>
            <a:endParaRPr lang="ru-RU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Объект 1"/>
          <p:cNvSpPr txBox="1"/>
          <p:nvPr/>
        </p:nvSpPr>
        <p:spPr bwMode="auto">
          <a:xfrm>
            <a:off x="1811045" y="5049447"/>
            <a:ext cx="10008422" cy="1474016"/>
          </a:xfrm>
          <a:prstGeom prst="rect">
            <a:avLst/>
          </a:prstGeom>
          <a:solidFill>
            <a:srgbClr val="00B050">
              <a:alpha val="45000"/>
            </a:srgbClr>
          </a:solidFill>
        </p:spPr>
        <p:txBody>
          <a:bodyPr anchor="ctr"/>
          <a:lstStyle>
            <a:lvl1pPr marL="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1pPr>
            <a:lvl2pPr marL="45720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2pPr>
            <a:lvl3pPr marL="91440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3pPr>
            <a:lvl4pPr marL="137160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4pPr>
            <a:lvl5pPr marL="182880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240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При этом основания для выплаты вознаграждения </a:t>
            </a:r>
            <a:endParaRPr/>
          </a:p>
          <a:p>
            <a:pPr algn="ctr">
              <a:spcBef>
                <a:spcPts val="0"/>
              </a:spcBef>
              <a:defRPr/>
            </a:pPr>
            <a:r>
              <a:rPr lang="ru-RU" sz="240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за создание служебного результата не отпадают. </a:t>
            </a:r>
            <a:endParaRPr/>
          </a:p>
        </p:txBody>
      </p:sp>
      <p:grpSp>
        <p:nvGrpSpPr>
          <p:cNvPr id="6" name="Google Shape;10251;p87"/>
          <p:cNvGrpSpPr/>
          <p:nvPr/>
        </p:nvGrpSpPr>
        <p:grpSpPr bwMode="auto">
          <a:xfrm>
            <a:off x="600217" y="3708812"/>
            <a:ext cx="783418" cy="786161"/>
            <a:chOff x="5779408" y="3699191"/>
            <a:chExt cx="317645" cy="318757"/>
          </a:xfrm>
          <a:solidFill>
            <a:srgbClr val="923826"/>
          </a:solidFill>
        </p:grpSpPr>
        <p:sp>
          <p:nvSpPr>
            <p:cNvPr id="7" name="Google Shape;10252;p87"/>
            <p:cNvSpPr/>
            <p:nvPr/>
          </p:nvSpPr>
          <p:spPr bwMode="auto">
            <a:xfrm>
              <a:off x="5892837" y="3700334"/>
              <a:ext cx="204216" cy="317614"/>
            </a:xfrm>
            <a:custGeom>
              <a:avLst/>
              <a:gdLst/>
              <a:ahLst/>
              <a:cxnLst/>
              <a:rect l="l" t="t" r="r" b="b"/>
              <a:pathLst>
                <a:path w="6431" h="10002" fill="norm" stroke="1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8" name="Google Shape;10253;p87"/>
            <p:cNvSpPr/>
            <p:nvPr/>
          </p:nvSpPr>
          <p:spPr bwMode="auto"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fill="norm" stroke="1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grpSp>
        <p:nvGrpSpPr>
          <p:cNvPr id="18" name="Google Shape;10199;p87"/>
          <p:cNvGrpSpPr/>
          <p:nvPr/>
        </p:nvGrpSpPr>
        <p:grpSpPr bwMode="auto">
          <a:xfrm>
            <a:off x="605141" y="5290002"/>
            <a:ext cx="778494" cy="580557"/>
            <a:chOff x="5216456" y="3725483"/>
            <a:chExt cx="356196" cy="265631"/>
          </a:xfrm>
          <a:solidFill>
            <a:srgbClr val="00B050"/>
          </a:solidFill>
        </p:grpSpPr>
        <p:sp>
          <p:nvSpPr>
            <p:cNvPr id="19" name="Google Shape;10200;p87"/>
            <p:cNvSpPr/>
            <p:nvPr/>
          </p:nvSpPr>
          <p:spPr bwMode="auto"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fill="norm" stroke="1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0" name="Google Shape;10201;p87"/>
            <p:cNvSpPr/>
            <p:nvPr/>
          </p:nvSpPr>
          <p:spPr bwMode="auto">
            <a:xfrm>
              <a:off x="5304925" y="3725483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fill="norm" stroke="1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pic>
        <p:nvPicPr>
          <p:cNvPr id="103079805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9895848" y="140052"/>
            <a:ext cx="1969732" cy="401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 bwMode="auto">
          <a:xfrm>
            <a:off x="256477" y="994411"/>
            <a:ext cx="11385395" cy="3729526"/>
          </a:xfrm>
        </p:spPr>
        <p:txBody>
          <a:bodyPr numCol="2"/>
          <a:lstStyle/>
          <a:p>
            <a:pPr marL="360000">
              <a:spcBef>
                <a:spcPts val="0"/>
              </a:spcBef>
              <a:defRPr/>
            </a:pPr>
            <a:r>
              <a:rPr lang="ru-RU" sz="2200" b="1">
                <a:solidFill>
                  <a:schemeClr val="tx1"/>
                </a:solidFill>
                <a:latin typeface="+mn-lt"/>
                <a:ea typeface="Times New Roman"/>
              </a:rPr>
              <a:t>Во-первых</a:t>
            </a:r>
            <a:r>
              <a:rPr lang="ru-RU" sz="2200">
                <a:solidFill>
                  <a:schemeClr val="tx1"/>
                </a:solidFill>
                <a:latin typeface="+mn-lt"/>
                <a:ea typeface="Times New Roman"/>
              </a:rPr>
              <a:t>, размер вознаграждения за использование служебного результата, установленный в Правилах выплаты вознаграждения 2014 не может быть уменьшен в случае неиспользования этого результата поскольку указанный пункт посвящен размеру вознаграждения за использование, а не за фактическую возможность использования. </a:t>
            </a:r>
            <a:endParaRPr/>
          </a:p>
          <a:p>
            <a:pPr marL="360000">
              <a:spcBef>
                <a:spcPts val="0"/>
              </a:spcBef>
              <a:defRPr/>
            </a:pPr>
            <a:endParaRPr lang="ru-RU" sz="2200">
              <a:solidFill>
                <a:schemeClr val="tx1"/>
              </a:solidFill>
              <a:latin typeface="+mn-lt"/>
              <a:ea typeface="Calibri"/>
              <a:cs typeface="Times New Roman"/>
            </a:endParaRPr>
          </a:p>
          <a:p>
            <a:pPr marL="360000">
              <a:spcBef>
                <a:spcPts val="0"/>
              </a:spcBef>
              <a:defRPr/>
            </a:pPr>
            <a:r>
              <a:rPr lang="ru-RU" sz="2200" b="1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Во-вторых</a:t>
            </a:r>
            <a:r>
              <a:rPr lang="ru-RU" sz="220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, степень «уважительности» причин и наличие факторов, не зависящих от работодателя, но влияющих на саму возможность использования служебного результата, являются в высшей степени неопределенными критериями, предлагаемыми к оценке через призму принципов справедливости и соразмерности.</a:t>
            </a:r>
            <a:endParaRPr/>
          </a:p>
          <a:p>
            <a:pPr marL="360000">
              <a:spcBef>
                <a:spcPts val="0"/>
              </a:spcBef>
              <a:defRPr/>
            </a:pPr>
            <a:endParaRPr lang="ru-RU" sz="22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512956" y="434425"/>
            <a:ext cx="10513113" cy="559986"/>
          </a:xfrm>
        </p:spPr>
        <p:txBody>
          <a:bodyPr/>
          <a:lstStyle/>
          <a:p>
            <a:pPr>
              <a:defRPr/>
            </a:pPr>
            <a:r>
              <a:rPr lang="ru-RU"/>
              <a:t>Требуется дополнительное обоснование</a:t>
            </a:r>
            <a:endParaRPr/>
          </a:p>
        </p:txBody>
      </p:sp>
      <p:sp>
        <p:nvSpPr>
          <p:cNvPr id="5" name="Объект 1"/>
          <p:cNvSpPr txBox="1"/>
          <p:nvPr/>
        </p:nvSpPr>
        <p:spPr bwMode="auto">
          <a:xfrm>
            <a:off x="512955" y="4895385"/>
            <a:ext cx="11128916" cy="1645464"/>
          </a:xfrm>
          <a:prstGeom prst="rect">
            <a:avLst/>
          </a:prstGeom>
          <a:solidFill>
            <a:srgbClr val="0070C0">
              <a:alpha val="45000"/>
            </a:srgbClr>
          </a:solidFill>
        </p:spPr>
        <p:txBody>
          <a:bodyPr anchor="ctr"/>
          <a:lstStyle>
            <a:lvl1pPr marL="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1pPr>
            <a:lvl2pPr marL="45720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2pPr>
            <a:lvl3pPr marL="91440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3pPr>
            <a:lvl4pPr marL="137160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4pPr>
            <a:lvl5pPr marL="182880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2200">
                <a:solidFill>
                  <a:schemeClr val="tx1"/>
                </a:solidFill>
                <a:latin typeface="+mn-lt"/>
                <a:ea typeface="Times New Roman"/>
              </a:rPr>
              <a:t>В Постановлении модифицируется  известное договорное правило </a:t>
            </a:r>
            <a:r>
              <a:rPr lang="en-US" sz="2200" u="sng">
                <a:solidFill>
                  <a:schemeClr val="tx1"/>
                </a:solidFill>
                <a:latin typeface="+mn-lt"/>
                <a:ea typeface="Times New Roman"/>
              </a:rPr>
              <a:t>Take or pay</a:t>
            </a:r>
            <a:r>
              <a:rPr lang="ru-RU" sz="2200" u="sng">
                <a:solidFill>
                  <a:schemeClr val="tx1"/>
                </a:solidFill>
                <a:latin typeface="+mn-lt"/>
                <a:ea typeface="Times New Roman"/>
              </a:rPr>
              <a:t> </a:t>
            </a:r>
            <a:r>
              <a:rPr lang="ru-RU" sz="2200">
                <a:solidFill>
                  <a:schemeClr val="tx1"/>
                </a:solidFill>
                <a:latin typeface="+mn-lt"/>
                <a:ea typeface="Times New Roman"/>
              </a:rPr>
              <a:t>(бери или плати), которое, видимо, войдет в практику правоприменения законодательства об интеллектуальной собственности под названием «используй или плати» (</a:t>
            </a:r>
            <a:r>
              <a:rPr lang="en-US" sz="2200" u="sng">
                <a:solidFill>
                  <a:schemeClr val="tx1"/>
                </a:solidFill>
                <a:latin typeface="+mn-lt"/>
                <a:ea typeface="Times New Roman"/>
              </a:rPr>
              <a:t>Use or pay</a:t>
            </a:r>
            <a:r>
              <a:rPr lang="ru-RU" sz="2200">
                <a:solidFill>
                  <a:schemeClr val="tx1"/>
                </a:solidFill>
                <a:latin typeface="+mn-lt"/>
                <a:ea typeface="Times New Roman"/>
              </a:rPr>
              <a:t>).</a:t>
            </a:r>
            <a:endParaRPr lang="ru-RU" sz="2200">
              <a:solidFill>
                <a:schemeClr val="tx1"/>
              </a:solidFill>
              <a:latin typeface="+mn-lt"/>
              <a:ea typeface="Calibri"/>
              <a:cs typeface="Times New Roman"/>
            </a:endParaRPr>
          </a:p>
        </p:txBody>
      </p:sp>
      <p:pic>
        <p:nvPicPr>
          <p:cNvPr id="1092936157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9895848" y="140052"/>
            <a:ext cx="1969732" cy="401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 bwMode="auto">
          <a:xfrm>
            <a:off x="535258" y="1165860"/>
            <a:ext cx="9099395" cy="5514975"/>
          </a:xfrm>
        </p:spPr>
        <p:txBody>
          <a:bodyPr/>
          <a:lstStyle/>
          <a:p>
            <a:pPr>
              <a:defRPr/>
            </a:pPr>
            <a:r>
              <a:rPr lang="ru-RU" sz="2400">
                <a:solidFill>
                  <a:schemeClr val="tx1"/>
                </a:solidFill>
                <a:latin typeface="+mn-lt"/>
              </a:rPr>
              <a:t>Весьма важной, но не решенной является зависимость размера вознаграждения, выплачиваемого лицу, создавшему служебный результат интеллектуальной деятельности в соавторстве, с учетом личного вклада такого лица в полученный </a:t>
            </a:r>
            <a:r>
              <a:rPr lang="ru-RU" sz="2400">
                <a:solidFill>
                  <a:schemeClr val="tx1"/>
                </a:solidFill>
                <a:latin typeface="+mn-lt"/>
              </a:rPr>
              <a:t>охраноспособный</a:t>
            </a:r>
            <a:r>
              <a:rPr lang="ru-RU" sz="2400">
                <a:solidFill>
                  <a:schemeClr val="tx1"/>
                </a:solidFill>
                <a:latin typeface="+mn-lt"/>
              </a:rPr>
              <a:t> результат</a:t>
            </a:r>
            <a:r>
              <a:rPr lang="en-US" sz="2400">
                <a:solidFill>
                  <a:schemeClr val="tx1"/>
                </a:solidFill>
                <a:latin typeface="+mn-lt"/>
              </a:rPr>
              <a:t> (</a:t>
            </a:r>
            <a:r>
              <a:rPr lang="ru-RU" sz="2400">
                <a:solidFill>
                  <a:schemeClr val="tx1"/>
                </a:solidFill>
                <a:latin typeface="+mn-lt"/>
              </a:rPr>
              <a:t>п.5.2 Постановления</a:t>
            </a:r>
            <a:r>
              <a:rPr lang="en-US" sz="2400">
                <a:solidFill>
                  <a:schemeClr val="tx1"/>
                </a:solidFill>
                <a:latin typeface="+mn-lt"/>
              </a:rPr>
              <a:t>)</a:t>
            </a:r>
            <a:r>
              <a:rPr lang="ru-RU" sz="2400">
                <a:solidFill>
                  <a:schemeClr val="tx1"/>
                </a:solidFill>
                <a:latin typeface="+mn-lt"/>
              </a:rPr>
              <a:t>.</a:t>
            </a:r>
            <a:endParaRPr lang="en-US" sz="240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en-US" sz="240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r>
              <a:rPr lang="ru-RU" sz="2400">
                <a:solidFill>
                  <a:schemeClr val="tx1"/>
                </a:solidFill>
                <a:latin typeface="+mn-lt"/>
              </a:rPr>
              <a:t>Правила</a:t>
            </a:r>
            <a:r>
              <a:rPr lang="ru-RU" sz="2400" b="0" i="0">
                <a:solidFill>
                  <a:schemeClr val="tx1"/>
                </a:solidFill>
                <a:latin typeface="+mn-lt"/>
              </a:rPr>
              <a:t> распределения доходов от использования результатов интеллектуальной деятельности между </a:t>
            </a:r>
            <a:r>
              <a:rPr lang="ru-RU" sz="2400">
                <a:solidFill>
                  <a:schemeClr val="tx1"/>
                </a:solidFill>
                <a:latin typeface="+mn-lt"/>
                <a:ea typeface="Times New Roman"/>
              </a:rPr>
              <a:t>соавторами-правообладателями</a:t>
            </a:r>
            <a:r>
              <a:rPr lang="ru-RU" sz="2400">
                <a:solidFill>
                  <a:schemeClr val="tx1"/>
                </a:solidFill>
                <a:latin typeface="+mn-lt"/>
              </a:rPr>
              <a:t>, закрепленные в п. 2 ст. 1348 ГК РФ и правила </a:t>
            </a:r>
            <a:r>
              <a:rPr lang="ru-RU" sz="2400">
                <a:solidFill>
                  <a:schemeClr val="tx1"/>
                </a:solidFill>
                <a:latin typeface="+mn-lt"/>
                <a:ea typeface="Times New Roman"/>
              </a:rPr>
              <a:t>п. 3 ст. 1229 ГК РФ, относятся к неслужебным результатам интеллектуальной деятельности.</a:t>
            </a:r>
            <a:endParaRPr lang="ru-RU" sz="2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624467" y="434425"/>
            <a:ext cx="10401601" cy="559986"/>
          </a:xfrm>
        </p:spPr>
        <p:txBody>
          <a:bodyPr/>
          <a:lstStyle/>
          <a:p>
            <a:pPr>
              <a:defRPr/>
            </a:pPr>
            <a:r>
              <a:rPr lang="ru-RU"/>
              <a:t>Размер вознаграждения при соавторстве</a:t>
            </a:r>
            <a:endParaRPr/>
          </a:p>
        </p:txBody>
      </p:sp>
      <p:grpSp>
        <p:nvGrpSpPr>
          <p:cNvPr id="4" name="Google Shape;10602;p88"/>
          <p:cNvGrpSpPr/>
          <p:nvPr/>
        </p:nvGrpSpPr>
        <p:grpSpPr bwMode="auto">
          <a:xfrm>
            <a:off x="10050579" y="994411"/>
            <a:ext cx="781527" cy="958361"/>
            <a:chOff x="3086313" y="2877049"/>
            <a:chExt cx="320143" cy="392581"/>
          </a:xfrm>
          <a:solidFill>
            <a:srgbClr val="923826"/>
          </a:solidFill>
        </p:grpSpPr>
        <p:sp>
          <p:nvSpPr>
            <p:cNvPr id="5" name="Google Shape;10603;p88"/>
            <p:cNvSpPr/>
            <p:nvPr/>
          </p:nvSpPr>
          <p:spPr bwMode="auto">
            <a:xfrm>
              <a:off x="3125749" y="2915371"/>
              <a:ext cx="240505" cy="354259"/>
            </a:xfrm>
            <a:custGeom>
              <a:avLst/>
              <a:gdLst/>
              <a:ahLst/>
              <a:cxnLst/>
              <a:rect l="l" t="t" r="r" b="b"/>
              <a:pathLst>
                <a:path w="7550" h="11121" fill="norm" stroke="1" extrusionOk="0">
                  <a:moveTo>
                    <a:pt x="3775" y="2929"/>
                  </a:moveTo>
                  <a:lnTo>
                    <a:pt x="3918" y="3120"/>
                  </a:lnTo>
                  <a:cubicBezTo>
                    <a:pt x="3871" y="3144"/>
                    <a:pt x="3823" y="3144"/>
                    <a:pt x="3775" y="3144"/>
                  </a:cubicBezTo>
                  <a:cubicBezTo>
                    <a:pt x="3740" y="3132"/>
                    <a:pt x="3692" y="3120"/>
                    <a:pt x="3644" y="3120"/>
                  </a:cubicBezTo>
                  <a:lnTo>
                    <a:pt x="3775" y="2929"/>
                  </a:lnTo>
                  <a:close/>
                  <a:moveTo>
                    <a:pt x="4168" y="3501"/>
                  </a:moveTo>
                  <a:lnTo>
                    <a:pt x="4299" y="3703"/>
                  </a:lnTo>
                  <a:cubicBezTo>
                    <a:pt x="4126" y="3751"/>
                    <a:pt x="3948" y="3775"/>
                    <a:pt x="3769" y="3775"/>
                  </a:cubicBezTo>
                  <a:cubicBezTo>
                    <a:pt x="3591" y="3775"/>
                    <a:pt x="3412" y="3751"/>
                    <a:pt x="3239" y="3703"/>
                  </a:cubicBezTo>
                  <a:lnTo>
                    <a:pt x="3382" y="3501"/>
                  </a:lnTo>
                  <a:cubicBezTo>
                    <a:pt x="3513" y="3560"/>
                    <a:pt x="3644" y="3572"/>
                    <a:pt x="3775" y="3572"/>
                  </a:cubicBezTo>
                  <a:cubicBezTo>
                    <a:pt x="3918" y="3572"/>
                    <a:pt x="4049" y="3537"/>
                    <a:pt x="4168" y="3501"/>
                  </a:cubicBezTo>
                  <a:close/>
                  <a:moveTo>
                    <a:pt x="3120" y="4132"/>
                  </a:moveTo>
                  <a:cubicBezTo>
                    <a:pt x="3275" y="4180"/>
                    <a:pt x="3418" y="4191"/>
                    <a:pt x="3561" y="4215"/>
                  </a:cubicBezTo>
                  <a:lnTo>
                    <a:pt x="3561" y="8109"/>
                  </a:lnTo>
                  <a:lnTo>
                    <a:pt x="3120" y="8109"/>
                  </a:lnTo>
                  <a:lnTo>
                    <a:pt x="3120" y="4132"/>
                  </a:lnTo>
                  <a:close/>
                  <a:moveTo>
                    <a:pt x="4430" y="4132"/>
                  </a:moveTo>
                  <a:lnTo>
                    <a:pt x="4430" y="8109"/>
                  </a:lnTo>
                  <a:lnTo>
                    <a:pt x="4001" y="8109"/>
                  </a:lnTo>
                  <a:lnTo>
                    <a:pt x="4001" y="4215"/>
                  </a:lnTo>
                  <a:cubicBezTo>
                    <a:pt x="4156" y="4191"/>
                    <a:pt x="4287" y="4180"/>
                    <a:pt x="4430" y="4132"/>
                  </a:cubicBezTo>
                  <a:close/>
                  <a:moveTo>
                    <a:pt x="3799" y="441"/>
                  </a:moveTo>
                  <a:cubicBezTo>
                    <a:pt x="4668" y="441"/>
                    <a:pt x="5490" y="786"/>
                    <a:pt x="6121" y="1394"/>
                  </a:cubicBezTo>
                  <a:cubicBezTo>
                    <a:pt x="6752" y="2025"/>
                    <a:pt x="7097" y="2858"/>
                    <a:pt x="7097" y="3751"/>
                  </a:cubicBezTo>
                  <a:cubicBezTo>
                    <a:pt x="7097" y="4620"/>
                    <a:pt x="6752" y="5442"/>
                    <a:pt x="6157" y="6073"/>
                  </a:cubicBezTo>
                  <a:cubicBezTo>
                    <a:pt x="5609" y="6632"/>
                    <a:pt x="5299" y="7347"/>
                    <a:pt x="5240" y="8109"/>
                  </a:cubicBezTo>
                  <a:lnTo>
                    <a:pt x="4883" y="8109"/>
                  </a:lnTo>
                  <a:lnTo>
                    <a:pt x="4883" y="3822"/>
                  </a:lnTo>
                  <a:cubicBezTo>
                    <a:pt x="4883" y="3775"/>
                    <a:pt x="4871" y="3739"/>
                    <a:pt x="4835" y="3703"/>
                  </a:cubicBezTo>
                  <a:lnTo>
                    <a:pt x="3978" y="2406"/>
                  </a:lnTo>
                  <a:cubicBezTo>
                    <a:pt x="3930" y="2346"/>
                    <a:pt x="3871" y="2310"/>
                    <a:pt x="3799" y="2310"/>
                  </a:cubicBezTo>
                  <a:cubicBezTo>
                    <a:pt x="3716" y="2310"/>
                    <a:pt x="3644" y="2334"/>
                    <a:pt x="3620" y="2406"/>
                  </a:cubicBezTo>
                  <a:lnTo>
                    <a:pt x="2751" y="3703"/>
                  </a:lnTo>
                  <a:cubicBezTo>
                    <a:pt x="2728" y="3739"/>
                    <a:pt x="2704" y="3775"/>
                    <a:pt x="2704" y="3822"/>
                  </a:cubicBezTo>
                  <a:lnTo>
                    <a:pt x="2704" y="8109"/>
                  </a:lnTo>
                  <a:lnTo>
                    <a:pt x="2347" y="8109"/>
                  </a:lnTo>
                  <a:cubicBezTo>
                    <a:pt x="2287" y="7347"/>
                    <a:pt x="1977" y="6632"/>
                    <a:pt x="1430" y="6073"/>
                  </a:cubicBezTo>
                  <a:cubicBezTo>
                    <a:pt x="834" y="5465"/>
                    <a:pt x="501" y="4656"/>
                    <a:pt x="489" y="3810"/>
                  </a:cubicBezTo>
                  <a:cubicBezTo>
                    <a:pt x="477" y="2929"/>
                    <a:pt x="823" y="2096"/>
                    <a:pt x="1430" y="1453"/>
                  </a:cubicBezTo>
                  <a:cubicBezTo>
                    <a:pt x="2049" y="822"/>
                    <a:pt x="2870" y="453"/>
                    <a:pt x="3751" y="441"/>
                  </a:cubicBezTo>
                  <a:close/>
                  <a:moveTo>
                    <a:pt x="5228" y="8561"/>
                  </a:moveTo>
                  <a:lnTo>
                    <a:pt x="5228" y="8835"/>
                  </a:lnTo>
                  <a:lnTo>
                    <a:pt x="5228" y="8883"/>
                  </a:lnTo>
                  <a:lnTo>
                    <a:pt x="2335" y="8883"/>
                  </a:lnTo>
                  <a:lnTo>
                    <a:pt x="2335" y="8835"/>
                  </a:lnTo>
                  <a:lnTo>
                    <a:pt x="2335" y="8561"/>
                  </a:lnTo>
                  <a:close/>
                  <a:moveTo>
                    <a:pt x="5121" y="9311"/>
                  </a:moveTo>
                  <a:cubicBezTo>
                    <a:pt x="4942" y="9752"/>
                    <a:pt x="4525" y="10026"/>
                    <a:pt x="4037" y="10026"/>
                  </a:cubicBezTo>
                  <a:lnTo>
                    <a:pt x="3525" y="10026"/>
                  </a:lnTo>
                  <a:cubicBezTo>
                    <a:pt x="3037" y="10026"/>
                    <a:pt x="2620" y="9728"/>
                    <a:pt x="2442" y="9311"/>
                  </a:cubicBezTo>
                  <a:close/>
                  <a:moveTo>
                    <a:pt x="4049" y="10478"/>
                  </a:moveTo>
                  <a:cubicBezTo>
                    <a:pt x="4061" y="10478"/>
                    <a:pt x="4109" y="10478"/>
                    <a:pt x="4132" y="10490"/>
                  </a:cubicBezTo>
                  <a:cubicBezTo>
                    <a:pt x="4132" y="10597"/>
                    <a:pt x="4049" y="10668"/>
                    <a:pt x="3954" y="10668"/>
                  </a:cubicBezTo>
                  <a:lnTo>
                    <a:pt x="3620" y="10668"/>
                  </a:lnTo>
                  <a:cubicBezTo>
                    <a:pt x="3513" y="10668"/>
                    <a:pt x="3442" y="10585"/>
                    <a:pt x="3442" y="10490"/>
                  </a:cubicBezTo>
                  <a:lnTo>
                    <a:pt x="3442" y="10478"/>
                  </a:lnTo>
                  <a:close/>
                  <a:moveTo>
                    <a:pt x="3762" y="0"/>
                  </a:moveTo>
                  <a:cubicBezTo>
                    <a:pt x="3746" y="0"/>
                    <a:pt x="3731" y="0"/>
                    <a:pt x="3716" y="0"/>
                  </a:cubicBezTo>
                  <a:cubicBezTo>
                    <a:pt x="1656" y="24"/>
                    <a:pt x="1" y="1739"/>
                    <a:pt x="13" y="3810"/>
                  </a:cubicBezTo>
                  <a:cubicBezTo>
                    <a:pt x="25" y="4775"/>
                    <a:pt x="406" y="5680"/>
                    <a:pt x="1073" y="6370"/>
                  </a:cubicBezTo>
                  <a:cubicBezTo>
                    <a:pt x="1596" y="6906"/>
                    <a:pt x="1870" y="7609"/>
                    <a:pt x="1870" y="8335"/>
                  </a:cubicBezTo>
                  <a:lnTo>
                    <a:pt x="1870" y="8835"/>
                  </a:lnTo>
                  <a:cubicBezTo>
                    <a:pt x="1870" y="9549"/>
                    <a:pt x="2335" y="10168"/>
                    <a:pt x="2966" y="10383"/>
                  </a:cubicBezTo>
                  <a:lnTo>
                    <a:pt x="2966" y="10490"/>
                  </a:lnTo>
                  <a:cubicBezTo>
                    <a:pt x="2966" y="10835"/>
                    <a:pt x="3239" y="11121"/>
                    <a:pt x="3585" y="11121"/>
                  </a:cubicBezTo>
                  <a:lnTo>
                    <a:pt x="3930" y="11121"/>
                  </a:lnTo>
                  <a:cubicBezTo>
                    <a:pt x="4275" y="11121"/>
                    <a:pt x="4549" y="10835"/>
                    <a:pt x="4549" y="10490"/>
                  </a:cubicBezTo>
                  <a:lnTo>
                    <a:pt x="4549" y="10383"/>
                  </a:lnTo>
                  <a:cubicBezTo>
                    <a:pt x="5192" y="10168"/>
                    <a:pt x="5645" y="9549"/>
                    <a:pt x="5645" y="8835"/>
                  </a:cubicBezTo>
                  <a:lnTo>
                    <a:pt x="5645" y="8335"/>
                  </a:lnTo>
                  <a:cubicBezTo>
                    <a:pt x="5645" y="7609"/>
                    <a:pt x="5918" y="6918"/>
                    <a:pt x="6442" y="6382"/>
                  </a:cubicBezTo>
                  <a:cubicBezTo>
                    <a:pt x="7133" y="5680"/>
                    <a:pt x="7502" y="4751"/>
                    <a:pt x="7502" y="3763"/>
                  </a:cubicBezTo>
                  <a:cubicBezTo>
                    <a:pt x="7550" y="2751"/>
                    <a:pt x="7145" y="1798"/>
                    <a:pt x="6418" y="1084"/>
                  </a:cubicBezTo>
                  <a:cubicBezTo>
                    <a:pt x="5715" y="380"/>
                    <a:pt x="4757" y="0"/>
                    <a:pt x="37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6" name="Google Shape;10604;p88"/>
            <p:cNvSpPr/>
            <p:nvPr/>
          </p:nvSpPr>
          <p:spPr bwMode="auto">
            <a:xfrm>
              <a:off x="3263076" y="2942511"/>
              <a:ext cx="79287" cy="99579"/>
            </a:xfrm>
            <a:custGeom>
              <a:avLst/>
              <a:gdLst/>
              <a:ahLst/>
              <a:cxnLst/>
              <a:rect l="l" t="t" r="r" b="b"/>
              <a:pathLst>
                <a:path w="2489" h="3126" fill="norm" stroke="1" extrusionOk="0">
                  <a:moveTo>
                    <a:pt x="246" y="1"/>
                  </a:moveTo>
                  <a:cubicBezTo>
                    <a:pt x="146" y="1"/>
                    <a:pt x="56" y="59"/>
                    <a:pt x="36" y="161"/>
                  </a:cubicBezTo>
                  <a:cubicBezTo>
                    <a:pt x="0" y="280"/>
                    <a:pt x="60" y="399"/>
                    <a:pt x="179" y="422"/>
                  </a:cubicBezTo>
                  <a:cubicBezTo>
                    <a:pt x="1286" y="744"/>
                    <a:pt x="2048" y="1768"/>
                    <a:pt x="2048" y="2899"/>
                  </a:cubicBezTo>
                  <a:cubicBezTo>
                    <a:pt x="2048" y="3018"/>
                    <a:pt x="2143" y="3125"/>
                    <a:pt x="2262" y="3125"/>
                  </a:cubicBezTo>
                  <a:cubicBezTo>
                    <a:pt x="2381" y="3125"/>
                    <a:pt x="2488" y="3018"/>
                    <a:pt x="2488" y="2899"/>
                  </a:cubicBezTo>
                  <a:cubicBezTo>
                    <a:pt x="2488" y="1577"/>
                    <a:pt x="1595" y="387"/>
                    <a:pt x="298" y="6"/>
                  </a:cubicBezTo>
                  <a:cubicBezTo>
                    <a:pt x="280" y="2"/>
                    <a:pt x="263" y="1"/>
                    <a:pt x="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7" name="Google Shape;10605;p88"/>
            <p:cNvSpPr/>
            <p:nvPr/>
          </p:nvSpPr>
          <p:spPr bwMode="auto">
            <a:xfrm>
              <a:off x="3237656" y="2939262"/>
              <a:ext cx="20896" cy="14462"/>
            </a:xfrm>
            <a:custGeom>
              <a:avLst/>
              <a:gdLst/>
              <a:ahLst/>
              <a:cxnLst/>
              <a:rect l="l" t="t" r="r" b="b"/>
              <a:pathLst>
                <a:path w="656" h="454" fill="norm" stroke="1" extrusionOk="0">
                  <a:moveTo>
                    <a:pt x="227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7" y="453"/>
                  </a:cubicBezTo>
                  <a:lnTo>
                    <a:pt x="417" y="453"/>
                  </a:lnTo>
                  <a:cubicBezTo>
                    <a:pt x="536" y="453"/>
                    <a:pt x="619" y="358"/>
                    <a:pt x="643" y="251"/>
                  </a:cubicBezTo>
                  <a:cubicBezTo>
                    <a:pt x="655" y="108"/>
                    <a:pt x="560" y="1"/>
                    <a:pt x="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8" name="Google Shape;10606;p88"/>
            <p:cNvSpPr/>
            <p:nvPr/>
          </p:nvSpPr>
          <p:spPr bwMode="auto">
            <a:xfrm>
              <a:off x="3379888" y="3029539"/>
              <a:ext cx="26567" cy="14048"/>
            </a:xfrm>
            <a:custGeom>
              <a:avLst/>
              <a:gdLst/>
              <a:ahLst/>
              <a:cxnLst/>
              <a:rect l="l" t="t" r="r" b="b"/>
              <a:pathLst>
                <a:path w="834" h="441" fill="norm" stroke="1" extrusionOk="0">
                  <a:moveTo>
                    <a:pt x="226" y="0"/>
                  </a:moveTo>
                  <a:cubicBezTo>
                    <a:pt x="107" y="0"/>
                    <a:pt x="0" y="107"/>
                    <a:pt x="0" y="226"/>
                  </a:cubicBezTo>
                  <a:cubicBezTo>
                    <a:pt x="0" y="346"/>
                    <a:pt x="107" y="441"/>
                    <a:pt x="226" y="441"/>
                  </a:cubicBezTo>
                  <a:lnTo>
                    <a:pt x="607" y="441"/>
                  </a:lnTo>
                  <a:cubicBezTo>
                    <a:pt x="726" y="441"/>
                    <a:pt x="834" y="346"/>
                    <a:pt x="834" y="226"/>
                  </a:cubicBezTo>
                  <a:cubicBezTo>
                    <a:pt x="822" y="107"/>
                    <a:pt x="726" y="0"/>
                    <a:pt x="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9" name="Google Shape;10607;p88"/>
            <p:cNvSpPr/>
            <p:nvPr/>
          </p:nvSpPr>
          <p:spPr bwMode="auto">
            <a:xfrm>
              <a:off x="3086313" y="3029539"/>
              <a:ext cx="26599" cy="14048"/>
            </a:xfrm>
            <a:custGeom>
              <a:avLst/>
              <a:gdLst/>
              <a:ahLst/>
              <a:cxnLst/>
              <a:rect l="l" t="t" r="r" b="b"/>
              <a:pathLst>
                <a:path w="835" h="441" fill="norm" stroke="1" extrusionOk="0">
                  <a:moveTo>
                    <a:pt x="227" y="0"/>
                  </a:moveTo>
                  <a:cubicBezTo>
                    <a:pt x="108" y="0"/>
                    <a:pt x="1" y="107"/>
                    <a:pt x="1" y="226"/>
                  </a:cubicBezTo>
                  <a:cubicBezTo>
                    <a:pt x="1" y="346"/>
                    <a:pt x="108" y="441"/>
                    <a:pt x="227" y="441"/>
                  </a:cubicBezTo>
                  <a:lnTo>
                    <a:pt x="608" y="441"/>
                  </a:lnTo>
                  <a:cubicBezTo>
                    <a:pt x="727" y="441"/>
                    <a:pt x="834" y="346"/>
                    <a:pt x="834" y="226"/>
                  </a:cubicBezTo>
                  <a:cubicBezTo>
                    <a:pt x="834" y="107"/>
                    <a:pt x="727" y="0"/>
                    <a:pt x="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0" name="Google Shape;10608;p88"/>
            <p:cNvSpPr/>
            <p:nvPr/>
          </p:nvSpPr>
          <p:spPr bwMode="auto">
            <a:xfrm>
              <a:off x="3359788" y="2953469"/>
              <a:ext cx="26567" cy="20355"/>
            </a:xfrm>
            <a:custGeom>
              <a:avLst/>
              <a:gdLst/>
              <a:ahLst/>
              <a:cxnLst/>
              <a:rect l="l" t="t" r="r" b="b"/>
              <a:pathLst>
                <a:path w="834" h="639" fill="norm" stroke="1" extrusionOk="0">
                  <a:moveTo>
                    <a:pt x="594" y="0"/>
                  </a:moveTo>
                  <a:cubicBezTo>
                    <a:pt x="555" y="0"/>
                    <a:pt x="514" y="13"/>
                    <a:pt x="476" y="43"/>
                  </a:cubicBezTo>
                  <a:lnTo>
                    <a:pt x="155" y="233"/>
                  </a:lnTo>
                  <a:cubicBezTo>
                    <a:pt x="48" y="293"/>
                    <a:pt x="0" y="424"/>
                    <a:pt x="83" y="531"/>
                  </a:cubicBezTo>
                  <a:cubicBezTo>
                    <a:pt x="119" y="602"/>
                    <a:pt x="203" y="638"/>
                    <a:pt x="274" y="638"/>
                  </a:cubicBezTo>
                  <a:cubicBezTo>
                    <a:pt x="310" y="638"/>
                    <a:pt x="345" y="614"/>
                    <a:pt x="381" y="602"/>
                  </a:cubicBezTo>
                  <a:lnTo>
                    <a:pt x="703" y="412"/>
                  </a:lnTo>
                  <a:cubicBezTo>
                    <a:pt x="810" y="352"/>
                    <a:pt x="834" y="221"/>
                    <a:pt x="774" y="114"/>
                  </a:cubicBezTo>
                  <a:cubicBezTo>
                    <a:pt x="735" y="45"/>
                    <a:pt x="667" y="0"/>
                    <a:pt x="5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1" name="Google Shape;10609;p88"/>
            <p:cNvSpPr/>
            <p:nvPr/>
          </p:nvSpPr>
          <p:spPr bwMode="auto">
            <a:xfrm>
              <a:off x="3106413" y="3100034"/>
              <a:ext cx="26599" cy="20164"/>
            </a:xfrm>
            <a:custGeom>
              <a:avLst/>
              <a:gdLst/>
              <a:ahLst/>
              <a:cxnLst/>
              <a:rect l="l" t="t" r="r" b="b"/>
              <a:pathLst>
                <a:path w="835" h="633" fill="norm" stroke="1" extrusionOk="0">
                  <a:moveTo>
                    <a:pt x="590" y="0"/>
                  </a:moveTo>
                  <a:cubicBezTo>
                    <a:pt x="550" y="0"/>
                    <a:pt x="511" y="12"/>
                    <a:pt x="477" y="38"/>
                  </a:cubicBezTo>
                  <a:lnTo>
                    <a:pt x="144" y="228"/>
                  </a:lnTo>
                  <a:cubicBezTo>
                    <a:pt x="36" y="288"/>
                    <a:pt x="1" y="419"/>
                    <a:pt x="72" y="526"/>
                  </a:cubicBezTo>
                  <a:cubicBezTo>
                    <a:pt x="108" y="597"/>
                    <a:pt x="191" y="633"/>
                    <a:pt x="263" y="633"/>
                  </a:cubicBezTo>
                  <a:cubicBezTo>
                    <a:pt x="310" y="633"/>
                    <a:pt x="334" y="609"/>
                    <a:pt x="370" y="597"/>
                  </a:cubicBezTo>
                  <a:lnTo>
                    <a:pt x="691" y="407"/>
                  </a:lnTo>
                  <a:cubicBezTo>
                    <a:pt x="787" y="347"/>
                    <a:pt x="834" y="216"/>
                    <a:pt x="775" y="109"/>
                  </a:cubicBezTo>
                  <a:cubicBezTo>
                    <a:pt x="736" y="40"/>
                    <a:pt x="663" y="0"/>
                    <a:pt x="5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2" name="Google Shape;10610;p88"/>
            <p:cNvSpPr/>
            <p:nvPr/>
          </p:nvSpPr>
          <p:spPr bwMode="auto">
            <a:xfrm>
              <a:off x="3308565" y="2897277"/>
              <a:ext cx="22044" cy="24178"/>
            </a:xfrm>
            <a:custGeom>
              <a:avLst/>
              <a:gdLst/>
              <a:ahLst/>
              <a:cxnLst/>
              <a:rect l="l" t="t" r="r" b="b"/>
              <a:pathLst>
                <a:path w="692" h="759" fill="norm" stroke="1" extrusionOk="0">
                  <a:moveTo>
                    <a:pt x="441" y="1"/>
                  </a:moveTo>
                  <a:cubicBezTo>
                    <a:pt x="369" y="1"/>
                    <a:pt x="301" y="35"/>
                    <a:pt x="263" y="104"/>
                  </a:cubicBezTo>
                  <a:lnTo>
                    <a:pt x="60" y="438"/>
                  </a:lnTo>
                  <a:cubicBezTo>
                    <a:pt x="1" y="533"/>
                    <a:pt x="37" y="676"/>
                    <a:pt x="144" y="735"/>
                  </a:cubicBezTo>
                  <a:cubicBezTo>
                    <a:pt x="167" y="747"/>
                    <a:pt x="215" y="759"/>
                    <a:pt x="239" y="759"/>
                  </a:cubicBezTo>
                  <a:cubicBezTo>
                    <a:pt x="322" y="759"/>
                    <a:pt x="394" y="711"/>
                    <a:pt x="441" y="652"/>
                  </a:cubicBezTo>
                  <a:lnTo>
                    <a:pt x="632" y="330"/>
                  </a:lnTo>
                  <a:cubicBezTo>
                    <a:pt x="691" y="223"/>
                    <a:pt x="656" y="92"/>
                    <a:pt x="560" y="33"/>
                  </a:cubicBezTo>
                  <a:cubicBezTo>
                    <a:pt x="522" y="11"/>
                    <a:pt x="481" y="1"/>
                    <a:pt x="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" name="Google Shape;10611;p88"/>
            <p:cNvSpPr/>
            <p:nvPr/>
          </p:nvSpPr>
          <p:spPr bwMode="auto">
            <a:xfrm>
              <a:off x="3239153" y="2877049"/>
              <a:ext cx="14080" cy="26599"/>
            </a:xfrm>
            <a:custGeom>
              <a:avLst/>
              <a:gdLst/>
              <a:ahLst/>
              <a:cxnLst/>
              <a:rect l="l" t="t" r="r" b="b"/>
              <a:pathLst>
                <a:path w="442" h="835" fill="norm" stroke="1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608"/>
                  </a:lnTo>
                  <a:cubicBezTo>
                    <a:pt x="1" y="727"/>
                    <a:pt x="96" y="834"/>
                    <a:pt x="215" y="834"/>
                  </a:cubicBezTo>
                  <a:cubicBezTo>
                    <a:pt x="334" y="834"/>
                    <a:pt x="441" y="727"/>
                    <a:pt x="441" y="608"/>
                  </a:cubicBezTo>
                  <a:lnTo>
                    <a:pt x="441" y="215"/>
                  </a:lnTo>
                  <a:cubicBezTo>
                    <a:pt x="441" y="96"/>
                    <a:pt x="358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4" name="Google Shape;10612;p88"/>
            <p:cNvSpPr/>
            <p:nvPr/>
          </p:nvSpPr>
          <p:spPr bwMode="auto">
            <a:xfrm>
              <a:off x="3161809" y="2897500"/>
              <a:ext cx="22394" cy="24337"/>
            </a:xfrm>
            <a:custGeom>
              <a:avLst/>
              <a:gdLst/>
              <a:ahLst/>
              <a:cxnLst/>
              <a:rect l="l" t="t" r="r" b="b"/>
              <a:pathLst>
                <a:path w="703" h="764" fill="norm" stroke="1" extrusionOk="0">
                  <a:moveTo>
                    <a:pt x="262" y="0"/>
                  </a:moveTo>
                  <a:cubicBezTo>
                    <a:pt x="222" y="0"/>
                    <a:pt x="181" y="12"/>
                    <a:pt x="143" y="38"/>
                  </a:cubicBezTo>
                  <a:cubicBezTo>
                    <a:pt x="48" y="97"/>
                    <a:pt x="0" y="228"/>
                    <a:pt x="72" y="335"/>
                  </a:cubicBezTo>
                  <a:lnTo>
                    <a:pt x="262" y="669"/>
                  </a:lnTo>
                  <a:cubicBezTo>
                    <a:pt x="310" y="740"/>
                    <a:pt x="381" y="764"/>
                    <a:pt x="464" y="764"/>
                  </a:cubicBezTo>
                  <a:cubicBezTo>
                    <a:pt x="500" y="764"/>
                    <a:pt x="536" y="752"/>
                    <a:pt x="560" y="740"/>
                  </a:cubicBezTo>
                  <a:cubicBezTo>
                    <a:pt x="667" y="681"/>
                    <a:pt x="703" y="550"/>
                    <a:pt x="643" y="442"/>
                  </a:cubicBezTo>
                  <a:lnTo>
                    <a:pt x="441" y="109"/>
                  </a:lnTo>
                  <a:cubicBezTo>
                    <a:pt x="402" y="40"/>
                    <a:pt x="334" y="0"/>
                    <a:pt x="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5" name="Google Shape;10613;p88"/>
            <p:cNvSpPr/>
            <p:nvPr/>
          </p:nvSpPr>
          <p:spPr bwMode="auto">
            <a:xfrm>
              <a:off x="3106413" y="2953151"/>
              <a:ext cx="26599" cy="19909"/>
            </a:xfrm>
            <a:custGeom>
              <a:avLst/>
              <a:gdLst/>
              <a:ahLst/>
              <a:cxnLst/>
              <a:rect l="l" t="t" r="r" b="b"/>
              <a:pathLst>
                <a:path w="835" h="625" fill="norm" stroke="1" extrusionOk="0">
                  <a:moveTo>
                    <a:pt x="246" y="0"/>
                  </a:moveTo>
                  <a:cubicBezTo>
                    <a:pt x="168" y="0"/>
                    <a:pt x="92" y="40"/>
                    <a:pt x="60" y="112"/>
                  </a:cubicBezTo>
                  <a:cubicBezTo>
                    <a:pt x="1" y="208"/>
                    <a:pt x="25" y="350"/>
                    <a:pt x="132" y="410"/>
                  </a:cubicBezTo>
                  <a:lnTo>
                    <a:pt x="453" y="600"/>
                  </a:lnTo>
                  <a:cubicBezTo>
                    <a:pt x="489" y="612"/>
                    <a:pt x="537" y="624"/>
                    <a:pt x="560" y="624"/>
                  </a:cubicBezTo>
                  <a:cubicBezTo>
                    <a:pt x="632" y="624"/>
                    <a:pt x="715" y="589"/>
                    <a:pt x="751" y="529"/>
                  </a:cubicBezTo>
                  <a:cubicBezTo>
                    <a:pt x="834" y="422"/>
                    <a:pt x="787" y="291"/>
                    <a:pt x="679" y="231"/>
                  </a:cubicBezTo>
                  <a:lnTo>
                    <a:pt x="358" y="29"/>
                  </a:lnTo>
                  <a:cubicBezTo>
                    <a:pt x="323" y="10"/>
                    <a:pt x="284" y="0"/>
                    <a:pt x="2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6" name="Google Shape;10614;p88"/>
            <p:cNvSpPr/>
            <p:nvPr/>
          </p:nvSpPr>
          <p:spPr bwMode="auto">
            <a:xfrm>
              <a:off x="3360520" y="3099811"/>
              <a:ext cx="25834" cy="20005"/>
            </a:xfrm>
            <a:custGeom>
              <a:avLst/>
              <a:gdLst/>
              <a:ahLst/>
              <a:cxnLst/>
              <a:rect l="l" t="t" r="r" b="b"/>
              <a:pathLst>
                <a:path w="811" h="628" fill="norm" stroke="1" extrusionOk="0">
                  <a:moveTo>
                    <a:pt x="239" y="1"/>
                  </a:moveTo>
                  <a:cubicBezTo>
                    <a:pt x="167" y="1"/>
                    <a:pt x="99" y="35"/>
                    <a:pt x="60" y="104"/>
                  </a:cubicBezTo>
                  <a:cubicBezTo>
                    <a:pt x="1" y="211"/>
                    <a:pt x="25" y="342"/>
                    <a:pt x="132" y="402"/>
                  </a:cubicBezTo>
                  <a:lnTo>
                    <a:pt x="453" y="592"/>
                  </a:lnTo>
                  <a:cubicBezTo>
                    <a:pt x="489" y="604"/>
                    <a:pt x="537" y="628"/>
                    <a:pt x="561" y="628"/>
                  </a:cubicBezTo>
                  <a:cubicBezTo>
                    <a:pt x="632" y="628"/>
                    <a:pt x="715" y="580"/>
                    <a:pt x="751" y="521"/>
                  </a:cubicBezTo>
                  <a:cubicBezTo>
                    <a:pt x="811" y="426"/>
                    <a:pt x="787" y="283"/>
                    <a:pt x="680" y="223"/>
                  </a:cubicBezTo>
                  <a:lnTo>
                    <a:pt x="358" y="33"/>
                  </a:lnTo>
                  <a:cubicBezTo>
                    <a:pt x="320" y="11"/>
                    <a:pt x="279" y="1"/>
                    <a:pt x="2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grpSp>
        <p:nvGrpSpPr>
          <p:cNvPr id="17" name="Google Shape;11314;p89"/>
          <p:cNvGrpSpPr/>
          <p:nvPr/>
        </p:nvGrpSpPr>
        <p:grpSpPr bwMode="auto">
          <a:xfrm>
            <a:off x="9712071" y="2111057"/>
            <a:ext cx="1454235" cy="1066910"/>
            <a:chOff x="5331913" y="3413947"/>
            <a:chExt cx="347143" cy="254684"/>
          </a:xfrm>
          <a:solidFill>
            <a:srgbClr val="923826"/>
          </a:solidFill>
        </p:grpSpPr>
        <p:sp>
          <p:nvSpPr>
            <p:cNvPr id="18" name="Google Shape;11315;p89"/>
            <p:cNvSpPr/>
            <p:nvPr/>
          </p:nvSpPr>
          <p:spPr bwMode="auto">
            <a:xfrm>
              <a:off x="5597163" y="3523083"/>
              <a:ext cx="43222" cy="15564"/>
            </a:xfrm>
            <a:custGeom>
              <a:avLst/>
              <a:gdLst/>
              <a:ahLst/>
              <a:cxnLst/>
              <a:rect l="l" t="t" r="r" b="b"/>
              <a:pathLst>
                <a:path w="1358" h="489" fill="norm" stroke="1" extrusionOk="0">
                  <a:moveTo>
                    <a:pt x="167" y="0"/>
                  </a:moveTo>
                  <a:cubicBezTo>
                    <a:pt x="84" y="0"/>
                    <a:pt x="0" y="71"/>
                    <a:pt x="0" y="167"/>
                  </a:cubicBezTo>
                  <a:cubicBezTo>
                    <a:pt x="0" y="250"/>
                    <a:pt x="84" y="322"/>
                    <a:pt x="167" y="322"/>
                  </a:cubicBezTo>
                  <a:cubicBezTo>
                    <a:pt x="346" y="322"/>
                    <a:pt x="870" y="357"/>
                    <a:pt x="1120" y="476"/>
                  </a:cubicBezTo>
                  <a:cubicBezTo>
                    <a:pt x="1155" y="488"/>
                    <a:pt x="1167" y="488"/>
                    <a:pt x="1191" y="488"/>
                  </a:cubicBezTo>
                  <a:cubicBezTo>
                    <a:pt x="1251" y="488"/>
                    <a:pt x="1310" y="464"/>
                    <a:pt x="1346" y="405"/>
                  </a:cubicBezTo>
                  <a:cubicBezTo>
                    <a:pt x="1358" y="322"/>
                    <a:pt x="1334" y="226"/>
                    <a:pt x="1251" y="191"/>
                  </a:cubicBezTo>
                  <a:cubicBezTo>
                    <a:pt x="882" y="12"/>
                    <a:pt x="20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9" name="Google Shape;11316;p89"/>
            <p:cNvSpPr/>
            <p:nvPr/>
          </p:nvSpPr>
          <p:spPr bwMode="auto">
            <a:xfrm>
              <a:off x="5331913" y="3413947"/>
              <a:ext cx="347143" cy="253538"/>
            </a:xfrm>
            <a:custGeom>
              <a:avLst/>
              <a:gdLst/>
              <a:ahLst/>
              <a:cxnLst/>
              <a:rect l="l" t="t" r="r" b="b"/>
              <a:pathLst>
                <a:path w="10907" h="7966" fill="norm" stroke="1" extrusionOk="0">
                  <a:moveTo>
                    <a:pt x="7168" y="357"/>
                  </a:moveTo>
                  <a:lnTo>
                    <a:pt x="7168" y="1893"/>
                  </a:lnTo>
                  <a:cubicBezTo>
                    <a:pt x="7168" y="2131"/>
                    <a:pt x="7120" y="2357"/>
                    <a:pt x="7013" y="2560"/>
                  </a:cubicBezTo>
                  <a:cubicBezTo>
                    <a:pt x="7001" y="2584"/>
                    <a:pt x="7001" y="2608"/>
                    <a:pt x="7001" y="2643"/>
                  </a:cubicBezTo>
                  <a:lnTo>
                    <a:pt x="7001" y="3084"/>
                  </a:lnTo>
                  <a:cubicBezTo>
                    <a:pt x="7001" y="3512"/>
                    <a:pt x="6822" y="3917"/>
                    <a:pt x="6513" y="4203"/>
                  </a:cubicBezTo>
                  <a:cubicBezTo>
                    <a:pt x="6465" y="4227"/>
                    <a:pt x="6429" y="4274"/>
                    <a:pt x="6394" y="4310"/>
                  </a:cubicBezTo>
                  <a:cubicBezTo>
                    <a:pt x="6111" y="4514"/>
                    <a:pt x="5775" y="4621"/>
                    <a:pt x="5415" y="4621"/>
                  </a:cubicBezTo>
                  <a:cubicBezTo>
                    <a:pt x="5396" y="4621"/>
                    <a:pt x="5377" y="4620"/>
                    <a:pt x="5358" y="4620"/>
                  </a:cubicBezTo>
                  <a:cubicBezTo>
                    <a:pt x="4536" y="4560"/>
                    <a:pt x="3917" y="3858"/>
                    <a:pt x="3917" y="3024"/>
                  </a:cubicBezTo>
                  <a:lnTo>
                    <a:pt x="3917" y="2643"/>
                  </a:lnTo>
                  <a:cubicBezTo>
                    <a:pt x="3917" y="2608"/>
                    <a:pt x="3917" y="2596"/>
                    <a:pt x="3905" y="2560"/>
                  </a:cubicBezTo>
                  <a:cubicBezTo>
                    <a:pt x="3798" y="2357"/>
                    <a:pt x="3751" y="2131"/>
                    <a:pt x="3751" y="1893"/>
                  </a:cubicBezTo>
                  <a:lnTo>
                    <a:pt x="3751" y="1548"/>
                  </a:lnTo>
                  <a:cubicBezTo>
                    <a:pt x="3751" y="893"/>
                    <a:pt x="4286" y="357"/>
                    <a:pt x="4941" y="357"/>
                  </a:cubicBezTo>
                  <a:close/>
                  <a:moveTo>
                    <a:pt x="10013" y="2905"/>
                  </a:moveTo>
                  <a:lnTo>
                    <a:pt x="10013" y="3560"/>
                  </a:lnTo>
                  <a:cubicBezTo>
                    <a:pt x="10013" y="3667"/>
                    <a:pt x="9989" y="3774"/>
                    <a:pt x="9942" y="3870"/>
                  </a:cubicBezTo>
                  <a:lnTo>
                    <a:pt x="9870" y="4036"/>
                  </a:lnTo>
                  <a:cubicBezTo>
                    <a:pt x="9858" y="4048"/>
                    <a:pt x="9858" y="4084"/>
                    <a:pt x="9858" y="4108"/>
                  </a:cubicBezTo>
                  <a:lnTo>
                    <a:pt x="9858" y="4453"/>
                  </a:lnTo>
                  <a:cubicBezTo>
                    <a:pt x="9870" y="4679"/>
                    <a:pt x="9763" y="4882"/>
                    <a:pt x="9597" y="5048"/>
                  </a:cubicBezTo>
                  <a:cubicBezTo>
                    <a:pt x="9451" y="5205"/>
                    <a:pt x="9244" y="5288"/>
                    <a:pt x="9022" y="5288"/>
                  </a:cubicBezTo>
                  <a:cubicBezTo>
                    <a:pt x="9007" y="5288"/>
                    <a:pt x="8992" y="5287"/>
                    <a:pt x="8977" y="5286"/>
                  </a:cubicBezTo>
                  <a:cubicBezTo>
                    <a:pt x="8513" y="5275"/>
                    <a:pt x="8144" y="4870"/>
                    <a:pt x="8144" y="4382"/>
                  </a:cubicBezTo>
                  <a:lnTo>
                    <a:pt x="8144" y="4084"/>
                  </a:lnTo>
                  <a:cubicBezTo>
                    <a:pt x="8144" y="4048"/>
                    <a:pt x="8144" y="4036"/>
                    <a:pt x="8132" y="4012"/>
                  </a:cubicBezTo>
                  <a:lnTo>
                    <a:pt x="8025" y="3810"/>
                  </a:lnTo>
                  <a:cubicBezTo>
                    <a:pt x="8002" y="3741"/>
                    <a:pt x="7968" y="3672"/>
                    <a:pt x="7966" y="3582"/>
                  </a:cubicBezTo>
                  <a:lnTo>
                    <a:pt x="7966" y="3582"/>
                  </a:lnTo>
                  <a:cubicBezTo>
                    <a:pt x="7973" y="3196"/>
                    <a:pt x="8279" y="2905"/>
                    <a:pt x="8644" y="2905"/>
                  </a:cubicBezTo>
                  <a:close/>
                  <a:moveTo>
                    <a:pt x="1727" y="2893"/>
                  </a:moveTo>
                  <a:cubicBezTo>
                    <a:pt x="2000" y="2893"/>
                    <a:pt x="2250" y="3000"/>
                    <a:pt x="2441" y="3191"/>
                  </a:cubicBezTo>
                  <a:cubicBezTo>
                    <a:pt x="2643" y="3381"/>
                    <a:pt x="2739" y="3655"/>
                    <a:pt x="2774" y="3929"/>
                  </a:cubicBezTo>
                  <a:cubicBezTo>
                    <a:pt x="2774" y="4024"/>
                    <a:pt x="2786" y="4132"/>
                    <a:pt x="2786" y="4227"/>
                  </a:cubicBezTo>
                  <a:lnTo>
                    <a:pt x="2786" y="4262"/>
                  </a:lnTo>
                  <a:cubicBezTo>
                    <a:pt x="2608" y="3989"/>
                    <a:pt x="2358" y="3798"/>
                    <a:pt x="2000" y="3691"/>
                  </a:cubicBezTo>
                  <a:cubicBezTo>
                    <a:pt x="1753" y="3615"/>
                    <a:pt x="1520" y="3607"/>
                    <a:pt x="1431" y="3607"/>
                  </a:cubicBezTo>
                  <a:cubicBezTo>
                    <a:pt x="1409" y="3607"/>
                    <a:pt x="1396" y="3608"/>
                    <a:pt x="1393" y="3608"/>
                  </a:cubicBezTo>
                  <a:cubicBezTo>
                    <a:pt x="1346" y="3608"/>
                    <a:pt x="1310" y="3620"/>
                    <a:pt x="1286" y="3655"/>
                  </a:cubicBezTo>
                  <a:lnTo>
                    <a:pt x="1000" y="3953"/>
                  </a:lnTo>
                  <a:cubicBezTo>
                    <a:pt x="941" y="4012"/>
                    <a:pt x="941" y="4108"/>
                    <a:pt x="1000" y="4167"/>
                  </a:cubicBezTo>
                  <a:cubicBezTo>
                    <a:pt x="1030" y="4197"/>
                    <a:pt x="1072" y="4212"/>
                    <a:pt x="1113" y="4212"/>
                  </a:cubicBezTo>
                  <a:cubicBezTo>
                    <a:pt x="1155" y="4212"/>
                    <a:pt x="1197" y="4197"/>
                    <a:pt x="1226" y="4167"/>
                  </a:cubicBezTo>
                  <a:lnTo>
                    <a:pt x="1465" y="3917"/>
                  </a:lnTo>
                  <a:cubicBezTo>
                    <a:pt x="1667" y="3929"/>
                    <a:pt x="2322" y="4012"/>
                    <a:pt x="2572" y="4572"/>
                  </a:cubicBezTo>
                  <a:cubicBezTo>
                    <a:pt x="2500" y="4989"/>
                    <a:pt x="2143" y="5298"/>
                    <a:pt x="1727" y="5298"/>
                  </a:cubicBezTo>
                  <a:cubicBezTo>
                    <a:pt x="1250" y="5298"/>
                    <a:pt x="869" y="4917"/>
                    <a:pt x="869" y="4441"/>
                  </a:cubicBezTo>
                  <a:cubicBezTo>
                    <a:pt x="869" y="4346"/>
                    <a:pt x="798" y="4274"/>
                    <a:pt x="703" y="4274"/>
                  </a:cubicBezTo>
                  <a:lnTo>
                    <a:pt x="679" y="4274"/>
                  </a:lnTo>
                  <a:lnTo>
                    <a:pt x="679" y="4227"/>
                  </a:lnTo>
                  <a:cubicBezTo>
                    <a:pt x="679" y="4132"/>
                    <a:pt x="679" y="4024"/>
                    <a:pt x="691" y="3929"/>
                  </a:cubicBezTo>
                  <a:cubicBezTo>
                    <a:pt x="703" y="3655"/>
                    <a:pt x="822" y="3381"/>
                    <a:pt x="1012" y="3191"/>
                  </a:cubicBezTo>
                  <a:cubicBezTo>
                    <a:pt x="1215" y="3000"/>
                    <a:pt x="1465" y="2893"/>
                    <a:pt x="1727" y="2893"/>
                  </a:cubicBezTo>
                  <a:close/>
                  <a:moveTo>
                    <a:pt x="643" y="4882"/>
                  </a:moveTo>
                  <a:cubicBezTo>
                    <a:pt x="726" y="5096"/>
                    <a:pt x="881" y="5275"/>
                    <a:pt x="1060" y="5405"/>
                  </a:cubicBezTo>
                  <a:lnTo>
                    <a:pt x="1060" y="5596"/>
                  </a:lnTo>
                  <a:cubicBezTo>
                    <a:pt x="762" y="5501"/>
                    <a:pt x="619" y="5346"/>
                    <a:pt x="560" y="5275"/>
                  </a:cubicBezTo>
                  <a:cubicBezTo>
                    <a:pt x="595" y="5155"/>
                    <a:pt x="631" y="5036"/>
                    <a:pt x="643" y="4882"/>
                  </a:cubicBezTo>
                  <a:close/>
                  <a:moveTo>
                    <a:pt x="2798" y="4882"/>
                  </a:moveTo>
                  <a:cubicBezTo>
                    <a:pt x="2810" y="5024"/>
                    <a:pt x="2846" y="5155"/>
                    <a:pt x="2893" y="5263"/>
                  </a:cubicBezTo>
                  <a:cubicBezTo>
                    <a:pt x="2834" y="5346"/>
                    <a:pt x="2679" y="5477"/>
                    <a:pt x="2381" y="5596"/>
                  </a:cubicBezTo>
                  <a:lnTo>
                    <a:pt x="2381" y="5405"/>
                  </a:lnTo>
                  <a:cubicBezTo>
                    <a:pt x="2560" y="5275"/>
                    <a:pt x="2715" y="5096"/>
                    <a:pt x="2798" y="4882"/>
                  </a:cubicBezTo>
                  <a:close/>
                  <a:moveTo>
                    <a:pt x="6299" y="4727"/>
                  </a:moveTo>
                  <a:lnTo>
                    <a:pt x="6299" y="5001"/>
                  </a:lnTo>
                  <a:lnTo>
                    <a:pt x="5453" y="5596"/>
                  </a:lnTo>
                  <a:lnTo>
                    <a:pt x="4584" y="5024"/>
                  </a:lnTo>
                  <a:lnTo>
                    <a:pt x="4584" y="4727"/>
                  </a:lnTo>
                  <a:cubicBezTo>
                    <a:pt x="4810" y="4846"/>
                    <a:pt x="5060" y="4917"/>
                    <a:pt x="5322" y="4929"/>
                  </a:cubicBezTo>
                  <a:lnTo>
                    <a:pt x="5441" y="4929"/>
                  </a:lnTo>
                  <a:cubicBezTo>
                    <a:pt x="5739" y="4929"/>
                    <a:pt x="6037" y="4858"/>
                    <a:pt x="6299" y="4727"/>
                  </a:cubicBezTo>
                  <a:close/>
                  <a:moveTo>
                    <a:pt x="9347" y="5572"/>
                  </a:moveTo>
                  <a:lnTo>
                    <a:pt x="9347" y="5632"/>
                  </a:lnTo>
                  <a:cubicBezTo>
                    <a:pt x="9347" y="5656"/>
                    <a:pt x="9347" y="5691"/>
                    <a:pt x="9358" y="5715"/>
                  </a:cubicBezTo>
                  <a:lnTo>
                    <a:pt x="9001" y="6072"/>
                  </a:lnTo>
                  <a:lnTo>
                    <a:pt x="8644" y="5715"/>
                  </a:lnTo>
                  <a:cubicBezTo>
                    <a:pt x="8644" y="5691"/>
                    <a:pt x="8668" y="5656"/>
                    <a:pt x="8668" y="5632"/>
                  </a:cubicBezTo>
                  <a:lnTo>
                    <a:pt x="8668" y="5572"/>
                  </a:lnTo>
                  <a:cubicBezTo>
                    <a:pt x="8763" y="5596"/>
                    <a:pt x="8870" y="5632"/>
                    <a:pt x="8977" y="5632"/>
                  </a:cubicBezTo>
                  <a:lnTo>
                    <a:pt x="9001" y="5632"/>
                  </a:lnTo>
                  <a:cubicBezTo>
                    <a:pt x="9120" y="5632"/>
                    <a:pt x="9239" y="5620"/>
                    <a:pt x="9347" y="5572"/>
                  </a:cubicBezTo>
                  <a:close/>
                  <a:moveTo>
                    <a:pt x="2108" y="5572"/>
                  </a:moveTo>
                  <a:lnTo>
                    <a:pt x="2108" y="5739"/>
                  </a:lnTo>
                  <a:cubicBezTo>
                    <a:pt x="2108" y="5798"/>
                    <a:pt x="2119" y="5834"/>
                    <a:pt x="2143" y="5882"/>
                  </a:cubicBezTo>
                  <a:lnTo>
                    <a:pt x="1965" y="6013"/>
                  </a:lnTo>
                  <a:cubicBezTo>
                    <a:pt x="1899" y="6084"/>
                    <a:pt x="1816" y="6120"/>
                    <a:pt x="1731" y="6120"/>
                  </a:cubicBezTo>
                  <a:cubicBezTo>
                    <a:pt x="1646" y="6120"/>
                    <a:pt x="1560" y="6084"/>
                    <a:pt x="1488" y="6013"/>
                  </a:cubicBezTo>
                  <a:lnTo>
                    <a:pt x="1346" y="5882"/>
                  </a:lnTo>
                  <a:cubicBezTo>
                    <a:pt x="1369" y="5834"/>
                    <a:pt x="1381" y="5775"/>
                    <a:pt x="1381" y="5739"/>
                  </a:cubicBezTo>
                  <a:lnTo>
                    <a:pt x="1381" y="5572"/>
                  </a:lnTo>
                  <a:cubicBezTo>
                    <a:pt x="1488" y="5596"/>
                    <a:pt x="1607" y="5632"/>
                    <a:pt x="1750" y="5632"/>
                  </a:cubicBezTo>
                  <a:cubicBezTo>
                    <a:pt x="1857" y="5632"/>
                    <a:pt x="1977" y="5608"/>
                    <a:pt x="2108" y="5572"/>
                  </a:cubicBezTo>
                  <a:close/>
                  <a:moveTo>
                    <a:pt x="4465" y="5298"/>
                  </a:moveTo>
                  <a:lnTo>
                    <a:pt x="5215" y="5810"/>
                  </a:lnTo>
                  <a:lnTo>
                    <a:pt x="4810" y="6215"/>
                  </a:lnTo>
                  <a:lnTo>
                    <a:pt x="4798" y="6215"/>
                  </a:lnTo>
                  <a:lnTo>
                    <a:pt x="4310" y="5465"/>
                  </a:lnTo>
                  <a:lnTo>
                    <a:pt x="4465" y="5298"/>
                  </a:lnTo>
                  <a:close/>
                  <a:moveTo>
                    <a:pt x="6429" y="5298"/>
                  </a:moveTo>
                  <a:lnTo>
                    <a:pt x="6596" y="5465"/>
                  </a:lnTo>
                  <a:lnTo>
                    <a:pt x="6108" y="6215"/>
                  </a:lnTo>
                  <a:lnTo>
                    <a:pt x="6096" y="6215"/>
                  </a:lnTo>
                  <a:lnTo>
                    <a:pt x="5691" y="5810"/>
                  </a:lnTo>
                  <a:lnTo>
                    <a:pt x="6429" y="5298"/>
                  </a:lnTo>
                  <a:close/>
                  <a:moveTo>
                    <a:pt x="4905" y="0"/>
                  </a:moveTo>
                  <a:cubicBezTo>
                    <a:pt x="4072" y="0"/>
                    <a:pt x="3381" y="691"/>
                    <a:pt x="3381" y="1524"/>
                  </a:cubicBezTo>
                  <a:lnTo>
                    <a:pt x="3381" y="1869"/>
                  </a:lnTo>
                  <a:cubicBezTo>
                    <a:pt x="3381" y="2131"/>
                    <a:pt x="3441" y="2381"/>
                    <a:pt x="3548" y="2643"/>
                  </a:cubicBezTo>
                  <a:lnTo>
                    <a:pt x="3548" y="3000"/>
                  </a:lnTo>
                  <a:cubicBezTo>
                    <a:pt x="3548" y="3596"/>
                    <a:pt x="3810" y="4132"/>
                    <a:pt x="4227" y="4465"/>
                  </a:cubicBezTo>
                  <a:lnTo>
                    <a:pt x="4227" y="5001"/>
                  </a:lnTo>
                  <a:lnTo>
                    <a:pt x="3929" y="5322"/>
                  </a:lnTo>
                  <a:cubicBezTo>
                    <a:pt x="3905" y="5346"/>
                    <a:pt x="3893" y="5394"/>
                    <a:pt x="3893" y="5441"/>
                  </a:cubicBezTo>
                  <a:lnTo>
                    <a:pt x="2905" y="5798"/>
                  </a:lnTo>
                  <a:cubicBezTo>
                    <a:pt x="2834" y="5822"/>
                    <a:pt x="2774" y="5858"/>
                    <a:pt x="2715" y="5894"/>
                  </a:cubicBezTo>
                  <a:lnTo>
                    <a:pt x="2560" y="5822"/>
                  </a:lnTo>
                  <a:cubicBezTo>
                    <a:pt x="3024" y="5632"/>
                    <a:pt x="3155" y="5346"/>
                    <a:pt x="3179" y="5334"/>
                  </a:cubicBezTo>
                  <a:cubicBezTo>
                    <a:pt x="3203" y="5286"/>
                    <a:pt x="3203" y="5227"/>
                    <a:pt x="3179" y="5179"/>
                  </a:cubicBezTo>
                  <a:cubicBezTo>
                    <a:pt x="3060" y="4965"/>
                    <a:pt x="3036" y="4524"/>
                    <a:pt x="3036" y="4203"/>
                  </a:cubicBezTo>
                  <a:cubicBezTo>
                    <a:pt x="3036" y="4084"/>
                    <a:pt x="3036" y="3977"/>
                    <a:pt x="3024" y="3893"/>
                  </a:cubicBezTo>
                  <a:cubicBezTo>
                    <a:pt x="2965" y="3131"/>
                    <a:pt x="2405" y="2548"/>
                    <a:pt x="1691" y="2548"/>
                  </a:cubicBezTo>
                  <a:cubicBezTo>
                    <a:pt x="976" y="2548"/>
                    <a:pt x="393" y="3131"/>
                    <a:pt x="345" y="3893"/>
                  </a:cubicBezTo>
                  <a:cubicBezTo>
                    <a:pt x="345" y="3977"/>
                    <a:pt x="333" y="4084"/>
                    <a:pt x="333" y="4203"/>
                  </a:cubicBezTo>
                  <a:cubicBezTo>
                    <a:pt x="322" y="4548"/>
                    <a:pt x="298" y="4965"/>
                    <a:pt x="203" y="5179"/>
                  </a:cubicBezTo>
                  <a:cubicBezTo>
                    <a:pt x="167" y="5227"/>
                    <a:pt x="167" y="5286"/>
                    <a:pt x="203" y="5334"/>
                  </a:cubicBezTo>
                  <a:cubicBezTo>
                    <a:pt x="203" y="5346"/>
                    <a:pt x="345" y="5632"/>
                    <a:pt x="810" y="5822"/>
                  </a:cubicBezTo>
                  <a:lnTo>
                    <a:pt x="369" y="6037"/>
                  </a:lnTo>
                  <a:cubicBezTo>
                    <a:pt x="155" y="6156"/>
                    <a:pt x="0" y="6370"/>
                    <a:pt x="0" y="6632"/>
                  </a:cubicBezTo>
                  <a:lnTo>
                    <a:pt x="0" y="7799"/>
                  </a:lnTo>
                  <a:cubicBezTo>
                    <a:pt x="0" y="7894"/>
                    <a:pt x="72" y="7965"/>
                    <a:pt x="167" y="7965"/>
                  </a:cubicBezTo>
                  <a:cubicBezTo>
                    <a:pt x="250" y="7965"/>
                    <a:pt x="333" y="7894"/>
                    <a:pt x="333" y="7799"/>
                  </a:cubicBezTo>
                  <a:lnTo>
                    <a:pt x="333" y="6632"/>
                  </a:lnTo>
                  <a:cubicBezTo>
                    <a:pt x="333" y="6489"/>
                    <a:pt x="405" y="6370"/>
                    <a:pt x="524" y="6310"/>
                  </a:cubicBezTo>
                  <a:lnTo>
                    <a:pt x="1060" y="6048"/>
                  </a:lnTo>
                  <a:lnTo>
                    <a:pt x="1238" y="6227"/>
                  </a:lnTo>
                  <a:cubicBezTo>
                    <a:pt x="1369" y="6346"/>
                    <a:pt x="1536" y="6406"/>
                    <a:pt x="1703" y="6406"/>
                  </a:cubicBezTo>
                  <a:cubicBezTo>
                    <a:pt x="1857" y="6406"/>
                    <a:pt x="2024" y="6346"/>
                    <a:pt x="2155" y="6227"/>
                  </a:cubicBezTo>
                  <a:lnTo>
                    <a:pt x="2334" y="6048"/>
                  </a:lnTo>
                  <a:lnTo>
                    <a:pt x="2512" y="6132"/>
                  </a:lnTo>
                  <a:cubicBezTo>
                    <a:pt x="2441" y="6275"/>
                    <a:pt x="2381" y="6418"/>
                    <a:pt x="2381" y="6584"/>
                  </a:cubicBezTo>
                  <a:lnTo>
                    <a:pt x="2381" y="7799"/>
                  </a:lnTo>
                  <a:cubicBezTo>
                    <a:pt x="2381" y="7894"/>
                    <a:pt x="2453" y="7965"/>
                    <a:pt x="2548" y="7965"/>
                  </a:cubicBezTo>
                  <a:cubicBezTo>
                    <a:pt x="2631" y="7965"/>
                    <a:pt x="2715" y="7894"/>
                    <a:pt x="2715" y="7799"/>
                  </a:cubicBezTo>
                  <a:lnTo>
                    <a:pt x="2715" y="6584"/>
                  </a:lnTo>
                  <a:cubicBezTo>
                    <a:pt x="2715" y="6358"/>
                    <a:pt x="2846" y="6167"/>
                    <a:pt x="3048" y="6096"/>
                  </a:cubicBezTo>
                  <a:lnTo>
                    <a:pt x="4084" y="5715"/>
                  </a:lnTo>
                  <a:lnTo>
                    <a:pt x="4513" y="6358"/>
                  </a:lnTo>
                  <a:cubicBezTo>
                    <a:pt x="4572" y="6453"/>
                    <a:pt x="4655" y="6489"/>
                    <a:pt x="4751" y="6513"/>
                  </a:cubicBezTo>
                  <a:lnTo>
                    <a:pt x="4775" y="6513"/>
                  </a:lnTo>
                  <a:cubicBezTo>
                    <a:pt x="4870" y="6513"/>
                    <a:pt x="4941" y="6477"/>
                    <a:pt x="5013" y="6418"/>
                  </a:cubicBezTo>
                  <a:lnTo>
                    <a:pt x="5286" y="6156"/>
                  </a:lnTo>
                  <a:lnTo>
                    <a:pt x="5286" y="7799"/>
                  </a:lnTo>
                  <a:cubicBezTo>
                    <a:pt x="5286" y="7894"/>
                    <a:pt x="5358" y="7965"/>
                    <a:pt x="5453" y="7965"/>
                  </a:cubicBezTo>
                  <a:cubicBezTo>
                    <a:pt x="5537" y="7965"/>
                    <a:pt x="5608" y="7894"/>
                    <a:pt x="5608" y="7799"/>
                  </a:cubicBezTo>
                  <a:lnTo>
                    <a:pt x="5608" y="6156"/>
                  </a:lnTo>
                  <a:lnTo>
                    <a:pt x="5882" y="6418"/>
                  </a:lnTo>
                  <a:cubicBezTo>
                    <a:pt x="5941" y="6477"/>
                    <a:pt x="6025" y="6513"/>
                    <a:pt x="6120" y="6513"/>
                  </a:cubicBezTo>
                  <a:lnTo>
                    <a:pt x="6144" y="6513"/>
                  </a:lnTo>
                  <a:cubicBezTo>
                    <a:pt x="6251" y="6489"/>
                    <a:pt x="6322" y="6453"/>
                    <a:pt x="6382" y="6358"/>
                  </a:cubicBezTo>
                  <a:lnTo>
                    <a:pt x="6822" y="5715"/>
                  </a:lnTo>
                  <a:lnTo>
                    <a:pt x="7846" y="6096"/>
                  </a:lnTo>
                  <a:cubicBezTo>
                    <a:pt x="8049" y="6167"/>
                    <a:pt x="8192" y="6358"/>
                    <a:pt x="8192" y="6584"/>
                  </a:cubicBezTo>
                  <a:lnTo>
                    <a:pt x="8192" y="7799"/>
                  </a:lnTo>
                  <a:cubicBezTo>
                    <a:pt x="8192" y="7894"/>
                    <a:pt x="8263" y="7965"/>
                    <a:pt x="8346" y="7965"/>
                  </a:cubicBezTo>
                  <a:cubicBezTo>
                    <a:pt x="8442" y="7965"/>
                    <a:pt x="8513" y="7894"/>
                    <a:pt x="8513" y="7799"/>
                  </a:cubicBezTo>
                  <a:lnTo>
                    <a:pt x="8513" y="6584"/>
                  </a:lnTo>
                  <a:cubicBezTo>
                    <a:pt x="8513" y="6358"/>
                    <a:pt x="8430" y="6156"/>
                    <a:pt x="8275" y="6001"/>
                  </a:cubicBezTo>
                  <a:lnTo>
                    <a:pt x="8323" y="5989"/>
                  </a:lnTo>
                  <a:cubicBezTo>
                    <a:pt x="8370" y="5977"/>
                    <a:pt x="8406" y="5953"/>
                    <a:pt x="8465" y="5929"/>
                  </a:cubicBezTo>
                  <a:lnTo>
                    <a:pt x="8870" y="6334"/>
                  </a:lnTo>
                  <a:lnTo>
                    <a:pt x="8870" y="7787"/>
                  </a:lnTo>
                  <a:cubicBezTo>
                    <a:pt x="8870" y="7882"/>
                    <a:pt x="8942" y="7953"/>
                    <a:pt x="9037" y="7953"/>
                  </a:cubicBezTo>
                  <a:cubicBezTo>
                    <a:pt x="9120" y="7953"/>
                    <a:pt x="9204" y="7882"/>
                    <a:pt x="9204" y="7787"/>
                  </a:cubicBezTo>
                  <a:lnTo>
                    <a:pt x="9204" y="6334"/>
                  </a:lnTo>
                  <a:lnTo>
                    <a:pt x="9597" y="5929"/>
                  </a:lnTo>
                  <a:cubicBezTo>
                    <a:pt x="9620" y="5941"/>
                    <a:pt x="9644" y="5941"/>
                    <a:pt x="9680" y="5953"/>
                  </a:cubicBezTo>
                  <a:lnTo>
                    <a:pt x="10335" y="6156"/>
                  </a:lnTo>
                  <a:cubicBezTo>
                    <a:pt x="10478" y="6191"/>
                    <a:pt x="10585" y="6334"/>
                    <a:pt x="10585" y="6489"/>
                  </a:cubicBezTo>
                  <a:lnTo>
                    <a:pt x="10585" y="7799"/>
                  </a:lnTo>
                  <a:cubicBezTo>
                    <a:pt x="10585" y="7894"/>
                    <a:pt x="10656" y="7965"/>
                    <a:pt x="10751" y="7965"/>
                  </a:cubicBezTo>
                  <a:cubicBezTo>
                    <a:pt x="10835" y="7965"/>
                    <a:pt x="10906" y="7894"/>
                    <a:pt x="10906" y="7799"/>
                  </a:cubicBezTo>
                  <a:lnTo>
                    <a:pt x="10906" y="6489"/>
                  </a:lnTo>
                  <a:cubicBezTo>
                    <a:pt x="10871" y="6227"/>
                    <a:pt x="10656" y="5953"/>
                    <a:pt x="10382" y="5870"/>
                  </a:cubicBezTo>
                  <a:lnTo>
                    <a:pt x="9716" y="5679"/>
                  </a:lnTo>
                  <a:cubicBezTo>
                    <a:pt x="9692" y="5656"/>
                    <a:pt x="9680" y="5644"/>
                    <a:pt x="9680" y="5620"/>
                  </a:cubicBezTo>
                  <a:lnTo>
                    <a:pt x="9680" y="5394"/>
                  </a:lnTo>
                  <a:cubicBezTo>
                    <a:pt x="9739" y="5358"/>
                    <a:pt x="9787" y="5322"/>
                    <a:pt x="9823" y="5275"/>
                  </a:cubicBezTo>
                  <a:cubicBezTo>
                    <a:pt x="10049" y="5048"/>
                    <a:pt x="10180" y="4751"/>
                    <a:pt x="10180" y="4429"/>
                  </a:cubicBezTo>
                  <a:lnTo>
                    <a:pt x="10180" y="4132"/>
                  </a:lnTo>
                  <a:lnTo>
                    <a:pt x="10239" y="3989"/>
                  </a:lnTo>
                  <a:cubicBezTo>
                    <a:pt x="10323" y="3858"/>
                    <a:pt x="10347" y="3691"/>
                    <a:pt x="10347" y="3548"/>
                  </a:cubicBezTo>
                  <a:lnTo>
                    <a:pt x="10347" y="2727"/>
                  </a:lnTo>
                  <a:cubicBezTo>
                    <a:pt x="10347" y="2643"/>
                    <a:pt x="10275" y="2560"/>
                    <a:pt x="10180" y="2560"/>
                  </a:cubicBezTo>
                  <a:lnTo>
                    <a:pt x="8656" y="2560"/>
                  </a:lnTo>
                  <a:cubicBezTo>
                    <a:pt x="8096" y="2560"/>
                    <a:pt x="7644" y="3012"/>
                    <a:pt x="7644" y="3572"/>
                  </a:cubicBezTo>
                  <a:lnTo>
                    <a:pt x="7644" y="3596"/>
                  </a:lnTo>
                  <a:cubicBezTo>
                    <a:pt x="7644" y="3727"/>
                    <a:pt x="7668" y="3846"/>
                    <a:pt x="7727" y="3965"/>
                  </a:cubicBezTo>
                  <a:lnTo>
                    <a:pt x="7799" y="4132"/>
                  </a:lnTo>
                  <a:lnTo>
                    <a:pt x="7799" y="4382"/>
                  </a:lnTo>
                  <a:cubicBezTo>
                    <a:pt x="7799" y="4798"/>
                    <a:pt x="8013" y="5155"/>
                    <a:pt x="8311" y="5382"/>
                  </a:cubicBezTo>
                  <a:lnTo>
                    <a:pt x="8311" y="5596"/>
                  </a:lnTo>
                  <a:cubicBezTo>
                    <a:pt x="8311" y="5632"/>
                    <a:pt x="8311" y="5644"/>
                    <a:pt x="8180" y="5691"/>
                  </a:cubicBezTo>
                  <a:lnTo>
                    <a:pt x="7858" y="5775"/>
                  </a:lnTo>
                  <a:lnTo>
                    <a:pt x="6941" y="5441"/>
                  </a:lnTo>
                  <a:cubicBezTo>
                    <a:pt x="6941" y="5394"/>
                    <a:pt x="6930" y="5346"/>
                    <a:pt x="6894" y="5322"/>
                  </a:cubicBezTo>
                  <a:lnTo>
                    <a:pt x="6596" y="5001"/>
                  </a:lnTo>
                  <a:lnTo>
                    <a:pt x="6596" y="4489"/>
                  </a:lnTo>
                  <a:cubicBezTo>
                    <a:pt x="6632" y="4453"/>
                    <a:pt x="6656" y="4429"/>
                    <a:pt x="6691" y="4405"/>
                  </a:cubicBezTo>
                  <a:cubicBezTo>
                    <a:pt x="7061" y="4072"/>
                    <a:pt x="7263" y="3560"/>
                    <a:pt x="7263" y="3060"/>
                  </a:cubicBezTo>
                  <a:lnTo>
                    <a:pt x="7263" y="2643"/>
                  </a:lnTo>
                  <a:cubicBezTo>
                    <a:pt x="7382" y="2405"/>
                    <a:pt x="7430" y="2131"/>
                    <a:pt x="7430" y="1869"/>
                  </a:cubicBezTo>
                  <a:lnTo>
                    <a:pt x="7430" y="167"/>
                  </a:lnTo>
                  <a:cubicBezTo>
                    <a:pt x="7430" y="83"/>
                    <a:pt x="7358" y="0"/>
                    <a:pt x="7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0" name="Google Shape;11317;p89"/>
            <p:cNvSpPr/>
            <p:nvPr/>
          </p:nvSpPr>
          <p:spPr bwMode="auto">
            <a:xfrm>
              <a:off x="5645669" y="3625759"/>
              <a:ext cx="10248" cy="42872"/>
            </a:xfrm>
            <a:custGeom>
              <a:avLst/>
              <a:gdLst/>
              <a:ahLst/>
              <a:cxnLst/>
              <a:rect l="l" t="t" r="r" b="b"/>
              <a:pathLst>
                <a:path w="322" h="1347" fill="norm" stroke="1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179"/>
                  </a:lnTo>
                  <a:cubicBezTo>
                    <a:pt x="0" y="1263"/>
                    <a:pt x="72" y="1346"/>
                    <a:pt x="167" y="1346"/>
                  </a:cubicBezTo>
                  <a:cubicBezTo>
                    <a:pt x="251" y="1346"/>
                    <a:pt x="322" y="1263"/>
                    <a:pt x="322" y="1179"/>
                  </a:cubicBezTo>
                  <a:lnTo>
                    <a:pt x="322" y="167"/>
                  </a:lnTo>
                  <a:cubicBezTo>
                    <a:pt x="322" y="60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1" name="Google Shape;11318;p89"/>
            <p:cNvSpPr/>
            <p:nvPr/>
          </p:nvSpPr>
          <p:spPr bwMode="auto">
            <a:xfrm>
              <a:off x="5462247" y="3461115"/>
              <a:ext cx="86825" cy="29759"/>
            </a:xfrm>
            <a:custGeom>
              <a:avLst/>
              <a:gdLst/>
              <a:ahLst/>
              <a:cxnLst/>
              <a:rect l="l" t="t" r="r" b="b"/>
              <a:pathLst>
                <a:path w="2728" h="935" fill="norm" stroke="1" extrusionOk="0">
                  <a:moveTo>
                    <a:pt x="1094" y="0"/>
                  </a:moveTo>
                  <a:cubicBezTo>
                    <a:pt x="768" y="0"/>
                    <a:pt x="473" y="35"/>
                    <a:pt x="287" y="66"/>
                  </a:cubicBezTo>
                  <a:cubicBezTo>
                    <a:pt x="120" y="102"/>
                    <a:pt x="1" y="233"/>
                    <a:pt x="1" y="399"/>
                  </a:cubicBezTo>
                  <a:lnTo>
                    <a:pt x="1" y="768"/>
                  </a:lnTo>
                  <a:cubicBezTo>
                    <a:pt x="1" y="864"/>
                    <a:pt x="72" y="935"/>
                    <a:pt x="168" y="935"/>
                  </a:cubicBezTo>
                  <a:cubicBezTo>
                    <a:pt x="251" y="935"/>
                    <a:pt x="322" y="864"/>
                    <a:pt x="322" y="768"/>
                  </a:cubicBezTo>
                  <a:lnTo>
                    <a:pt x="322" y="399"/>
                  </a:lnTo>
                  <a:cubicBezTo>
                    <a:pt x="322" y="399"/>
                    <a:pt x="322" y="387"/>
                    <a:pt x="346" y="387"/>
                  </a:cubicBezTo>
                  <a:cubicBezTo>
                    <a:pt x="498" y="361"/>
                    <a:pt x="764" y="327"/>
                    <a:pt x="1063" y="327"/>
                  </a:cubicBezTo>
                  <a:cubicBezTo>
                    <a:pt x="1162" y="327"/>
                    <a:pt x="1266" y="331"/>
                    <a:pt x="1370" y="340"/>
                  </a:cubicBezTo>
                  <a:cubicBezTo>
                    <a:pt x="1858" y="364"/>
                    <a:pt x="2215" y="506"/>
                    <a:pt x="2442" y="709"/>
                  </a:cubicBezTo>
                  <a:cubicBezTo>
                    <a:pt x="2471" y="739"/>
                    <a:pt x="2513" y="753"/>
                    <a:pt x="2555" y="753"/>
                  </a:cubicBezTo>
                  <a:cubicBezTo>
                    <a:pt x="2596" y="753"/>
                    <a:pt x="2638" y="739"/>
                    <a:pt x="2668" y="709"/>
                  </a:cubicBezTo>
                  <a:cubicBezTo>
                    <a:pt x="2727" y="637"/>
                    <a:pt x="2727" y="530"/>
                    <a:pt x="2656" y="471"/>
                  </a:cubicBezTo>
                  <a:cubicBezTo>
                    <a:pt x="2283" y="97"/>
                    <a:pt x="1643" y="0"/>
                    <a:pt x="10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2" name="Google Shape;11319;p89"/>
            <p:cNvSpPr/>
            <p:nvPr/>
          </p:nvSpPr>
          <p:spPr bwMode="auto">
            <a:xfrm>
              <a:off x="5441050" y="3636389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fill="norm" stroke="1" extrusionOk="0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lnTo>
                    <a:pt x="0" y="845"/>
                  </a:lnTo>
                  <a:cubicBezTo>
                    <a:pt x="0" y="929"/>
                    <a:pt x="72" y="1012"/>
                    <a:pt x="167" y="1012"/>
                  </a:cubicBezTo>
                  <a:cubicBezTo>
                    <a:pt x="250" y="1012"/>
                    <a:pt x="322" y="929"/>
                    <a:pt x="322" y="845"/>
                  </a:cubicBezTo>
                  <a:lnTo>
                    <a:pt x="322" y="155"/>
                  </a:lnTo>
                  <a:cubicBezTo>
                    <a:pt x="310" y="71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3" name="Google Shape;11320;p89"/>
            <p:cNvSpPr/>
            <p:nvPr/>
          </p:nvSpPr>
          <p:spPr bwMode="auto">
            <a:xfrm>
              <a:off x="5559257" y="3636389"/>
              <a:ext cx="10662" cy="32241"/>
            </a:xfrm>
            <a:custGeom>
              <a:avLst/>
              <a:gdLst/>
              <a:ahLst/>
              <a:cxnLst/>
              <a:rect l="l" t="t" r="r" b="b"/>
              <a:pathLst>
                <a:path w="335" h="1013" fill="norm" stroke="1" extrusionOk="0">
                  <a:moveTo>
                    <a:pt x="168" y="0"/>
                  </a:moveTo>
                  <a:cubicBezTo>
                    <a:pt x="84" y="0"/>
                    <a:pt x="1" y="71"/>
                    <a:pt x="1" y="155"/>
                  </a:cubicBezTo>
                  <a:lnTo>
                    <a:pt x="1" y="845"/>
                  </a:lnTo>
                  <a:cubicBezTo>
                    <a:pt x="1" y="929"/>
                    <a:pt x="84" y="1012"/>
                    <a:pt x="168" y="1012"/>
                  </a:cubicBezTo>
                  <a:cubicBezTo>
                    <a:pt x="263" y="1012"/>
                    <a:pt x="334" y="929"/>
                    <a:pt x="334" y="845"/>
                  </a:cubicBezTo>
                  <a:lnTo>
                    <a:pt x="334" y="155"/>
                  </a:lnTo>
                  <a:cubicBezTo>
                    <a:pt x="334" y="71"/>
                    <a:pt x="263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grpSp>
        <p:nvGrpSpPr>
          <p:cNvPr id="24" name="Google Shape;10897;p89"/>
          <p:cNvGrpSpPr/>
          <p:nvPr/>
        </p:nvGrpSpPr>
        <p:grpSpPr bwMode="auto">
          <a:xfrm>
            <a:off x="9712071" y="4257351"/>
            <a:ext cx="1454235" cy="1454365"/>
            <a:chOff x="5771483" y="1515787"/>
            <a:chExt cx="357359" cy="357391"/>
          </a:xfrm>
          <a:solidFill>
            <a:srgbClr val="923826"/>
          </a:solidFill>
        </p:grpSpPr>
        <p:sp>
          <p:nvSpPr>
            <p:cNvPr id="25" name="Google Shape;10898;p89"/>
            <p:cNvSpPr/>
            <p:nvPr/>
          </p:nvSpPr>
          <p:spPr bwMode="auto">
            <a:xfrm>
              <a:off x="5771483" y="1515787"/>
              <a:ext cx="357359" cy="357391"/>
            </a:xfrm>
            <a:custGeom>
              <a:avLst/>
              <a:gdLst/>
              <a:ahLst/>
              <a:cxnLst/>
              <a:rect l="l" t="t" r="r" b="b"/>
              <a:pathLst>
                <a:path w="11228" h="11229" fill="norm" stroke="1" extrusionOk="0">
                  <a:moveTo>
                    <a:pt x="6334" y="346"/>
                  </a:moveTo>
                  <a:cubicBezTo>
                    <a:pt x="6334" y="346"/>
                    <a:pt x="6346" y="346"/>
                    <a:pt x="6346" y="358"/>
                  </a:cubicBezTo>
                  <a:lnTo>
                    <a:pt x="6346" y="822"/>
                  </a:lnTo>
                  <a:cubicBezTo>
                    <a:pt x="6346" y="989"/>
                    <a:pt x="6454" y="1120"/>
                    <a:pt x="6608" y="1156"/>
                  </a:cubicBezTo>
                  <a:cubicBezTo>
                    <a:pt x="7132" y="1275"/>
                    <a:pt x="7644" y="1477"/>
                    <a:pt x="8097" y="1763"/>
                  </a:cubicBezTo>
                  <a:cubicBezTo>
                    <a:pt x="8157" y="1798"/>
                    <a:pt x="8225" y="1817"/>
                    <a:pt x="8290" y="1817"/>
                  </a:cubicBezTo>
                  <a:cubicBezTo>
                    <a:pt x="8377" y="1817"/>
                    <a:pt x="8459" y="1784"/>
                    <a:pt x="8513" y="1715"/>
                  </a:cubicBezTo>
                  <a:lnTo>
                    <a:pt x="8847" y="1394"/>
                  </a:lnTo>
                  <a:lnTo>
                    <a:pt x="8859" y="1394"/>
                  </a:lnTo>
                  <a:lnTo>
                    <a:pt x="9859" y="2382"/>
                  </a:lnTo>
                  <a:lnTo>
                    <a:pt x="9859" y="2406"/>
                  </a:lnTo>
                  <a:lnTo>
                    <a:pt x="9525" y="2727"/>
                  </a:lnTo>
                  <a:cubicBezTo>
                    <a:pt x="9406" y="2846"/>
                    <a:pt x="9394" y="3013"/>
                    <a:pt x="9490" y="3144"/>
                  </a:cubicBezTo>
                  <a:cubicBezTo>
                    <a:pt x="9787" y="3608"/>
                    <a:pt x="9978" y="4097"/>
                    <a:pt x="10097" y="4632"/>
                  </a:cubicBezTo>
                  <a:cubicBezTo>
                    <a:pt x="10121" y="4799"/>
                    <a:pt x="10264" y="4906"/>
                    <a:pt x="10418" y="4906"/>
                  </a:cubicBezTo>
                  <a:lnTo>
                    <a:pt x="10883" y="4906"/>
                  </a:lnTo>
                  <a:cubicBezTo>
                    <a:pt x="10883" y="4906"/>
                    <a:pt x="10895" y="4906"/>
                    <a:pt x="10895" y="4918"/>
                  </a:cubicBezTo>
                  <a:lnTo>
                    <a:pt x="10883" y="6335"/>
                  </a:lnTo>
                  <a:lnTo>
                    <a:pt x="10418" y="6335"/>
                  </a:lnTo>
                  <a:cubicBezTo>
                    <a:pt x="10264" y="6335"/>
                    <a:pt x="10121" y="6430"/>
                    <a:pt x="10097" y="6597"/>
                  </a:cubicBezTo>
                  <a:cubicBezTo>
                    <a:pt x="9978" y="7121"/>
                    <a:pt x="9763" y="7621"/>
                    <a:pt x="9490" y="8085"/>
                  </a:cubicBezTo>
                  <a:cubicBezTo>
                    <a:pt x="9394" y="8216"/>
                    <a:pt x="9406" y="8407"/>
                    <a:pt x="9525" y="8502"/>
                  </a:cubicBezTo>
                  <a:lnTo>
                    <a:pt x="9859" y="8835"/>
                  </a:lnTo>
                  <a:lnTo>
                    <a:pt x="9859" y="8847"/>
                  </a:lnTo>
                  <a:lnTo>
                    <a:pt x="8859" y="9847"/>
                  </a:lnTo>
                  <a:lnTo>
                    <a:pt x="8847" y="9847"/>
                  </a:lnTo>
                  <a:lnTo>
                    <a:pt x="8513" y="9514"/>
                  </a:lnTo>
                  <a:cubicBezTo>
                    <a:pt x="8447" y="9448"/>
                    <a:pt x="8370" y="9415"/>
                    <a:pt x="8290" y="9415"/>
                  </a:cubicBezTo>
                  <a:cubicBezTo>
                    <a:pt x="8226" y="9415"/>
                    <a:pt x="8160" y="9436"/>
                    <a:pt x="8097" y="9478"/>
                  </a:cubicBezTo>
                  <a:cubicBezTo>
                    <a:pt x="7644" y="9776"/>
                    <a:pt x="7144" y="9966"/>
                    <a:pt x="6608" y="10085"/>
                  </a:cubicBezTo>
                  <a:cubicBezTo>
                    <a:pt x="6454" y="10109"/>
                    <a:pt x="6346" y="10252"/>
                    <a:pt x="6346" y="10407"/>
                  </a:cubicBezTo>
                  <a:lnTo>
                    <a:pt x="6346" y="10871"/>
                  </a:lnTo>
                  <a:cubicBezTo>
                    <a:pt x="6346" y="10871"/>
                    <a:pt x="6346" y="10883"/>
                    <a:pt x="6334" y="10883"/>
                  </a:cubicBezTo>
                  <a:lnTo>
                    <a:pt x="4930" y="10883"/>
                  </a:lnTo>
                  <a:cubicBezTo>
                    <a:pt x="4930" y="10883"/>
                    <a:pt x="4918" y="10883"/>
                    <a:pt x="4918" y="10871"/>
                  </a:cubicBezTo>
                  <a:lnTo>
                    <a:pt x="4918" y="10407"/>
                  </a:lnTo>
                  <a:cubicBezTo>
                    <a:pt x="4918" y="10252"/>
                    <a:pt x="4810" y="10109"/>
                    <a:pt x="4644" y="10085"/>
                  </a:cubicBezTo>
                  <a:cubicBezTo>
                    <a:pt x="4132" y="9966"/>
                    <a:pt x="3620" y="9752"/>
                    <a:pt x="3156" y="9478"/>
                  </a:cubicBezTo>
                  <a:cubicBezTo>
                    <a:pt x="3096" y="9442"/>
                    <a:pt x="3036" y="9419"/>
                    <a:pt x="2977" y="9419"/>
                  </a:cubicBezTo>
                  <a:cubicBezTo>
                    <a:pt x="2894" y="9419"/>
                    <a:pt x="2798" y="9442"/>
                    <a:pt x="2739" y="9514"/>
                  </a:cubicBezTo>
                  <a:lnTo>
                    <a:pt x="2417" y="9847"/>
                  </a:lnTo>
                  <a:lnTo>
                    <a:pt x="2405" y="9847"/>
                  </a:lnTo>
                  <a:lnTo>
                    <a:pt x="1405" y="8847"/>
                  </a:lnTo>
                  <a:lnTo>
                    <a:pt x="1405" y="8835"/>
                  </a:lnTo>
                  <a:lnTo>
                    <a:pt x="1727" y="8502"/>
                  </a:lnTo>
                  <a:cubicBezTo>
                    <a:pt x="1846" y="8383"/>
                    <a:pt x="1870" y="8228"/>
                    <a:pt x="1774" y="8085"/>
                  </a:cubicBezTo>
                  <a:cubicBezTo>
                    <a:pt x="1477" y="7621"/>
                    <a:pt x="1286" y="7133"/>
                    <a:pt x="1167" y="6597"/>
                  </a:cubicBezTo>
                  <a:cubicBezTo>
                    <a:pt x="1131" y="6430"/>
                    <a:pt x="1000" y="6335"/>
                    <a:pt x="834" y="6335"/>
                  </a:cubicBezTo>
                  <a:lnTo>
                    <a:pt x="381" y="6335"/>
                  </a:lnTo>
                  <a:cubicBezTo>
                    <a:pt x="381" y="6335"/>
                    <a:pt x="358" y="6335"/>
                    <a:pt x="358" y="6311"/>
                  </a:cubicBezTo>
                  <a:lnTo>
                    <a:pt x="358" y="4918"/>
                  </a:lnTo>
                  <a:cubicBezTo>
                    <a:pt x="358" y="4918"/>
                    <a:pt x="358" y="4906"/>
                    <a:pt x="381" y="4906"/>
                  </a:cubicBezTo>
                  <a:lnTo>
                    <a:pt x="834" y="4906"/>
                  </a:lnTo>
                  <a:cubicBezTo>
                    <a:pt x="1000" y="4906"/>
                    <a:pt x="1131" y="4799"/>
                    <a:pt x="1167" y="4632"/>
                  </a:cubicBezTo>
                  <a:cubicBezTo>
                    <a:pt x="1286" y="4108"/>
                    <a:pt x="1489" y="3608"/>
                    <a:pt x="1774" y="3144"/>
                  </a:cubicBezTo>
                  <a:cubicBezTo>
                    <a:pt x="1870" y="3013"/>
                    <a:pt x="1846" y="2834"/>
                    <a:pt x="1727" y="2727"/>
                  </a:cubicBezTo>
                  <a:lnTo>
                    <a:pt x="1405" y="2406"/>
                  </a:lnTo>
                  <a:lnTo>
                    <a:pt x="1405" y="2382"/>
                  </a:lnTo>
                  <a:lnTo>
                    <a:pt x="2405" y="1394"/>
                  </a:lnTo>
                  <a:lnTo>
                    <a:pt x="2417" y="1394"/>
                  </a:lnTo>
                  <a:lnTo>
                    <a:pt x="2739" y="1715"/>
                  </a:lnTo>
                  <a:cubicBezTo>
                    <a:pt x="2807" y="1784"/>
                    <a:pt x="2891" y="1817"/>
                    <a:pt x="2975" y="1817"/>
                  </a:cubicBezTo>
                  <a:cubicBezTo>
                    <a:pt x="3037" y="1817"/>
                    <a:pt x="3100" y="1798"/>
                    <a:pt x="3156" y="1763"/>
                  </a:cubicBezTo>
                  <a:cubicBezTo>
                    <a:pt x="3620" y="1465"/>
                    <a:pt x="4108" y="1275"/>
                    <a:pt x="4644" y="1156"/>
                  </a:cubicBezTo>
                  <a:cubicBezTo>
                    <a:pt x="4810" y="1120"/>
                    <a:pt x="4918" y="989"/>
                    <a:pt x="4918" y="822"/>
                  </a:cubicBezTo>
                  <a:lnTo>
                    <a:pt x="4918" y="358"/>
                  </a:lnTo>
                  <a:cubicBezTo>
                    <a:pt x="4918" y="358"/>
                    <a:pt x="4918" y="346"/>
                    <a:pt x="4930" y="346"/>
                  </a:cubicBezTo>
                  <a:close/>
                  <a:moveTo>
                    <a:pt x="4918" y="1"/>
                  </a:moveTo>
                  <a:cubicBezTo>
                    <a:pt x="4727" y="1"/>
                    <a:pt x="4572" y="156"/>
                    <a:pt x="4572" y="346"/>
                  </a:cubicBezTo>
                  <a:lnTo>
                    <a:pt x="4572" y="810"/>
                  </a:lnTo>
                  <a:cubicBezTo>
                    <a:pt x="4572" y="810"/>
                    <a:pt x="4572" y="822"/>
                    <a:pt x="4560" y="822"/>
                  </a:cubicBezTo>
                  <a:cubicBezTo>
                    <a:pt x="3989" y="941"/>
                    <a:pt x="3453" y="1168"/>
                    <a:pt x="2965" y="1477"/>
                  </a:cubicBezTo>
                  <a:lnTo>
                    <a:pt x="2953" y="1477"/>
                  </a:lnTo>
                  <a:lnTo>
                    <a:pt x="2620" y="1156"/>
                  </a:lnTo>
                  <a:cubicBezTo>
                    <a:pt x="2554" y="1090"/>
                    <a:pt x="2471" y="1057"/>
                    <a:pt x="2386" y="1057"/>
                  </a:cubicBezTo>
                  <a:cubicBezTo>
                    <a:pt x="2301" y="1057"/>
                    <a:pt x="2215" y="1090"/>
                    <a:pt x="2143" y="1156"/>
                  </a:cubicBezTo>
                  <a:lnTo>
                    <a:pt x="1155" y="2144"/>
                  </a:lnTo>
                  <a:cubicBezTo>
                    <a:pt x="1012" y="2287"/>
                    <a:pt x="1012" y="2489"/>
                    <a:pt x="1155" y="2620"/>
                  </a:cubicBezTo>
                  <a:lnTo>
                    <a:pt x="1477" y="2954"/>
                  </a:lnTo>
                  <a:lnTo>
                    <a:pt x="1477" y="2965"/>
                  </a:lnTo>
                  <a:cubicBezTo>
                    <a:pt x="1167" y="3454"/>
                    <a:pt x="941" y="3989"/>
                    <a:pt x="822" y="4561"/>
                  </a:cubicBezTo>
                  <a:cubicBezTo>
                    <a:pt x="822" y="4561"/>
                    <a:pt x="822" y="4573"/>
                    <a:pt x="810" y="4573"/>
                  </a:cubicBezTo>
                  <a:lnTo>
                    <a:pt x="346" y="4573"/>
                  </a:lnTo>
                  <a:cubicBezTo>
                    <a:pt x="155" y="4573"/>
                    <a:pt x="0" y="4728"/>
                    <a:pt x="0" y="4918"/>
                  </a:cubicBezTo>
                  <a:lnTo>
                    <a:pt x="0" y="6311"/>
                  </a:lnTo>
                  <a:cubicBezTo>
                    <a:pt x="0" y="6513"/>
                    <a:pt x="155" y="6656"/>
                    <a:pt x="346" y="6656"/>
                  </a:cubicBezTo>
                  <a:lnTo>
                    <a:pt x="810" y="6656"/>
                  </a:lnTo>
                  <a:cubicBezTo>
                    <a:pt x="810" y="6656"/>
                    <a:pt x="822" y="6656"/>
                    <a:pt x="822" y="6680"/>
                  </a:cubicBezTo>
                  <a:cubicBezTo>
                    <a:pt x="941" y="7240"/>
                    <a:pt x="1167" y="7776"/>
                    <a:pt x="1477" y="8264"/>
                  </a:cubicBezTo>
                  <a:lnTo>
                    <a:pt x="1477" y="8288"/>
                  </a:lnTo>
                  <a:lnTo>
                    <a:pt x="1155" y="8609"/>
                  </a:lnTo>
                  <a:cubicBezTo>
                    <a:pt x="1012" y="8740"/>
                    <a:pt x="1012" y="8954"/>
                    <a:pt x="1155" y="9085"/>
                  </a:cubicBezTo>
                  <a:lnTo>
                    <a:pt x="2143" y="10085"/>
                  </a:lnTo>
                  <a:cubicBezTo>
                    <a:pt x="2215" y="10151"/>
                    <a:pt x="2301" y="10184"/>
                    <a:pt x="2386" y="10184"/>
                  </a:cubicBezTo>
                  <a:cubicBezTo>
                    <a:pt x="2471" y="10184"/>
                    <a:pt x="2554" y="10151"/>
                    <a:pt x="2620" y="10085"/>
                  </a:cubicBezTo>
                  <a:lnTo>
                    <a:pt x="2953" y="9752"/>
                  </a:lnTo>
                  <a:lnTo>
                    <a:pt x="2965" y="9752"/>
                  </a:lnTo>
                  <a:cubicBezTo>
                    <a:pt x="3453" y="10073"/>
                    <a:pt x="3989" y="10288"/>
                    <a:pt x="4560" y="10407"/>
                  </a:cubicBezTo>
                  <a:cubicBezTo>
                    <a:pt x="4560" y="10407"/>
                    <a:pt x="4572" y="10407"/>
                    <a:pt x="4572" y="10431"/>
                  </a:cubicBezTo>
                  <a:lnTo>
                    <a:pt x="4572" y="10883"/>
                  </a:lnTo>
                  <a:cubicBezTo>
                    <a:pt x="4572" y="11085"/>
                    <a:pt x="4727" y="11228"/>
                    <a:pt x="4918" y="11228"/>
                  </a:cubicBezTo>
                  <a:lnTo>
                    <a:pt x="6311" y="11228"/>
                  </a:lnTo>
                  <a:cubicBezTo>
                    <a:pt x="6513" y="11228"/>
                    <a:pt x="6656" y="11085"/>
                    <a:pt x="6656" y="10883"/>
                  </a:cubicBezTo>
                  <a:lnTo>
                    <a:pt x="6656" y="10431"/>
                  </a:lnTo>
                  <a:cubicBezTo>
                    <a:pt x="6656" y="10431"/>
                    <a:pt x="6656" y="10407"/>
                    <a:pt x="6668" y="10407"/>
                  </a:cubicBezTo>
                  <a:cubicBezTo>
                    <a:pt x="7239" y="10288"/>
                    <a:pt x="7775" y="10062"/>
                    <a:pt x="8263" y="9752"/>
                  </a:cubicBezTo>
                  <a:lnTo>
                    <a:pt x="8275" y="9752"/>
                  </a:lnTo>
                  <a:lnTo>
                    <a:pt x="8609" y="10085"/>
                  </a:lnTo>
                  <a:cubicBezTo>
                    <a:pt x="8674" y="10151"/>
                    <a:pt x="8760" y="10184"/>
                    <a:pt x="8847" y="10184"/>
                  </a:cubicBezTo>
                  <a:cubicBezTo>
                    <a:pt x="8933" y="10184"/>
                    <a:pt x="9019" y="10151"/>
                    <a:pt x="9085" y="10085"/>
                  </a:cubicBezTo>
                  <a:lnTo>
                    <a:pt x="10085" y="9085"/>
                  </a:lnTo>
                  <a:cubicBezTo>
                    <a:pt x="10216" y="8954"/>
                    <a:pt x="10216" y="8740"/>
                    <a:pt x="10085" y="8609"/>
                  </a:cubicBezTo>
                  <a:lnTo>
                    <a:pt x="9752" y="8288"/>
                  </a:lnTo>
                  <a:lnTo>
                    <a:pt x="9752" y="8264"/>
                  </a:lnTo>
                  <a:cubicBezTo>
                    <a:pt x="10061" y="7776"/>
                    <a:pt x="10287" y="7240"/>
                    <a:pt x="10406" y="6680"/>
                  </a:cubicBezTo>
                  <a:cubicBezTo>
                    <a:pt x="10406" y="6680"/>
                    <a:pt x="10406" y="6656"/>
                    <a:pt x="10418" y="6656"/>
                  </a:cubicBezTo>
                  <a:lnTo>
                    <a:pt x="10883" y="6656"/>
                  </a:lnTo>
                  <a:cubicBezTo>
                    <a:pt x="11073" y="6656"/>
                    <a:pt x="11228" y="6513"/>
                    <a:pt x="11228" y="6311"/>
                  </a:cubicBezTo>
                  <a:lnTo>
                    <a:pt x="11228" y="4918"/>
                  </a:lnTo>
                  <a:cubicBezTo>
                    <a:pt x="11228" y="4728"/>
                    <a:pt x="11073" y="4573"/>
                    <a:pt x="10883" y="4573"/>
                  </a:cubicBezTo>
                  <a:lnTo>
                    <a:pt x="10418" y="4573"/>
                  </a:lnTo>
                  <a:cubicBezTo>
                    <a:pt x="10418" y="4573"/>
                    <a:pt x="10406" y="4573"/>
                    <a:pt x="10406" y="4561"/>
                  </a:cubicBezTo>
                  <a:cubicBezTo>
                    <a:pt x="10287" y="3989"/>
                    <a:pt x="10061" y="3454"/>
                    <a:pt x="9752" y="2965"/>
                  </a:cubicBezTo>
                  <a:lnTo>
                    <a:pt x="9752" y="2954"/>
                  </a:lnTo>
                  <a:lnTo>
                    <a:pt x="10085" y="2620"/>
                  </a:lnTo>
                  <a:cubicBezTo>
                    <a:pt x="10216" y="2489"/>
                    <a:pt x="10216" y="2287"/>
                    <a:pt x="10085" y="2144"/>
                  </a:cubicBezTo>
                  <a:lnTo>
                    <a:pt x="9085" y="1156"/>
                  </a:lnTo>
                  <a:cubicBezTo>
                    <a:pt x="9019" y="1090"/>
                    <a:pt x="8933" y="1057"/>
                    <a:pt x="8847" y="1057"/>
                  </a:cubicBezTo>
                  <a:cubicBezTo>
                    <a:pt x="8760" y="1057"/>
                    <a:pt x="8674" y="1090"/>
                    <a:pt x="8609" y="1156"/>
                  </a:cubicBezTo>
                  <a:lnTo>
                    <a:pt x="8275" y="1477"/>
                  </a:lnTo>
                  <a:lnTo>
                    <a:pt x="8263" y="1477"/>
                  </a:lnTo>
                  <a:cubicBezTo>
                    <a:pt x="7775" y="1168"/>
                    <a:pt x="7239" y="941"/>
                    <a:pt x="6668" y="822"/>
                  </a:cubicBezTo>
                  <a:cubicBezTo>
                    <a:pt x="6668" y="822"/>
                    <a:pt x="6656" y="822"/>
                    <a:pt x="6656" y="810"/>
                  </a:cubicBezTo>
                  <a:lnTo>
                    <a:pt x="6656" y="346"/>
                  </a:lnTo>
                  <a:cubicBezTo>
                    <a:pt x="6656" y="156"/>
                    <a:pt x="6513" y="1"/>
                    <a:pt x="63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6" name="Google Shape;10899;p89"/>
            <p:cNvSpPr/>
            <p:nvPr/>
          </p:nvSpPr>
          <p:spPr bwMode="auto">
            <a:xfrm>
              <a:off x="5837429" y="1583070"/>
              <a:ext cx="185713" cy="183613"/>
            </a:xfrm>
            <a:custGeom>
              <a:avLst/>
              <a:gdLst/>
              <a:ahLst/>
              <a:cxnLst/>
              <a:rect l="l" t="t" r="r" b="b"/>
              <a:pathLst>
                <a:path w="5835" h="5769" fill="norm" stroke="1" extrusionOk="0">
                  <a:moveTo>
                    <a:pt x="3566" y="1"/>
                  </a:moveTo>
                  <a:cubicBezTo>
                    <a:pt x="3505" y="1"/>
                    <a:pt x="3443" y="3"/>
                    <a:pt x="3381" y="6"/>
                  </a:cubicBezTo>
                  <a:cubicBezTo>
                    <a:pt x="2512" y="54"/>
                    <a:pt x="1703" y="411"/>
                    <a:pt x="1072" y="1030"/>
                  </a:cubicBezTo>
                  <a:cubicBezTo>
                    <a:pt x="464" y="1649"/>
                    <a:pt x="95" y="2459"/>
                    <a:pt x="48" y="3340"/>
                  </a:cubicBezTo>
                  <a:cubicBezTo>
                    <a:pt x="0" y="4209"/>
                    <a:pt x="286" y="5054"/>
                    <a:pt x="822" y="5709"/>
                  </a:cubicBezTo>
                  <a:cubicBezTo>
                    <a:pt x="845" y="5757"/>
                    <a:pt x="893" y="5769"/>
                    <a:pt x="953" y="5769"/>
                  </a:cubicBezTo>
                  <a:cubicBezTo>
                    <a:pt x="988" y="5769"/>
                    <a:pt x="1024" y="5745"/>
                    <a:pt x="1060" y="5733"/>
                  </a:cubicBezTo>
                  <a:cubicBezTo>
                    <a:pt x="1131" y="5673"/>
                    <a:pt x="1131" y="5566"/>
                    <a:pt x="1084" y="5495"/>
                  </a:cubicBezTo>
                  <a:cubicBezTo>
                    <a:pt x="595" y="4888"/>
                    <a:pt x="345" y="4126"/>
                    <a:pt x="393" y="3352"/>
                  </a:cubicBezTo>
                  <a:cubicBezTo>
                    <a:pt x="429" y="2566"/>
                    <a:pt x="762" y="1816"/>
                    <a:pt x="1310" y="1268"/>
                  </a:cubicBezTo>
                  <a:cubicBezTo>
                    <a:pt x="1857" y="720"/>
                    <a:pt x="2608" y="399"/>
                    <a:pt x="3393" y="351"/>
                  </a:cubicBezTo>
                  <a:cubicBezTo>
                    <a:pt x="3456" y="348"/>
                    <a:pt x="3518" y="346"/>
                    <a:pt x="3580" y="346"/>
                  </a:cubicBezTo>
                  <a:cubicBezTo>
                    <a:pt x="4291" y="346"/>
                    <a:pt x="4989" y="593"/>
                    <a:pt x="5536" y="1042"/>
                  </a:cubicBezTo>
                  <a:cubicBezTo>
                    <a:pt x="5567" y="1068"/>
                    <a:pt x="5605" y="1080"/>
                    <a:pt x="5642" y="1080"/>
                  </a:cubicBezTo>
                  <a:cubicBezTo>
                    <a:pt x="5692" y="1080"/>
                    <a:pt x="5741" y="1059"/>
                    <a:pt x="5775" y="1018"/>
                  </a:cubicBezTo>
                  <a:cubicBezTo>
                    <a:pt x="5834" y="947"/>
                    <a:pt x="5822" y="840"/>
                    <a:pt x="5751" y="780"/>
                  </a:cubicBezTo>
                  <a:cubicBezTo>
                    <a:pt x="5121" y="283"/>
                    <a:pt x="4358" y="1"/>
                    <a:pt x="3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7" name="Google Shape;10900;p89"/>
            <p:cNvSpPr/>
            <p:nvPr/>
          </p:nvSpPr>
          <p:spPr bwMode="auto">
            <a:xfrm>
              <a:off x="5876068" y="1616584"/>
              <a:ext cx="186859" cy="189501"/>
            </a:xfrm>
            <a:custGeom>
              <a:avLst/>
              <a:gdLst/>
              <a:ahLst/>
              <a:cxnLst/>
              <a:rect l="l" t="t" r="r" b="b"/>
              <a:pathLst>
                <a:path w="5871" h="5954" fill="norm" stroke="1" extrusionOk="0">
                  <a:moveTo>
                    <a:pt x="3406" y="322"/>
                  </a:moveTo>
                  <a:lnTo>
                    <a:pt x="3406" y="1013"/>
                  </a:lnTo>
                  <a:cubicBezTo>
                    <a:pt x="3406" y="1108"/>
                    <a:pt x="3370" y="1227"/>
                    <a:pt x="3322" y="1322"/>
                  </a:cubicBezTo>
                  <a:lnTo>
                    <a:pt x="3239" y="1489"/>
                  </a:lnTo>
                  <a:cubicBezTo>
                    <a:pt x="3227" y="1513"/>
                    <a:pt x="3227" y="1525"/>
                    <a:pt x="3227" y="1561"/>
                  </a:cubicBezTo>
                  <a:lnTo>
                    <a:pt x="3227" y="1918"/>
                  </a:lnTo>
                  <a:cubicBezTo>
                    <a:pt x="3227" y="2156"/>
                    <a:pt x="3132" y="2382"/>
                    <a:pt x="2953" y="2561"/>
                  </a:cubicBezTo>
                  <a:cubicBezTo>
                    <a:pt x="2775" y="2715"/>
                    <a:pt x="2548" y="2811"/>
                    <a:pt x="2310" y="2811"/>
                  </a:cubicBezTo>
                  <a:cubicBezTo>
                    <a:pt x="1834" y="2799"/>
                    <a:pt x="1453" y="2370"/>
                    <a:pt x="1453" y="1882"/>
                  </a:cubicBezTo>
                  <a:lnTo>
                    <a:pt x="1453" y="1572"/>
                  </a:lnTo>
                  <a:cubicBezTo>
                    <a:pt x="1453" y="1549"/>
                    <a:pt x="1453" y="1525"/>
                    <a:pt x="1441" y="1501"/>
                  </a:cubicBezTo>
                  <a:lnTo>
                    <a:pt x="1334" y="1287"/>
                  </a:lnTo>
                  <a:cubicBezTo>
                    <a:pt x="1298" y="1215"/>
                    <a:pt x="1274" y="1132"/>
                    <a:pt x="1274" y="1049"/>
                  </a:cubicBezTo>
                  <a:lnTo>
                    <a:pt x="1274" y="1037"/>
                  </a:lnTo>
                  <a:cubicBezTo>
                    <a:pt x="1274" y="644"/>
                    <a:pt x="1584" y="322"/>
                    <a:pt x="1989" y="322"/>
                  </a:cubicBezTo>
                  <a:close/>
                  <a:moveTo>
                    <a:pt x="1989" y="3073"/>
                  </a:moveTo>
                  <a:cubicBezTo>
                    <a:pt x="2084" y="3108"/>
                    <a:pt x="2191" y="3132"/>
                    <a:pt x="2310" y="3132"/>
                  </a:cubicBezTo>
                  <a:lnTo>
                    <a:pt x="2358" y="3132"/>
                  </a:lnTo>
                  <a:cubicBezTo>
                    <a:pt x="2477" y="3132"/>
                    <a:pt x="2608" y="3120"/>
                    <a:pt x="2715" y="3073"/>
                  </a:cubicBezTo>
                  <a:lnTo>
                    <a:pt x="2715" y="3073"/>
                  </a:lnTo>
                  <a:cubicBezTo>
                    <a:pt x="2703" y="3132"/>
                    <a:pt x="2715" y="3180"/>
                    <a:pt x="2727" y="3227"/>
                  </a:cubicBezTo>
                  <a:lnTo>
                    <a:pt x="2596" y="3358"/>
                  </a:lnTo>
                  <a:cubicBezTo>
                    <a:pt x="2525" y="3430"/>
                    <a:pt x="2429" y="3466"/>
                    <a:pt x="2346" y="3466"/>
                  </a:cubicBezTo>
                  <a:cubicBezTo>
                    <a:pt x="2251" y="3466"/>
                    <a:pt x="2144" y="3418"/>
                    <a:pt x="2084" y="3358"/>
                  </a:cubicBezTo>
                  <a:lnTo>
                    <a:pt x="1953" y="3227"/>
                  </a:lnTo>
                  <a:cubicBezTo>
                    <a:pt x="1965" y="3180"/>
                    <a:pt x="1989" y="3120"/>
                    <a:pt x="1989" y="3073"/>
                  </a:cubicBezTo>
                  <a:close/>
                  <a:moveTo>
                    <a:pt x="2953" y="3489"/>
                  </a:moveTo>
                  <a:cubicBezTo>
                    <a:pt x="3001" y="3525"/>
                    <a:pt x="3048" y="3537"/>
                    <a:pt x="3108" y="3549"/>
                  </a:cubicBezTo>
                  <a:lnTo>
                    <a:pt x="3703" y="3716"/>
                  </a:lnTo>
                  <a:cubicBezTo>
                    <a:pt x="3846" y="3763"/>
                    <a:pt x="3965" y="3906"/>
                    <a:pt x="3965" y="4061"/>
                  </a:cubicBezTo>
                  <a:lnTo>
                    <a:pt x="3965" y="5192"/>
                  </a:lnTo>
                  <a:lnTo>
                    <a:pt x="3941" y="5192"/>
                  </a:lnTo>
                  <a:cubicBezTo>
                    <a:pt x="3822" y="5263"/>
                    <a:pt x="3703" y="5323"/>
                    <a:pt x="3560" y="5371"/>
                  </a:cubicBezTo>
                  <a:lnTo>
                    <a:pt x="3560" y="4370"/>
                  </a:lnTo>
                  <a:cubicBezTo>
                    <a:pt x="3560" y="4287"/>
                    <a:pt x="3489" y="4204"/>
                    <a:pt x="3406" y="4204"/>
                  </a:cubicBezTo>
                  <a:cubicBezTo>
                    <a:pt x="3310" y="4204"/>
                    <a:pt x="3239" y="4287"/>
                    <a:pt x="3239" y="4370"/>
                  </a:cubicBezTo>
                  <a:lnTo>
                    <a:pt x="3239" y="5490"/>
                  </a:lnTo>
                  <a:cubicBezTo>
                    <a:pt x="3001" y="5561"/>
                    <a:pt x="2763" y="5597"/>
                    <a:pt x="2513" y="5609"/>
                  </a:cubicBezTo>
                  <a:lnTo>
                    <a:pt x="2346" y="5609"/>
                  </a:lnTo>
                  <a:cubicBezTo>
                    <a:pt x="2048" y="5609"/>
                    <a:pt x="1751" y="5561"/>
                    <a:pt x="1453" y="5478"/>
                  </a:cubicBezTo>
                  <a:lnTo>
                    <a:pt x="1453" y="4359"/>
                  </a:lnTo>
                  <a:cubicBezTo>
                    <a:pt x="1453" y="4263"/>
                    <a:pt x="1382" y="4192"/>
                    <a:pt x="1286" y="4192"/>
                  </a:cubicBezTo>
                  <a:cubicBezTo>
                    <a:pt x="1203" y="4192"/>
                    <a:pt x="1120" y="4263"/>
                    <a:pt x="1120" y="4359"/>
                  </a:cubicBezTo>
                  <a:lnTo>
                    <a:pt x="1120" y="5359"/>
                  </a:lnTo>
                  <a:cubicBezTo>
                    <a:pt x="989" y="5299"/>
                    <a:pt x="870" y="5240"/>
                    <a:pt x="751" y="5180"/>
                  </a:cubicBezTo>
                  <a:lnTo>
                    <a:pt x="751" y="4061"/>
                  </a:lnTo>
                  <a:cubicBezTo>
                    <a:pt x="751" y="3894"/>
                    <a:pt x="858" y="3763"/>
                    <a:pt x="1024" y="3716"/>
                  </a:cubicBezTo>
                  <a:lnTo>
                    <a:pt x="1620" y="3549"/>
                  </a:lnTo>
                  <a:cubicBezTo>
                    <a:pt x="1655" y="3537"/>
                    <a:pt x="1715" y="3513"/>
                    <a:pt x="1763" y="3489"/>
                  </a:cubicBezTo>
                  <a:lnTo>
                    <a:pt x="1870" y="3597"/>
                  </a:lnTo>
                  <a:cubicBezTo>
                    <a:pt x="2001" y="3727"/>
                    <a:pt x="2179" y="3811"/>
                    <a:pt x="2358" y="3811"/>
                  </a:cubicBezTo>
                  <a:cubicBezTo>
                    <a:pt x="2537" y="3811"/>
                    <a:pt x="2715" y="3727"/>
                    <a:pt x="2846" y="3597"/>
                  </a:cubicBezTo>
                  <a:lnTo>
                    <a:pt x="2953" y="3489"/>
                  </a:lnTo>
                  <a:close/>
                  <a:moveTo>
                    <a:pt x="1953" y="1"/>
                  </a:moveTo>
                  <a:cubicBezTo>
                    <a:pt x="1382" y="1"/>
                    <a:pt x="917" y="453"/>
                    <a:pt x="917" y="1037"/>
                  </a:cubicBezTo>
                  <a:lnTo>
                    <a:pt x="917" y="1049"/>
                  </a:lnTo>
                  <a:cubicBezTo>
                    <a:pt x="917" y="1191"/>
                    <a:pt x="941" y="1322"/>
                    <a:pt x="1001" y="1441"/>
                  </a:cubicBezTo>
                  <a:lnTo>
                    <a:pt x="1096" y="1608"/>
                  </a:lnTo>
                  <a:lnTo>
                    <a:pt x="1096" y="1870"/>
                  </a:lnTo>
                  <a:cubicBezTo>
                    <a:pt x="1096" y="2299"/>
                    <a:pt x="1298" y="2680"/>
                    <a:pt x="1620" y="2918"/>
                  </a:cubicBezTo>
                  <a:lnTo>
                    <a:pt x="1620" y="3061"/>
                  </a:lnTo>
                  <a:cubicBezTo>
                    <a:pt x="1620" y="3156"/>
                    <a:pt x="1548" y="3227"/>
                    <a:pt x="1477" y="3239"/>
                  </a:cubicBezTo>
                  <a:lnTo>
                    <a:pt x="882" y="3406"/>
                  </a:lnTo>
                  <a:cubicBezTo>
                    <a:pt x="584" y="3489"/>
                    <a:pt x="381" y="3763"/>
                    <a:pt x="381" y="4073"/>
                  </a:cubicBezTo>
                  <a:lnTo>
                    <a:pt x="381" y="4966"/>
                  </a:lnTo>
                  <a:cubicBezTo>
                    <a:pt x="346" y="4954"/>
                    <a:pt x="334" y="4918"/>
                    <a:pt x="298" y="4906"/>
                  </a:cubicBezTo>
                  <a:cubicBezTo>
                    <a:pt x="268" y="4881"/>
                    <a:pt x="232" y="4869"/>
                    <a:pt x="196" y="4869"/>
                  </a:cubicBezTo>
                  <a:cubicBezTo>
                    <a:pt x="146" y="4869"/>
                    <a:pt x="95" y="4893"/>
                    <a:pt x="60" y="4942"/>
                  </a:cubicBezTo>
                  <a:cubicBezTo>
                    <a:pt x="0" y="5013"/>
                    <a:pt x="24" y="5121"/>
                    <a:pt x="96" y="5180"/>
                  </a:cubicBezTo>
                  <a:cubicBezTo>
                    <a:pt x="727" y="5680"/>
                    <a:pt x="1501" y="5954"/>
                    <a:pt x="2298" y="5954"/>
                  </a:cubicBezTo>
                  <a:lnTo>
                    <a:pt x="2477" y="5954"/>
                  </a:lnTo>
                  <a:cubicBezTo>
                    <a:pt x="3334" y="5906"/>
                    <a:pt x="4156" y="5549"/>
                    <a:pt x="4787" y="4918"/>
                  </a:cubicBezTo>
                  <a:cubicBezTo>
                    <a:pt x="5394" y="4311"/>
                    <a:pt x="5763" y="3489"/>
                    <a:pt x="5811" y="2620"/>
                  </a:cubicBezTo>
                  <a:cubicBezTo>
                    <a:pt x="5870" y="1763"/>
                    <a:pt x="5596" y="918"/>
                    <a:pt x="5049" y="251"/>
                  </a:cubicBezTo>
                  <a:cubicBezTo>
                    <a:pt x="5014" y="209"/>
                    <a:pt x="4967" y="192"/>
                    <a:pt x="4917" y="192"/>
                  </a:cubicBezTo>
                  <a:cubicBezTo>
                    <a:pt x="4882" y="192"/>
                    <a:pt x="4845" y="200"/>
                    <a:pt x="4811" y="215"/>
                  </a:cubicBezTo>
                  <a:cubicBezTo>
                    <a:pt x="4739" y="275"/>
                    <a:pt x="4739" y="382"/>
                    <a:pt x="4787" y="453"/>
                  </a:cubicBezTo>
                  <a:cubicBezTo>
                    <a:pt x="5275" y="1072"/>
                    <a:pt x="5525" y="1822"/>
                    <a:pt x="5489" y="2596"/>
                  </a:cubicBezTo>
                  <a:cubicBezTo>
                    <a:pt x="5442" y="3394"/>
                    <a:pt x="5108" y="4132"/>
                    <a:pt x="4561" y="4680"/>
                  </a:cubicBezTo>
                  <a:cubicBezTo>
                    <a:pt x="4453" y="4787"/>
                    <a:pt x="4358" y="4882"/>
                    <a:pt x="4239" y="4966"/>
                  </a:cubicBezTo>
                  <a:lnTo>
                    <a:pt x="4239" y="4073"/>
                  </a:lnTo>
                  <a:cubicBezTo>
                    <a:pt x="4239" y="3763"/>
                    <a:pt x="4025" y="3489"/>
                    <a:pt x="3727" y="3406"/>
                  </a:cubicBezTo>
                  <a:lnTo>
                    <a:pt x="3132" y="3239"/>
                  </a:lnTo>
                  <a:cubicBezTo>
                    <a:pt x="3060" y="3216"/>
                    <a:pt x="3001" y="3144"/>
                    <a:pt x="3001" y="3061"/>
                  </a:cubicBezTo>
                  <a:lnTo>
                    <a:pt x="3001" y="2930"/>
                  </a:lnTo>
                  <a:cubicBezTo>
                    <a:pt x="3060" y="2882"/>
                    <a:pt x="3108" y="2858"/>
                    <a:pt x="3156" y="2799"/>
                  </a:cubicBezTo>
                  <a:cubicBezTo>
                    <a:pt x="3394" y="2561"/>
                    <a:pt x="3537" y="2263"/>
                    <a:pt x="3537" y="1918"/>
                  </a:cubicBezTo>
                  <a:lnTo>
                    <a:pt x="3537" y="1608"/>
                  </a:lnTo>
                  <a:lnTo>
                    <a:pt x="3596" y="1465"/>
                  </a:lnTo>
                  <a:cubicBezTo>
                    <a:pt x="3668" y="1322"/>
                    <a:pt x="3703" y="1168"/>
                    <a:pt x="3703" y="1013"/>
                  </a:cubicBezTo>
                  <a:lnTo>
                    <a:pt x="3703" y="156"/>
                  </a:lnTo>
                  <a:cubicBezTo>
                    <a:pt x="3703" y="72"/>
                    <a:pt x="3620" y="1"/>
                    <a:pt x="35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8" name="Google Shape;10901;p89"/>
            <p:cNvSpPr/>
            <p:nvPr/>
          </p:nvSpPr>
          <p:spPr bwMode="auto">
            <a:xfrm>
              <a:off x="5928360" y="1644624"/>
              <a:ext cx="45131" cy="16328"/>
            </a:xfrm>
            <a:custGeom>
              <a:avLst/>
              <a:gdLst/>
              <a:ahLst/>
              <a:cxnLst/>
              <a:rect l="l" t="t" r="r" b="b"/>
              <a:pathLst>
                <a:path w="1418" h="513" fill="norm" stroke="1" extrusionOk="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67" y="334"/>
                  </a:cubicBezTo>
                  <a:cubicBezTo>
                    <a:pt x="346" y="334"/>
                    <a:pt x="882" y="370"/>
                    <a:pt x="1144" y="501"/>
                  </a:cubicBezTo>
                  <a:cubicBezTo>
                    <a:pt x="1179" y="513"/>
                    <a:pt x="1191" y="513"/>
                    <a:pt x="1227" y="513"/>
                  </a:cubicBezTo>
                  <a:cubicBezTo>
                    <a:pt x="1286" y="513"/>
                    <a:pt x="1346" y="489"/>
                    <a:pt x="1370" y="430"/>
                  </a:cubicBezTo>
                  <a:cubicBezTo>
                    <a:pt x="1417" y="334"/>
                    <a:pt x="1370" y="227"/>
                    <a:pt x="1298" y="203"/>
                  </a:cubicBezTo>
                  <a:cubicBezTo>
                    <a:pt x="905" y="1"/>
                    <a:pt x="19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sp>
        <p:nvSpPr>
          <p:cNvPr id="30" name="Google Shape;10235;p87"/>
          <p:cNvSpPr/>
          <p:nvPr/>
        </p:nvSpPr>
        <p:spPr bwMode="auto">
          <a:xfrm>
            <a:off x="11142626" y="4549311"/>
            <a:ext cx="152537" cy="152455"/>
          </a:xfrm>
          <a:custGeom>
            <a:avLst/>
            <a:gdLst/>
            <a:ahLst/>
            <a:cxnLst/>
            <a:rect l="l" t="t" r="r" b="b"/>
            <a:pathLst>
              <a:path w="1871" h="1870" fill="norm" stroke="1" extrusionOk="0">
                <a:moveTo>
                  <a:pt x="929" y="334"/>
                </a:moveTo>
                <a:cubicBezTo>
                  <a:pt x="1263" y="334"/>
                  <a:pt x="1549" y="608"/>
                  <a:pt x="1549" y="941"/>
                </a:cubicBezTo>
                <a:cubicBezTo>
                  <a:pt x="1549" y="1263"/>
                  <a:pt x="1263" y="1548"/>
                  <a:pt x="929" y="1548"/>
                </a:cubicBezTo>
                <a:cubicBezTo>
                  <a:pt x="608" y="1548"/>
                  <a:pt x="334" y="1287"/>
                  <a:pt x="334" y="941"/>
                </a:cubicBezTo>
                <a:cubicBezTo>
                  <a:pt x="334" y="596"/>
                  <a:pt x="608" y="334"/>
                  <a:pt x="929" y="334"/>
                </a:cubicBezTo>
                <a:close/>
                <a:moveTo>
                  <a:pt x="929" y="1"/>
                </a:moveTo>
                <a:cubicBezTo>
                  <a:pt x="429" y="1"/>
                  <a:pt x="1" y="417"/>
                  <a:pt x="1" y="941"/>
                </a:cubicBezTo>
                <a:cubicBezTo>
                  <a:pt x="1" y="1453"/>
                  <a:pt x="417" y="1870"/>
                  <a:pt x="929" y="1870"/>
                </a:cubicBezTo>
                <a:cubicBezTo>
                  <a:pt x="1191" y="1870"/>
                  <a:pt x="1430" y="1775"/>
                  <a:pt x="1608" y="1596"/>
                </a:cubicBezTo>
                <a:cubicBezTo>
                  <a:pt x="1787" y="1417"/>
                  <a:pt x="1870" y="1179"/>
                  <a:pt x="1870" y="941"/>
                </a:cubicBezTo>
                <a:cubicBezTo>
                  <a:pt x="1870" y="679"/>
                  <a:pt x="1763" y="453"/>
                  <a:pt x="1584" y="263"/>
                </a:cubicBezTo>
                <a:cubicBezTo>
                  <a:pt x="1406" y="108"/>
                  <a:pt x="1191" y="1"/>
                  <a:pt x="929" y="1"/>
                </a:cubicBezTo>
                <a:close/>
              </a:path>
            </a:pathLst>
          </a:custGeom>
          <a:solidFill>
            <a:srgbClr val="9238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solidFill>
                <a:srgbClr val="923826"/>
              </a:solidFill>
            </a:endParaRPr>
          </a:p>
        </p:txBody>
      </p:sp>
      <p:sp>
        <p:nvSpPr>
          <p:cNvPr id="31" name="Google Shape;10236;p87"/>
          <p:cNvSpPr/>
          <p:nvPr/>
        </p:nvSpPr>
        <p:spPr bwMode="auto">
          <a:xfrm>
            <a:off x="11055310" y="4072707"/>
            <a:ext cx="362141" cy="448558"/>
          </a:xfrm>
          <a:custGeom>
            <a:avLst/>
            <a:gdLst/>
            <a:ahLst/>
            <a:cxnLst/>
            <a:rect l="l" t="t" r="r" b="b"/>
            <a:pathLst>
              <a:path w="4442" h="5502" fill="norm" stroke="1" extrusionOk="0">
                <a:moveTo>
                  <a:pt x="2143" y="1"/>
                </a:moveTo>
                <a:cubicBezTo>
                  <a:pt x="1322" y="1"/>
                  <a:pt x="810" y="286"/>
                  <a:pt x="536" y="501"/>
                </a:cubicBezTo>
                <a:cubicBezTo>
                  <a:pt x="191" y="786"/>
                  <a:pt x="0" y="1156"/>
                  <a:pt x="0" y="1513"/>
                </a:cubicBezTo>
                <a:cubicBezTo>
                  <a:pt x="0" y="1739"/>
                  <a:pt x="84" y="1941"/>
                  <a:pt x="262" y="2084"/>
                </a:cubicBezTo>
                <a:cubicBezTo>
                  <a:pt x="393" y="2203"/>
                  <a:pt x="596" y="2263"/>
                  <a:pt x="774" y="2263"/>
                </a:cubicBezTo>
                <a:cubicBezTo>
                  <a:pt x="1084" y="2263"/>
                  <a:pt x="1227" y="2049"/>
                  <a:pt x="1334" y="1894"/>
                </a:cubicBezTo>
                <a:cubicBezTo>
                  <a:pt x="1465" y="1679"/>
                  <a:pt x="1596" y="1489"/>
                  <a:pt x="2108" y="1489"/>
                </a:cubicBezTo>
                <a:cubicBezTo>
                  <a:pt x="2286" y="1489"/>
                  <a:pt x="2858" y="1525"/>
                  <a:pt x="2858" y="2001"/>
                </a:cubicBezTo>
                <a:cubicBezTo>
                  <a:pt x="2858" y="2358"/>
                  <a:pt x="2512" y="2632"/>
                  <a:pt x="2227" y="2858"/>
                </a:cubicBezTo>
                <a:cubicBezTo>
                  <a:pt x="2155" y="2918"/>
                  <a:pt x="2072" y="2965"/>
                  <a:pt x="2024" y="3025"/>
                </a:cubicBezTo>
                <a:cubicBezTo>
                  <a:pt x="1679" y="3323"/>
                  <a:pt x="1286" y="3763"/>
                  <a:pt x="1286" y="4668"/>
                </a:cubicBezTo>
                <a:cubicBezTo>
                  <a:pt x="1286" y="5180"/>
                  <a:pt x="1405" y="5501"/>
                  <a:pt x="2000" y="5501"/>
                </a:cubicBezTo>
                <a:cubicBezTo>
                  <a:pt x="2274" y="5501"/>
                  <a:pt x="2465" y="5442"/>
                  <a:pt x="2596" y="5323"/>
                </a:cubicBezTo>
                <a:cubicBezTo>
                  <a:pt x="2703" y="5216"/>
                  <a:pt x="2762" y="5085"/>
                  <a:pt x="2762" y="4918"/>
                </a:cubicBezTo>
                <a:cubicBezTo>
                  <a:pt x="2762" y="4430"/>
                  <a:pt x="2762" y="4192"/>
                  <a:pt x="3263" y="3787"/>
                </a:cubicBezTo>
                <a:lnTo>
                  <a:pt x="3286" y="3787"/>
                </a:lnTo>
                <a:cubicBezTo>
                  <a:pt x="3298" y="3775"/>
                  <a:pt x="3322" y="3763"/>
                  <a:pt x="3358" y="3727"/>
                </a:cubicBezTo>
                <a:cubicBezTo>
                  <a:pt x="3429" y="3680"/>
                  <a:pt x="3453" y="3573"/>
                  <a:pt x="3393" y="3489"/>
                </a:cubicBezTo>
                <a:cubicBezTo>
                  <a:pt x="3360" y="3449"/>
                  <a:pt x="3311" y="3427"/>
                  <a:pt x="3261" y="3427"/>
                </a:cubicBezTo>
                <a:cubicBezTo>
                  <a:pt x="3224" y="3427"/>
                  <a:pt x="3186" y="3440"/>
                  <a:pt x="3155" y="3465"/>
                </a:cubicBezTo>
                <a:cubicBezTo>
                  <a:pt x="3120" y="3477"/>
                  <a:pt x="3108" y="3513"/>
                  <a:pt x="3072" y="3525"/>
                </a:cubicBezTo>
                <a:lnTo>
                  <a:pt x="3060" y="3525"/>
                </a:lnTo>
                <a:cubicBezTo>
                  <a:pt x="2465" y="3989"/>
                  <a:pt x="2429" y="4346"/>
                  <a:pt x="2429" y="4906"/>
                </a:cubicBezTo>
                <a:cubicBezTo>
                  <a:pt x="2429" y="4977"/>
                  <a:pt x="2429" y="5156"/>
                  <a:pt x="2000" y="5156"/>
                </a:cubicBezTo>
                <a:cubicBezTo>
                  <a:pt x="1798" y="5156"/>
                  <a:pt x="1739" y="5120"/>
                  <a:pt x="1703" y="5085"/>
                </a:cubicBezTo>
                <a:cubicBezTo>
                  <a:pt x="1643" y="5025"/>
                  <a:pt x="1619" y="4882"/>
                  <a:pt x="1619" y="4656"/>
                </a:cubicBezTo>
                <a:cubicBezTo>
                  <a:pt x="1619" y="3882"/>
                  <a:pt x="1929" y="3513"/>
                  <a:pt x="2227" y="3251"/>
                </a:cubicBezTo>
                <a:cubicBezTo>
                  <a:pt x="2286" y="3215"/>
                  <a:pt x="2346" y="3156"/>
                  <a:pt x="2417" y="3108"/>
                </a:cubicBezTo>
                <a:cubicBezTo>
                  <a:pt x="2762" y="2858"/>
                  <a:pt x="3179" y="2525"/>
                  <a:pt x="3179" y="1989"/>
                </a:cubicBezTo>
                <a:cubicBezTo>
                  <a:pt x="3179" y="1465"/>
                  <a:pt x="2762" y="1144"/>
                  <a:pt x="2108" y="1144"/>
                </a:cubicBezTo>
                <a:cubicBezTo>
                  <a:pt x="1417" y="1144"/>
                  <a:pt x="1215" y="1453"/>
                  <a:pt x="1048" y="1691"/>
                </a:cubicBezTo>
                <a:cubicBezTo>
                  <a:pt x="941" y="1858"/>
                  <a:pt x="881" y="1918"/>
                  <a:pt x="750" y="1918"/>
                </a:cubicBezTo>
                <a:cubicBezTo>
                  <a:pt x="572" y="1918"/>
                  <a:pt x="322" y="1810"/>
                  <a:pt x="322" y="1513"/>
                </a:cubicBezTo>
                <a:cubicBezTo>
                  <a:pt x="322" y="1322"/>
                  <a:pt x="429" y="1025"/>
                  <a:pt x="738" y="775"/>
                </a:cubicBezTo>
                <a:cubicBezTo>
                  <a:pt x="977" y="572"/>
                  <a:pt x="1405" y="334"/>
                  <a:pt x="2131" y="334"/>
                </a:cubicBezTo>
                <a:cubicBezTo>
                  <a:pt x="3298" y="334"/>
                  <a:pt x="4120" y="953"/>
                  <a:pt x="4120" y="1822"/>
                </a:cubicBezTo>
                <a:cubicBezTo>
                  <a:pt x="4120" y="2227"/>
                  <a:pt x="3941" y="2644"/>
                  <a:pt x="3596" y="3037"/>
                </a:cubicBezTo>
                <a:cubicBezTo>
                  <a:pt x="3524" y="3096"/>
                  <a:pt x="3536" y="3203"/>
                  <a:pt x="3596" y="3263"/>
                </a:cubicBezTo>
                <a:cubicBezTo>
                  <a:pt x="3629" y="3290"/>
                  <a:pt x="3669" y="3305"/>
                  <a:pt x="3709" y="3305"/>
                </a:cubicBezTo>
                <a:cubicBezTo>
                  <a:pt x="3755" y="3305"/>
                  <a:pt x="3802" y="3284"/>
                  <a:pt x="3834" y="3239"/>
                </a:cubicBezTo>
                <a:cubicBezTo>
                  <a:pt x="4239" y="2787"/>
                  <a:pt x="4441" y="2310"/>
                  <a:pt x="4441" y="1810"/>
                </a:cubicBezTo>
                <a:cubicBezTo>
                  <a:pt x="4441" y="1287"/>
                  <a:pt x="4203" y="834"/>
                  <a:pt x="3786" y="501"/>
                </a:cubicBezTo>
                <a:cubicBezTo>
                  <a:pt x="3370" y="179"/>
                  <a:pt x="2798" y="1"/>
                  <a:pt x="2143" y="1"/>
                </a:cubicBezTo>
                <a:close/>
              </a:path>
            </a:pathLst>
          </a:custGeom>
          <a:solidFill>
            <a:srgbClr val="9238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solidFill>
                <a:srgbClr val="923826"/>
              </a:solidFill>
            </a:endParaRPr>
          </a:p>
        </p:txBody>
      </p:sp>
      <p:pic>
        <p:nvPicPr>
          <p:cNvPr id="515906277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9895848" y="140052"/>
            <a:ext cx="1969732" cy="401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 bwMode="auto">
          <a:xfrm>
            <a:off x="7136779" y="791736"/>
            <a:ext cx="4754138" cy="5798635"/>
          </a:xfrm>
          <a:prstGeom prst="rect">
            <a:avLst/>
          </a:prstGeom>
          <a:solidFill>
            <a:srgbClr val="923826">
              <a:alpha val="45000"/>
            </a:srgbClr>
          </a:solidFill>
        </p:spPr>
        <p:txBody>
          <a:bodyPr/>
          <a:lstStyle/>
          <a:p>
            <a:pPr>
              <a:defRPr/>
            </a:pPr>
            <a:r>
              <a:rPr lang="en-US" sz="2400">
                <a:solidFill>
                  <a:schemeClr val="tx1"/>
                </a:solidFill>
                <a:latin typeface="+mn-lt"/>
                <a:ea typeface="Times New Roman"/>
              </a:rPr>
              <a:t>      </a:t>
            </a:r>
            <a:r>
              <a:rPr lang="ru-RU" sz="2400" b="1">
                <a:solidFill>
                  <a:schemeClr val="tx1"/>
                </a:solidFill>
                <a:latin typeface="+mn-lt"/>
                <a:ea typeface="Times New Roman"/>
              </a:rPr>
              <a:t>Проблемы</a:t>
            </a:r>
            <a:r>
              <a:rPr lang="en-US" sz="2400" b="1">
                <a:solidFill>
                  <a:schemeClr val="tx1"/>
                </a:solidFill>
                <a:latin typeface="+mn-lt"/>
                <a:ea typeface="Times New Roman"/>
              </a:rPr>
              <a:t>:</a:t>
            </a:r>
            <a:endParaRPr/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>
                <a:solidFill>
                  <a:schemeClr val="tx1"/>
                </a:solidFill>
                <a:latin typeface="+mn-lt"/>
                <a:ea typeface="Times New Roman"/>
              </a:rPr>
              <a:t>Разъяснение рассчитано на случай создания охраняемого объекта патентного права, но не на его использование.</a:t>
            </a:r>
            <a:endParaRPr/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>
                <a:solidFill>
                  <a:schemeClr val="tx1"/>
                </a:solidFill>
                <a:latin typeface="+mn-lt"/>
              </a:rPr>
              <a:t>При отсутствии договора, закрепляющего параметры творческого вклада  каждого соавтора, размер </a:t>
            </a:r>
            <a:r>
              <a:rPr lang="ru-RU" sz="2400">
                <a:solidFill>
                  <a:schemeClr val="tx1"/>
                </a:solidFill>
                <a:latin typeface="+mn-lt"/>
                <a:ea typeface="Times New Roman"/>
              </a:rPr>
              <a:t>вознаграждений будет поставлен в зависимость от средней заработной платы работника</a:t>
            </a:r>
            <a:endParaRPr lang="ru-RU" sz="2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524107" y="434425"/>
            <a:ext cx="10501962" cy="559986"/>
          </a:xfrm>
        </p:spPr>
        <p:txBody>
          <a:bodyPr/>
          <a:lstStyle/>
          <a:p>
            <a:pPr>
              <a:defRPr/>
            </a:pPr>
            <a:r>
              <a:rPr lang="ru-RU"/>
              <a:t>Разъяснение Верховного Суда</a:t>
            </a:r>
            <a:endParaRPr/>
          </a:p>
        </p:txBody>
      </p:sp>
      <p:sp>
        <p:nvSpPr>
          <p:cNvPr id="4" name="Объект 1"/>
          <p:cNvSpPr txBox="1"/>
          <p:nvPr/>
        </p:nvSpPr>
        <p:spPr bwMode="auto">
          <a:xfrm>
            <a:off x="423746" y="3178099"/>
            <a:ext cx="6456556" cy="3412274"/>
          </a:xfrm>
          <a:prstGeom prst="rect">
            <a:avLst/>
          </a:prstGeom>
          <a:blipFill>
            <a:blip r:embed="rId2">
              <a:alphaModFix amt="42000"/>
            </a:blip>
            <a:stretch/>
          </a:blipFill>
        </p:spPr>
        <p:txBody>
          <a:bodyPr anchor="ctr"/>
          <a:lstStyle>
            <a:lvl1pPr marL="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1pPr>
            <a:lvl2pPr marL="45720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2pPr>
            <a:lvl3pPr marL="91440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3pPr>
            <a:lvl4pPr marL="137160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4pPr>
            <a:lvl5pPr marL="182880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0" i="0">
                <a:solidFill>
                  <a:schemeClr val="tx1"/>
                </a:solidFill>
                <a:latin typeface="+mn-lt"/>
              </a:rPr>
              <a:t>«В случае создания изобретения, полезной модели или промышленного образца несколькими работниками в соавторстве размер вознаграждения определяется отдельно для каждого соавтора, в том числе исходя из его вклада в полученный результат»</a:t>
            </a:r>
            <a:endParaRPr lang="ru-RU" sz="2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Объект 1"/>
          <p:cNvSpPr txBox="1"/>
          <p:nvPr/>
        </p:nvSpPr>
        <p:spPr bwMode="auto">
          <a:xfrm>
            <a:off x="423746" y="994411"/>
            <a:ext cx="6333893" cy="1978920"/>
          </a:xfrm>
          <a:prstGeom prst="rect">
            <a:avLst/>
          </a:prstGeom>
        </p:spPr>
        <p:txBody>
          <a:bodyPr/>
          <a:lstStyle>
            <a:lvl1pPr marL="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1pPr>
            <a:lvl2pPr marL="45720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2pPr>
            <a:lvl3pPr marL="91440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3pPr>
            <a:lvl4pPr marL="137160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4pPr>
            <a:lvl5pPr marL="182880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>
                <a:solidFill>
                  <a:schemeClr val="tx1"/>
                </a:solidFill>
                <a:latin typeface="+mn-lt"/>
              </a:rPr>
              <a:t>Пункт 131 Постановления Пленума Верховного Суда РФ от 23.04.2019 N 10 «О применении части четвертой Гражданского кодекса Российской Федерации»:  </a:t>
            </a:r>
            <a:endParaRPr/>
          </a:p>
        </p:txBody>
      </p:sp>
      <p:pic>
        <p:nvPicPr>
          <p:cNvPr id="1895628934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9895848" y="140052"/>
            <a:ext cx="1969732" cy="401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354330" y="439421"/>
            <a:ext cx="6157982" cy="58649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Следствие</a:t>
            </a:r>
            <a:endParaRPr/>
          </a:p>
        </p:txBody>
      </p:sp>
      <p:sp>
        <p:nvSpPr>
          <p:cNvPr id="11" name="Текст 2"/>
          <p:cNvSpPr txBox="1"/>
          <p:nvPr/>
        </p:nvSpPr>
        <p:spPr bwMode="auto">
          <a:xfrm>
            <a:off x="354330" y="1226633"/>
            <a:ext cx="6157982" cy="4795025"/>
          </a:xfrm>
          <a:prstGeom prst="rect">
            <a:avLst/>
          </a:prstGeom>
        </p:spPr>
        <p:txBody>
          <a:bodyPr/>
          <a:lstStyle>
            <a:lvl1pPr marL="0" indent="0" algn="l" defTabSz="914400">
              <a:lnSpc>
                <a:spcPct val="100000"/>
              </a:lnSpc>
              <a:spcBef>
                <a:spcPts val="1000"/>
              </a:spcBef>
              <a:buFont typeface="Arial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1pPr>
            <a:lvl2pPr marL="457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2400">
                <a:solidFill>
                  <a:schemeClr val="tx1"/>
                </a:solidFill>
                <a:latin typeface="+mn-lt"/>
                <a:ea typeface="Times New Roman"/>
              </a:rPr>
              <a:t>Как констатировал Конституционный Суд РФ вышеназванные проблемы могут привести к нарушению принципа справедливости особенно в случаях когда при минимальном участии в создании служебного объекта патентных прав соавтор, имеющий наибольшую заработную плату, получает вознаграждение в размере, существенно превышающем вознаграждение, рассчитанное для иных соавторов исходя из их заработка.</a:t>
            </a:r>
            <a:endParaRPr lang="ru-RU" sz="20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Рисунок 13"/>
          <p:cNvPicPr>
            <a:picLocks noChangeAspect="1" noGrp="1"/>
          </p:cNvPicPr>
          <p:nvPr>
            <p:ph type="pic" idx="1"/>
          </p:nvPr>
        </p:nvPicPr>
        <p:blipFill>
          <a:blip r:embed="rId2"/>
          <a:srcRect l="11531" t="1310" r="12364" b="1310"/>
          <a:stretch/>
        </p:blipFill>
        <p:spPr bwMode="auto">
          <a:xfrm>
            <a:off x="6858000" y="0"/>
            <a:ext cx="5334000" cy="6857999"/>
          </a:xfrm>
          <a:prstGeom prst="rect">
            <a:avLst/>
          </a:prstGeom>
        </p:spPr>
      </p:pic>
      <p:pic>
        <p:nvPicPr>
          <p:cNvPr id="1552060036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9895848" y="140052"/>
            <a:ext cx="1969732" cy="401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735981" y="434425"/>
            <a:ext cx="10290088" cy="524580"/>
          </a:xfrm>
        </p:spPr>
        <p:txBody>
          <a:bodyPr/>
          <a:lstStyle/>
          <a:p>
            <a:pPr>
              <a:defRPr/>
            </a:pPr>
            <a:r>
              <a:rPr lang="ru-RU" sz="3200"/>
              <a:t>Заключение</a:t>
            </a:r>
            <a:endParaRPr/>
          </a:p>
        </p:txBody>
      </p:sp>
      <p:sp>
        <p:nvSpPr>
          <p:cNvPr id="4" name="Объект 1"/>
          <p:cNvSpPr txBox="1"/>
          <p:nvPr/>
        </p:nvSpPr>
        <p:spPr bwMode="auto">
          <a:xfrm>
            <a:off x="646609" y="1234855"/>
            <a:ext cx="8675811" cy="2128525"/>
          </a:xfrm>
          <a:prstGeom prst="rect">
            <a:avLst/>
          </a:prstGeom>
        </p:spPr>
        <p:txBody>
          <a:bodyPr/>
          <a:lstStyle>
            <a:lvl1pPr marL="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1pPr>
            <a:lvl2pPr marL="45720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2pPr>
            <a:lvl3pPr marL="91440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3pPr>
            <a:lvl4pPr marL="137160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4pPr>
            <a:lvl5pPr marL="182880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240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На наш взгляд, сформулированная  Конституционным Судом РФ правовая позиция, должна иметь отношение не только к использованию  объекта патентного права (п.3 Правил выплаты вознаграждения 2014)., но и к его созданию (п.2 Правила выплаты вознаграждения 2014). </a:t>
            </a:r>
            <a:endParaRPr/>
          </a:p>
        </p:txBody>
      </p:sp>
      <p:sp>
        <p:nvSpPr>
          <p:cNvPr id="22" name="TextBox 21"/>
          <p:cNvSpPr txBox="1"/>
          <p:nvPr/>
        </p:nvSpPr>
        <p:spPr bwMode="auto">
          <a:xfrm>
            <a:off x="646607" y="3363381"/>
            <a:ext cx="8676171" cy="2652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>
                <a:solidFill>
                  <a:schemeClr val="tx1"/>
                </a:solidFill>
                <a:ea typeface="Calibri"/>
                <a:cs typeface="Times New Roman"/>
              </a:rPr>
              <a:t>Следует подчеркнуть, что устраивающую всех универсальную модель определения творческого вклада соавторов, рассчитанную  как на создание так и на использование служебного объекта патентного права в отсутствии соглашения между ними,  сконструировать будет нелегко, но необходимо в силу предписания, закрепленного в п.3 резолютивной части Постановления. </a:t>
            </a:r>
            <a:endParaRPr/>
          </a:p>
        </p:txBody>
      </p:sp>
      <p:grpSp>
        <p:nvGrpSpPr>
          <p:cNvPr id="23" name="Google Shape;11092;p89"/>
          <p:cNvGrpSpPr/>
          <p:nvPr/>
        </p:nvGrpSpPr>
        <p:grpSpPr bwMode="auto">
          <a:xfrm>
            <a:off x="9588444" y="1442380"/>
            <a:ext cx="1777135" cy="1437626"/>
            <a:chOff x="1278299" y="2439293"/>
            <a:chExt cx="410829" cy="332343"/>
          </a:xfrm>
          <a:solidFill>
            <a:srgbClr val="923826"/>
          </a:solidFill>
        </p:grpSpPr>
        <p:sp>
          <p:nvSpPr>
            <p:cNvPr id="24" name="Google Shape;11093;p89"/>
            <p:cNvSpPr/>
            <p:nvPr/>
          </p:nvSpPr>
          <p:spPr bwMode="auto">
            <a:xfrm>
              <a:off x="1360159" y="2510141"/>
              <a:ext cx="245963" cy="12540"/>
            </a:xfrm>
            <a:custGeom>
              <a:avLst/>
              <a:gdLst/>
              <a:ahLst/>
              <a:cxnLst/>
              <a:rect l="l" t="t" r="r" b="b"/>
              <a:pathLst>
                <a:path w="7728" h="394" fill="norm" stroke="1" extrusionOk="0">
                  <a:moveTo>
                    <a:pt x="191" y="1"/>
                  </a:moveTo>
                  <a:cubicBezTo>
                    <a:pt x="96" y="1"/>
                    <a:pt x="1" y="96"/>
                    <a:pt x="1" y="203"/>
                  </a:cubicBezTo>
                  <a:cubicBezTo>
                    <a:pt x="1" y="298"/>
                    <a:pt x="96" y="394"/>
                    <a:pt x="191" y="394"/>
                  </a:cubicBezTo>
                  <a:lnTo>
                    <a:pt x="7537" y="394"/>
                  </a:lnTo>
                  <a:cubicBezTo>
                    <a:pt x="7633" y="394"/>
                    <a:pt x="7728" y="298"/>
                    <a:pt x="7728" y="203"/>
                  </a:cubicBezTo>
                  <a:cubicBezTo>
                    <a:pt x="7728" y="96"/>
                    <a:pt x="7633" y="1"/>
                    <a:pt x="75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5" name="Google Shape;11094;p89"/>
            <p:cNvSpPr/>
            <p:nvPr/>
          </p:nvSpPr>
          <p:spPr bwMode="auto">
            <a:xfrm>
              <a:off x="1360159" y="2575706"/>
              <a:ext cx="245963" cy="12158"/>
            </a:xfrm>
            <a:custGeom>
              <a:avLst/>
              <a:gdLst/>
              <a:ahLst/>
              <a:cxnLst/>
              <a:rect l="l" t="t" r="r" b="b"/>
              <a:pathLst>
                <a:path w="7728" h="382" fill="norm" stroke="1" extrusionOk="0">
                  <a:moveTo>
                    <a:pt x="191" y="0"/>
                  </a:moveTo>
                  <a:cubicBezTo>
                    <a:pt x="96" y="0"/>
                    <a:pt x="1" y="84"/>
                    <a:pt x="1" y="191"/>
                  </a:cubicBezTo>
                  <a:cubicBezTo>
                    <a:pt x="1" y="298"/>
                    <a:pt x="96" y="381"/>
                    <a:pt x="191" y="381"/>
                  </a:cubicBezTo>
                  <a:lnTo>
                    <a:pt x="7537" y="381"/>
                  </a:lnTo>
                  <a:cubicBezTo>
                    <a:pt x="7633" y="381"/>
                    <a:pt x="7728" y="298"/>
                    <a:pt x="7728" y="191"/>
                  </a:cubicBezTo>
                  <a:cubicBezTo>
                    <a:pt x="7728" y="84"/>
                    <a:pt x="7633" y="0"/>
                    <a:pt x="7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6" name="Google Shape;11095;p89"/>
            <p:cNvSpPr/>
            <p:nvPr/>
          </p:nvSpPr>
          <p:spPr bwMode="auto">
            <a:xfrm>
              <a:off x="1437086" y="2618132"/>
              <a:ext cx="92873" cy="12540"/>
            </a:xfrm>
            <a:custGeom>
              <a:avLst/>
              <a:gdLst/>
              <a:ahLst/>
              <a:cxnLst/>
              <a:rect l="l" t="t" r="r" b="b"/>
              <a:pathLst>
                <a:path w="2918" h="394" fill="norm" stroke="1" extrusionOk="0">
                  <a:moveTo>
                    <a:pt x="191" y="1"/>
                  </a:moveTo>
                  <a:cubicBezTo>
                    <a:pt x="84" y="1"/>
                    <a:pt x="1" y="96"/>
                    <a:pt x="1" y="203"/>
                  </a:cubicBezTo>
                  <a:cubicBezTo>
                    <a:pt x="1" y="299"/>
                    <a:pt x="84" y="394"/>
                    <a:pt x="191" y="394"/>
                  </a:cubicBezTo>
                  <a:lnTo>
                    <a:pt x="2715" y="394"/>
                  </a:lnTo>
                  <a:cubicBezTo>
                    <a:pt x="2822" y="394"/>
                    <a:pt x="2918" y="299"/>
                    <a:pt x="2918" y="203"/>
                  </a:cubicBezTo>
                  <a:cubicBezTo>
                    <a:pt x="2918" y="96"/>
                    <a:pt x="2822" y="1"/>
                    <a:pt x="27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7" name="Google Shape;11096;p89"/>
            <p:cNvSpPr/>
            <p:nvPr/>
          </p:nvSpPr>
          <p:spPr bwMode="auto">
            <a:xfrm>
              <a:off x="1419295" y="2543115"/>
              <a:ext cx="186827" cy="12158"/>
            </a:xfrm>
            <a:custGeom>
              <a:avLst/>
              <a:gdLst/>
              <a:ahLst/>
              <a:cxnLst/>
              <a:rect l="l" t="t" r="r" b="b"/>
              <a:pathLst>
                <a:path w="5870" h="382" fill="norm" stroke="1" extrusionOk="0">
                  <a:moveTo>
                    <a:pt x="191" y="1"/>
                  </a:moveTo>
                  <a:cubicBezTo>
                    <a:pt x="95" y="1"/>
                    <a:pt x="0" y="84"/>
                    <a:pt x="0" y="191"/>
                  </a:cubicBezTo>
                  <a:cubicBezTo>
                    <a:pt x="0" y="298"/>
                    <a:pt x="95" y="382"/>
                    <a:pt x="191" y="382"/>
                  </a:cubicBezTo>
                  <a:lnTo>
                    <a:pt x="5679" y="382"/>
                  </a:lnTo>
                  <a:cubicBezTo>
                    <a:pt x="5775" y="382"/>
                    <a:pt x="5870" y="298"/>
                    <a:pt x="5870" y="191"/>
                  </a:cubicBezTo>
                  <a:cubicBezTo>
                    <a:pt x="5870" y="84"/>
                    <a:pt x="5775" y="1"/>
                    <a:pt x="5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8" name="Google Shape;11097;p89"/>
            <p:cNvSpPr/>
            <p:nvPr/>
          </p:nvSpPr>
          <p:spPr bwMode="auto">
            <a:xfrm>
              <a:off x="1360541" y="2543115"/>
              <a:ext cx="43604" cy="12158"/>
            </a:xfrm>
            <a:custGeom>
              <a:avLst/>
              <a:gdLst/>
              <a:ahLst/>
              <a:cxnLst/>
              <a:rect l="l" t="t" r="r" b="b"/>
              <a:pathLst>
                <a:path w="1370" h="382" fill="norm" stroke="1" extrusionOk="0">
                  <a:moveTo>
                    <a:pt x="203" y="1"/>
                  </a:moveTo>
                  <a:cubicBezTo>
                    <a:pt x="96" y="1"/>
                    <a:pt x="1" y="84"/>
                    <a:pt x="1" y="191"/>
                  </a:cubicBezTo>
                  <a:cubicBezTo>
                    <a:pt x="1" y="298"/>
                    <a:pt x="96" y="382"/>
                    <a:pt x="203" y="382"/>
                  </a:cubicBezTo>
                  <a:lnTo>
                    <a:pt x="1179" y="382"/>
                  </a:lnTo>
                  <a:cubicBezTo>
                    <a:pt x="1286" y="382"/>
                    <a:pt x="1370" y="298"/>
                    <a:pt x="1370" y="191"/>
                  </a:cubicBezTo>
                  <a:cubicBezTo>
                    <a:pt x="1358" y="72"/>
                    <a:pt x="1286" y="1"/>
                    <a:pt x="1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9" name="Google Shape;11098;p89"/>
            <p:cNvSpPr/>
            <p:nvPr/>
          </p:nvSpPr>
          <p:spPr bwMode="auto">
            <a:xfrm>
              <a:off x="1306721" y="2469211"/>
              <a:ext cx="353222" cy="228171"/>
            </a:xfrm>
            <a:custGeom>
              <a:avLst/>
              <a:gdLst/>
              <a:ahLst/>
              <a:cxnLst/>
              <a:rect l="l" t="t" r="r" b="b"/>
              <a:pathLst>
                <a:path w="11098" h="7169" fill="norm" stroke="1" extrusionOk="0">
                  <a:moveTo>
                    <a:pt x="1144" y="1"/>
                  </a:moveTo>
                  <a:cubicBezTo>
                    <a:pt x="1025" y="1"/>
                    <a:pt x="918" y="96"/>
                    <a:pt x="906" y="215"/>
                  </a:cubicBezTo>
                  <a:cubicBezTo>
                    <a:pt x="894" y="596"/>
                    <a:pt x="596" y="894"/>
                    <a:pt x="215" y="906"/>
                  </a:cubicBezTo>
                  <a:cubicBezTo>
                    <a:pt x="96" y="906"/>
                    <a:pt x="1" y="1013"/>
                    <a:pt x="1" y="1144"/>
                  </a:cubicBezTo>
                  <a:lnTo>
                    <a:pt x="1" y="6025"/>
                  </a:lnTo>
                  <a:cubicBezTo>
                    <a:pt x="1" y="6144"/>
                    <a:pt x="96" y="6252"/>
                    <a:pt x="215" y="6264"/>
                  </a:cubicBezTo>
                  <a:cubicBezTo>
                    <a:pt x="596" y="6275"/>
                    <a:pt x="894" y="6573"/>
                    <a:pt x="906" y="6942"/>
                  </a:cubicBezTo>
                  <a:cubicBezTo>
                    <a:pt x="906" y="7061"/>
                    <a:pt x="1013" y="7168"/>
                    <a:pt x="1144" y="7168"/>
                  </a:cubicBezTo>
                  <a:lnTo>
                    <a:pt x="6728" y="7168"/>
                  </a:lnTo>
                  <a:cubicBezTo>
                    <a:pt x="6835" y="7168"/>
                    <a:pt x="6918" y="7085"/>
                    <a:pt x="6918" y="6978"/>
                  </a:cubicBezTo>
                  <a:cubicBezTo>
                    <a:pt x="6918" y="6871"/>
                    <a:pt x="6835" y="6787"/>
                    <a:pt x="6728" y="6787"/>
                  </a:cubicBezTo>
                  <a:lnTo>
                    <a:pt x="1275" y="6787"/>
                  </a:lnTo>
                  <a:cubicBezTo>
                    <a:pt x="1203" y="6323"/>
                    <a:pt x="846" y="5978"/>
                    <a:pt x="382" y="5894"/>
                  </a:cubicBezTo>
                  <a:lnTo>
                    <a:pt x="382" y="1263"/>
                  </a:lnTo>
                  <a:cubicBezTo>
                    <a:pt x="846" y="1191"/>
                    <a:pt x="1192" y="834"/>
                    <a:pt x="1275" y="370"/>
                  </a:cubicBezTo>
                  <a:lnTo>
                    <a:pt x="9776" y="370"/>
                  </a:lnTo>
                  <a:cubicBezTo>
                    <a:pt x="9847" y="846"/>
                    <a:pt x="10240" y="1203"/>
                    <a:pt x="10717" y="1263"/>
                  </a:cubicBezTo>
                  <a:lnTo>
                    <a:pt x="10717" y="4466"/>
                  </a:lnTo>
                  <a:cubicBezTo>
                    <a:pt x="10717" y="4561"/>
                    <a:pt x="10800" y="4656"/>
                    <a:pt x="10907" y="4656"/>
                  </a:cubicBezTo>
                  <a:cubicBezTo>
                    <a:pt x="11014" y="4656"/>
                    <a:pt x="11098" y="4561"/>
                    <a:pt x="11098" y="4466"/>
                  </a:cubicBezTo>
                  <a:lnTo>
                    <a:pt x="11098" y="1108"/>
                  </a:lnTo>
                  <a:cubicBezTo>
                    <a:pt x="11086" y="1072"/>
                    <a:pt x="11062" y="1013"/>
                    <a:pt x="11014" y="965"/>
                  </a:cubicBezTo>
                  <a:cubicBezTo>
                    <a:pt x="10967" y="918"/>
                    <a:pt x="10907" y="906"/>
                    <a:pt x="10848" y="906"/>
                  </a:cubicBezTo>
                  <a:cubicBezTo>
                    <a:pt x="10467" y="906"/>
                    <a:pt x="10145" y="608"/>
                    <a:pt x="10133" y="215"/>
                  </a:cubicBezTo>
                  <a:cubicBezTo>
                    <a:pt x="10133" y="96"/>
                    <a:pt x="10026" y="1"/>
                    <a:pt x="98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0" name="Google Shape;11099;p89"/>
            <p:cNvSpPr/>
            <p:nvPr/>
          </p:nvSpPr>
          <p:spPr bwMode="auto">
            <a:xfrm>
              <a:off x="1278299" y="2439293"/>
              <a:ext cx="410829" cy="332343"/>
            </a:xfrm>
            <a:custGeom>
              <a:avLst/>
              <a:gdLst/>
              <a:ahLst/>
              <a:cxnLst/>
              <a:rect l="l" t="t" r="r" b="b"/>
              <a:pathLst>
                <a:path w="12908" h="10442" fill="norm" stroke="1" extrusionOk="0">
                  <a:moveTo>
                    <a:pt x="12348" y="369"/>
                  </a:moveTo>
                  <a:cubicBezTo>
                    <a:pt x="12431" y="369"/>
                    <a:pt x="12503" y="429"/>
                    <a:pt x="12503" y="524"/>
                  </a:cubicBezTo>
                  <a:lnTo>
                    <a:pt x="12503" y="8513"/>
                  </a:lnTo>
                  <a:cubicBezTo>
                    <a:pt x="12503" y="8585"/>
                    <a:pt x="12443" y="8656"/>
                    <a:pt x="12348" y="8656"/>
                  </a:cubicBezTo>
                  <a:lnTo>
                    <a:pt x="11610" y="8656"/>
                  </a:lnTo>
                  <a:lnTo>
                    <a:pt x="11502" y="8454"/>
                  </a:lnTo>
                  <a:cubicBezTo>
                    <a:pt x="11502" y="8454"/>
                    <a:pt x="11514" y="8454"/>
                    <a:pt x="11514" y="8442"/>
                  </a:cubicBezTo>
                  <a:cubicBezTo>
                    <a:pt x="11776" y="8323"/>
                    <a:pt x="11931" y="8049"/>
                    <a:pt x="11907" y="7763"/>
                  </a:cubicBezTo>
                  <a:cubicBezTo>
                    <a:pt x="11907" y="7692"/>
                    <a:pt x="11919" y="7632"/>
                    <a:pt x="11967" y="7573"/>
                  </a:cubicBezTo>
                  <a:cubicBezTo>
                    <a:pt x="12133" y="7334"/>
                    <a:pt x="12133" y="7025"/>
                    <a:pt x="11967" y="6799"/>
                  </a:cubicBezTo>
                  <a:cubicBezTo>
                    <a:pt x="11919" y="6739"/>
                    <a:pt x="11907" y="6668"/>
                    <a:pt x="11907" y="6608"/>
                  </a:cubicBezTo>
                  <a:cubicBezTo>
                    <a:pt x="11931" y="6322"/>
                    <a:pt x="11776" y="6061"/>
                    <a:pt x="11514" y="5941"/>
                  </a:cubicBezTo>
                  <a:cubicBezTo>
                    <a:pt x="11455" y="5906"/>
                    <a:pt x="11395" y="5858"/>
                    <a:pt x="11371" y="5787"/>
                  </a:cubicBezTo>
                  <a:cubicBezTo>
                    <a:pt x="11263" y="5559"/>
                    <a:pt x="11027" y="5401"/>
                    <a:pt x="10779" y="5401"/>
                  </a:cubicBezTo>
                  <a:cubicBezTo>
                    <a:pt x="10754" y="5401"/>
                    <a:pt x="10729" y="5402"/>
                    <a:pt x="10705" y="5406"/>
                  </a:cubicBezTo>
                  <a:cubicBezTo>
                    <a:pt x="10621" y="5406"/>
                    <a:pt x="10562" y="5382"/>
                    <a:pt x="10502" y="5346"/>
                  </a:cubicBezTo>
                  <a:cubicBezTo>
                    <a:pt x="10383" y="5263"/>
                    <a:pt x="10246" y="5221"/>
                    <a:pt x="10111" y="5221"/>
                  </a:cubicBezTo>
                  <a:cubicBezTo>
                    <a:pt x="9975" y="5221"/>
                    <a:pt x="9841" y="5263"/>
                    <a:pt x="9728" y="5346"/>
                  </a:cubicBezTo>
                  <a:cubicBezTo>
                    <a:pt x="9669" y="5382"/>
                    <a:pt x="9597" y="5406"/>
                    <a:pt x="9538" y="5406"/>
                  </a:cubicBezTo>
                  <a:cubicBezTo>
                    <a:pt x="9512" y="5402"/>
                    <a:pt x="9486" y="5401"/>
                    <a:pt x="9461" y="5401"/>
                  </a:cubicBezTo>
                  <a:cubicBezTo>
                    <a:pt x="9206" y="5401"/>
                    <a:pt x="8979" y="5559"/>
                    <a:pt x="8871" y="5787"/>
                  </a:cubicBezTo>
                  <a:cubicBezTo>
                    <a:pt x="8835" y="5846"/>
                    <a:pt x="8800" y="5906"/>
                    <a:pt x="8716" y="5941"/>
                  </a:cubicBezTo>
                  <a:cubicBezTo>
                    <a:pt x="8466" y="6061"/>
                    <a:pt x="8300" y="6322"/>
                    <a:pt x="8335" y="6608"/>
                  </a:cubicBezTo>
                  <a:cubicBezTo>
                    <a:pt x="8335" y="6680"/>
                    <a:pt x="8323" y="6739"/>
                    <a:pt x="8276" y="6799"/>
                  </a:cubicBezTo>
                  <a:cubicBezTo>
                    <a:pt x="8109" y="7037"/>
                    <a:pt x="8109" y="7346"/>
                    <a:pt x="8276" y="7573"/>
                  </a:cubicBezTo>
                  <a:cubicBezTo>
                    <a:pt x="8323" y="7632"/>
                    <a:pt x="8335" y="7704"/>
                    <a:pt x="8335" y="7763"/>
                  </a:cubicBezTo>
                  <a:cubicBezTo>
                    <a:pt x="8300" y="8049"/>
                    <a:pt x="8466" y="8323"/>
                    <a:pt x="8716" y="8442"/>
                  </a:cubicBezTo>
                  <a:cubicBezTo>
                    <a:pt x="8716" y="8442"/>
                    <a:pt x="8740" y="8442"/>
                    <a:pt x="8740" y="8454"/>
                  </a:cubicBezTo>
                  <a:lnTo>
                    <a:pt x="8633" y="8656"/>
                  </a:lnTo>
                  <a:lnTo>
                    <a:pt x="525" y="8656"/>
                  </a:lnTo>
                  <a:cubicBezTo>
                    <a:pt x="441" y="8656"/>
                    <a:pt x="370" y="8597"/>
                    <a:pt x="370" y="8513"/>
                  </a:cubicBezTo>
                  <a:lnTo>
                    <a:pt x="370" y="524"/>
                  </a:lnTo>
                  <a:cubicBezTo>
                    <a:pt x="370" y="441"/>
                    <a:pt x="430" y="369"/>
                    <a:pt x="525" y="369"/>
                  </a:cubicBezTo>
                  <a:close/>
                  <a:moveTo>
                    <a:pt x="10139" y="5638"/>
                  </a:moveTo>
                  <a:cubicBezTo>
                    <a:pt x="10199" y="5638"/>
                    <a:pt x="10258" y="5656"/>
                    <a:pt x="10312" y="5691"/>
                  </a:cubicBezTo>
                  <a:cubicBezTo>
                    <a:pt x="10420" y="5770"/>
                    <a:pt x="10553" y="5817"/>
                    <a:pt x="10684" y="5817"/>
                  </a:cubicBezTo>
                  <a:cubicBezTo>
                    <a:pt x="10711" y="5817"/>
                    <a:pt x="10738" y="5815"/>
                    <a:pt x="10764" y="5810"/>
                  </a:cubicBezTo>
                  <a:cubicBezTo>
                    <a:pt x="10773" y="5810"/>
                    <a:pt x="10782" y="5809"/>
                    <a:pt x="10790" y="5809"/>
                  </a:cubicBezTo>
                  <a:cubicBezTo>
                    <a:pt x="10900" y="5809"/>
                    <a:pt x="11007" y="5878"/>
                    <a:pt x="11062" y="5977"/>
                  </a:cubicBezTo>
                  <a:cubicBezTo>
                    <a:pt x="11133" y="6132"/>
                    <a:pt x="11229" y="6251"/>
                    <a:pt x="11383" y="6311"/>
                  </a:cubicBezTo>
                  <a:cubicBezTo>
                    <a:pt x="11502" y="6370"/>
                    <a:pt x="11562" y="6477"/>
                    <a:pt x="11550" y="6608"/>
                  </a:cubicBezTo>
                  <a:cubicBezTo>
                    <a:pt x="11526" y="6775"/>
                    <a:pt x="11574" y="6930"/>
                    <a:pt x="11669" y="7049"/>
                  </a:cubicBezTo>
                  <a:cubicBezTo>
                    <a:pt x="11741" y="7156"/>
                    <a:pt x="11741" y="7287"/>
                    <a:pt x="11669" y="7394"/>
                  </a:cubicBezTo>
                  <a:cubicBezTo>
                    <a:pt x="11574" y="7525"/>
                    <a:pt x="11538" y="7692"/>
                    <a:pt x="11550" y="7835"/>
                  </a:cubicBezTo>
                  <a:cubicBezTo>
                    <a:pt x="11562" y="7966"/>
                    <a:pt x="11490" y="8085"/>
                    <a:pt x="11383" y="8132"/>
                  </a:cubicBezTo>
                  <a:cubicBezTo>
                    <a:pt x="11288" y="8180"/>
                    <a:pt x="11217" y="8239"/>
                    <a:pt x="11157" y="8299"/>
                  </a:cubicBezTo>
                  <a:lnTo>
                    <a:pt x="11145" y="8323"/>
                  </a:lnTo>
                  <a:lnTo>
                    <a:pt x="11050" y="8454"/>
                  </a:lnTo>
                  <a:cubicBezTo>
                    <a:pt x="10995" y="8563"/>
                    <a:pt x="10911" y="8622"/>
                    <a:pt x="10787" y="8622"/>
                  </a:cubicBezTo>
                  <a:cubicBezTo>
                    <a:pt x="10776" y="8622"/>
                    <a:pt x="10764" y="8621"/>
                    <a:pt x="10752" y="8620"/>
                  </a:cubicBezTo>
                  <a:cubicBezTo>
                    <a:pt x="10726" y="8616"/>
                    <a:pt x="10699" y="8614"/>
                    <a:pt x="10672" y="8614"/>
                  </a:cubicBezTo>
                  <a:cubicBezTo>
                    <a:pt x="10542" y="8614"/>
                    <a:pt x="10410" y="8660"/>
                    <a:pt x="10312" y="8739"/>
                  </a:cubicBezTo>
                  <a:cubicBezTo>
                    <a:pt x="10252" y="8751"/>
                    <a:pt x="10205" y="8763"/>
                    <a:pt x="10169" y="8775"/>
                  </a:cubicBezTo>
                  <a:lnTo>
                    <a:pt x="10074" y="8775"/>
                  </a:lnTo>
                  <a:cubicBezTo>
                    <a:pt x="10026" y="8775"/>
                    <a:pt x="9978" y="8751"/>
                    <a:pt x="9955" y="8739"/>
                  </a:cubicBezTo>
                  <a:cubicBezTo>
                    <a:pt x="9836" y="8656"/>
                    <a:pt x="9705" y="8620"/>
                    <a:pt x="9562" y="8620"/>
                  </a:cubicBezTo>
                  <a:lnTo>
                    <a:pt x="9514" y="8620"/>
                  </a:lnTo>
                  <a:cubicBezTo>
                    <a:pt x="9504" y="8621"/>
                    <a:pt x="9495" y="8622"/>
                    <a:pt x="9486" y="8622"/>
                  </a:cubicBezTo>
                  <a:cubicBezTo>
                    <a:pt x="9366" y="8622"/>
                    <a:pt x="9261" y="8553"/>
                    <a:pt x="9216" y="8454"/>
                  </a:cubicBezTo>
                  <a:cubicBezTo>
                    <a:pt x="9181" y="8406"/>
                    <a:pt x="9157" y="8347"/>
                    <a:pt x="9121" y="8323"/>
                  </a:cubicBezTo>
                  <a:lnTo>
                    <a:pt x="9121" y="8299"/>
                  </a:lnTo>
                  <a:cubicBezTo>
                    <a:pt x="9062" y="8227"/>
                    <a:pt x="8990" y="8168"/>
                    <a:pt x="8895" y="8132"/>
                  </a:cubicBezTo>
                  <a:cubicBezTo>
                    <a:pt x="8776" y="8085"/>
                    <a:pt x="8716" y="7977"/>
                    <a:pt x="8728" y="7835"/>
                  </a:cubicBezTo>
                  <a:cubicBezTo>
                    <a:pt x="8752" y="7680"/>
                    <a:pt x="8704" y="7513"/>
                    <a:pt x="8609" y="7394"/>
                  </a:cubicBezTo>
                  <a:cubicBezTo>
                    <a:pt x="8538" y="7287"/>
                    <a:pt x="8538" y="7156"/>
                    <a:pt x="8609" y="7049"/>
                  </a:cubicBezTo>
                  <a:cubicBezTo>
                    <a:pt x="8704" y="6918"/>
                    <a:pt x="8752" y="6751"/>
                    <a:pt x="8728" y="6608"/>
                  </a:cubicBezTo>
                  <a:cubicBezTo>
                    <a:pt x="8716" y="6489"/>
                    <a:pt x="8788" y="6370"/>
                    <a:pt x="8895" y="6311"/>
                  </a:cubicBezTo>
                  <a:cubicBezTo>
                    <a:pt x="9050" y="6227"/>
                    <a:pt x="9169" y="6132"/>
                    <a:pt x="9228" y="5977"/>
                  </a:cubicBezTo>
                  <a:cubicBezTo>
                    <a:pt x="9283" y="5868"/>
                    <a:pt x="9387" y="5809"/>
                    <a:pt x="9496" y="5809"/>
                  </a:cubicBezTo>
                  <a:cubicBezTo>
                    <a:pt x="9506" y="5809"/>
                    <a:pt x="9516" y="5809"/>
                    <a:pt x="9526" y="5810"/>
                  </a:cubicBezTo>
                  <a:cubicBezTo>
                    <a:pt x="9552" y="5815"/>
                    <a:pt x="9579" y="5817"/>
                    <a:pt x="9606" y="5817"/>
                  </a:cubicBezTo>
                  <a:cubicBezTo>
                    <a:pt x="9737" y="5817"/>
                    <a:pt x="9868" y="5770"/>
                    <a:pt x="9966" y="5691"/>
                  </a:cubicBezTo>
                  <a:cubicBezTo>
                    <a:pt x="10020" y="5656"/>
                    <a:pt x="10080" y="5638"/>
                    <a:pt x="10139" y="5638"/>
                  </a:cubicBezTo>
                  <a:close/>
                  <a:moveTo>
                    <a:pt x="8990" y="8775"/>
                  </a:moveTo>
                  <a:cubicBezTo>
                    <a:pt x="9105" y="8910"/>
                    <a:pt x="9274" y="8982"/>
                    <a:pt x="9458" y="8982"/>
                  </a:cubicBezTo>
                  <a:cubicBezTo>
                    <a:pt x="9484" y="8982"/>
                    <a:pt x="9511" y="8981"/>
                    <a:pt x="9538" y="8978"/>
                  </a:cubicBezTo>
                  <a:cubicBezTo>
                    <a:pt x="9609" y="8978"/>
                    <a:pt x="9669" y="8989"/>
                    <a:pt x="9728" y="9037"/>
                  </a:cubicBezTo>
                  <a:cubicBezTo>
                    <a:pt x="9740" y="9049"/>
                    <a:pt x="9776" y="9061"/>
                    <a:pt x="9788" y="9061"/>
                  </a:cubicBezTo>
                  <a:lnTo>
                    <a:pt x="9383" y="9894"/>
                  </a:lnTo>
                  <a:lnTo>
                    <a:pt x="9193" y="9573"/>
                  </a:lnTo>
                  <a:cubicBezTo>
                    <a:pt x="9151" y="9500"/>
                    <a:pt x="9082" y="9463"/>
                    <a:pt x="9001" y="9463"/>
                  </a:cubicBezTo>
                  <a:cubicBezTo>
                    <a:pt x="8990" y="9463"/>
                    <a:pt x="8978" y="9464"/>
                    <a:pt x="8966" y="9466"/>
                  </a:cubicBezTo>
                  <a:lnTo>
                    <a:pt x="8633" y="9525"/>
                  </a:lnTo>
                  <a:lnTo>
                    <a:pt x="8990" y="8775"/>
                  </a:lnTo>
                  <a:close/>
                  <a:moveTo>
                    <a:pt x="11264" y="8775"/>
                  </a:moveTo>
                  <a:lnTo>
                    <a:pt x="11621" y="9525"/>
                  </a:lnTo>
                  <a:lnTo>
                    <a:pt x="11264" y="9466"/>
                  </a:lnTo>
                  <a:cubicBezTo>
                    <a:pt x="11254" y="9464"/>
                    <a:pt x="11243" y="9463"/>
                    <a:pt x="11233" y="9463"/>
                  </a:cubicBezTo>
                  <a:cubicBezTo>
                    <a:pt x="11158" y="9463"/>
                    <a:pt x="11080" y="9500"/>
                    <a:pt x="11038" y="9573"/>
                  </a:cubicBezTo>
                  <a:lnTo>
                    <a:pt x="10848" y="9894"/>
                  </a:lnTo>
                  <a:lnTo>
                    <a:pt x="10467" y="9061"/>
                  </a:lnTo>
                  <a:cubicBezTo>
                    <a:pt x="10478" y="9049"/>
                    <a:pt x="10502" y="9025"/>
                    <a:pt x="10514" y="9025"/>
                  </a:cubicBezTo>
                  <a:cubicBezTo>
                    <a:pt x="10574" y="8989"/>
                    <a:pt x="10657" y="8978"/>
                    <a:pt x="10717" y="8978"/>
                  </a:cubicBezTo>
                  <a:cubicBezTo>
                    <a:pt x="10731" y="8978"/>
                    <a:pt x="10746" y="8979"/>
                    <a:pt x="10760" y="8979"/>
                  </a:cubicBezTo>
                  <a:cubicBezTo>
                    <a:pt x="10946" y="8979"/>
                    <a:pt x="11121" y="8908"/>
                    <a:pt x="11264" y="8775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8"/>
                    <a:pt x="1" y="524"/>
                  </a:cubicBezTo>
                  <a:lnTo>
                    <a:pt x="1" y="8513"/>
                  </a:lnTo>
                  <a:cubicBezTo>
                    <a:pt x="1" y="8799"/>
                    <a:pt x="239" y="9037"/>
                    <a:pt x="525" y="9037"/>
                  </a:cubicBezTo>
                  <a:lnTo>
                    <a:pt x="8454" y="9037"/>
                  </a:lnTo>
                  <a:lnTo>
                    <a:pt x="8169" y="9632"/>
                  </a:lnTo>
                  <a:cubicBezTo>
                    <a:pt x="8145" y="9704"/>
                    <a:pt x="8145" y="9787"/>
                    <a:pt x="8204" y="9870"/>
                  </a:cubicBezTo>
                  <a:cubicBezTo>
                    <a:pt x="8234" y="9930"/>
                    <a:pt x="8306" y="9957"/>
                    <a:pt x="8370" y="9957"/>
                  </a:cubicBezTo>
                  <a:cubicBezTo>
                    <a:pt x="8383" y="9957"/>
                    <a:pt x="8395" y="9956"/>
                    <a:pt x="8407" y="9954"/>
                  </a:cubicBezTo>
                  <a:lnTo>
                    <a:pt x="8931" y="9870"/>
                  </a:lnTo>
                  <a:lnTo>
                    <a:pt x="9228" y="10347"/>
                  </a:lnTo>
                  <a:cubicBezTo>
                    <a:pt x="9276" y="10418"/>
                    <a:pt x="9347" y="10442"/>
                    <a:pt x="9419" y="10442"/>
                  </a:cubicBezTo>
                  <a:lnTo>
                    <a:pt x="9431" y="10442"/>
                  </a:lnTo>
                  <a:cubicBezTo>
                    <a:pt x="9526" y="10442"/>
                    <a:pt x="9585" y="10382"/>
                    <a:pt x="9633" y="10311"/>
                  </a:cubicBezTo>
                  <a:lnTo>
                    <a:pt x="10133" y="9251"/>
                  </a:lnTo>
                  <a:lnTo>
                    <a:pt x="10645" y="10311"/>
                  </a:lnTo>
                  <a:cubicBezTo>
                    <a:pt x="10669" y="10382"/>
                    <a:pt x="10740" y="10430"/>
                    <a:pt x="10836" y="10442"/>
                  </a:cubicBezTo>
                  <a:lnTo>
                    <a:pt x="10848" y="10442"/>
                  </a:lnTo>
                  <a:cubicBezTo>
                    <a:pt x="10919" y="10442"/>
                    <a:pt x="11002" y="10406"/>
                    <a:pt x="11038" y="10347"/>
                  </a:cubicBezTo>
                  <a:lnTo>
                    <a:pt x="11336" y="9870"/>
                  </a:lnTo>
                  <a:lnTo>
                    <a:pt x="11860" y="9954"/>
                  </a:lnTo>
                  <a:cubicBezTo>
                    <a:pt x="11875" y="9956"/>
                    <a:pt x="11890" y="9957"/>
                    <a:pt x="11904" y="9957"/>
                  </a:cubicBezTo>
                  <a:cubicBezTo>
                    <a:pt x="11977" y="9957"/>
                    <a:pt x="12034" y="9930"/>
                    <a:pt x="12074" y="9870"/>
                  </a:cubicBezTo>
                  <a:cubicBezTo>
                    <a:pt x="12110" y="9787"/>
                    <a:pt x="12133" y="9716"/>
                    <a:pt x="12098" y="9620"/>
                  </a:cubicBezTo>
                  <a:lnTo>
                    <a:pt x="11812" y="9025"/>
                  </a:lnTo>
                  <a:lnTo>
                    <a:pt x="12383" y="9025"/>
                  </a:lnTo>
                  <a:cubicBezTo>
                    <a:pt x="12669" y="9025"/>
                    <a:pt x="12907" y="8787"/>
                    <a:pt x="12907" y="8513"/>
                  </a:cubicBezTo>
                  <a:lnTo>
                    <a:pt x="12907" y="524"/>
                  </a:lnTo>
                  <a:cubicBezTo>
                    <a:pt x="12884" y="238"/>
                    <a:pt x="12645" y="0"/>
                    <a:pt x="123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1" name="Google Shape;11100;p89"/>
            <p:cNvSpPr/>
            <p:nvPr/>
          </p:nvSpPr>
          <p:spPr bwMode="auto">
            <a:xfrm>
              <a:off x="1562519" y="2630640"/>
              <a:ext cx="74699" cy="74699"/>
            </a:xfrm>
            <a:custGeom>
              <a:avLst/>
              <a:gdLst/>
              <a:ahLst/>
              <a:cxnLst/>
              <a:rect l="l" t="t" r="r" b="b"/>
              <a:pathLst>
                <a:path w="2347" h="2347" fill="norm" stroke="1" extrusionOk="0">
                  <a:moveTo>
                    <a:pt x="1179" y="382"/>
                  </a:moveTo>
                  <a:cubicBezTo>
                    <a:pt x="1608" y="382"/>
                    <a:pt x="1965" y="739"/>
                    <a:pt x="1965" y="1180"/>
                  </a:cubicBezTo>
                  <a:cubicBezTo>
                    <a:pt x="1977" y="1608"/>
                    <a:pt x="1620" y="1965"/>
                    <a:pt x="1179" y="1965"/>
                  </a:cubicBezTo>
                  <a:cubicBezTo>
                    <a:pt x="739" y="1965"/>
                    <a:pt x="382" y="1608"/>
                    <a:pt x="382" y="1180"/>
                  </a:cubicBezTo>
                  <a:cubicBezTo>
                    <a:pt x="382" y="739"/>
                    <a:pt x="739" y="382"/>
                    <a:pt x="1179" y="382"/>
                  </a:cubicBezTo>
                  <a:close/>
                  <a:moveTo>
                    <a:pt x="1179" y="1"/>
                  </a:moveTo>
                  <a:cubicBezTo>
                    <a:pt x="536" y="1"/>
                    <a:pt x="1" y="525"/>
                    <a:pt x="1" y="1180"/>
                  </a:cubicBezTo>
                  <a:cubicBezTo>
                    <a:pt x="1" y="1811"/>
                    <a:pt x="525" y="2346"/>
                    <a:pt x="1179" y="2346"/>
                  </a:cubicBezTo>
                  <a:cubicBezTo>
                    <a:pt x="1834" y="2346"/>
                    <a:pt x="2346" y="1823"/>
                    <a:pt x="2346" y="1180"/>
                  </a:cubicBezTo>
                  <a:cubicBezTo>
                    <a:pt x="2346" y="525"/>
                    <a:pt x="1834" y="1"/>
                    <a:pt x="1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grpSp>
        <p:nvGrpSpPr>
          <p:cNvPr id="32" name="Google Shape;11359;p89"/>
          <p:cNvGrpSpPr/>
          <p:nvPr/>
        </p:nvGrpSpPr>
        <p:grpSpPr bwMode="auto">
          <a:xfrm>
            <a:off x="9694128" y="3642947"/>
            <a:ext cx="1780419" cy="1772673"/>
            <a:chOff x="3996113" y="4291176"/>
            <a:chExt cx="336512" cy="335048"/>
          </a:xfrm>
          <a:solidFill>
            <a:srgbClr val="923826"/>
          </a:solidFill>
        </p:grpSpPr>
        <p:sp>
          <p:nvSpPr>
            <p:cNvPr id="33" name="Google Shape;11360;p89"/>
            <p:cNvSpPr/>
            <p:nvPr/>
          </p:nvSpPr>
          <p:spPr bwMode="auto">
            <a:xfrm>
              <a:off x="4082143" y="4323386"/>
              <a:ext cx="111810" cy="219833"/>
            </a:xfrm>
            <a:custGeom>
              <a:avLst/>
              <a:gdLst/>
              <a:ahLst/>
              <a:cxnLst/>
              <a:rect l="l" t="t" r="r" b="b"/>
              <a:pathLst>
                <a:path w="3513" h="6907" fill="norm" stroke="1" extrusionOk="0">
                  <a:moveTo>
                    <a:pt x="1751" y="322"/>
                  </a:moveTo>
                  <a:cubicBezTo>
                    <a:pt x="1846" y="322"/>
                    <a:pt x="1929" y="394"/>
                    <a:pt x="1929" y="501"/>
                  </a:cubicBezTo>
                  <a:lnTo>
                    <a:pt x="1929" y="942"/>
                  </a:lnTo>
                  <a:cubicBezTo>
                    <a:pt x="1929" y="1037"/>
                    <a:pt x="2001" y="1096"/>
                    <a:pt x="2084" y="1096"/>
                  </a:cubicBezTo>
                  <a:cubicBezTo>
                    <a:pt x="2691" y="1108"/>
                    <a:pt x="3179" y="1596"/>
                    <a:pt x="3179" y="2204"/>
                  </a:cubicBezTo>
                  <a:lnTo>
                    <a:pt x="3179" y="2525"/>
                  </a:lnTo>
                  <a:cubicBezTo>
                    <a:pt x="3179" y="2608"/>
                    <a:pt x="3108" y="2704"/>
                    <a:pt x="3001" y="2704"/>
                  </a:cubicBezTo>
                  <a:cubicBezTo>
                    <a:pt x="2917" y="2704"/>
                    <a:pt x="2822" y="2620"/>
                    <a:pt x="2822" y="2525"/>
                  </a:cubicBezTo>
                  <a:lnTo>
                    <a:pt x="2822" y="2204"/>
                  </a:lnTo>
                  <a:cubicBezTo>
                    <a:pt x="2834" y="1787"/>
                    <a:pt x="2501" y="1454"/>
                    <a:pt x="2060" y="1454"/>
                  </a:cubicBezTo>
                  <a:lnTo>
                    <a:pt x="1608" y="1454"/>
                  </a:lnTo>
                  <a:cubicBezTo>
                    <a:pt x="1096" y="1454"/>
                    <a:pt x="679" y="1870"/>
                    <a:pt x="679" y="2370"/>
                  </a:cubicBezTo>
                  <a:cubicBezTo>
                    <a:pt x="679" y="2882"/>
                    <a:pt x="1096" y="3299"/>
                    <a:pt x="1608" y="3299"/>
                  </a:cubicBezTo>
                  <a:lnTo>
                    <a:pt x="1917" y="3299"/>
                  </a:lnTo>
                  <a:cubicBezTo>
                    <a:pt x="2620" y="3299"/>
                    <a:pt x="3191" y="3859"/>
                    <a:pt x="3191" y="4573"/>
                  </a:cubicBezTo>
                  <a:cubicBezTo>
                    <a:pt x="3191" y="5216"/>
                    <a:pt x="2715" y="5764"/>
                    <a:pt x="2084" y="5835"/>
                  </a:cubicBezTo>
                  <a:cubicBezTo>
                    <a:pt x="2001" y="5859"/>
                    <a:pt x="1941" y="5918"/>
                    <a:pt x="1941" y="5990"/>
                  </a:cubicBezTo>
                  <a:lnTo>
                    <a:pt x="1941" y="6454"/>
                  </a:lnTo>
                  <a:cubicBezTo>
                    <a:pt x="1941" y="6538"/>
                    <a:pt x="1870" y="6633"/>
                    <a:pt x="1762" y="6633"/>
                  </a:cubicBezTo>
                  <a:cubicBezTo>
                    <a:pt x="1667" y="6633"/>
                    <a:pt x="1584" y="6549"/>
                    <a:pt x="1584" y="6454"/>
                  </a:cubicBezTo>
                  <a:lnTo>
                    <a:pt x="1584" y="6002"/>
                  </a:lnTo>
                  <a:cubicBezTo>
                    <a:pt x="1584" y="5918"/>
                    <a:pt x="1512" y="5859"/>
                    <a:pt x="1441" y="5859"/>
                  </a:cubicBezTo>
                  <a:cubicBezTo>
                    <a:pt x="834" y="5835"/>
                    <a:pt x="334" y="5347"/>
                    <a:pt x="334" y="4740"/>
                  </a:cubicBezTo>
                  <a:cubicBezTo>
                    <a:pt x="334" y="4644"/>
                    <a:pt x="417" y="4561"/>
                    <a:pt x="512" y="4561"/>
                  </a:cubicBezTo>
                  <a:cubicBezTo>
                    <a:pt x="608" y="4561"/>
                    <a:pt x="691" y="4633"/>
                    <a:pt x="691" y="4740"/>
                  </a:cubicBezTo>
                  <a:cubicBezTo>
                    <a:pt x="691" y="5156"/>
                    <a:pt x="1036" y="5502"/>
                    <a:pt x="1453" y="5502"/>
                  </a:cubicBezTo>
                  <a:lnTo>
                    <a:pt x="1929" y="5502"/>
                  </a:lnTo>
                  <a:cubicBezTo>
                    <a:pt x="2441" y="5502"/>
                    <a:pt x="2858" y="5085"/>
                    <a:pt x="2858" y="4573"/>
                  </a:cubicBezTo>
                  <a:cubicBezTo>
                    <a:pt x="2858" y="4073"/>
                    <a:pt x="2441" y="3656"/>
                    <a:pt x="1929" y="3656"/>
                  </a:cubicBezTo>
                  <a:lnTo>
                    <a:pt x="1608" y="3656"/>
                  </a:lnTo>
                  <a:cubicBezTo>
                    <a:pt x="905" y="3656"/>
                    <a:pt x="322" y="3085"/>
                    <a:pt x="322" y="2370"/>
                  </a:cubicBezTo>
                  <a:cubicBezTo>
                    <a:pt x="322" y="1727"/>
                    <a:pt x="798" y="1180"/>
                    <a:pt x="1441" y="1108"/>
                  </a:cubicBezTo>
                  <a:cubicBezTo>
                    <a:pt x="1512" y="1096"/>
                    <a:pt x="1572" y="1037"/>
                    <a:pt x="1572" y="953"/>
                  </a:cubicBezTo>
                  <a:lnTo>
                    <a:pt x="1572" y="501"/>
                  </a:lnTo>
                  <a:cubicBezTo>
                    <a:pt x="1572" y="406"/>
                    <a:pt x="1643" y="322"/>
                    <a:pt x="1751" y="322"/>
                  </a:cubicBezTo>
                  <a:close/>
                  <a:moveTo>
                    <a:pt x="1762" y="1"/>
                  </a:moveTo>
                  <a:cubicBezTo>
                    <a:pt x="1500" y="1"/>
                    <a:pt x="1274" y="227"/>
                    <a:pt x="1274" y="501"/>
                  </a:cubicBezTo>
                  <a:lnTo>
                    <a:pt x="1274" y="823"/>
                  </a:lnTo>
                  <a:cubicBezTo>
                    <a:pt x="548" y="977"/>
                    <a:pt x="24" y="1608"/>
                    <a:pt x="24" y="2370"/>
                  </a:cubicBezTo>
                  <a:cubicBezTo>
                    <a:pt x="24" y="3251"/>
                    <a:pt x="738" y="3954"/>
                    <a:pt x="1608" y="3954"/>
                  </a:cubicBezTo>
                  <a:lnTo>
                    <a:pt x="1917" y="3954"/>
                  </a:lnTo>
                  <a:cubicBezTo>
                    <a:pt x="2262" y="3954"/>
                    <a:pt x="2524" y="4216"/>
                    <a:pt x="2524" y="4561"/>
                  </a:cubicBezTo>
                  <a:cubicBezTo>
                    <a:pt x="2524" y="4906"/>
                    <a:pt x="2262" y="5168"/>
                    <a:pt x="1917" y="5168"/>
                  </a:cubicBezTo>
                  <a:lnTo>
                    <a:pt x="1441" y="5168"/>
                  </a:lnTo>
                  <a:cubicBezTo>
                    <a:pt x="1191" y="5168"/>
                    <a:pt x="977" y="4966"/>
                    <a:pt x="977" y="4704"/>
                  </a:cubicBezTo>
                  <a:cubicBezTo>
                    <a:pt x="977" y="4442"/>
                    <a:pt x="750" y="4216"/>
                    <a:pt x="488" y="4216"/>
                  </a:cubicBezTo>
                  <a:cubicBezTo>
                    <a:pt x="215" y="4216"/>
                    <a:pt x="0" y="4442"/>
                    <a:pt x="0" y="4704"/>
                  </a:cubicBezTo>
                  <a:cubicBezTo>
                    <a:pt x="0" y="5442"/>
                    <a:pt x="548" y="6037"/>
                    <a:pt x="1250" y="6121"/>
                  </a:cubicBezTo>
                  <a:lnTo>
                    <a:pt x="1250" y="6418"/>
                  </a:lnTo>
                  <a:cubicBezTo>
                    <a:pt x="1250" y="6692"/>
                    <a:pt x="1465" y="6907"/>
                    <a:pt x="1739" y="6907"/>
                  </a:cubicBezTo>
                  <a:cubicBezTo>
                    <a:pt x="2001" y="6907"/>
                    <a:pt x="2227" y="6692"/>
                    <a:pt x="2227" y="6418"/>
                  </a:cubicBezTo>
                  <a:lnTo>
                    <a:pt x="2227" y="6121"/>
                  </a:lnTo>
                  <a:cubicBezTo>
                    <a:pt x="2953" y="5978"/>
                    <a:pt x="3477" y="5335"/>
                    <a:pt x="3477" y="4573"/>
                  </a:cubicBezTo>
                  <a:cubicBezTo>
                    <a:pt x="3477" y="3692"/>
                    <a:pt x="2763" y="3001"/>
                    <a:pt x="1905" y="3001"/>
                  </a:cubicBezTo>
                  <a:lnTo>
                    <a:pt x="1608" y="3001"/>
                  </a:lnTo>
                  <a:cubicBezTo>
                    <a:pt x="1262" y="3001"/>
                    <a:pt x="989" y="2728"/>
                    <a:pt x="989" y="2382"/>
                  </a:cubicBezTo>
                  <a:cubicBezTo>
                    <a:pt x="989" y="2037"/>
                    <a:pt x="1262" y="1775"/>
                    <a:pt x="1608" y="1775"/>
                  </a:cubicBezTo>
                  <a:lnTo>
                    <a:pt x="2084" y="1775"/>
                  </a:lnTo>
                  <a:cubicBezTo>
                    <a:pt x="2334" y="1775"/>
                    <a:pt x="2536" y="1989"/>
                    <a:pt x="2536" y="2239"/>
                  </a:cubicBezTo>
                  <a:lnTo>
                    <a:pt x="2536" y="2549"/>
                  </a:lnTo>
                  <a:cubicBezTo>
                    <a:pt x="2524" y="2799"/>
                    <a:pt x="2751" y="3013"/>
                    <a:pt x="3013" y="3013"/>
                  </a:cubicBezTo>
                  <a:cubicBezTo>
                    <a:pt x="3286" y="3013"/>
                    <a:pt x="3513" y="2787"/>
                    <a:pt x="3513" y="2525"/>
                  </a:cubicBezTo>
                  <a:lnTo>
                    <a:pt x="3513" y="2204"/>
                  </a:lnTo>
                  <a:cubicBezTo>
                    <a:pt x="3513" y="1477"/>
                    <a:pt x="2953" y="882"/>
                    <a:pt x="2262" y="799"/>
                  </a:cubicBezTo>
                  <a:lnTo>
                    <a:pt x="2262" y="501"/>
                  </a:lnTo>
                  <a:cubicBezTo>
                    <a:pt x="2262" y="227"/>
                    <a:pt x="2036" y="1"/>
                    <a:pt x="17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4" name="Google Shape;11361;p89"/>
            <p:cNvSpPr/>
            <p:nvPr/>
          </p:nvSpPr>
          <p:spPr bwMode="auto">
            <a:xfrm>
              <a:off x="4226894" y="4523485"/>
              <a:ext cx="52324" cy="51942"/>
            </a:xfrm>
            <a:custGeom>
              <a:avLst/>
              <a:gdLst/>
              <a:ahLst/>
              <a:cxnLst/>
              <a:rect l="l" t="t" r="r" b="b"/>
              <a:pathLst>
                <a:path w="1644" h="1632" fill="norm" stroke="1" extrusionOk="0">
                  <a:moveTo>
                    <a:pt x="822" y="310"/>
                  </a:moveTo>
                  <a:cubicBezTo>
                    <a:pt x="1108" y="310"/>
                    <a:pt x="1322" y="536"/>
                    <a:pt x="1322" y="822"/>
                  </a:cubicBezTo>
                  <a:cubicBezTo>
                    <a:pt x="1322" y="1096"/>
                    <a:pt x="1108" y="1322"/>
                    <a:pt x="822" y="1322"/>
                  </a:cubicBezTo>
                  <a:cubicBezTo>
                    <a:pt x="536" y="1322"/>
                    <a:pt x="310" y="1096"/>
                    <a:pt x="310" y="822"/>
                  </a:cubicBezTo>
                  <a:cubicBezTo>
                    <a:pt x="310" y="536"/>
                    <a:pt x="536" y="310"/>
                    <a:pt x="822" y="310"/>
                  </a:cubicBezTo>
                  <a:close/>
                  <a:moveTo>
                    <a:pt x="822" y="0"/>
                  </a:moveTo>
                  <a:cubicBezTo>
                    <a:pt x="370" y="0"/>
                    <a:pt x="0" y="370"/>
                    <a:pt x="0" y="822"/>
                  </a:cubicBezTo>
                  <a:cubicBezTo>
                    <a:pt x="0" y="1263"/>
                    <a:pt x="370" y="1632"/>
                    <a:pt x="822" y="1632"/>
                  </a:cubicBezTo>
                  <a:cubicBezTo>
                    <a:pt x="1263" y="1632"/>
                    <a:pt x="1644" y="1263"/>
                    <a:pt x="1644" y="822"/>
                  </a:cubicBezTo>
                  <a:cubicBezTo>
                    <a:pt x="1644" y="370"/>
                    <a:pt x="1263" y="0"/>
                    <a:pt x="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5" name="Google Shape;11362;p89"/>
            <p:cNvSpPr/>
            <p:nvPr/>
          </p:nvSpPr>
          <p:spPr bwMode="auto">
            <a:xfrm>
              <a:off x="3996113" y="4291176"/>
              <a:ext cx="336512" cy="335048"/>
            </a:xfrm>
            <a:custGeom>
              <a:avLst/>
              <a:gdLst/>
              <a:ahLst/>
              <a:cxnLst/>
              <a:rect l="l" t="t" r="r" b="b"/>
              <a:pathLst>
                <a:path w="10573" h="10527" fill="norm" stroke="1" extrusionOk="0">
                  <a:moveTo>
                    <a:pt x="8216" y="5930"/>
                  </a:moveTo>
                  <a:lnTo>
                    <a:pt x="8335" y="6537"/>
                  </a:lnTo>
                  <a:cubicBezTo>
                    <a:pt x="8359" y="6597"/>
                    <a:pt x="8394" y="6645"/>
                    <a:pt x="8442" y="6657"/>
                  </a:cubicBezTo>
                  <a:cubicBezTo>
                    <a:pt x="8502" y="6668"/>
                    <a:pt x="8549" y="6692"/>
                    <a:pt x="8609" y="6716"/>
                  </a:cubicBezTo>
                  <a:cubicBezTo>
                    <a:pt x="8631" y="6729"/>
                    <a:pt x="8653" y="6734"/>
                    <a:pt x="8674" y="6734"/>
                  </a:cubicBezTo>
                  <a:cubicBezTo>
                    <a:pt x="8710" y="6734"/>
                    <a:pt x="8745" y="6719"/>
                    <a:pt x="8775" y="6704"/>
                  </a:cubicBezTo>
                  <a:lnTo>
                    <a:pt x="9252" y="6311"/>
                  </a:lnTo>
                  <a:lnTo>
                    <a:pt x="9561" y="6585"/>
                  </a:lnTo>
                  <a:lnTo>
                    <a:pt x="9264" y="7121"/>
                  </a:lnTo>
                  <a:cubicBezTo>
                    <a:pt x="9228" y="7157"/>
                    <a:pt x="9228" y="7216"/>
                    <a:pt x="9264" y="7276"/>
                  </a:cubicBezTo>
                  <a:cubicBezTo>
                    <a:pt x="9287" y="7323"/>
                    <a:pt x="9323" y="7371"/>
                    <a:pt x="9347" y="7430"/>
                  </a:cubicBezTo>
                  <a:cubicBezTo>
                    <a:pt x="9383" y="7478"/>
                    <a:pt x="9430" y="7514"/>
                    <a:pt x="9490" y="7514"/>
                  </a:cubicBezTo>
                  <a:lnTo>
                    <a:pt x="10109" y="7538"/>
                  </a:lnTo>
                  <a:lnTo>
                    <a:pt x="10180" y="7942"/>
                  </a:lnTo>
                  <a:lnTo>
                    <a:pt x="9645" y="8157"/>
                  </a:lnTo>
                  <a:cubicBezTo>
                    <a:pt x="9585" y="8181"/>
                    <a:pt x="9561" y="8240"/>
                    <a:pt x="9549" y="8276"/>
                  </a:cubicBezTo>
                  <a:cubicBezTo>
                    <a:pt x="9549" y="8335"/>
                    <a:pt x="9526" y="8383"/>
                    <a:pt x="9514" y="8442"/>
                  </a:cubicBezTo>
                  <a:cubicBezTo>
                    <a:pt x="9502" y="8502"/>
                    <a:pt x="9514" y="8562"/>
                    <a:pt x="9561" y="8597"/>
                  </a:cubicBezTo>
                  <a:lnTo>
                    <a:pt x="10014" y="8990"/>
                  </a:lnTo>
                  <a:lnTo>
                    <a:pt x="9811" y="9347"/>
                  </a:lnTo>
                  <a:lnTo>
                    <a:pt x="9228" y="9157"/>
                  </a:lnTo>
                  <a:cubicBezTo>
                    <a:pt x="9213" y="9154"/>
                    <a:pt x="9198" y="9152"/>
                    <a:pt x="9184" y="9152"/>
                  </a:cubicBezTo>
                  <a:cubicBezTo>
                    <a:pt x="9141" y="9152"/>
                    <a:pt x="9103" y="9166"/>
                    <a:pt x="9085" y="9193"/>
                  </a:cubicBezTo>
                  <a:cubicBezTo>
                    <a:pt x="9037" y="9228"/>
                    <a:pt x="8990" y="9264"/>
                    <a:pt x="8954" y="9288"/>
                  </a:cubicBezTo>
                  <a:cubicBezTo>
                    <a:pt x="8906" y="9324"/>
                    <a:pt x="8871" y="9383"/>
                    <a:pt x="8895" y="9443"/>
                  </a:cubicBezTo>
                  <a:lnTo>
                    <a:pt x="8978" y="10050"/>
                  </a:lnTo>
                  <a:lnTo>
                    <a:pt x="8597" y="10181"/>
                  </a:lnTo>
                  <a:lnTo>
                    <a:pt x="8264" y="9669"/>
                  </a:lnTo>
                  <a:cubicBezTo>
                    <a:pt x="8228" y="9621"/>
                    <a:pt x="8192" y="9585"/>
                    <a:pt x="8133" y="9585"/>
                  </a:cubicBezTo>
                  <a:lnTo>
                    <a:pt x="7954" y="9585"/>
                  </a:lnTo>
                  <a:cubicBezTo>
                    <a:pt x="7894" y="9585"/>
                    <a:pt x="7847" y="9621"/>
                    <a:pt x="7811" y="9669"/>
                  </a:cubicBezTo>
                  <a:lnTo>
                    <a:pt x="7490" y="10181"/>
                  </a:lnTo>
                  <a:lnTo>
                    <a:pt x="7097" y="10050"/>
                  </a:lnTo>
                  <a:lnTo>
                    <a:pt x="7192" y="9443"/>
                  </a:lnTo>
                  <a:cubicBezTo>
                    <a:pt x="7204" y="9383"/>
                    <a:pt x="7180" y="9324"/>
                    <a:pt x="7132" y="9288"/>
                  </a:cubicBezTo>
                  <a:cubicBezTo>
                    <a:pt x="7085" y="9264"/>
                    <a:pt x="7037" y="9216"/>
                    <a:pt x="7001" y="9193"/>
                  </a:cubicBezTo>
                  <a:cubicBezTo>
                    <a:pt x="6970" y="9161"/>
                    <a:pt x="6933" y="9145"/>
                    <a:pt x="6897" y="9145"/>
                  </a:cubicBezTo>
                  <a:cubicBezTo>
                    <a:pt x="6880" y="9145"/>
                    <a:pt x="6863" y="9149"/>
                    <a:pt x="6847" y="9157"/>
                  </a:cubicBezTo>
                  <a:lnTo>
                    <a:pt x="6275" y="9347"/>
                  </a:lnTo>
                  <a:lnTo>
                    <a:pt x="6061" y="8990"/>
                  </a:lnTo>
                  <a:lnTo>
                    <a:pt x="6525" y="8597"/>
                  </a:lnTo>
                  <a:cubicBezTo>
                    <a:pt x="6573" y="8550"/>
                    <a:pt x="6585" y="8502"/>
                    <a:pt x="6573" y="8442"/>
                  </a:cubicBezTo>
                  <a:cubicBezTo>
                    <a:pt x="6549" y="8383"/>
                    <a:pt x="6537" y="8335"/>
                    <a:pt x="6537" y="8276"/>
                  </a:cubicBezTo>
                  <a:cubicBezTo>
                    <a:pt x="6537" y="8216"/>
                    <a:pt x="6489" y="8169"/>
                    <a:pt x="6430" y="8157"/>
                  </a:cubicBezTo>
                  <a:lnTo>
                    <a:pt x="5847" y="7942"/>
                  </a:lnTo>
                  <a:lnTo>
                    <a:pt x="5930" y="7538"/>
                  </a:lnTo>
                  <a:lnTo>
                    <a:pt x="6549" y="7514"/>
                  </a:lnTo>
                  <a:cubicBezTo>
                    <a:pt x="6609" y="7514"/>
                    <a:pt x="6656" y="7490"/>
                    <a:pt x="6680" y="7430"/>
                  </a:cubicBezTo>
                  <a:cubicBezTo>
                    <a:pt x="6716" y="7383"/>
                    <a:pt x="6740" y="7323"/>
                    <a:pt x="6775" y="7276"/>
                  </a:cubicBezTo>
                  <a:cubicBezTo>
                    <a:pt x="6811" y="7240"/>
                    <a:pt x="6811" y="7180"/>
                    <a:pt x="6775" y="7121"/>
                  </a:cubicBezTo>
                  <a:lnTo>
                    <a:pt x="6478" y="6585"/>
                  </a:lnTo>
                  <a:lnTo>
                    <a:pt x="6787" y="6311"/>
                  </a:lnTo>
                  <a:lnTo>
                    <a:pt x="7263" y="6704"/>
                  </a:lnTo>
                  <a:cubicBezTo>
                    <a:pt x="7293" y="6719"/>
                    <a:pt x="7327" y="6729"/>
                    <a:pt x="7363" y="6729"/>
                  </a:cubicBezTo>
                  <a:cubicBezTo>
                    <a:pt x="7385" y="6729"/>
                    <a:pt x="7407" y="6725"/>
                    <a:pt x="7430" y="6716"/>
                  </a:cubicBezTo>
                  <a:cubicBezTo>
                    <a:pt x="7478" y="6704"/>
                    <a:pt x="7537" y="6668"/>
                    <a:pt x="7597" y="6657"/>
                  </a:cubicBezTo>
                  <a:cubicBezTo>
                    <a:pt x="7656" y="6645"/>
                    <a:pt x="7680" y="6597"/>
                    <a:pt x="7704" y="6537"/>
                  </a:cubicBezTo>
                  <a:lnTo>
                    <a:pt x="7823" y="5930"/>
                  </a:lnTo>
                  <a:close/>
                  <a:moveTo>
                    <a:pt x="4454" y="1"/>
                  </a:moveTo>
                  <a:cubicBezTo>
                    <a:pt x="3739" y="1"/>
                    <a:pt x="3025" y="180"/>
                    <a:pt x="2382" y="513"/>
                  </a:cubicBezTo>
                  <a:cubicBezTo>
                    <a:pt x="2310" y="561"/>
                    <a:pt x="2287" y="644"/>
                    <a:pt x="2322" y="715"/>
                  </a:cubicBezTo>
                  <a:cubicBezTo>
                    <a:pt x="2354" y="770"/>
                    <a:pt x="2405" y="799"/>
                    <a:pt x="2458" y="799"/>
                  </a:cubicBezTo>
                  <a:cubicBezTo>
                    <a:pt x="2485" y="799"/>
                    <a:pt x="2512" y="791"/>
                    <a:pt x="2537" y="775"/>
                  </a:cubicBezTo>
                  <a:cubicBezTo>
                    <a:pt x="3132" y="465"/>
                    <a:pt x="3787" y="299"/>
                    <a:pt x="4454" y="299"/>
                  </a:cubicBezTo>
                  <a:cubicBezTo>
                    <a:pt x="6728" y="299"/>
                    <a:pt x="8597" y="2168"/>
                    <a:pt x="8597" y="4442"/>
                  </a:cubicBezTo>
                  <a:cubicBezTo>
                    <a:pt x="8597" y="4847"/>
                    <a:pt x="8537" y="5228"/>
                    <a:pt x="8430" y="5621"/>
                  </a:cubicBezTo>
                  <a:lnTo>
                    <a:pt x="7740" y="5621"/>
                  </a:lnTo>
                  <a:cubicBezTo>
                    <a:pt x="7668" y="5621"/>
                    <a:pt x="7609" y="5656"/>
                    <a:pt x="7597" y="5728"/>
                  </a:cubicBezTo>
                  <a:lnTo>
                    <a:pt x="7466" y="6371"/>
                  </a:lnTo>
                  <a:lnTo>
                    <a:pt x="7442" y="6371"/>
                  </a:lnTo>
                  <a:lnTo>
                    <a:pt x="6942" y="5966"/>
                  </a:lnTo>
                  <a:cubicBezTo>
                    <a:pt x="6912" y="5948"/>
                    <a:pt x="6879" y="5939"/>
                    <a:pt x="6847" y="5939"/>
                  </a:cubicBezTo>
                  <a:cubicBezTo>
                    <a:pt x="6814" y="5939"/>
                    <a:pt x="6781" y="5948"/>
                    <a:pt x="6751" y="5966"/>
                  </a:cubicBezTo>
                  <a:lnTo>
                    <a:pt x="6239" y="6407"/>
                  </a:lnTo>
                  <a:cubicBezTo>
                    <a:pt x="6180" y="6442"/>
                    <a:pt x="6168" y="6537"/>
                    <a:pt x="6216" y="6597"/>
                  </a:cubicBezTo>
                  <a:lnTo>
                    <a:pt x="6525" y="7180"/>
                  </a:lnTo>
                  <a:cubicBezTo>
                    <a:pt x="6525" y="7180"/>
                    <a:pt x="6525" y="7192"/>
                    <a:pt x="6513" y="7192"/>
                  </a:cubicBezTo>
                  <a:lnTo>
                    <a:pt x="5858" y="7204"/>
                  </a:lnTo>
                  <a:cubicBezTo>
                    <a:pt x="5775" y="7204"/>
                    <a:pt x="5716" y="7264"/>
                    <a:pt x="5704" y="7335"/>
                  </a:cubicBezTo>
                  <a:lnTo>
                    <a:pt x="5585" y="7990"/>
                  </a:lnTo>
                  <a:cubicBezTo>
                    <a:pt x="5573" y="8073"/>
                    <a:pt x="5620" y="8145"/>
                    <a:pt x="5680" y="8157"/>
                  </a:cubicBezTo>
                  <a:lnTo>
                    <a:pt x="6013" y="8288"/>
                  </a:lnTo>
                  <a:cubicBezTo>
                    <a:pt x="5525" y="8502"/>
                    <a:pt x="5001" y="8585"/>
                    <a:pt x="4454" y="8585"/>
                  </a:cubicBezTo>
                  <a:cubicBezTo>
                    <a:pt x="2179" y="8585"/>
                    <a:pt x="322" y="6728"/>
                    <a:pt x="322" y="4454"/>
                  </a:cubicBezTo>
                  <a:cubicBezTo>
                    <a:pt x="322" y="3168"/>
                    <a:pt x="894" y="2001"/>
                    <a:pt x="1894" y="1203"/>
                  </a:cubicBezTo>
                  <a:cubicBezTo>
                    <a:pt x="1965" y="1144"/>
                    <a:pt x="1965" y="1061"/>
                    <a:pt x="1929" y="989"/>
                  </a:cubicBezTo>
                  <a:cubicBezTo>
                    <a:pt x="1895" y="942"/>
                    <a:pt x="1850" y="921"/>
                    <a:pt x="1804" y="921"/>
                  </a:cubicBezTo>
                  <a:cubicBezTo>
                    <a:pt x="1769" y="921"/>
                    <a:pt x="1734" y="933"/>
                    <a:pt x="1703" y="953"/>
                  </a:cubicBezTo>
                  <a:cubicBezTo>
                    <a:pt x="632" y="1799"/>
                    <a:pt x="1" y="3085"/>
                    <a:pt x="1" y="4454"/>
                  </a:cubicBezTo>
                  <a:cubicBezTo>
                    <a:pt x="1" y="5645"/>
                    <a:pt x="465" y="6764"/>
                    <a:pt x="1298" y="7597"/>
                  </a:cubicBezTo>
                  <a:cubicBezTo>
                    <a:pt x="2132" y="8431"/>
                    <a:pt x="3251" y="8883"/>
                    <a:pt x="4442" y="8883"/>
                  </a:cubicBezTo>
                  <a:cubicBezTo>
                    <a:pt x="5001" y="8883"/>
                    <a:pt x="5537" y="8788"/>
                    <a:pt x="6049" y="8585"/>
                  </a:cubicBezTo>
                  <a:lnTo>
                    <a:pt x="6049" y="8585"/>
                  </a:lnTo>
                  <a:lnTo>
                    <a:pt x="5775" y="8823"/>
                  </a:lnTo>
                  <a:cubicBezTo>
                    <a:pt x="5716" y="8871"/>
                    <a:pt x="5704" y="8966"/>
                    <a:pt x="5751" y="9026"/>
                  </a:cubicBezTo>
                  <a:lnTo>
                    <a:pt x="6073" y="9585"/>
                  </a:lnTo>
                  <a:cubicBezTo>
                    <a:pt x="6101" y="9632"/>
                    <a:pt x="6158" y="9664"/>
                    <a:pt x="6211" y="9664"/>
                  </a:cubicBezTo>
                  <a:cubicBezTo>
                    <a:pt x="6225" y="9664"/>
                    <a:pt x="6239" y="9662"/>
                    <a:pt x="6251" y="9657"/>
                  </a:cubicBezTo>
                  <a:lnTo>
                    <a:pt x="6882" y="9455"/>
                  </a:lnTo>
                  <a:cubicBezTo>
                    <a:pt x="6882" y="9455"/>
                    <a:pt x="6894" y="9455"/>
                    <a:pt x="6894" y="9466"/>
                  </a:cubicBezTo>
                  <a:lnTo>
                    <a:pt x="6787" y="10121"/>
                  </a:lnTo>
                  <a:cubicBezTo>
                    <a:pt x="6775" y="10193"/>
                    <a:pt x="6823" y="10276"/>
                    <a:pt x="6894" y="10288"/>
                  </a:cubicBezTo>
                  <a:lnTo>
                    <a:pt x="7525" y="10514"/>
                  </a:lnTo>
                  <a:cubicBezTo>
                    <a:pt x="7537" y="10514"/>
                    <a:pt x="7549" y="10526"/>
                    <a:pt x="7585" y="10526"/>
                  </a:cubicBezTo>
                  <a:cubicBezTo>
                    <a:pt x="7644" y="10526"/>
                    <a:pt x="7680" y="10490"/>
                    <a:pt x="7716" y="10455"/>
                  </a:cubicBezTo>
                  <a:lnTo>
                    <a:pt x="8061" y="9883"/>
                  </a:lnTo>
                  <a:lnTo>
                    <a:pt x="8073" y="9883"/>
                  </a:lnTo>
                  <a:lnTo>
                    <a:pt x="8418" y="10455"/>
                  </a:lnTo>
                  <a:cubicBezTo>
                    <a:pt x="8445" y="10499"/>
                    <a:pt x="8497" y="10523"/>
                    <a:pt x="8547" y="10523"/>
                  </a:cubicBezTo>
                  <a:cubicBezTo>
                    <a:pt x="8565" y="10523"/>
                    <a:pt x="8582" y="10520"/>
                    <a:pt x="8597" y="10514"/>
                  </a:cubicBezTo>
                  <a:lnTo>
                    <a:pt x="9216" y="10288"/>
                  </a:lnTo>
                  <a:cubicBezTo>
                    <a:pt x="9287" y="10252"/>
                    <a:pt x="9323" y="10193"/>
                    <a:pt x="9323" y="10121"/>
                  </a:cubicBezTo>
                  <a:lnTo>
                    <a:pt x="9216" y="9466"/>
                  </a:lnTo>
                  <a:cubicBezTo>
                    <a:pt x="9216" y="9466"/>
                    <a:pt x="9228" y="9466"/>
                    <a:pt x="9228" y="9455"/>
                  </a:cubicBezTo>
                  <a:lnTo>
                    <a:pt x="9859" y="9657"/>
                  </a:lnTo>
                  <a:cubicBezTo>
                    <a:pt x="9878" y="9666"/>
                    <a:pt x="9897" y="9671"/>
                    <a:pt x="9916" y="9671"/>
                  </a:cubicBezTo>
                  <a:cubicBezTo>
                    <a:pt x="9966" y="9671"/>
                    <a:pt x="10011" y="9638"/>
                    <a:pt x="10038" y="9585"/>
                  </a:cubicBezTo>
                  <a:lnTo>
                    <a:pt x="10359" y="9026"/>
                  </a:lnTo>
                  <a:cubicBezTo>
                    <a:pt x="10395" y="8966"/>
                    <a:pt x="10395" y="8871"/>
                    <a:pt x="10335" y="8823"/>
                  </a:cubicBezTo>
                  <a:lnTo>
                    <a:pt x="9847" y="8395"/>
                  </a:lnTo>
                  <a:lnTo>
                    <a:pt x="9847" y="8383"/>
                  </a:lnTo>
                  <a:lnTo>
                    <a:pt x="10454" y="8145"/>
                  </a:lnTo>
                  <a:cubicBezTo>
                    <a:pt x="10460" y="8146"/>
                    <a:pt x="10465" y="8146"/>
                    <a:pt x="10470" y="8146"/>
                  </a:cubicBezTo>
                  <a:cubicBezTo>
                    <a:pt x="10532" y="8146"/>
                    <a:pt x="10572" y="8080"/>
                    <a:pt x="10561" y="8014"/>
                  </a:cubicBezTo>
                  <a:lnTo>
                    <a:pt x="10442" y="7359"/>
                  </a:lnTo>
                  <a:cubicBezTo>
                    <a:pt x="10419" y="7288"/>
                    <a:pt x="10359" y="7240"/>
                    <a:pt x="10288" y="7228"/>
                  </a:cubicBezTo>
                  <a:lnTo>
                    <a:pt x="9633" y="7204"/>
                  </a:lnTo>
                  <a:cubicBezTo>
                    <a:pt x="9633" y="7204"/>
                    <a:pt x="9633" y="7192"/>
                    <a:pt x="9621" y="7192"/>
                  </a:cubicBezTo>
                  <a:lnTo>
                    <a:pt x="9930" y="6609"/>
                  </a:lnTo>
                  <a:cubicBezTo>
                    <a:pt x="9966" y="6549"/>
                    <a:pt x="9942" y="6466"/>
                    <a:pt x="9907" y="6418"/>
                  </a:cubicBezTo>
                  <a:lnTo>
                    <a:pt x="9395" y="5990"/>
                  </a:lnTo>
                  <a:cubicBezTo>
                    <a:pt x="9365" y="5966"/>
                    <a:pt x="9332" y="5954"/>
                    <a:pt x="9299" y="5954"/>
                  </a:cubicBezTo>
                  <a:cubicBezTo>
                    <a:pt x="9267" y="5954"/>
                    <a:pt x="9234" y="5966"/>
                    <a:pt x="9204" y="5990"/>
                  </a:cubicBezTo>
                  <a:lnTo>
                    <a:pt x="8692" y="6395"/>
                  </a:lnTo>
                  <a:lnTo>
                    <a:pt x="8680" y="6395"/>
                  </a:lnTo>
                  <a:lnTo>
                    <a:pt x="8609" y="6049"/>
                  </a:lnTo>
                  <a:lnTo>
                    <a:pt x="8609" y="6037"/>
                  </a:lnTo>
                  <a:cubicBezTo>
                    <a:pt x="8799" y="5525"/>
                    <a:pt x="8895" y="5002"/>
                    <a:pt x="8895" y="4454"/>
                  </a:cubicBezTo>
                  <a:cubicBezTo>
                    <a:pt x="8895" y="3263"/>
                    <a:pt x="8430" y="2144"/>
                    <a:pt x="7597" y="1311"/>
                  </a:cubicBezTo>
                  <a:cubicBezTo>
                    <a:pt x="6763" y="477"/>
                    <a:pt x="5644" y="1"/>
                    <a:pt x="44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pic>
        <p:nvPicPr>
          <p:cNvPr id="117710844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9895848" y="140052"/>
            <a:ext cx="1969732" cy="401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 bwMode="auto">
          <a:xfrm>
            <a:off x="613317" y="1538867"/>
            <a:ext cx="10816684" cy="4884708"/>
          </a:xfrm>
        </p:spPr>
        <p:txBody>
          <a:bodyPr/>
          <a:lstStyle/>
          <a:p>
            <a:pPr algn="just">
              <a:defRPr/>
            </a:pPr>
            <a:r>
              <a:rPr lang="ru-RU" sz="260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Представляется, что размер вознаграждения,  поставленный в зависимость от степени участия соавтора в творческом труде, результатом которого является служебный объект патентного права,   должен определяться только при выплате вознаграждения за его создание. </a:t>
            </a:r>
            <a:endParaRPr/>
          </a:p>
          <a:p>
            <a:pPr algn="just">
              <a:defRPr/>
            </a:pPr>
            <a:endParaRPr lang="ru-RU" sz="2600">
              <a:solidFill>
                <a:schemeClr val="tx1"/>
              </a:solidFill>
              <a:latin typeface="+mn-lt"/>
              <a:ea typeface="Calibri"/>
              <a:cs typeface="Times New Roman"/>
            </a:endParaRPr>
          </a:p>
          <a:p>
            <a:pPr algn="just">
              <a:defRPr/>
            </a:pPr>
            <a:r>
              <a:rPr lang="ru-RU" sz="260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За использование охраняемого объекта размер вознаграждения должен определяться на основе других, менее спорных, но экономически обоснованных критериев.  </a:t>
            </a:r>
            <a:endParaRPr/>
          </a:p>
          <a:p>
            <a:pPr>
              <a:defRPr/>
            </a:pPr>
            <a:endParaRPr lang="ru-RU" sz="26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613317" y="434424"/>
            <a:ext cx="10412752" cy="624941"/>
          </a:xfrm>
        </p:spPr>
        <p:txBody>
          <a:bodyPr/>
          <a:lstStyle/>
          <a:p>
            <a:pPr>
              <a:defRPr/>
            </a:pPr>
            <a:r>
              <a:rPr lang="ru-RU" sz="3200"/>
              <a:t>Заключение</a:t>
            </a:r>
            <a:endParaRPr/>
          </a:p>
        </p:txBody>
      </p:sp>
      <p:pic>
        <p:nvPicPr>
          <p:cNvPr id="1414450847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9895848" y="140052"/>
            <a:ext cx="1969732" cy="401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9797" y="439420"/>
            <a:ext cx="11967099" cy="64071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>
                <a:solidFill>
                  <a:srgbClr val="923826"/>
                </a:solidFill>
              </a:rPr>
              <a:t>Служебное изобретательство и вознаграждение работника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417194" y="1231264"/>
            <a:ext cx="11607166" cy="917131"/>
          </a:xfrm>
        </p:spPr>
        <p:txBody>
          <a:bodyPr/>
          <a:lstStyle/>
          <a:p>
            <a:pPr>
              <a:defRPr/>
            </a:pPr>
            <a:r>
              <a:rPr lang="ru-RU" sz="2400" i="0">
                <a:solidFill>
                  <a:schemeClr val="accent3">
                    <a:lumMod val="50000"/>
                  </a:schemeClr>
                </a:solidFill>
                <a:latin typeface="+mn-lt"/>
              </a:rPr>
              <a:t>Отношения между работником и работодателем по вознаграждению за служебные результаты интеллектуальной деятельности вызывают вопросы</a:t>
            </a:r>
            <a:endParaRPr lang="en-US" sz="240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54330" y="2296569"/>
            <a:ext cx="11401426" cy="2463194"/>
          </a:xfrm>
          <a:prstGeom prst="rect">
            <a:avLst/>
          </a:prstGeom>
          <a:solidFill>
            <a:srgbClr val="851515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417194" y="4869159"/>
            <a:ext cx="11401426" cy="1789092"/>
          </a:xfrm>
          <a:prstGeom prst="rect">
            <a:avLst/>
          </a:prstGeom>
          <a:solidFill>
            <a:srgbClr val="8FAADC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бъект 2"/>
          <p:cNvSpPr txBox="1"/>
          <p:nvPr/>
        </p:nvSpPr>
        <p:spPr bwMode="auto">
          <a:xfrm>
            <a:off x="1749747" y="2447875"/>
            <a:ext cx="9865995" cy="2088614"/>
          </a:xfrm>
          <a:prstGeom prst="rect">
            <a:avLst/>
          </a:prstGeom>
        </p:spPr>
        <p:txBody>
          <a:bodyPr/>
          <a:lstStyle>
            <a:lvl1pPr marL="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1pPr>
            <a:lvl2pPr marL="45720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2pPr>
            <a:lvl3pPr marL="91440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3pPr>
            <a:lvl4pPr marL="137160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4pPr>
            <a:lvl5pPr marL="182880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200" b="0" i="0">
                <a:solidFill>
                  <a:srgbClr val="22272F"/>
                </a:solidFill>
                <a:latin typeface="PT Serif"/>
              </a:rPr>
              <a:t>Постановление Конституционного Суда РФ от 24 марта 2023 г. N 10-П "По делу о проверке конституционности пункта 4 статьи 1370 Гражданского кодекса Российской Федерации и пункта 3 Правил выплаты вознаграждения за служебные изобретения, служебные полезные модели, служебные промышленные образцы в связи с жалобой общества с ограниченной ответственностью "Гидробур-Сервис"</a:t>
            </a:r>
            <a:endParaRPr lang="ru-RU" sz="2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Объект 2"/>
          <p:cNvSpPr txBox="1"/>
          <p:nvPr/>
        </p:nvSpPr>
        <p:spPr bwMode="auto">
          <a:xfrm>
            <a:off x="1749748" y="4971495"/>
            <a:ext cx="9865994" cy="1145219"/>
          </a:xfrm>
          <a:prstGeom prst="rect">
            <a:avLst/>
          </a:prstGeom>
        </p:spPr>
        <p:txBody>
          <a:bodyPr/>
          <a:lstStyle>
            <a:lvl1pPr marL="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1pPr>
            <a:lvl2pPr marL="45720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2pPr>
            <a:lvl3pPr marL="91440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3pPr>
            <a:lvl4pPr marL="137160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4pPr>
            <a:lvl5pPr marL="182880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r>
              <a:rPr lang="ru-RU" sz="2000">
                <a:solidFill>
                  <a:schemeClr val="tx1"/>
                </a:solidFill>
                <a:latin typeface="PT Serif"/>
                <a:ea typeface="Calibri"/>
                <a:cs typeface="Times New Roman"/>
              </a:rPr>
              <a:t>В настоящее время Постановление Правительства РФ  № 512 от 4 июня 2014 г признано утратившим силу с 1 января 2021 г., Постановлением Правительства РФ  №296 от 18 марта 2020 г, которым утверждены новые Правилами выплаты вознаграждения за служебные изобретения, служебные полезные модели, служебные промышленные образцы.</a:t>
            </a:r>
            <a:endParaRPr/>
          </a:p>
        </p:txBody>
      </p:sp>
      <p:sp>
        <p:nvSpPr>
          <p:cNvPr id="4" name="Google Shape;10737;p88"/>
          <p:cNvSpPr/>
          <p:nvPr/>
        </p:nvSpPr>
        <p:spPr bwMode="auto">
          <a:xfrm>
            <a:off x="703092" y="2612830"/>
            <a:ext cx="697894" cy="736491"/>
          </a:xfrm>
          <a:custGeom>
            <a:avLst/>
            <a:gdLst/>
            <a:ahLst/>
            <a:cxnLst/>
            <a:rect l="l" t="t" r="r" b="b"/>
            <a:pathLst>
              <a:path w="10895" h="11216" fill="norm" stroke="1" extrusionOk="0">
                <a:moveTo>
                  <a:pt x="5454" y="322"/>
                </a:moveTo>
                <a:cubicBezTo>
                  <a:pt x="5740" y="322"/>
                  <a:pt x="5954" y="548"/>
                  <a:pt x="5954" y="834"/>
                </a:cubicBezTo>
                <a:cubicBezTo>
                  <a:pt x="5954" y="1012"/>
                  <a:pt x="5871" y="1155"/>
                  <a:pt x="5716" y="1250"/>
                </a:cubicBezTo>
                <a:lnTo>
                  <a:pt x="5704" y="1262"/>
                </a:lnTo>
                <a:lnTo>
                  <a:pt x="5692" y="1262"/>
                </a:lnTo>
                <a:cubicBezTo>
                  <a:pt x="5680" y="1262"/>
                  <a:pt x="5680" y="1274"/>
                  <a:pt x="5656" y="1274"/>
                </a:cubicBezTo>
                <a:lnTo>
                  <a:pt x="5644" y="1274"/>
                </a:lnTo>
                <a:cubicBezTo>
                  <a:pt x="5644" y="1274"/>
                  <a:pt x="5632" y="1274"/>
                  <a:pt x="5632" y="1298"/>
                </a:cubicBezTo>
                <a:lnTo>
                  <a:pt x="5621" y="1298"/>
                </a:lnTo>
                <a:cubicBezTo>
                  <a:pt x="5597" y="1298"/>
                  <a:pt x="5597" y="1298"/>
                  <a:pt x="5585" y="1310"/>
                </a:cubicBezTo>
                <a:lnTo>
                  <a:pt x="5263" y="1310"/>
                </a:lnTo>
                <a:cubicBezTo>
                  <a:pt x="5240" y="1310"/>
                  <a:pt x="5240" y="1310"/>
                  <a:pt x="5228" y="1298"/>
                </a:cubicBezTo>
                <a:lnTo>
                  <a:pt x="5216" y="1298"/>
                </a:lnTo>
                <a:cubicBezTo>
                  <a:pt x="5216" y="1298"/>
                  <a:pt x="5204" y="1298"/>
                  <a:pt x="5204" y="1274"/>
                </a:cubicBezTo>
                <a:lnTo>
                  <a:pt x="5180" y="1274"/>
                </a:lnTo>
                <a:cubicBezTo>
                  <a:pt x="5168" y="1274"/>
                  <a:pt x="5168" y="1262"/>
                  <a:pt x="5156" y="1262"/>
                </a:cubicBezTo>
                <a:lnTo>
                  <a:pt x="5144" y="1262"/>
                </a:lnTo>
                <a:cubicBezTo>
                  <a:pt x="5144" y="1262"/>
                  <a:pt x="5120" y="1262"/>
                  <a:pt x="5120" y="1250"/>
                </a:cubicBezTo>
                <a:cubicBezTo>
                  <a:pt x="4989" y="1155"/>
                  <a:pt x="4882" y="1012"/>
                  <a:pt x="4882" y="834"/>
                </a:cubicBezTo>
                <a:cubicBezTo>
                  <a:pt x="4942" y="548"/>
                  <a:pt x="5168" y="322"/>
                  <a:pt x="5454" y="322"/>
                </a:cubicBezTo>
                <a:close/>
                <a:moveTo>
                  <a:pt x="5644" y="1631"/>
                </a:moveTo>
                <a:lnTo>
                  <a:pt x="5644" y="1834"/>
                </a:lnTo>
                <a:lnTo>
                  <a:pt x="5240" y="1834"/>
                </a:lnTo>
                <a:lnTo>
                  <a:pt x="5240" y="1631"/>
                </a:lnTo>
                <a:lnTo>
                  <a:pt x="5263" y="1631"/>
                </a:lnTo>
                <a:cubicBezTo>
                  <a:pt x="5275" y="1631"/>
                  <a:pt x="5287" y="1631"/>
                  <a:pt x="5287" y="1655"/>
                </a:cubicBezTo>
                <a:lnTo>
                  <a:pt x="5632" y="1655"/>
                </a:lnTo>
                <a:cubicBezTo>
                  <a:pt x="5621" y="1631"/>
                  <a:pt x="5632" y="1631"/>
                  <a:pt x="5644" y="1631"/>
                </a:cubicBezTo>
                <a:close/>
                <a:moveTo>
                  <a:pt x="7002" y="2143"/>
                </a:moveTo>
                <a:cubicBezTo>
                  <a:pt x="7418" y="2143"/>
                  <a:pt x="7799" y="2310"/>
                  <a:pt x="8085" y="2584"/>
                </a:cubicBezTo>
                <a:cubicBezTo>
                  <a:pt x="8335" y="2858"/>
                  <a:pt x="8680" y="3001"/>
                  <a:pt x="9050" y="3001"/>
                </a:cubicBezTo>
                <a:lnTo>
                  <a:pt x="10514" y="3001"/>
                </a:lnTo>
                <a:lnTo>
                  <a:pt x="10514" y="3334"/>
                </a:lnTo>
                <a:lnTo>
                  <a:pt x="9050" y="3334"/>
                </a:lnTo>
                <a:lnTo>
                  <a:pt x="9050" y="3346"/>
                </a:lnTo>
                <a:cubicBezTo>
                  <a:pt x="8597" y="3346"/>
                  <a:pt x="8180" y="3167"/>
                  <a:pt x="7859" y="2846"/>
                </a:cubicBezTo>
                <a:cubicBezTo>
                  <a:pt x="7645" y="2608"/>
                  <a:pt x="7323" y="2465"/>
                  <a:pt x="7002" y="2465"/>
                </a:cubicBezTo>
                <a:lnTo>
                  <a:pt x="3942" y="2465"/>
                </a:lnTo>
                <a:cubicBezTo>
                  <a:pt x="3573" y="2465"/>
                  <a:pt x="3227" y="2620"/>
                  <a:pt x="2977" y="2882"/>
                </a:cubicBezTo>
                <a:cubicBezTo>
                  <a:pt x="2715" y="3167"/>
                  <a:pt x="2311" y="3334"/>
                  <a:pt x="1894" y="3334"/>
                </a:cubicBezTo>
                <a:lnTo>
                  <a:pt x="370" y="3334"/>
                </a:lnTo>
                <a:lnTo>
                  <a:pt x="370" y="3001"/>
                </a:lnTo>
                <a:lnTo>
                  <a:pt x="1834" y="3001"/>
                </a:lnTo>
                <a:cubicBezTo>
                  <a:pt x="2203" y="3001"/>
                  <a:pt x="2549" y="2858"/>
                  <a:pt x="2799" y="2584"/>
                </a:cubicBezTo>
                <a:cubicBezTo>
                  <a:pt x="3073" y="2310"/>
                  <a:pt x="3477" y="2143"/>
                  <a:pt x="3894" y="2143"/>
                </a:cubicBezTo>
                <a:close/>
                <a:moveTo>
                  <a:pt x="1525" y="3894"/>
                </a:moveTo>
                <a:lnTo>
                  <a:pt x="2644" y="6382"/>
                </a:lnTo>
                <a:lnTo>
                  <a:pt x="406" y="6382"/>
                </a:lnTo>
                <a:lnTo>
                  <a:pt x="1525" y="3894"/>
                </a:lnTo>
                <a:close/>
                <a:moveTo>
                  <a:pt x="9371" y="3894"/>
                </a:moveTo>
                <a:lnTo>
                  <a:pt x="10478" y="6382"/>
                </a:lnTo>
                <a:lnTo>
                  <a:pt x="8252" y="6382"/>
                </a:lnTo>
                <a:lnTo>
                  <a:pt x="9371" y="3894"/>
                </a:lnTo>
                <a:close/>
                <a:moveTo>
                  <a:pt x="2739" y="6692"/>
                </a:moveTo>
                <a:cubicBezTo>
                  <a:pt x="2727" y="7335"/>
                  <a:pt x="2227" y="7847"/>
                  <a:pt x="1596" y="7847"/>
                </a:cubicBezTo>
                <a:lnTo>
                  <a:pt x="1477" y="7847"/>
                </a:lnTo>
                <a:cubicBezTo>
                  <a:pt x="858" y="7847"/>
                  <a:pt x="334" y="7335"/>
                  <a:pt x="334" y="6692"/>
                </a:cubicBezTo>
                <a:close/>
                <a:moveTo>
                  <a:pt x="10574" y="6692"/>
                </a:moveTo>
                <a:cubicBezTo>
                  <a:pt x="10574" y="7335"/>
                  <a:pt x="10050" y="7847"/>
                  <a:pt x="9431" y="7847"/>
                </a:cubicBezTo>
                <a:lnTo>
                  <a:pt x="9300" y="7847"/>
                </a:lnTo>
                <a:cubicBezTo>
                  <a:pt x="8680" y="7847"/>
                  <a:pt x="8157" y="7335"/>
                  <a:pt x="8157" y="6692"/>
                </a:cubicBezTo>
                <a:close/>
                <a:moveTo>
                  <a:pt x="7645" y="9585"/>
                </a:moveTo>
                <a:cubicBezTo>
                  <a:pt x="7728" y="9585"/>
                  <a:pt x="7811" y="9656"/>
                  <a:pt x="7811" y="9763"/>
                </a:cubicBezTo>
                <a:lnTo>
                  <a:pt x="7811" y="10049"/>
                </a:lnTo>
                <a:lnTo>
                  <a:pt x="4418" y="10049"/>
                </a:lnTo>
                <a:cubicBezTo>
                  <a:pt x="4335" y="10049"/>
                  <a:pt x="4263" y="10121"/>
                  <a:pt x="4263" y="10204"/>
                </a:cubicBezTo>
                <a:cubicBezTo>
                  <a:pt x="4263" y="10299"/>
                  <a:pt x="4335" y="10371"/>
                  <a:pt x="4418" y="10371"/>
                </a:cubicBezTo>
                <a:lnTo>
                  <a:pt x="8407" y="10371"/>
                </a:lnTo>
                <a:cubicBezTo>
                  <a:pt x="8514" y="10371"/>
                  <a:pt x="8585" y="10442"/>
                  <a:pt x="8585" y="10549"/>
                </a:cubicBezTo>
                <a:lnTo>
                  <a:pt x="8585" y="10906"/>
                </a:lnTo>
                <a:lnTo>
                  <a:pt x="2275" y="10906"/>
                </a:lnTo>
                <a:lnTo>
                  <a:pt x="2275" y="10549"/>
                </a:lnTo>
                <a:cubicBezTo>
                  <a:pt x="2275" y="10442"/>
                  <a:pt x="2358" y="10371"/>
                  <a:pt x="2453" y="10371"/>
                </a:cubicBezTo>
                <a:lnTo>
                  <a:pt x="3382" y="10371"/>
                </a:lnTo>
                <a:cubicBezTo>
                  <a:pt x="3465" y="10371"/>
                  <a:pt x="3549" y="10299"/>
                  <a:pt x="3549" y="10204"/>
                </a:cubicBezTo>
                <a:cubicBezTo>
                  <a:pt x="3549" y="10121"/>
                  <a:pt x="3465" y="10049"/>
                  <a:pt x="3382" y="10049"/>
                </a:cubicBezTo>
                <a:lnTo>
                  <a:pt x="3073" y="10049"/>
                </a:lnTo>
                <a:lnTo>
                  <a:pt x="3073" y="9763"/>
                </a:lnTo>
                <a:cubicBezTo>
                  <a:pt x="3073" y="9668"/>
                  <a:pt x="3144" y="9585"/>
                  <a:pt x="3251" y="9585"/>
                </a:cubicBezTo>
                <a:close/>
                <a:moveTo>
                  <a:pt x="5454" y="0"/>
                </a:moveTo>
                <a:cubicBezTo>
                  <a:pt x="4989" y="0"/>
                  <a:pt x="4632" y="369"/>
                  <a:pt x="4632" y="822"/>
                </a:cubicBezTo>
                <a:cubicBezTo>
                  <a:pt x="4632" y="1072"/>
                  <a:pt x="4751" y="1298"/>
                  <a:pt x="4930" y="1453"/>
                </a:cubicBezTo>
                <a:lnTo>
                  <a:pt x="4930" y="1810"/>
                </a:lnTo>
                <a:lnTo>
                  <a:pt x="3894" y="1810"/>
                </a:lnTo>
                <a:cubicBezTo>
                  <a:pt x="3382" y="1810"/>
                  <a:pt x="2906" y="2024"/>
                  <a:pt x="2584" y="2370"/>
                </a:cubicBezTo>
                <a:cubicBezTo>
                  <a:pt x="2382" y="2572"/>
                  <a:pt x="2120" y="2691"/>
                  <a:pt x="1834" y="2691"/>
                </a:cubicBezTo>
                <a:lnTo>
                  <a:pt x="346" y="2691"/>
                </a:lnTo>
                <a:cubicBezTo>
                  <a:pt x="179" y="2691"/>
                  <a:pt x="48" y="2822"/>
                  <a:pt x="48" y="2989"/>
                </a:cubicBezTo>
                <a:lnTo>
                  <a:pt x="48" y="3382"/>
                </a:lnTo>
                <a:cubicBezTo>
                  <a:pt x="48" y="3536"/>
                  <a:pt x="179" y="3679"/>
                  <a:pt x="346" y="3679"/>
                </a:cubicBezTo>
                <a:lnTo>
                  <a:pt x="1263" y="3679"/>
                </a:lnTo>
                <a:lnTo>
                  <a:pt x="1" y="6477"/>
                </a:lnTo>
                <a:lnTo>
                  <a:pt x="1" y="6489"/>
                </a:lnTo>
                <a:lnTo>
                  <a:pt x="1" y="6501"/>
                </a:lnTo>
                <a:lnTo>
                  <a:pt x="1" y="6513"/>
                </a:lnTo>
                <a:lnTo>
                  <a:pt x="1" y="6537"/>
                </a:lnTo>
                <a:lnTo>
                  <a:pt x="1" y="6692"/>
                </a:lnTo>
                <a:cubicBezTo>
                  <a:pt x="1" y="7501"/>
                  <a:pt x="656" y="8168"/>
                  <a:pt x="1477" y="8168"/>
                </a:cubicBezTo>
                <a:lnTo>
                  <a:pt x="1596" y="8168"/>
                </a:lnTo>
                <a:cubicBezTo>
                  <a:pt x="2406" y="8168"/>
                  <a:pt x="3073" y="7513"/>
                  <a:pt x="3073" y="6692"/>
                </a:cubicBezTo>
                <a:lnTo>
                  <a:pt x="3073" y="6537"/>
                </a:lnTo>
                <a:lnTo>
                  <a:pt x="3073" y="6513"/>
                </a:lnTo>
                <a:lnTo>
                  <a:pt x="3073" y="6501"/>
                </a:lnTo>
                <a:lnTo>
                  <a:pt x="3073" y="6489"/>
                </a:lnTo>
                <a:lnTo>
                  <a:pt x="3073" y="6477"/>
                </a:lnTo>
                <a:lnTo>
                  <a:pt x="1811" y="3679"/>
                </a:lnTo>
                <a:lnTo>
                  <a:pt x="1930" y="3679"/>
                </a:lnTo>
                <a:cubicBezTo>
                  <a:pt x="2430" y="3679"/>
                  <a:pt x="2906" y="3465"/>
                  <a:pt x="3239" y="3120"/>
                </a:cubicBezTo>
                <a:cubicBezTo>
                  <a:pt x="3430" y="2917"/>
                  <a:pt x="3692" y="2798"/>
                  <a:pt x="3977" y="2798"/>
                </a:cubicBezTo>
                <a:lnTo>
                  <a:pt x="4942" y="2798"/>
                </a:lnTo>
                <a:lnTo>
                  <a:pt x="4942" y="9251"/>
                </a:lnTo>
                <a:lnTo>
                  <a:pt x="3275" y="9251"/>
                </a:lnTo>
                <a:cubicBezTo>
                  <a:pt x="3013" y="9251"/>
                  <a:pt x="2787" y="9478"/>
                  <a:pt x="2787" y="9752"/>
                </a:cubicBezTo>
                <a:lnTo>
                  <a:pt x="2787" y="10025"/>
                </a:lnTo>
                <a:lnTo>
                  <a:pt x="2501" y="10025"/>
                </a:lnTo>
                <a:cubicBezTo>
                  <a:pt x="2227" y="10025"/>
                  <a:pt x="2001" y="10252"/>
                  <a:pt x="2001" y="10537"/>
                </a:cubicBezTo>
                <a:lnTo>
                  <a:pt x="2001" y="11061"/>
                </a:lnTo>
                <a:cubicBezTo>
                  <a:pt x="2001" y="11145"/>
                  <a:pt x="2072" y="11216"/>
                  <a:pt x="2168" y="11216"/>
                </a:cubicBezTo>
                <a:lnTo>
                  <a:pt x="8799" y="11216"/>
                </a:lnTo>
                <a:cubicBezTo>
                  <a:pt x="8895" y="11216"/>
                  <a:pt x="8966" y="11145"/>
                  <a:pt x="8966" y="11061"/>
                </a:cubicBezTo>
                <a:lnTo>
                  <a:pt x="8966" y="10537"/>
                </a:lnTo>
                <a:cubicBezTo>
                  <a:pt x="8966" y="10252"/>
                  <a:pt x="8740" y="10025"/>
                  <a:pt x="8454" y="10025"/>
                </a:cubicBezTo>
                <a:lnTo>
                  <a:pt x="8180" y="10025"/>
                </a:lnTo>
                <a:lnTo>
                  <a:pt x="8180" y="9752"/>
                </a:lnTo>
                <a:cubicBezTo>
                  <a:pt x="8180" y="9478"/>
                  <a:pt x="7954" y="9251"/>
                  <a:pt x="7680" y="9251"/>
                </a:cubicBezTo>
                <a:lnTo>
                  <a:pt x="5978" y="9251"/>
                </a:lnTo>
                <a:lnTo>
                  <a:pt x="5978" y="4572"/>
                </a:lnTo>
                <a:cubicBezTo>
                  <a:pt x="5978" y="4477"/>
                  <a:pt x="5894" y="4406"/>
                  <a:pt x="5811" y="4406"/>
                </a:cubicBezTo>
                <a:cubicBezTo>
                  <a:pt x="5716" y="4406"/>
                  <a:pt x="5644" y="4477"/>
                  <a:pt x="5644" y="4572"/>
                </a:cubicBezTo>
                <a:lnTo>
                  <a:pt x="5644" y="9251"/>
                </a:lnTo>
                <a:lnTo>
                  <a:pt x="5240" y="9251"/>
                </a:lnTo>
                <a:lnTo>
                  <a:pt x="5240" y="2798"/>
                </a:lnTo>
                <a:lnTo>
                  <a:pt x="5644" y="2798"/>
                </a:lnTo>
                <a:lnTo>
                  <a:pt x="5644" y="3536"/>
                </a:lnTo>
                <a:cubicBezTo>
                  <a:pt x="5644" y="3632"/>
                  <a:pt x="5716" y="3703"/>
                  <a:pt x="5811" y="3703"/>
                </a:cubicBezTo>
                <a:cubicBezTo>
                  <a:pt x="5894" y="3703"/>
                  <a:pt x="5978" y="3632"/>
                  <a:pt x="5978" y="3536"/>
                </a:cubicBezTo>
                <a:lnTo>
                  <a:pt x="5978" y="2798"/>
                </a:lnTo>
                <a:lnTo>
                  <a:pt x="7002" y="2798"/>
                </a:lnTo>
                <a:cubicBezTo>
                  <a:pt x="7240" y="2798"/>
                  <a:pt x="7466" y="2905"/>
                  <a:pt x="7621" y="3060"/>
                </a:cubicBezTo>
                <a:cubicBezTo>
                  <a:pt x="8002" y="3453"/>
                  <a:pt x="8502" y="3679"/>
                  <a:pt x="9050" y="3679"/>
                </a:cubicBezTo>
                <a:lnTo>
                  <a:pt x="9097" y="3679"/>
                </a:lnTo>
                <a:lnTo>
                  <a:pt x="7835" y="6477"/>
                </a:lnTo>
                <a:lnTo>
                  <a:pt x="7835" y="6489"/>
                </a:lnTo>
                <a:lnTo>
                  <a:pt x="7835" y="6501"/>
                </a:lnTo>
                <a:lnTo>
                  <a:pt x="7835" y="6513"/>
                </a:lnTo>
                <a:lnTo>
                  <a:pt x="7835" y="6537"/>
                </a:lnTo>
                <a:lnTo>
                  <a:pt x="7835" y="6692"/>
                </a:lnTo>
                <a:cubicBezTo>
                  <a:pt x="7835" y="7501"/>
                  <a:pt x="8490" y="8168"/>
                  <a:pt x="9311" y="8168"/>
                </a:cubicBezTo>
                <a:lnTo>
                  <a:pt x="9431" y="8168"/>
                </a:lnTo>
                <a:cubicBezTo>
                  <a:pt x="10228" y="8168"/>
                  <a:pt x="10895" y="7513"/>
                  <a:pt x="10895" y="6692"/>
                </a:cubicBezTo>
                <a:lnTo>
                  <a:pt x="10895" y="6537"/>
                </a:lnTo>
                <a:lnTo>
                  <a:pt x="10895" y="6513"/>
                </a:lnTo>
                <a:lnTo>
                  <a:pt x="10895" y="6501"/>
                </a:lnTo>
                <a:lnTo>
                  <a:pt x="10895" y="6489"/>
                </a:lnTo>
                <a:lnTo>
                  <a:pt x="10895" y="6465"/>
                </a:lnTo>
                <a:lnTo>
                  <a:pt x="9633" y="3667"/>
                </a:lnTo>
                <a:lnTo>
                  <a:pt x="10562" y="3667"/>
                </a:lnTo>
                <a:cubicBezTo>
                  <a:pt x="10716" y="3667"/>
                  <a:pt x="10859" y="3536"/>
                  <a:pt x="10859" y="3370"/>
                </a:cubicBezTo>
                <a:lnTo>
                  <a:pt x="10859" y="2989"/>
                </a:lnTo>
                <a:cubicBezTo>
                  <a:pt x="10859" y="2822"/>
                  <a:pt x="10716" y="2691"/>
                  <a:pt x="10562" y="2691"/>
                </a:cubicBezTo>
                <a:lnTo>
                  <a:pt x="9073" y="2691"/>
                </a:lnTo>
                <a:cubicBezTo>
                  <a:pt x="8788" y="2691"/>
                  <a:pt x="8514" y="2572"/>
                  <a:pt x="8323" y="2370"/>
                </a:cubicBezTo>
                <a:cubicBezTo>
                  <a:pt x="8002" y="2012"/>
                  <a:pt x="7502" y="1810"/>
                  <a:pt x="7014" y="1810"/>
                </a:cubicBezTo>
                <a:lnTo>
                  <a:pt x="5978" y="1810"/>
                </a:lnTo>
                <a:lnTo>
                  <a:pt x="5978" y="1453"/>
                </a:lnTo>
                <a:cubicBezTo>
                  <a:pt x="6156" y="1310"/>
                  <a:pt x="6275" y="1072"/>
                  <a:pt x="6275" y="822"/>
                </a:cubicBezTo>
                <a:cubicBezTo>
                  <a:pt x="6275" y="358"/>
                  <a:pt x="5894" y="0"/>
                  <a:pt x="5454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8" name="Google Shape;10304;p87"/>
          <p:cNvSpPr/>
          <p:nvPr/>
        </p:nvSpPr>
        <p:spPr bwMode="auto">
          <a:xfrm>
            <a:off x="703092" y="5108466"/>
            <a:ext cx="697894" cy="655240"/>
          </a:xfrm>
          <a:custGeom>
            <a:avLst/>
            <a:gdLst/>
            <a:ahLst/>
            <a:cxnLst/>
            <a:rect l="l" t="t" r="r" b="b"/>
            <a:pathLst>
              <a:path w="10836" h="10708" fill="norm" stroke="1" extrusionOk="0">
                <a:moveTo>
                  <a:pt x="7677" y="328"/>
                </a:moveTo>
                <a:cubicBezTo>
                  <a:pt x="7821" y="328"/>
                  <a:pt x="7960" y="378"/>
                  <a:pt x="8061" y="480"/>
                </a:cubicBezTo>
                <a:lnTo>
                  <a:pt x="10288" y="2706"/>
                </a:lnTo>
                <a:cubicBezTo>
                  <a:pt x="10502" y="2897"/>
                  <a:pt x="10490" y="3278"/>
                  <a:pt x="10252" y="3516"/>
                </a:cubicBezTo>
                <a:cubicBezTo>
                  <a:pt x="10125" y="3643"/>
                  <a:pt x="9961" y="3709"/>
                  <a:pt x="9802" y="3709"/>
                </a:cubicBezTo>
                <a:cubicBezTo>
                  <a:pt x="9661" y="3709"/>
                  <a:pt x="9524" y="3657"/>
                  <a:pt x="9418" y="3552"/>
                </a:cubicBezTo>
                <a:lnTo>
                  <a:pt x="8264" y="2385"/>
                </a:lnTo>
                <a:cubicBezTo>
                  <a:pt x="8234" y="2355"/>
                  <a:pt x="8195" y="2340"/>
                  <a:pt x="8156" y="2340"/>
                </a:cubicBezTo>
                <a:cubicBezTo>
                  <a:pt x="8118" y="2340"/>
                  <a:pt x="8079" y="2355"/>
                  <a:pt x="8049" y="2385"/>
                </a:cubicBezTo>
                <a:cubicBezTo>
                  <a:pt x="7990" y="2444"/>
                  <a:pt x="7990" y="2540"/>
                  <a:pt x="8049" y="2599"/>
                </a:cubicBezTo>
                <a:lnTo>
                  <a:pt x="8930" y="3480"/>
                </a:lnTo>
                <a:lnTo>
                  <a:pt x="7811" y="4587"/>
                </a:lnTo>
                <a:cubicBezTo>
                  <a:pt x="7549" y="4861"/>
                  <a:pt x="7382" y="5207"/>
                  <a:pt x="7335" y="5564"/>
                </a:cubicBezTo>
                <a:cubicBezTo>
                  <a:pt x="7287" y="5921"/>
                  <a:pt x="7371" y="6290"/>
                  <a:pt x="7561" y="6588"/>
                </a:cubicBezTo>
                <a:cubicBezTo>
                  <a:pt x="7930" y="7171"/>
                  <a:pt x="7859" y="7838"/>
                  <a:pt x="7728" y="8028"/>
                </a:cubicBezTo>
                <a:cubicBezTo>
                  <a:pt x="7644" y="8016"/>
                  <a:pt x="7406" y="7897"/>
                  <a:pt x="6751" y="7350"/>
                </a:cubicBezTo>
                <a:cubicBezTo>
                  <a:pt x="6335" y="6993"/>
                  <a:pt x="5835" y="6528"/>
                  <a:pt x="5311" y="6004"/>
                </a:cubicBezTo>
                <a:lnTo>
                  <a:pt x="5204" y="5897"/>
                </a:lnTo>
                <a:lnTo>
                  <a:pt x="5180" y="5873"/>
                </a:lnTo>
                <a:cubicBezTo>
                  <a:pt x="5085" y="5778"/>
                  <a:pt x="4977" y="5695"/>
                  <a:pt x="4894" y="5588"/>
                </a:cubicBezTo>
                <a:lnTo>
                  <a:pt x="4846" y="5540"/>
                </a:lnTo>
                <a:lnTo>
                  <a:pt x="4739" y="5445"/>
                </a:lnTo>
                <a:cubicBezTo>
                  <a:pt x="4239" y="4921"/>
                  <a:pt x="3763" y="4409"/>
                  <a:pt x="3406" y="3992"/>
                </a:cubicBezTo>
                <a:cubicBezTo>
                  <a:pt x="2858" y="3337"/>
                  <a:pt x="2751" y="3099"/>
                  <a:pt x="2715" y="3028"/>
                </a:cubicBezTo>
                <a:cubicBezTo>
                  <a:pt x="2805" y="2970"/>
                  <a:pt x="2986" y="2926"/>
                  <a:pt x="3210" y="2926"/>
                </a:cubicBezTo>
                <a:cubicBezTo>
                  <a:pt x="3492" y="2926"/>
                  <a:pt x="3843" y="2995"/>
                  <a:pt x="4168" y="3194"/>
                </a:cubicBezTo>
                <a:cubicBezTo>
                  <a:pt x="4416" y="3353"/>
                  <a:pt x="4715" y="3430"/>
                  <a:pt x="5014" y="3430"/>
                </a:cubicBezTo>
                <a:cubicBezTo>
                  <a:pt x="5073" y="3430"/>
                  <a:pt x="5133" y="3427"/>
                  <a:pt x="5192" y="3421"/>
                </a:cubicBezTo>
                <a:cubicBezTo>
                  <a:pt x="5549" y="3373"/>
                  <a:pt x="5894" y="3194"/>
                  <a:pt x="6156" y="2944"/>
                </a:cubicBezTo>
                <a:lnTo>
                  <a:pt x="7275" y="1825"/>
                </a:lnTo>
                <a:lnTo>
                  <a:pt x="7359" y="1909"/>
                </a:lnTo>
                <a:cubicBezTo>
                  <a:pt x="7394" y="1938"/>
                  <a:pt x="7433" y="1953"/>
                  <a:pt x="7470" y="1953"/>
                </a:cubicBezTo>
                <a:cubicBezTo>
                  <a:pt x="7507" y="1953"/>
                  <a:pt x="7543" y="1938"/>
                  <a:pt x="7573" y="1909"/>
                </a:cubicBezTo>
                <a:cubicBezTo>
                  <a:pt x="7633" y="1849"/>
                  <a:pt x="7633" y="1766"/>
                  <a:pt x="7573" y="1706"/>
                </a:cubicBezTo>
                <a:lnTo>
                  <a:pt x="7204" y="1337"/>
                </a:lnTo>
                <a:lnTo>
                  <a:pt x="7192" y="1313"/>
                </a:lnTo>
                <a:cubicBezTo>
                  <a:pt x="7025" y="1123"/>
                  <a:pt x="7013" y="837"/>
                  <a:pt x="7144" y="635"/>
                </a:cubicBezTo>
                <a:cubicBezTo>
                  <a:pt x="7168" y="587"/>
                  <a:pt x="7204" y="539"/>
                  <a:pt x="7228" y="516"/>
                </a:cubicBezTo>
                <a:cubicBezTo>
                  <a:pt x="7353" y="390"/>
                  <a:pt x="7518" y="328"/>
                  <a:pt x="7677" y="328"/>
                </a:cubicBezTo>
                <a:close/>
                <a:moveTo>
                  <a:pt x="7667" y="0"/>
                </a:moveTo>
                <a:cubicBezTo>
                  <a:pt x="7428" y="0"/>
                  <a:pt x="7186" y="93"/>
                  <a:pt x="7001" y="277"/>
                </a:cubicBezTo>
                <a:cubicBezTo>
                  <a:pt x="6644" y="635"/>
                  <a:pt x="6632" y="1194"/>
                  <a:pt x="6978" y="1539"/>
                </a:cubicBezTo>
                <a:lnTo>
                  <a:pt x="7037" y="1599"/>
                </a:lnTo>
                <a:lnTo>
                  <a:pt x="5918" y="2718"/>
                </a:lnTo>
                <a:cubicBezTo>
                  <a:pt x="5651" y="2985"/>
                  <a:pt x="5292" y="3125"/>
                  <a:pt x="4942" y="3125"/>
                </a:cubicBezTo>
                <a:cubicBezTo>
                  <a:pt x="4715" y="3125"/>
                  <a:pt x="4491" y="3066"/>
                  <a:pt x="4299" y="2944"/>
                </a:cubicBezTo>
                <a:cubicBezTo>
                  <a:pt x="3965" y="2730"/>
                  <a:pt x="3596" y="2623"/>
                  <a:pt x="3215" y="2623"/>
                </a:cubicBezTo>
                <a:cubicBezTo>
                  <a:pt x="2882" y="2623"/>
                  <a:pt x="2584" y="2706"/>
                  <a:pt x="2453" y="2849"/>
                </a:cubicBezTo>
                <a:cubicBezTo>
                  <a:pt x="2322" y="2980"/>
                  <a:pt x="2418" y="3194"/>
                  <a:pt x="2525" y="3385"/>
                </a:cubicBezTo>
                <a:cubicBezTo>
                  <a:pt x="2632" y="3564"/>
                  <a:pt x="2810" y="3802"/>
                  <a:pt x="3049" y="4087"/>
                </a:cubicBezTo>
                <a:cubicBezTo>
                  <a:pt x="3394" y="4504"/>
                  <a:pt x="3846" y="5004"/>
                  <a:pt x="4370" y="5540"/>
                </a:cubicBezTo>
                <a:lnTo>
                  <a:pt x="3180" y="6731"/>
                </a:lnTo>
                <a:cubicBezTo>
                  <a:pt x="2763" y="7147"/>
                  <a:pt x="2346" y="7600"/>
                  <a:pt x="1965" y="8064"/>
                </a:cubicBezTo>
                <a:lnTo>
                  <a:pt x="84" y="10291"/>
                </a:lnTo>
                <a:cubicBezTo>
                  <a:pt x="1" y="10398"/>
                  <a:pt x="1" y="10541"/>
                  <a:pt x="84" y="10636"/>
                </a:cubicBezTo>
                <a:cubicBezTo>
                  <a:pt x="132" y="10683"/>
                  <a:pt x="191" y="10707"/>
                  <a:pt x="251" y="10707"/>
                </a:cubicBezTo>
                <a:cubicBezTo>
                  <a:pt x="310" y="10707"/>
                  <a:pt x="370" y="10683"/>
                  <a:pt x="429" y="10636"/>
                </a:cubicBezTo>
                <a:lnTo>
                  <a:pt x="2572" y="8850"/>
                </a:lnTo>
                <a:cubicBezTo>
                  <a:pt x="2632" y="8790"/>
                  <a:pt x="2644" y="8695"/>
                  <a:pt x="2584" y="8636"/>
                </a:cubicBezTo>
                <a:cubicBezTo>
                  <a:pt x="2552" y="8603"/>
                  <a:pt x="2512" y="8585"/>
                  <a:pt x="2472" y="8585"/>
                </a:cubicBezTo>
                <a:cubicBezTo>
                  <a:pt x="2440" y="8585"/>
                  <a:pt x="2409" y="8597"/>
                  <a:pt x="2382" y="8624"/>
                </a:cubicBezTo>
                <a:lnTo>
                  <a:pt x="739" y="9993"/>
                </a:lnTo>
                <a:lnTo>
                  <a:pt x="2191" y="8266"/>
                </a:lnTo>
                <a:cubicBezTo>
                  <a:pt x="2560" y="7826"/>
                  <a:pt x="2965" y="7374"/>
                  <a:pt x="3382" y="6957"/>
                </a:cubicBezTo>
                <a:lnTo>
                  <a:pt x="4573" y="5766"/>
                </a:lnTo>
                <a:lnTo>
                  <a:pt x="4585" y="5778"/>
                </a:lnTo>
                <a:lnTo>
                  <a:pt x="4763" y="5957"/>
                </a:lnTo>
                <a:lnTo>
                  <a:pt x="4942" y="6135"/>
                </a:lnTo>
                <a:lnTo>
                  <a:pt x="4954" y="6159"/>
                </a:lnTo>
                <a:lnTo>
                  <a:pt x="3763" y="7350"/>
                </a:lnTo>
                <a:cubicBezTo>
                  <a:pt x="3537" y="7564"/>
                  <a:pt x="3299" y="7790"/>
                  <a:pt x="3084" y="8005"/>
                </a:cubicBezTo>
                <a:cubicBezTo>
                  <a:pt x="3025" y="8064"/>
                  <a:pt x="3025" y="8147"/>
                  <a:pt x="3061" y="8207"/>
                </a:cubicBezTo>
                <a:cubicBezTo>
                  <a:pt x="3092" y="8238"/>
                  <a:pt x="3133" y="8253"/>
                  <a:pt x="3174" y="8253"/>
                </a:cubicBezTo>
                <a:cubicBezTo>
                  <a:pt x="3211" y="8253"/>
                  <a:pt x="3247" y="8241"/>
                  <a:pt x="3275" y="8219"/>
                </a:cubicBezTo>
                <a:cubicBezTo>
                  <a:pt x="3513" y="8005"/>
                  <a:pt x="3751" y="7778"/>
                  <a:pt x="3977" y="7552"/>
                </a:cubicBezTo>
                <a:lnTo>
                  <a:pt x="5168" y="6361"/>
                </a:lnTo>
                <a:cubicBezTo>
                  <a:pt x="5704" y="6885"/>
                  <a:pt x="6204" y="7350"/>
                  <a:pt x="6620" y="7683"/>
                </a:cubicBezTo>
                <a:cubicBezTo>
                  <a:pt x="6906" y="7921"/>
                  <a:pt x="7144" y="8088"/>
                  <a:pt x="7323" y="8207"/>
                </a:cubicBezTo>
                <a:cubicBezTo>
                  <a:pt x="7442" y="8278"/>
                  <a:pt x="7573" y="8362"/>
                  <a:pt x="7692" y="8362"/>
                </a:cubicBezTo>
                <a:cubicBezTo>
                  <a:pt x="7752" y="8362"/>
                  <a:pt x="7811" y="8338"/>
                  <a:pt x="7859" y="8302"/>
                </a:cubicBezTo>
                <a:cubicBezTo>
                  <a:pt x="7990" y="8159"/>
                  <a:pt x="8073" y="7862"/>
                  <a:pt x="8073" y="7540"/>
                </a:cubicBezTo>
                <a:cubicBezTo>
                  <a:pt x="8073" y="7171"/>
                  <a:pt x="7954" y="6778"/>
                  <a:pt x="7763" y="6457"/>
                </a:cubicBezTo>
                <a:cubicBezTo>
                  <a:pt x="7454" y="5957"/>
                  <a:pt x="7549" y="5278"/>
                  <a:pt x="7990" y="4826"/>
                </a:cubicBezTo>
                <a:lnTo>
                  <a:pt x="9109" y="3718"/>
                </a:lnTo>
                <a:lnTo>
                  <a:pt x="9168" y="3778"/>
                </a:lnTo>
                <a:lnTo>
                  <a:pt x="9192" y="3802"/>
                </a:lnTo>
                <a:lnTo>
                  <a:pt x="9216" y="3814"/>
                </a:lnTo>
                <a:cubicBezTo>
                  <a:pt x="9216" y="3814"/>
                  <a:pt x="9228" y="3837"/>
                  <a:pt x="9240" y="3837"/>
                </a:cubicBezTo>
                <a:cubicBezTo>
                  <a:pt x="9240" y="3837"/>
                  <a:pt x="9252" y="3837"/>
                  <a:pt x="9252" y="3849"/>
                </a:cubicBezTo>
                <a:lnTo>
                  <a:pt x="9264" y="3861"/>
                </a:lnTo>
                <a:cubicBezTo>
                  <a:pt x="9264" y="3861"/>
                  <a:pt x="9287" y="3861"/>
                  <a:pt x="9287" y="3873"/>
                </a:cubicBezTo>
                <a:lnTo>
                  <a:pt x="9299" y="3897"/>
                </a:lnTo>
                <a:cubicBezTo>
                  <a:pt x="9299" y="3897"/>
                  <a:pt x="9311" y="3897"/>
                  <a:pt x="9311" y="3909"/>
                </a:cubicBezTo>
                <a:lnTo>
                  <a:pt x="9323" y="3921"/>
                </a:lnTo>
                <a:cubicBezTo>
                  <a:pt x="9323" y="3921"/>
                  <a:pt x="9347" y="3921"/>
                  <a:pt x="9347" y="3933"/>
                </a:cubicBezTo>
                <a:lnTo>
                  <a:pt x="9359" y="3956"/>
                </a:lnTo>
                <a:cubicBezTo>
                  <a:pt x="9359" y="3956"/>
                  <a:pt x="9371" y="3956"/>
                  <a:pt x="9371" y="3968"/>
                </a:cubicBezTo>
                <a:cubicBezTo>
                  <a:pt x="9371" y="3968"/>
                  <a:pt x="9383" y="3968"/>
                  <a:pt x="9383" y="3980"/>
                </a:cubicBezTo>
                <a:cubicBezTo>
                  <a:pt x="9383" y="3980"/>
                  <a:pt x="9407" y="3980"/>
                  <a:pt x="9407" y="3992"/>
                </a:cubicBezTo>
                <a:cubicBezTo>
                  <a:pt x="9407" y="3992"/>
                  <a:pt x="9418" y="3992"/>
                  <a:pt x="9418" y="4016"/>
                </a:cubicBezTo>
                <a:lnTo>
                  <a:pt x="9430" y="4016"/>
                </a:lnTo>
                <a:cubicBezTo>
                  <a:pt x="9430" y="4016"/>
                  <a:pt x="9442" y="4016"/>
                  <a:pt x="9442" y="4028"/>
                </a:cubicBezTo>
                <a:lnTo>
                  <a:pt x="9942" y="4028"/>
                </a:lnTo>
                <a:cubicBezTo>
                  <a:pt x="9954" y="4028"/>
                  <a:pt x="9954" y="4028"/>
                  <a:pt x="9966" y="4016"/>
                </a:cubicBezTo>
                <a:lnTo>
                  <a:pt x="9978" y="4016"/>
                </a:lnTo>
                <a:cubicBezTo>
                  <a:pt x="10002" y="4016"/>
                  <a:pt x="10002" y="4016"/>
                  <a:pt x="10014" y="3992"/>
                </a:cubicBezTo>
                <a:lnTo>
                  <a:pt x="10026" y="3992"/>
                </a:lnTo>
                <a:cubicBezTo>
                  <a:pt x="10038" y="3992"/>
                  <a:pt x="10038" y="3992"/>
                  <a:pt x="10061" y="3980"/>
                </a:cubicBezTo>
                <a:cubicBezTo>
                  <a:pt x="10061" y="3980"/>
                  <a:pt x="10073" y="3980"/>
                  <a:pt x="10073" y="3968"/>
                </a:cubicBezTo>
                <a:cubicBezTo>
                  <a:pt x="10085" y="3968"/>
                  <a:pt x="10085" y="3956"/>
                  <a:pt x="10097" y="3956"/>
                </a:cubicBezTo>
                <a:cubicBezTo>
                  <a:pt x="10097" y="3956"/>
                  <a:pt x="10121" y="3956"/>
                  <a:pt x="10121" y="3933"/>
                </a:cubicBezTo>
                <a:cubicBezTo>
                  <a:pt x="10133" y="3933"/>
                  <a:pt x="10133" y="3921"/>
                  <a:pt x="10145" y="3921"/>
                </a:cubicBezTo>
                <a:cubicBezTo>
                  <a:pt x="10145" y="3921"/>
                  <a:pt x="10157" y="3921"/>
                  <a:pt x="10157" y="3909"/>
                </a:cubicBezTo>
                <a:cubicBezTo>
                  <a:pt x="10180" y="3909"/>
                  <a:pt x="10180" y="3897"/>
                  <a:pt x="10192" y="3897"/>
                </a:cubicBezTo>
                <a:cubicBezTo>
                  <a:pt x="10192" y="3897"/>
                  <a:pt x="10204" y="3897"/>
                  <a:pt x="10204" y="3873"/>
                </a:cubicBezTo>
                <a:cubicBezTo>
                  <a:pt x="10216" y="3873"/>
                  <a:pt x="10216" y="3861"/>
                  <a:pt x="10240" y="3861"/>
                </a:cubicBezTo>
                <a:cubicBezTo>
                  <a:pt x="10240" y="3861"/>
                  <a:pt x="10252" y="3861"/>
                  <a:pt x="10252" y="3849"/>
                </a:cubicBezTo>
                <a:cubicBezTo>
                  <a:pt x="10264" y="3849"/>
                  <a:pt x="10264" y="3837"/>
                  <a:pt x="10276" y="3837"/>
                </a:cubicBezTo>
                <a:cubicBezTo>
                  <a:pt x="10276" y="3837"/>
                  <a:pt x="10300" y="3837"/>
                  <a:pt x="10300" y="3814"/>
                </a:cubicBezTo>
                <a:cubicBezTo>
                  <a:pt x="10311" y="3814"/>
                  <a:pt x="10311" y="3802"/>
                  <a:pt x="10323" y="3802"/>
                </a:cubicBezTo>
                <a:cubicBezTo>
                  <a:pt x="10323" y="3802"/>
                  <a:pt x="10335" y="3802"/>
                  <a:pt x="10335" y="3790"/>
                </a:cubicBezTo>
                <a:cubicBezTo>
                  <a:pt x="10359" y="3778"/>
                  <a:pt x="10371" y="3778"/>
                  <a:pt x="10371" y="3754"/>
                </a:cubicBezTo>
                <a:cubicBezTo>
                  <a:pt x="10823" y="3373"/>
                  <a:pt x="10835" y="2802"/>
                  <a:pt x="10490" y="2468"/>
                </a:cubicBezTo>
                <a:lnTo>
                  <a:pt x="8275" y="242"/>
                </a:lnTo>
                <a:cubicBezTo>
                  <a:pt x="8109" y="81"/>
                  <a:pt x="7889" y="0"/>
                  <a:pt x="766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181970054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9895849" y="140053"/>
            <a:ext cx="1969732" cy="4010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372532" y="2618912"/>
            <a:ext cx="11446935" cy="559293"/>
          </a:xfrm>
          <a:prstGeom prst="rect">
            <a:avLst/>
          </a:prstGeom>
          <a:solidFill>
            <a:srgbClr val="851515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0" i="0">
                <a:solidFill>
                  <a:srgbClr val="000000"/>
                </a:solidFill>
              </a:rPr>
              <a:t>Схема включает два варианта выплаты вознаграждения:</a:t>
            </a:r>
            <a:endParaRPr lang="ru-RU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72532" y="3271210"/>
            <a:ext cx="5504483" cy="3147368"/>
          </a:xfrm>
          <a:prstGeom prst="rect">
            <a:avLst/>
          </a:prstGeom>
          <a:solidFill>
            <a:srgbClr val="8FAADC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200" b="0" i="0">
                <a:solidFill>
                  <a:srgbClr val="000000"/>
                </a:solidFill>
              </a:rPr>
              <a:t>1) размер вознаграждения, условия и порядок его выплаты определяются договором, согласованным между работником и работодателем самостоятельно или при содействии суда</a:t>
            </a:r>
            <a:endParaRPr/>
          </a:p>
          <a:p>
            <a:pPr algn="ctr">
              <a:defRPr/>
            </a:pPr>
            <a:endParaRPr lang="ru-RU" sz="2000"/>
          </a:p>
          <a:p>
            <a:pPr algn="ctr">
              <a:defRPr/>
            </a:pPr>
            <a:endParaRPr lang="ru-RU" sz="20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54330" y="439420"/>
            <a:ext cx="11658600" cy="64071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3200"/>
              <a:t>Схема выплаты вознаграждения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358140" y="1231264"/>
            <a:ext cx="11666220" cy="1112440"/>
          </a:xfrm>
        </p:spPr>
        <p:txBody>
          <a:bodyPr/>
          <a:lstStyle/>
          <a:p>
            <a:pPr>
              <a:defRPr/>
            </a:pPr>
            <a:r>
              <a:rPr lang="ru-RU" sz="2400" b="0" i="0">
                <a:solidFill>
                  <a:srgbClr val="000000"/>
                </a:solidFill>
                <a:latin typeface="+mn-lt"/>
              </a:rPr>
              <a:t>Общая схема выплаты вознаграждения за служебные результаты </a:t>
            </a:r>
            <a:r>
              <a:rPr lang="ru-RU" sz="2400" b="0" i="0">
                <a:solidFill>
                  <a:srgbClr val="000000"/>
                </a:solidFill>
                <a:latin typeface="+mn-lt"/>
                <a:ea typeface="Roboto"/>
                <a:cs typeface="Roboto"/>
              </a:rPr>
              <a:t>технического</a:t>
            </a:r>
            <a:r>
              <a:rPr lang="ru-RU" sz="2400" b="0" i="0">
                <a:solidFill>
                  <a:srgbClr val="000000"/>
                </a:solidFill>
                <a:latin typeface="+mn-lt"/>
              </a:rPr>
              <a:t> и художественно-конструкторского творчества определена статьей 1370 ГК РФ и связана с нормой п. 5 ст. 1246 ГК РФ</a:t>
            </a:r>
            <a:endParaRPr lang="ru-RU" sz="24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6314987" y="3271210"/>
            <a:ext cx="5504481" cy="3147369"/>
          </a:xfrm>
          <a:prstGeom prst="rect">
            <a:avLst/>
          </a:prstGeom>
          <a:solidFill>
            <a:srgbClr val="8FAADC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200" b="0" i="0">
                <a:solidFill>
                  <a:srgbClr val="000000"/>
                </a:solidFill>
              </a:rPr>
              <a:t>2) если договор не заключен, и размер вознаграждения определяется Правилами выплаты вознаграждения за служебные изобретения, полезные модели и промышленные образцы, утвержденными Правительством РФ постановлением от 16 ноября 2020 г. №1848</a:t>
            </a:r>
            <a:endParaRPr lang="ru-RU" sz="2200"/>
          </a:p>
        </p:txBody>
      </p:sp>
      <p:pic>
        <p:nvPicPr>
          <p:cNvPr id="75233430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9895848" y="140052"/>
            <a:ext cx="1969732" cy="401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7265349" y="1080135"/>
            <a:ext cx="4700055" cy="5296601"/>
          </a:xfrm>
          <a:prstGeom prst="rect">
            <a:avLst/>
          </a:prstGeom>
          <a:solidFill>
            <a:srgbClr val="8FAADC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">
              <a:defRPr/>
            </a:pPr>
            <a:r>
              <a:rPr lang="ru-RU" sz="2000" b="1">
                <a:solidFill>
                  <a:srgbClr val="22272F"/>
                </a:solidFill>
              </a:rPr>
              <a:t>Пункт 2 </a:t>
            </a:r>
            <a:r>
              <a:rPr lang="ru-RU" sz="2000" b="1" i="0">
                <a:solidFill>
                  <a:srgbClr val="22272F"/>
                </a:solidFill>
              </a:rPr>
              <a:t>Правил выплаты вознаграждения за служебные изобретения, служебные полезные модели, служебные промышленные образцы</a:t>
            </a:r>
            <a:r>
              <a:rPr lang="en-US" sz="2000" b="1">
                <a:solidFill>
                  <a:srgbClr val="22272F"/>
                </a:solidFill>
              </a:rPr>
              <a:t>:</a:t>
            </a:r>
            <a:endParaRPr/>
          </a:p>
          <a:p>
            <a:pPr marL="144000">
              <a:defRPr/>
            </a:pPr>
            <a:endParaRPr lang="en-US" sz="2000" b="1">
              <a:solidFill>
                <a:srgbClr val="22272F"/>
              </a:solidFill>
            </a:endParaRPr>
          </a:p>
          <a:p>
            <a:pPr marL="144000">
              <a:defRPr/>
            </a:pPr>
            <a:r>
              <a:rPr lang="ru-RU" sz="2000" b="0" i="0">
                <a:solidFill>
                  <a:srgbClr val="000000"/>
                </a:solidFill>
              </a:rPr>
              <a:t>За создание служебного изобретения работодатель выплачивает вознаграждение в размере 30% средней заработной платы автора, а за создание служебной полезной модели или промышленного образца - 20% средней заработной платы автора</a:t>
            </a:r>
            <a:endParaRPr lang="ru-RU" sz="2000" b="1">
              <a:solidFill>
                <a:srgbClr val="22272F"/>
              </a:solidFill>
            </a:endParaRPr>
          </a:p>
          <a:p>
            <a:pPr marL="144000"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54330" y="439420"/>
            <a:ext cx="7171423" cy="64071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Выплата вознаграждения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226596" y="1231264"/>
            <a:ext cx="7038753" cy="5145471"/>
          </a:xfrm>
        </p:spPr>
        <p:txBody>
          <a:bodyPr/>
          <a:lstStyle/>
          <a:p>
            <a:pPr marL="342900" indent="-342900">
              <a:buFont typeface="+mj-lt"/>
              <a:buAutoNum type="arabicPeriod"/>
              <a:defRPr/>
            </a:pPr>
            <a:r>
              <a:rPr lang="ru-RU" sz="2000" b="0" i="0">
                <a:solidFill>
                  <a:schemeClr val="tx1"/>
                </a:solidFill>
                <a:latin typeface="+mn-lt"/>
              </a:rPr>
              <a:t>Оба варианта выплаты предполагают наличие определенных юридических фактов, связанных с созданием и использованием служебного результата интеллектуальной деятельности.</a:t>
            </a:r>
            <a:endParaRPr/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000" b="0" i="0">
                <a:solidFill>
                  <a:schemeClr val="tx1"/>
                </a:solidFill>
                <a:latin typeface="+mn-lt"/>
              </a:rPr>
              <a:t>Выплата вознаграждения за создание служебного результата является обязанностью работодателя</a:t>
            </a:r>
            <a:r>
              <a:rPr lang="ru-RU" sz="2000">
                <a:solidFill>
                  <a:schemeClr val="tx1"/>
                </a:solidFill>
                <a:latin typeface="+mn-lt"/>
                <a:ea typeface="Times New Roman"/>
              </a:rPr>
              <a:t>, которой корреспондирует право работника на получение соответствующего вознаграждения. </a:t>
            </a:r>
            <a:endParaRPr/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000" b="0" i="0">
                <a:solidFill>
                  <a:schemeClr val="tx1"/>
                </a:solidFill>
                <a:latin typeface="+mn-lt"/>
              </a:rPr>
              <a:t>Размер вознаграждения, условия и порядок его выплаты определяются договором между работником и работодателем, а в случае спора – судом.</a:t>
            </a:r>
            <a:endParaRPr/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000" b="0" i="0">
                <a:solidFill>
                  <a:schemeClr val="tx1"/>
                </a:solidFill>
                <a:latin typeface="+mn-lt"/>
              </a:rPr>
              <a:t>В отсутствие договора между работником и работодателем, размер вознаграждения определяется в соответствии с Правилами выплаты вознаграждения 2020 г.</a:t>
            </a:r>
            <a:br>
              <a:rPr lang="ru-RU"/>
            </a:br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74839844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9895848" y="140052"/>
            <a:ext cx="1969732" cy="401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7265349" y="481264"/>
            <a:ext cx="4700055" cy="6239131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">
              <a:defRPr/>
            </a:pPr>
            <a:r>
              <a:rPr lang="ru-RU" sz="1900" b="1">
                <a:solidFill>
                  <a:schemeClr val="tx1"/>
                </a:solidFill>
                <a:ea typeface="Times New Roman"/>
              </a:rPr>
              <a:t>Пункт 1 статьи 1362 ГК РФ:</a:t>
            </a:r>
            <a:endParaRPr/>
          </a:p>
          <a:p>
            <a:pPr marL="144000">
              <a:defRPr/>
            </a:pPr>
            <a:r>
              <a:rPr lang="ru-RU" sz="1900" b="0" i="0">
                <a:solidFill>
                  <a:schemeClr val="tx1"/>
                </a:solidFill>
              </a:rPr>
              <a:t>Принудительная простая лицензия может быть предоставлена, если изобретение или промышленный образец не используется либо недостаточно используется патентообладателем в течение четырех лет со дня выдачи патента, а полезная модель - в течение трех лет, что приводит к недостаточному предложению соответствующих товаров, работ или услуг на рынке</a:t>
            </a:r>
            <a:r>
              <a:rPr lang="ru-RU" sz="1900" b="0" i="0">
                <a:solidFill>
                  <a:schemeClr val="tx1"/>
                </a:solidFill>
              </a:rPr>
              <a:t>.</a:t>
            </a:r>
            <a:endParaRPr/>
          </a:p>
          <a:p>
            <a:pPr marL="144000">
              <a:defRPr/>
            </a:pPr>
            <a:r>
              <a:rPr lang="ru-RU" sz="1900">
                <a:solidFill>
                  <a:schemeClr val="tx1"/>
                </a:solidFill>
              </a:rPr>
              <a:t>Лицензия выдается судом по требованию </a:t>
            </a:r>
            <a:r>
              <a:rPr lang="ru-RU" sz="1900">
                <a:solidFill>
                  <a:schemeClr val="tx1"/>
                </a:solidFill>
                <a:ea typeface="Times New Roman"/>
              </a:rPr>
              <a:t>любого лица, желающее и готового использовать объект интеллектуальных прав, при отказе патентообладателя от заключения с этим лицом лицензионного договора на общепринятых в практике условиях</a:t>
            </a:r>
            <a:endParaRPr lang="ru-RU" sz="1900" b="0" i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54330" y="439420"/>
            <a:ext cx="6911019" cy="13361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Использование объектов патентных прав и институт принудительной лицензии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226596" y="1775533"/>
            <a:ext cx="7038753" cy="4944861"/>
          </a:xfrm>
        </p:spPr>
        <p:txBody>
          <a:bodyPr/>
          <a:lstStyle/>
          <a:p>
            <a:pPr marL="342900" indent="-342900">
              <a:buFont typeface="+mj-lt"/>
              <a:buAutoNum type="arabicPeriod"/>
              <a:defRPr/>
            </a:pPr>
            <a:r>
              <a:rPr lang="ru-RU" sz="2000" b="0" i="0">
                <a:solidFill>
                  <a:schemeClr val="tx1"/>
                </a:solidFill>
                <a:latin typeface="+mn-lt"/>
              </a:rPr>
              <a:t>Созданный и официально признанный результат интеллектуальной деятельности можно использовать посредством осуществления правообладателем действий, предусмотренных </a:t>
            </a:r>
            <a:r>
              <a:rPr lang="ru-RU" sz="2000">
                <a:solidFill>
                  <a:schemeClr val="tx1"/>
                </a:solidFill>
                <a:latin typeface="+mn-lt"/>
                <a:ea typeface="Times New Roman"/>
              </a:rPr>
              <a:t>в ст.1358 ГК РФ</a:t>
            </a:r>
            <a:endParaRPr/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000" b="0" i="0">
                <a:solidFill>
                  <a:schemeClr val="tx1"/>
                </a:solidFill>
                <a:latin typeface="+mn-lt"/>
              </a:rPr>
              <a:t>Неиспользование объекта патентных прав не является правонарушением, кроме случаев злоупотребления при осуществлении исключительного права</a:t>
            </a:r>
            <a:endParaRPr/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000" b="0" i="0">
                <a:solidFill>
                  <a:schemeClr val="tx1"/>
                </a:solidFill>
                <a:latin typeface="+mn-lt"/>
              </a:rPr>
              <a:t>Принудительное лицензирование - институт, который позволяет любому лицу, желающему использовать изобретение, полезную модель или промышленный образец, обратиться в суд с иском к патентообладателю о предоставлении неисключительной лицензии на использование</a:t>
            </a:r>
            <a:endParaRPr lang="ru-RU" sz="20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53425024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9895848" y="80174"/>
            <a:ext cx="1969732" cy="401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 bwMode="auto">
          <a:xfrm>
            <a:off x="406260" y="1165860"/>
            <a:ext cx="11379479" cy="5514975"/>
          </a:xfrm>
        </p:spPr>
        <p:txBody>
          <a:bodyPr/>
          <a:lstStyle/>
          <a:p>
            <a:pPr>
              <a:defRPr/>
            </a:pPr>
            <a:r>
              <a:rPr lang="ru-RU" sz="2600">
                <a:solidFill>
                  <a:schemeClr val="tx1"/>
                </a:solidFill>
                <a:latin typeface="Times New Roman"/>
                <a:ea typeface="Times New Roman"/>
              </a:rPr>
              <a:t>Согласно п. 1 ст. 1229 ГК РФ, содержащему норму относящуюся, в том числе и к объектам патентного права, правообладатель вправе использовать результат интеллектуальной деятельности по своему усмотрению любым не противоречащим закону способом. </a:t>
            </a:r>
            <a:endParaRPr lang="ru-RU" sz="26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406259" y="434425"/>
            <a:ext cx="10619809" cy="559986"/>
          </a:xfrm>
        </p:spPr>
        <p:txBody>
          <a:bodyPr/>
          <a:lstStyle/>
          <a:p>
            <a:pPr>
              <a:defRPr/>
            </a:pPr>
            <a:r>
              <a:rPr lang="ru-RU"/>
              <a:t>Использование объектов патентных прав</a:t>
            </a:r>
            <a:endParaRPr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406261" y="2982897"/>
            <a:ext cx="11379478" cy="3393838"/>
          </a:xfrm>
          <a:prstGeom prst="rect">
            <a:avLst/>
          </a:prstGeom>
          <a:blipFill>
            <a:blip r:embed="rId2"/>
            <a:stretch/>
          </a:blipFill>
          <a:ln w="28575">
            <a:solidFill>
              <a:srgbClr val="923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814896" y="3119940"/>
            <a:ext cx="10562567" cy="3175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i="1">
                <a:solidFill>
                  <a:schemeClr val="tx1"/>
                </a:solidFill>
                <a:latin typeface="Gabriola"/>
                <a:ea typeface="Times New Roman"/>
              </a:rPr>
              <a:t>«</a:t>
            </a:r>
            <a:r>
              <a:rPr lang="ru-RU" sz="2800" i="1">
                <a:solidFill>
                  <a:schemeClr val="tx1"/>
                </a:solidFill>
                <a:latin typeface="Monotype Corsiva"/>
                <a:ea typeface="Times New Roman"/>
              </a:rPr>
              <a:t>Для осуществления той свободы и инициативы, которая составляет основную задачу гражданского права, этим субъектам прав предоставляются так называемые субъективные права (например, право собственности, право требования и т.д.) общая сущность которых заключается в известной юридически обеспеченной возможности действовать по своему желанию»</a:t>
            </a:r>
            <a:endParaRPr/>
          </a:p>
          <a:p>
            <a:pPr algn="ctr">
              <a:defRPr/>
            </a:pPr>
            <a:endParaRPr lang="ru-RU" sz="1600" i="1">
              <a:solidFill>
                <a:schemeClr val="tx1"/>
              </a:solidFill>
              <a:latin typeface="Monotype Corsiva"/>
              <a:ea typeface="Times New Roman"/>
            </a:endParaRPr>
          </a:p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latin typeface="+mn-lt"/>
                <a:ea typeface="Times New Roman"/>
              </a:rPr>
              <a:t>Покровский И.А. Основные проблемы гражданского права. М., Статут 1998 с. 107</a:t>
            </a:r>
            <a:endParaRPr lang="ru-RU">
              <a:solidFill>
                <a:schemeClr val="tx1"/>
              </a:solidFill>
            </a:endParaRPr>
          </a:p>
        </p:txBody>
      </p:sp>
      <p:pic>
        <p:nvPicPr>
          <p:cNvPr id="1969865444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9895848" y="140052"/>
            <a:ext cx="1969732" cy="401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 bwMode="auto">
          <a:xfrm>
            <a:off x="399495" y="1165861"/>
            <a:ext cx="11419972" cy="725084"/>
          </a:xfrm>
        </p:spPr>
        <p:txBody>
          <a:bodyPr/>
          <a:lstStyle/>
          <a:p>
            <a:pPr>
              <a:defRPr/>
            </a:pPr>
            <a:r>
              <a:rPr lang="ru-RU" sz="2000" i="0">
                <a:solidFill>
                  <a:schemeClr val="tx1"/>
                </a:solidFill>
                <a:latin typeface="+mn-lt"/>
              </a:rPr>
              <a:t>Пункт 5.1 Постановления Конституционного Суда РФ от 24.03.2023 N 10-П </a:t>
            </a:r>
            <a:r>
              <a:rPr lang="ru-RU" sz="2000">
                <a:solidFill>
                  <a:schemeClr val="tx1"/>
                </a:solidFill>
                <a:latin typeface="+mn-lt"/>
                <a:ea typeface="Times New Roman"/>
              </a:rPr>
              <a:t>не отличается понятийной определенностью.</a:t>
            </a:r>
            <a:endParaRPr lang="ru-RU" sz="2000" i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399495" y="434425"/>
            <a:ext cx="10626574" cy="559986"/>
          </a:xfrm>
        </p:spPr>
        <p:txBody>
          <a:bodyPr/>
          <a:lstStyle/>
          <a:p>
            <a:pPr>
              <a:defRPr/>
            </a:pPr>
            <a:r>
              <a:rPr lang="ru-RU"/>
              <a:t>Выплаты за неиспользование</a:t>
            </a:r>
            <a:endParaRPr/>
          </a:p>
        </p:txBody>
      </p:sp>
      <p:sp>
        <p:nvSpPr>
          <p:cNvPr id="4" name="Объект 1"/>
          <p:cNvSpPr txBox="1"/>
          <p:nvPr/>
        </p:nvSpPr>
        <p:spPr bwMode="auto">
          <a:xfrm>
            <a:off x="171450" y="1725847"/>
            <a:ext cx="11852910" cy="559987"/>
          </a:xfrm>
          <a:prstGeom prst="rect">
            <a:avLst/>
          </a:prstGeom>
        </p:spPr>
        <p:txBody>
          <a:bodyPr/>
          <a:lstStyle>
            <a:lvl1pPr marL="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1pPr>
            <a:lvl2pPr marL="45720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2pPr>
            <a:lvl3pPr marL="91440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3pPr>
            <a:lvl4pPr marL="137160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4pPr>
            <a:lvl5pPr marL="182880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5" name="Объект 1"/>
          <p:cNvSpPr txBox="1"/>
          <p:nvPr/>
        </p:nvSpPr>
        <p:spPr bwMode="auto">
          <a:xfrm>
            <a:off x="1811045" y="2062395"/>
            <a:ext cx="10008422" cy="1071422"/>
          </a:xfrm>
          <a:prstGeom prst="rect">
            <a:avLst/>
          </a:prstGeom>
          <a:solidFill>
            <a:srgbClr val="923826">
              <a:alpha val="45000"/>
            </a:srgbClr>
          </a:solidFill>
        </p:spPr>
        <p:txBody>
          <a:bodyPr/>
          <a:lstStyle>
            <a:lvl1pPr marL="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1pPr>
            <a:lvl2pPr marL="45720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2pPr>
            <a:lvl3pPr marL="91440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3pPr>
            <a:lvl4pPr marL="137160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4pPr>
            <a:lvl5pPr marL="182880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200" i="0">
                <a:solidFill>
                  <a:srgbClr val="000000"/>
                </a:solidFill>
                <a:latin typeface="+mn-lt"/>
              </a:rPr>
              <a:t>Действительно ли работодателя должен выплачивать вознаграждение работнику не только за создание, но и за использование и неиспользование служебного объекта патентных прав?</a:t>
            </a:r>
            <a:endParaRPr lang="ru-RU" sz="22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72532" y="3305269"/>
            <a:ext cx="11446935" cy="1391018"/>
          </a:xfrm>
          <a:prstGeom prst="rect">
            <a:avLst/>
          </a:prstGeom>
          <a:solidFill>
            <a:srgbClr val="851515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200" b="0" i="0">
                <a:solidFill>
                  <a:srgbClr val="000000"/>
                </a:solidFill>
              </a:rPr>
              <a:t>Теоретически обязанность выплаты вознаграждения за неиспользование служебного результата может иметь место, если размер, условия и порядок такой выплаты определены договором между работником и работодателем</a:t>
            </a:r>
            <a:endParaRPr lang="ru-RU" sz="2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oogle Shape;10233;p87"/>
          <p:cNvGrpSpPr/>
          <p:nvPr/>
        </p:nvGrpSpPr>
        <p:grpSpPr bwMode="auto">
          <a:xfrm>
            <a:off x="532660" y="2103766"/>
            <a:ext cx="914400" cy="913504"/>
            <a:chOff x="3040984" y="3681059"/>
            <a:chExt cx="356164" cy="355814"/>
          </a:xfrm>
        </p:grpSpPr>
        <p:sp>
          <p:nvSpPr>
            <p:cNvPr id="11" name="Google Shape;10234;p87"/>
            <p:cNvSpPr/>
            <p:nvPr/>
          </p:nvSpPr>
          <p:spPr bwMode="auto">
            <a:xfrm>
              <a:off x="3040984" y="3681059"/>
              <a:ext cx="356164" cy="355814"/>
            </a:xfrm>
            <a:custGeom>
              <a:avLst/>
              <a:gdLst/>
              <a:ahLst/>
              <a:cxnLst/>
              <a:rect l="l" t="t" r="r" b="b"/>
              <a:pathLst>
                <a:path w="11216" h="11205" fill="norm" stroke="1" extrusionOk="0">
                  <a:moveTo>
                    <a:pt x="5620" y="0"/>
                  </a:moveTo>
                  <a:cubicBezTo>
                    <a:pt x="4274" y="0"/>
                    <a:pt x="2965" y="488"/>
                    <a:pt x="1953" y="1369"/>
                  </a:cubicBezTo>
                  <a:cubicBezTo>
                    <a:pt x="1881" y="1429"/>
                    <a:pt x="1881" y="1536"/>
                    <a:pt x="1941" y="1608"/>
                  </a:cubicBezTo>
                  <a:cubicBezTo>
                    <a:pt x="1972" y="1645"/>
                    <a:pt x="2016" y="1663"/>
                    <a:pt x="2061" y="1663"/>
                  </a:cubicBezTo>
                  <a:cubicBezTo>
                    <a:pt x="2103" y="1663"/>
                    <a:pt x="2145" y="1648"/>
                    <a:pt x="2179" y="1620"/>
                  </a:cubicBezTo>
                  <a:cubicBezTo>
                    <a:pt x="3131" y="786"/>
                    <a:pt x="4358" y="346"/>
                    <a:pt x="5620" y="346"/>
                  </a:cubicBezTo>
                  <a:cubicBezTo>
                    <a:pt x="7013" y="346"/>
                    <a:pt x="8346" y="893"/>
                    <a:pt x="9335" y="1893"/>
                  </a:cubicBezTo>
                  <a:cubicBezTo>
                    <a:pt x="10335" y="2882"/>
                    <a:pt x="10882" y="4215"/>
                    <a:pt x="10882" y="5608"/>
                  </a:cubicBezTo>
                  <a:cubicBezTo>
                    <a:pt x="10882" y="7013"/>
                    <a:pt x="10335" y="8335"/>
                    <a:pt x="9335" y="9335"/>
                  </a:cubicBezTo>
                  <a:cubicBezTo>
                    <a:pt x="8346" y="10323"/>
                    <a:pt x="7013" y="10883"/>
                    <a:pt x="5620" y="10883"/>
                  </a:cubicBezTo>
                  <a:cubicBezTo>
                    <a:pt x="4215" y="10883"/>
                    <a:pt x="2893" y="10323"/>
                    <a:pt x="1893" y="9335"/>
                  </a:cubicBezTo>
                  <a:cubicBezTo>
                    <a:pt x="893" y="8335"/>
                    <a:pt x="345" y="7013"/>
                    <a:pt x="345" y="5608"/>
                  </a:cubicBezTo>
                  <a:cubicBezTo>
                    <a:pt x="345" y="4298"/>
                    <a:pt x="822" y="3048"/>
                    <a:pt x="1703" y="2084"/>
                  </a:cubicBezTo>
                  <a:cubicBezTo>
                    <a:pt x="1762" y="2012"/>
                    <a:pt x="1762" y="1905"/>
                    <a:pt x="1691" y="1846"/>
                  </a:cubicBezTo>
                  <a:cubicBezTo>
                    <a:pt x="1657" y="1817"/>
                    <a:pt x="1614" y="1802"/>
                    <a:pt x="1573" y="1802"/>
                  </a:cubicBezTo>
                  <a:cubicBezTo>
                    <a:pt x="1528" y="1802"/>
                    <a:pt x="1484" y="1820"/>
                    <a:pt x="1453" y="1858"/>
                  </a:cubicBezTo>
                  <a:cubicBezTo>
                    <a:pt x="512" y="2882"/>
                    <a:pt x="0" y="4227"/>
                    <a:pt x="0" y="5608"/>
                  </a:cubicBezTo>
                  <a:cubicBezTo>
                    <a:pt x="0" y="7096"/>
                    <a:pt x="583" y="8513"/>
                    <a:pt x="1643" y="9573"/>
                  </a:cubicBezTo>
                  <a:cubicBezTo>
                    <a:pt x="2703" y="10621"/>
                    <a:pt x="4096" y="11204"/>
                    <a:pt x="5608" y="11204"/>
                  </a:cubicBezTo>
                  <a:cubicBezTo>
                    <a:pt x="7108" y="11204"/>
                    <a:pt x="8501" y="10621"/>
                    <a:pt x="9561" y="9573"/>
                  </a:cubicBezTo>
                  <a:cubicBezTo>
                    <a:pt x="10620" y="8513"/>
                    <a:pt x="11204" y="7108"/>
                    <a:pt x="11204" y="5608"/>
                  </a:cubicBezTo>
                  <a:cubicBezTo>
                    <a:pt x="11216" y="4096"/>
                    <a:pt x="10632" y="2691"/>
                    <a:pt x="9573" y="1631"/>
                  </a:cubicBezTo>
                  <a:cubicBezTo>
                    <a:pt x="8525" y="572"/>
                    <a:pt x="7120" y="0"/>
                    <a:pt x="5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2" name="Google Shape;10235;p87"/>
            <p:cNvSpPr/>
            <p:nvPr/>
          </p:nvSpPr>
          <p:spPr bwMode="auto">
            <a:xfrm>
              <a:off x="3183120" y="3921508"/>
              <a:ext cx="59414" cy="59382"/>
            </a:xfrm>
            <a:custGeom>
              <a:avLst/>
              <a:gdLst/>
              <a:ahLst/>
              <a:cxnLst/>
              <a:rect l="l" t="t" r="r" b="b"/>
              <a:pathLst>
                <a:path w="1871" h="1870" fill="norm" stroke="1" extrusionOk="0">
                  <a:moveTo>
                    <a:pt x="929" y="334"/>
                  </a:moveTo>
                  <a:cubicBezTo>
                    <a:pt x="1263" y="334"/>
                    <a:pt x="1549" y="608"/>
                    <a:pt x="1549" y="941"/>
                  </a:cubicBezTo>
                  <a:cubicBezTo>
                    <a:pt x="1549" y="1263"/>
                    <a:pt x="1263" y="1548"/>
                    <a:pt x="929" y="1548"/>
                  </a:cubicBezTo>
                  <a:cubicBezTo>
                    <a:pt x="608" y="1548"/>
                    <a:pt x="334" y="1287"/>
                    <a:pt x="334" y="941"/>
                  </a:cubicBezTo>
                  <a:cubicBezTo>
                    <a:pt x="334" y="596"/>
                    <a:pt x="608" y="334"/>
                    <a:pt x="929" y="334"/>
                  </a:cubicBezTo>
                  <a:close/>
                  <a:moveTo>
                    <a:pt x="929" y="1"/>
                  </a:moveTo>
                  <a:cubicBezTo>
                    <a:pt x="429" y="1"/>
                    <a:pt x="1" y="417"/>
                    <a:pt x="1" y="941"/>
                  </a:cubicBezTo>
                  <a:cubicBezTo>
                    <a:pt x="1" y="1453"/>
                    <a:pt x="417" y="1870"/>
                    <a:pt x="929" y="1870"/>
                  </a:cubicBezTo>
                  <a:cubicBezTo>
                    <a:pt x="1191" y="1870"/>
                    <a:pt x="1430" y="1775"/>
                    <a:pt x="1608" y="1596"/>
                  </a:cubicBezTo>
                  <a:cubicBezTo>
                    <a:pt x="1787" y="1417"/>
                    <a:pt x="1870" y="1179"/>
                    <a:pt x="1870" y="941"/>
                  </a:cubicBezTo>
                  <a:cubicBezTo>
                    <a:pt x="1870" y="679"/>
                    <a:pt x="1763" y="453"/>
                    <a:pt x="1584" y="263"/>
                  </a:cubicBezTo>
                  <a:cubicBezTo>
                    <a:pt x="1406" y="108"/>
                    <a:pt x="1191" y="1"/>
                    <a:pt x="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" name="Google Shape;10236;p87"/>
            <p:cNvSpPr/>
            <p:nvPr/>
          </p:nvSpPr>
          <p:spPr bwMode="auto">
            <a:xfrm>
              <a:off x="3149110" y="3735868"/>
              <a:ext cx="141056" cy="174716"/>
            </a:xfrm>
            <a:custGeom>
              <a:avLst/>
              <a:gdLst/>
              <a:ahLst/>
              <a:cxnLst/>
              <a:rect l="l" t="t" r="r" b="b"/>
              <a:pathLst>
                <a:path w="4442" h="5502" fill="norm" stroke="1" extrusionOk="0">
                  <a:moveTo>
                    <a:pt x="2143" y="1"/>
                  </a:moveTo>
                  <a:cubicBezTo>
                    <a:pt x="1322" y="1"/>
                    <a:pt x="810" y="286"/>
                    <a:pt x="536" y="501"/>
                  </a:cubicBezTo>
                  <a:cubicBezTo>
                    <a:pt x="191" y="786"/>
                    <a:pt x="0" y="1156"/>
                    <a:pt x="0" y="1513"/>
                  </a:cubicBezTo>
                  <a:cubicBezTo>
                    <a:pt x="0" y="1739"/>
                    <a:pt x="84" y="1941"/>
                    <a:pt x="262" y="2084"/>
                  </a:cubicBezTo>
                  <a:cubicBezTo>
                    <a:pt x="393" y="2203"/>
                    <a:pt x="596" y="2263"/>
                    <a:pt x="774" y="2263"/>
                  </a:cubicBezTo>
                  <a:cubicBezTo>
                    <a:pt x="1084" y="2263"/>
                    <a:pt x="1227" y="2049"/>
                    <a:pt x="1334" y="1894"/>
                  </a:cubicBezTo>
                  <a:cubicBezTo>
                    <a:pt x="1465" y="1679"/>
                    <a:pt x="1596" y="1489"/>
                    <a:pt x="2108" y="1489"/>
                  </a:cubicBezTo>
                  <a:cubicBezTo>
                    <a:pt x="2286" y="1489"/>
                    <a:pt x="2858" y="1525"/>
                    <a:pt x="2858" y="2001"/>
                  </a:cubicBezTo>
                  <a:cubicBezTo>
                    <a:pt x="2858" y="2358"/>
                    <a:pt x="2512" y="2632"/>
                    <a:pt x="2227" y="2858"/>
                  </a:cubicBezTo>
                  <a:cubicBezTo>
                    <a:pt x="2155" y="2918"/>
                    <a:pt x="2072" y="2965"/>
                    <a:pt x="2024" y="3025"/>
                  </a:cubicBezTo>
                  <a:cubicBezTo>
                    <a:pt x="1679" y="3323"/>
                    <a:pt x="1286" y="3763"/>
                    <a:pt x="1286" y="4668"/>
                  </a:cubicBezTo>
                  <a:cubicBezTo>
                    <a:pt x="1286" y="5180"/>
                    <a:pt x="1405" y="5501"/>
                    <a:pt x="2000" y="5501"/>
                  </a:cubicBezTo>
                  <a:cubicBezTo>
                    <a:pt x="2274" y="5501"/>
                    <a:pt x="2465" y="5442"/>
                    <a:pt x="2596" y="5323"/>
                  </a:cubicBezTo>
                  <a:cubicBezTo>
                    <a:pt x="2703" y="5216"/>
                    <a:pt x="2762" y="5085"/>
                    <a:pt x="2762" y="4918"/>
                  </a:cubicBezTo>
                  <a:cubicBezTo>
                    <a:pt x="2762" y="4430"/>
                    <a:pt x="2762" y="4192"/>
                    <a:pt x="3263" y="3787"/>
                  </a:cubicBezTo>
                  <a:lnTo>
                    <a:pt x="3286" y="3787"/>
                  </a:lnTo>
                  <a:cubicBezTo>
                    <a:pt x="3298" y="3775"/>
                    <a:pt x="3322" y="3763"/>
                    <a:pt x="3358" y="3727"/>
                  </a:cubicBezTo>
                  <a:cubicBezTo>
                    <a:pt x="3429" y="3680"/>
                    <a:pt x="3453" y="3573"/>
                    <a:pt x="3393" y="3489"/>
                  </a:cubicBezTo>
                  <a:cubicBezTo>
                    <a:pt x="3360" y="3449"/>
                    <a:pt x="3311" y="3427"/>
                    <a:pt x="3261" y="3427"/>
                  </a:cubicBezTo>
                  <a:cubicBezTo>
                    <a:pt x="3224" y="3427"/>
                    <a:pt x="3186" y="3440"/>
                    <a:pt x="3155" y="3465"/>
                  </a:cubicBezTo>
                  <a:cubicBezTo>
                    <a:pt x="3120" y="3477"/>
                    <a:pt x="3108" y="3513"/>
                    <a:pt x="3072" y="3525"/>
                  </a:cubicBezTo>
                  <a:lnTo>
                    <a:pt x="3060" y="3525"/>
                  </a:lnTo>
                  <a:cubicBezTo>
                    <a:pt x="2465" y="3989"/>
                    <a:pt x="2429" y="4346"/>
                    <a:pt x="2429" y="4906"/>
                  </a:cubicBezTo>
                  <a:cubicBezTo>
                    <a:pt x="2429" y="4977"/>
                    <a:pt x="2429" y="5156"/>
                    <a:pt x="2000" y="5156"/>
                  </a:cubicBezTo>
                  <a:cubicBezTo>
                    <a:pt x="1798" y="5156"/>
                    <a:pt x="1739" y="5120"/>
                    <a:pt x="1703" y="5085"/>
                  </a:cubicBezTo>
                  <a:cubicBezTo>
                    <a:pt x="1643" y="5025"/>
                    <a:pt x="1619" y="4882"/>
                    <a:pt x="1619" y="4656"/>
                  </a:cubicBezTo>
                  <a:cubicBezTo>
                    <a:pt x="1619" y="3882"/>
                    <a:pt x="1929" y="3513"/>
                    <a:pt x="2227" y="3251"/>
                  </a:cubicBezTo>
                  <a:cubicBezTo>
                    <a:pt x="2286" y="3215"/>
                    <a:pt x="2346" y="3156"/>
                    <a:pt x="2417" y="3108"/>
                  </a:cubicBezTo>
                  <a:cubicBezTo>
                    <a:pt x="2762" y="2858"/>
                    <a:pt x="3179" y="2525"/>
                    <a:pt x="3179" y="1989"/>
                  </a:cubicBezTo>
                  <a:cubicBezTo>
                    <a:pt x="3179" y="1465"/>
                    <a:pt x="2762" y="1144"/>
                    <a:pt x="2108" y="1144"/>
                  </a:cubicBezTo>
                  <a:cubicBezTo>
                    <a:pt x="1417" y="1144"/>
                    <a:pt x="1215" y="1453"/>
                    <a:pt x="1048" y="1691"/>
                  </a:cubicBezTo>
                  <a:cubicBezTo>
                    <a:pt x="941" y="1858"/>
                    <a:pt x="881" y="1918"/>
                    <a:pt x="750" y="1918"/>
                  </a:cubicBezTo>
                  <a:cubicBezTo>
                    <a:pt x="572" y="1918"/>
                    <a:pt x="322" y="1810"/>
                    <a:pt x="322" y="1513"/>
                  </a:cubicBezTo>
                  <a:cubicBezTo>
                    <a:pt x="322" y="1322"/>
                    <a:pt x="429" y="1025"/>
                    <a:pt x="738" y="775"/>
                  </a:cubicBezTo>
                  <a:cubicBezTo>
                    <a:pt x="977" y="572"/>
                    <a:pt x="1405" y="334"/>
                    <a:pt x="2131" y="334"/>
                  </a:cubicBezTo>
                  <a:cubicBezTo>
                    <a:pt x="3298" y="334"/>
                    <a:pt x="4120" y="953"/>
                    <a:pt x="4120" y="1822"/>
                  </a:cubicBezTo>
                  <a:cubicBezTo>
                    <a:pt x="4120" y="2227"/>
                    <a:pt x="3941" y="2644"/>
                    <a:pt x="3596" y="3037"/>
                  </a:cubicBezTo>
                  <a:cubicBezTo>
                    <a:pt x="3524" y="3096"/>
                    <a:pt x="3536" y="3203"/>
                    <a:pt x="3596" y="3263"/>
                  </a:cubicBezTo>
                  <a:cubicBezTo>
                    <a:pt x="3629" y="3290"/>
                    <a:pt x="3669" y="3305"/>
                    <a:pt x="3709" y="3305"/>
                  </a:cubicBezTo>
                  <a:cubicBezTo>
                    <a:pt x="3755" y="3305"/>
                    <a:pt x="3802" y="3284"/>
                    <a:pt x="3834" y="3239"/>
                  </a:cubicBezTo>
                  <a:cubicBezTo>
                    <a:pt x="4239" y="2787"/>
                    <a:pt x="4441" y="2310"/>
                    <a:pt x="4441" y="1810"/>
                  </a:cubicBezTo>
                  <a:cubicBezTo>
                    <a:pt x="4441" y="1287"/>
                    <a:pt x="4203" y="834"/>
                    <a:pt x="3786" y="501"/>
                  </a:cubicBezTo>
                  <a:cubicBezTo>
                    <a:pt x="3370" y="179"/>
                    <a:pt x="2798" y="1"/>
                    <a:pt x="21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sp>
        <p:nvSpPr>
          <p:cNvPr id="14" name="Объект 1"/>
          <p:cNvSpPr txBox="1"/>
          <p:nvPr/>
        </p:nvSpPr>
        <p:spPr bwMode="auto">
          <a:xfrm>
            <a:off x="1811045" y="4867736"/>
            <a:ext cx="10008422" cy="1555838"/>
          </a:xfrm>
          <a:prstGeom prst="rect">
            <a:avLst/>
          </a:prstGeom>
          <a:solidFill>
            <a:srgbClr val="923826">
              <a:alpha val="45000"/>
            </a:srgbClr>
          </a:solidFill>
        </p:spPr>
        <p:txBody>
          <a:bodyPr/>
          <a:lstStyle>
            <a:lvl1pPr marL="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1pPr>
            <a:lvl2pPr marL="45720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2pPr>
            <a:lvl3pPr marL="91440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3pPr>
            <a:lvl4pPr marL="137160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4pPr>
            <a:lvl5pPr marL="182880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200">
                <a:solidFill>
                  <a:schemeClr val="tx1"/>
                </a:solidFill>
                <a:latin typeface="+mn-lt"/>
                <a:ea typeface="Times New Roman"/>
              </a:rPr>
              <a:t>На практике ситуация с выплатой за неиспользование результата маловероятна, поскольку рассчитать экономический эффект от неиспользования служебного результата фактически невозможно из-за отсутствия базы для сравнения</a:t>
            </a:r>
            <a:endParaRPr lang="ru-RU" sz="220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5" name="Google Shape;13495;p93"/>
          <p:cNvGrpSpPr/>
          <p:nvPr/>
        </p:nvGrpSpPr>
        <p:grpSpPr bwMode="auto">
          <a:xfrm>
            <a:off x="532660" y="4984286"/>
            <a:ext cx="917003" cy="911626"/>
            <a:chOff x="4667216" y="2915382"/>
            <a:chExt cx="320273" cy="318395"/>
          </a:xfrm>
        </p:grpSpPr>
        <p:sp>
          <p:nvSpPr>
            <p:cNvPr id="16" name="Google Shape;13496;p93"/>
            <p:cNvSpPr/>
            <p:nvPr/>
          </p:nvSpPr>
          <p:spPr bwMode="auto">
            <a:xfrm>
              <a:off x="4686154" y="2938140"/>
              <a:ext cx="166789" cy="163734"/>
            </a:xfrm>
            <a:custGeom>
              <a:avLst/>
              <a:gdLst/>
              <a:ahLst/>
              <a:cxnLst/>
              <a:rect l="l" t="t" r="r" b="b"/>
              <a:pathLst>
                <a:path w="5240" h="5144" fill="norm" stroke="1" extrusionOk="0">
                  <a:moveTo>
                    <a:pt x="2668" y="0"/>
                  </a:moveTo>
                  <a:cubicBezTo>
                    <a:pt x="2013" y="0"/>
                    <a:pt x="1358" y="250"/>
                    <a:pt x="858" y="750"/>
                  </a:cubicBezTo>
                  <a:cubicBezTo>
                    <a:pt x="620" y="989"/>
                    <a:pt x="429" y="1286"/>
                    <a:pt x="298" y="1608"/>
                  </a:cubicBezTo>
                  <a:cubicBezTo>
                    <a:pt x="263" y="1679"/>
                    <a:pt x="298" y="1762"/>
                    <a:pt x="370" y="1798"/>
                  </a:cubicBezTo>
                  <a:cubicBezTo>
                    <a:pt x="388" y="1804"/>
                    <a:pt x="407" y="1807"/>
                    <a:pt x="426" y="1807"/>
                  </a:cubicBezTo>
                  <a:cubicBezTo>
                    <a:pt x="484" y="1807"/>
                    <a:pt x="542" y="1780"/>
                    <a:pt x="560" y="1727"/>
                  </a:cubicBezTo>
                  <a:cubicBezTo>
                    <a:pt x="679" y="1441"/>
                    <a:pt x="846" y="1191"/>
                    <a:pt x="1060" y="977"/>
                  </a:cubicBezTo>
                  <a:cubicBezTo>
                    <a:pt x="1495" y="536"/>
                    <a:pt x="2075" y="316"/>
                    <a:pt x="2656" y="316"/>
                  </a:cubicBezTo>
                  <a:cubicBezTo>
                    <a:pt x="3236" y="316"/>
                    <a:pt x="3817" y="536"/>
                    <a:pt x="4251" y="977"/>
                  </a:cubicBezTo>
                  <a:cubicBezTo>
                    <a:pt x="4692" y="1405"/>
                    <a:pt x="4930" y="1977"/>
                    <a:pt x="4930" y="2584"/>
                  </a:cubicBezTo>
                  <a:cubicBezTo>
                    <a:pt x="4930" y="3191"/>
                    <a:pt x="4692" y="3763"/>
                    <a:pt x="4251" y="4191"/>
                  </a:cubicBezTo>
                  <a:cubicBezTo>
                    <a:pt x="3823" y="4620"/>
                    <a:pt x="3263" y="4858"/>
                    <a:pt x="2644" y="4858"/>
                  </a:cubicBezTo>
                  <a:cubicBezTo>
                    <a:pt x="2037" y="4858"/>
                    <a:pt x="1477" y="4620"/>
                    <a:pt x="1037" y="4191"/>
                  </a:cubicBezTo>
                  <a:cubicBezTo>
                    <a:pt x="536" y="3679"/>
                    <a:pt x="298" y="2989"/>
                    <a:pt x="405" y="2274"/>
                  </a:cubicBezTo>
                  <a:cubicBezTo>
                    <a:pt x="417" y="2191"/>
                    <a:pt x="358" y="2120"/>
                    <a:pt x="286" y="2108"/>
                  </a:cubicBezTo>
                  <a:cubicBezTo>
                    <a:pt x="279" y="2107"/>
                    <a:pt x="272" y="2106"/>
                    <a:pt x="265" y="2106"/>
                  </a:cubicBezTo>
                  <a:cubicBezTo>
                    <a:pt x="191" y="2106"/>
                    <a:pt x="131" y="2162"/>
                    <a:pt x="120" y="2227"/>
                  </a:cubicBezTo>
                  <a:cubicBezTo>
                    <a:pt x="1" y="3024"/>
                    <a:pt x="263" y="3822"/>
                    <a:pt x="846" y="4394"/>
                  </a:cubicBezTo>
                  <a:cubicBezTo>
                    <a:pt x="1334" y="4894"/>
                    <a:pt x="1977" y="5144"/>
                    <a:pt x="2668" y="5144"/>
                  </a:cubicBezTo>
                  <a:cubicBezTo>
                    <a:pt x="3346" y="5144"/>
                    <a:pt x="3989" y="4870"/>
                    <a:pt x="4477" y="4394"/>
                  </a:cubicBezTo>
                  <a:cubicBezTo>
                    <a:pt x="4966" y="3906"/>
                    <a:pt x="5228" y="3263"/>
                    <a:pt x="5228" y="2584"/>
                  </a:cubicBezTo>
                  <a:cubicBezTo>
                    <a:pt x="5239" y="1870"/>
                    <a:pt x="4966" y="1227"/>
                    <a:pt x="4477" y="750"/>
                  </a:cubicBezTo>
                  <a:cubicBezTo>
                    <a:pt x="3977" y="250"/>
                    <a:pt x="3323" y="0"/>
                    <a:pt x="26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" name="Google Shape;13497;p93"/>
            <p:cNvSpPr/>
            <p:nvPr/>
          </p:nvSpPr>
          <p:spPr bwMode="auto">
            <a:xfrm>
              <a:off x="4667216" y="2915382"/>
              <a:ext cx="320273" cy="318395"/>
            </a:xfrm>
            <a:custGeom>
              <a:avLst/>
              <a:gdLst/>
              <a:ahLst/>
              <a:cxnLst/>
              <a:rect l="l" t="t" r="r" b="b"/>
              <a:pathLst>
                <a:path w="10062" h="10003" fill="norm" stroke="1" extrusionOk="0">
                  <a:moveTo>
                    <a:pt x="5668" y="5502"/>
                  </a:moveTo>
                  <a:lnTo>
                    <a:pt x="5977" y="5811"/>
                  </a:lnTo>
                  <a:lnTo>
                    <a:pt x="5799" y="5990"/>
                  </a:lnTo>
                  <a:lnTo>
                    <a:pt x="5489" y="5680"/>
                  </a:lnTo>
                  <a:lnTo>
                    <a:pt x="5584" y="5585"/>
                  </a:lnTo>
                  <a:lnTo>
                    <a:pt x="5668" y="5502"/>
                  </a:lnTo>
                  <a:close/>
                  <a:moveTo>
                    <a:pt x="8347" y="7597"/>
                  </a:moveTo>
                  <a:lnTo>
                    <a:pt x="8501" y="7752"/>
                  </a:lnTo>
                  <a:lnTo>
                    <a:pt x="7739" y="8502"/>
                  </a:lnTo>
                  <a:lnTo>
                    <a:pt x="7585" y="8359"/>
                  </a:lnTo>
                  <a:lnTo>
                    <a:pt x="8347" y="7597"/>
                  </a:lnTo>
                  <a:close/>
                  <a:moveTo>
                    <a:pt x="8704" y="7954"/>
                  </a:moveTo>
                  <a:lnTo>
                    <a:pt x="8894" y="8157"/>
                  </a:lnTo>
                  <a:lnTo>
                    <a:pt x="8132" y="8907"/>
                  </a:lnTo>
                  <a:lnTo>
                    <a:pt x="7989" y="8764"/>
                  </a:lnTo>
                  <a:lnTo>
                    <a:pt x="7942" y="8716"/>
                  </a:lnTo>
                  <a:lnTo>
                    <a:pt x="8704" y="7954"/>
                  </a:lnTo>
                  <a:close/>
                  <a:moveTo>
                    <a:pt x="9097" y="8359"/>
                  </a:moveTo>
                  <a:lnTo>
                    <a:pt x="9621" y="8895"/>
                  </a:lnTo>
                  <a:cubicBezTo>
                    <a:pt x="9728" y="8966"/>
                    <a:pt x="9728" y="9121"/>
                    <a:pt x="9644" y="9228"/>
                  </a:cubicBezTo>
                  <a:lnTo>
                    <a:pt x="9216" y="9657"/>
                  </a:lnTo>
                  <a:cubicBezTo>
                    <a:pt x="9168" y="9699"/>
                    <a:pt x="9109" y="9719"/>
                    <a:pt x="9048" y="9719"/>
                  </a:cubicBezTo>
                  <a:cubicBezTo>
                    <a:pt x="8987" y="9719"/>
                    <a:pt x="8924" y="9699"/>
                    <a:pt x="8871" y="9657"/>
                  </a:cubicBezTo>
                  <a:lnTo>
                    <a:pt x="8335" y="9121"/>
                  </a:lnTo>
                  <a:lnTo>
                    <a:pt x="9097" y="8359"/>
                  </a:lnTo>
                  <a:close/>
                  <a:moveTo>
                    <a:pt x="3282" y="1"/>
                  </a:moveTo>
                  <a:cubicBezTo>
                    <a:pt x="2441" y="1"/>
                    <a:pt x="1602" y="322"/>
                    <a:pt x="965" y="965"/>
                  </a:cubicBezTo>
                  <a:cubicBezTo>
                    <a:pt x="334" y="1584"/>
                    <a:pt x="0" y="2406"/>
                    <a:pt x="0" y="3287"/>
                  </a:cubicBezTo>
                  <a:cubicBezTo>
                    <a:pt x="0" y="4156"/>
                    <a:pt x="334" y="4978"/>
                    <a:pt x="965" y="5609"/>
                  </a:cubicBezTo>
                  <a:cubicBezTo>
                    <a:pt x="1608" y="6240"/>
                    <a:pt x="2441" y="6573"/>
                    <a:pt x="3286" y="6573"/>
                  </a:cubicBezTo>
                  <a:cubicBezTo>
                    <a:pt x="3989" y="6573"/>
                    <a:pt x="4703" y="6347"/>
                    <a:pt x="5275" y="5883"/>
                  </a:cubicBezTo>
                  <a:lnTo>
                    <a:pt x="5608" y="6216"/>
                  </a:lnTo>
                  <a:cubicBezTo>
                    <a:pt x="5477" y="6418"/>
                    <a:pt x="5501" y="6692"/>
                    <a:pt x="5680" y="6871"/>
                  </a:cubicBezTo>
                  <a:lnTo>
                    <a:pt x="6370" y="7561"/>
                  </a:lnTo>
                  <a:cubicBezTo>
                    <a:pt x="6400" y="7585"/>
                    <a:pt x="6436" y="7597"/>
                    <a:pt x="6471" y="7597"/>
                  </a:cubicBezTo>
                  <a:cubicBezTo>
                    <a:pt x="6507" y="7597"/>
                    <a:pt x="6543" y="7585"/>
                    <a:pt x="6573" y="7561"/>
                  </a:cubicBezTo>
                  <a:cubicBezTo>
                    <a:pt x="6632" y="7502"/>
                    <a:pt x="6632" y="7407"/>
                    <a:pt x="6573" y="7347"/>
                  </a:cubicBezTo>
                  <a:lnTo>
                    <a:pt x="5894" y="6668"/>
                  </a:lnTo>
                  <a:cubicBezTo>
                    <a:pt x="5799" y="6573"/>
                    <a:pt x="5799" y="6418"/>
                    <a:pt x="5894" y="6323"/>
                  </a:cubicBezTo>
                  <a:lnTo>
                    <a:pt x="6323" y="5895"/>
                  </a:lnTo>
                  <a:cubicBezTo>
                    <a:pt x="6370" y="5847"/>
                    <a:pt x="6430" y="5811"/>
                    <a:pt x="6489" y="5811"/>
                  </a:cubicBezTo>
                  <a:cubicBezTo>
                    <a:pt x="6549" y="5811"/>
                    <a:pt x="6608" y="5847"/>
                    <a:pt x="6644" y="5895"/>
                  </a:cubicBezTo>
                  <a:lnTo>
                    <a:pt x="8156" y="7395"/>
                  </a:lnTo>
                  <a:lnTo>
                    <a:pt x="7394" y="8157"/>
                  </a:lnTo>
                  <a:lnTo>
                    <a:pt x="6966" y="7716"/>
                  </a:lnTo>
                  <a:cubicBezTo>
                    <a:pt x="6936" y="7686"/>
                    <a:pt x="6897" y="7672"/>
                    <a:pt x="6858" y="7672"/>
                  </a:cubicBezTo>
                  <a:cubicBezTo>
                    <a:pt x="6820" y="7672"/>
                    <a:pt x="6781" y="7686"/>
                    <a:pt x="6751" y="7716"/>
                  </a:cubicBezTo>
                  <a:cubicBezTo>
                    <a:pt x="6692" y="7776"/>
                    <a:pt x="6692" y="7871"/>
                    <a:pt x="6751" y="7930"/>
                  </a:cubicBezTo>
                  <a:lnTo>
                    <a:pt x="8668" y="9847"/>
                  </a:lnTo>
                  <a:cubicBezTo>
                    <a:pt x="8775" y="9955"/>
                    <a:pt x="8906" y="10002"/>
                    <a:pt x="9049" y="10002"/>
                  </a:cubicBezTo>
                  <a:cubicBezTo>
                    <a:pt x="9180" y="10002"/>
                    <a:pt x="9311" y="9955"/>
                    <a:pt x="9418" y="9847"/>
                  </a:cubicBezTo>
                  <a:lnTo>
                    <a:pt x="9847" y="9419"/>
                  </a:lnTo>
                  <a:cubicBezTo>
                    <a:pt x="10061" y="9228"/>
                    <a:pt x="10061" y="8883"/>
                    <a:pt x="9847" y="8669"/>
                  </a:cubicBezTo>
                  <a:lnTo>
                    <a:pt x="6858" y="5680"/>
                  </a:lnTo>
                  <a:cubicBezTo>
                    <a:pt x="6751" y="5573"/>
                    <a:pt x="6620" y="5525"/>
                    <a:pt x="6489" y="5525"/>
                  </a:cubicBezTo>
                  <a:cubicBezTo>
                    <a:pt x="6382" y="5525"/>
                    <a:pt x="6299" y="5561"/>
                    <a:pt x="6204" y="5609"/>
                  </a:cubicBezTo>
                  <a:lnTo>
                    <a:pt x="5870" y="5275"/>
                  </a:lnTo>
                  <a:cubicBezTo>
                    <a:pt x="6144" y="4930"/>
                    <a:pt x="6334" y="4537"/>
                    <a:pt x="6454" y="4097"/>
                  </a:cubicBezTo>
                  <a:cubicBezTo>
                    <a:pt x="6465" y="4025"/>
                    <a:pt x="6430" y="3942"/>
                    <a:pt x="6346" y="3918"/>
                  </a:cubicBezTo>
                  <a:cubicBezTo>
                    <a:pt x="6339" y="3917"/>
                    <a:pt x="6332" y="3916"/>
                    <a:pt x="6324" y="3916"/>
                  </a:cubicBezTo>
                  <a:cubicBezTo>
                    <a:pt x="6258" y="3916"/>
                    <a:pt x="6189" y="3961"/>
                    <a:pt x="6168" y="4025"/>
                  </a:cubicBezTo>
                  <a:cubicBezTo>
                    <a:pt x="6037" y="4537"/>
                    <a:pt x="5775" y="5013"/>
                    <a:pt x="5394" y="5383"/>
                  </a:cubicBezTo>
                  <a:cubicBezTo>
                    <a:pt x="4816" y="5960"/>
                    <a:pt x="4051" y="6249"/>
                    <a:pt x="3285" y="6249"/>
                  </a:cubicBezTo>
                  <a:cubicBezTo>
                    <a:pt x="2519" y="6249"/>
                    <a:pt x="1751" y="5960"/>
                    <a:pt x="1167" y="5383"/>
                  </a:cubicBezTo>
                  <a:cubicBezTo>
                    <a:pt x="608" y="4823"/>
                    <a:pt x="298" y="4073"/>
                    <a:pt x="298" y="3263"/>
                  </a:cubicBezTo>
                  <a:cubicBezTo>
                    <a:pt x="298" y="2466"/>
                    <a:pt x="608" y="1715"/>
                    <a:pt x="1167" y="1156"/>
                  </a:cubicBezTo>
                  <a:cubicBezTo>
                    <a:pt x="1751" y="572"/>
                    <a:pt x="2519" y="281"/>
                    <a:pt x="3285" y="281"/>
                  </a:cubicBezTo>
                  <a:cubicBezTo>
                    <a:pt x="4051" y="281"/>
                    <a:pt x="4816" y="572"/>
                    <a:pt x="5394" y="1156"/>
                  </a:cubicBezTo>
                  <a:cubicBezTo>
                    <a:pt x="6013" y="1763"/>
                    <a:pt x="6323" y="2608"/>
                    <a:pt x="6263" y="3478"/>
                  </a:cubicBezTo>
                  <a:cubicBezTo>
                    <a:pt x="6263" y="3549"/>
                    <a:pt x="6323" y="3620"/>
                    <a:pt x="6394" y="3644"/>
                  </a:cubicBezTo>
                  <a:cubicBezTo>
                    <a:pt x="6465" y="3644"/>
                    <a:pt x="6549" y="3585"/>
                    <a:pt x="6561" y="3501"/>
                  </a:cubicBezTo>
                  <a:cubicBezTo>
                    <a:pt x="6620" y="2549"/>
                    <a:pt x="6275" y="1632"/>
                    <a:pt x="5608" y="965"/>
                  </a:cubicBezTo>
                  <a:cubicBezTo>
                    <a:pt x="4965" y="322"/>
                    <a:pt x="4123" y="1"/>
                    <a:pt x="32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sp>
        <p:nvSpPr>
          <p:cNvPr id="25" name="Google Shape;11085;p89"/>
          <p:cNvSpPr/>
          <p:nvPr/>
        </p:nvSpPr>
        <p:spPr bwMode="auto">
          <a:xfrm>
            <a:off x="737305" y="5098651"/>
            <a:ext cx="176703" cy="370393"/>
          </a:xfrm>
          <a:custGeom>
            <a:avLst/>
            <a:gdLst/>
            <a:ahLst/>
            <a:cxnLst/>
            <a:rect l="l" t="t" r="r" b="b"/>
            <a:pathLst>
              <a:path w="1703" h="3703" fill="norm" stroke="1" extrusionOk="0">
                <a:moveTo>
                  <a:pt x="857" y="0"/>
                </a:moveTo>
                <a:cubicBezTo>
                  <a:pt x="762" y="0"/>
                  <a:pt x="691" y="71"/>
                  <a:pt x="691" y="167"/>
                </a:cubicBezTo>
                <a:lnTo>
                  <a:pt x="691" y="524"/>
                </a:lnTo>
                <a:cubicBezTo>
                  <a:pt x="322" y="560"/>
                  <a:pt x="24" y="881"/>
                  <a:pt x="24" y="1262"/>
                </a:cubicBezTo>
                <a:cubicBezTo>
                  <a:pt x="24" y="1679"/>
                  <a:pt x="357" y="2012"/>
                  <a:pt x="762" y="2012"/>
                </a:cubicBezTo>
                <a:lnTo>
                  <a:pt x="929" y="2012"/>
                </a:lnTo>
                <a:cubicBezTo>
                  <a:pt x="1167" y="2012"/>
                  <a:pt x="1357" y="2203"/>
                  <a:pt x="1357" y="2441"/>
                </a:cubicBezTo>
                <a:cubicBezTo>
                  <a:pt x="1357" y="2679"/>
                  <a:pt x="1167" y="2869"/>
                  <a:pt x="929" y="2869"/>
                </a:cubicBezTo>
                <a:lnTo>
                  <a:pt x="679" y="2869"/>
                </a:lnTo>
                <a:cubicBezTo>
                  <a:pt x="476" y="2869"/>
                  <a:pt x="334" y="2703"/>
                  <a:pt x="334" y="2524"/>
                </a:cubicBezTo>
                <a:cubicBezTo>
                  <a:pt x="334" y="2441"/>
                  <a:pt x="262" y="2369"/>
                  <a:pt x="167" y="2369"/>
                </a:cubicBezTo>
                <a:cubicBezTo>
                  <a:pt x="83" y="2369"/>
                  <a:pt x="0" y="2441"/>
                  <a:pt x="0" y="2524"/>
                </a:cubicBezTo>
                <a:cubicBezTo>
                  <a:pt x="0" y="2905"/>
                  <a:pt x="298" y="3203"/>
                  <a:pt x="679" y="3203"/>
                </a:cubicBezTo>
                <a:lnTo>
                  <a:pt x="691" y="3203"/>
                </a:lnTo>
                <a:lnTo>
                  <a:pt x="691" y="3536"/>
                </a:lnTo>
                <a:cubicBezTo>
                  <a:pt x="691" y="3631"/>
                  <a:pt x="762" y="3703"/>
                  <a:pt x="857" y="3703"/>
                </a:cubicBezTo>
                <a:cubicBezTo>
                  <a:pt x="941" y="3703"/>
                  <a:pt x="1012" y="3631"/>
                  <a:pt x="1012" y="3536"/>
                </a:cubicBezTo>
                <a:lnTo>
                  <a:pt x="1012" y="3179"/>
                </a:lnTo>
                <a:cubicBezTo>
                  <a:pt x="1393" y="3143"/>
                  <a:pt x="1691" y="2822"/>
                  <a:pt x="1691" y="2441"/>
                </a:cubicBezTo>
                <a:cubicBezTo>
                  <a:pt x="1691" y="2024"/>
                  <a:pt x="1346" y="1691"/>
                  <a:pt x="941" y="1691"/>
                </a:cubicBezTo>
                <a:lnTo>
                  <a:pt x="774" y="1691"/>
                </a:lnTo>
                <a:cubicBezTo>
                  <a:pt x="536" y="1691"/>
                  <a:pt x="345" y="1500"/>
                  <a:pt x="345" y="1262"/>
                </a:cubicBezTo>
                <a:cubicBezTo>
                  <a:pt x="345" y="1024"/>
                  <a:pt x="536" y="833"/>
                  <a:pt x="774" y="833"/>
                </a:cubicBezTo>
                <a:lnTo>
                  <a:pt x="1036" y="833"/>
                </a:lnTo>
                <a:cubicBezTo>
                  <a:pt x="1226" y="833"/>
                  <a:pt x="1369" y="1000"/>
                  <a:pt x="1369" y="1179"/>
                </a:cubicBezTo>
                <a:lnTo>
                  <a:pt x="1369" y="1345"/>
                </a:lnTo>
                <a:cubicBezTo>
                  <a:pt x="1393" y="1429"/>
                  <a:pt x="1453" y="1500"/>
                  <a:pt x="1536" y="1500"/>
                </a:cubicBezTo>
                <a:cubicBezTo>
                  <a:pt x="1631" y="1500"/>
                  <a:pt x="1703" y="1429"/>
                  <a:pt x="1703" y="1345"/>
                </a:cubicBezTo>
                <a:lnTo>
                  <a:pt x="1703" y="1179"/>
                </a:lnTo>
                <a:cubicBezTo>
                  <a:pt x="1703" y="810"/>
                  <a:pt x="1405" y="512"/>
                  <a:pt x="1036" y="512"/>
                </a:cubicBezTo>
                <a:lnTo>
                  <a:pt x="1012" y="512"/>
                </a:lnTo>
                <a:lnTo>
                  <a:pt x="1012" y="167"/>
                </a:lnTo>
                <a:cubicBezTo>
                  <a:pt x="1012" y="71"/>
                  <a:pt x="941" y="0"/>
                  <a:pt x="85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81781836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9895848" y="140052"/>
            <a:ext cx="1969732" cy="401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 bwMode="auto">
          <a:xfrm>
            <a:off x="452760" y="1165860"/>
            <a:ext cx="11091497" cy="3343134"/>
          </a:xfrm>
        </p:spPr>
        <p:txBody>
          <a:bodyPr/>
          <a:lstStyle/>
          <a:p>
            <a:pPr>
              <a:defRPr/>
            </a:pPr>
            <a:r>
              <a:rPr lang="ru-RU" sz="2400">
                <a:solidFill>
                  <a:schemeClr val="tx1"/>
                </a:solidFill>
                <a:latin typeface="+mn-lt"/>
                <a:ea typeface="Times New Roman"/>
              </a:rPr>
              <a:t>Абз</a:t>
            </a:r>
            <a:r>
              <a:rPr lang="ru-RU" sz="2400">
                <a:solidFill>
                  <a:schemeClr val="tx1"/>
                </a:solidFill>
                <a:latin typeface="+mn-lt"/>
                <a:ea typeface="Times New Roman"/>
              </a:rPr>
              <a:t>ац</a:t>
            </a:r>
            <a:r>
              <a:rPr lang="ru-RU" sz="2400">
                <a:solidFill>
                  <a:schemeClr val="tx1"/>
                </a:solidFill>
                <a:latin typeface="+mn-lt"/>
                <a:ea typeface="Times New Roman"/>
              </a:rPr>
              <a:t> 10 п. 5.1 Постановления КС №10-П, ссылаясь на ст</a:t>
            </a:r>
            <a:r>
              <a:rPr lang="ru-RU" sz="2400">
                <a:solidFill>
                  <a:schemeClr val="tx1"/>
                </a:solidFill>
                <a:latin typeface="+mn-lt"/>
                <a:ea typeface="Times New Roman"/>
              </a:rPr>
              <a:t>. 75.1 Конституции и указывая на необходимость </a:t>
            </a:r>
            <a:r>
              <a:rPr lang="ru-RU" sz="2400">
                <a:solidFill>
                  <a:schemeClr val="tx1"/>
                </a:solidFill>
                <a:latin typeface="+mn-lt"/>
                <a:ea typeface="Times New Roman"/>
              </a:rPr>
              <a:t>создания условий для устойчивого экономического роста (скорейшее внедрение изобретений и иных патентоспособных результатов творческой деятельности в жизнь) и гарантирует уважение человека труда (к авторам служебных объектов патентных прав), делает вывод о «предопределенности получения вознаграждения» в размере и на других нормативно устанавливаемых условиях, содержащихся в Правилах выплаты вознаграждения. </a:t>
            </a:r>
            <a:endParaRPr lang="ru-RU" sz="2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452759" y="434425"/>
            <a:ext cx="10573309" cy="559986"/>
          </a:xfrm>
        </p:spPr>
        <p:txBody>
          <a:bodyPr/>
          <a:lstStyle/>
          <a:p>
            <a:pPr>
              <a:defRPr/>
            </a:pPr>
            <a:r>
              <a:rPr lang="ru-RU"/>
              <a:t>Выплаты за неиспользование</a:t>
            </a:r>
            <a:endParaRPr/>
          </a:p>
        </p:txBody>
      </p:sp>
      <p:sp>
        <p:nvSpPr>
          <p:cNvPr id="6" name="Объект 1"/>
          <p:cNvSpPr txBox="1"/>
          <p:nvPr/>
        </p:nvSpPr>
        <p:spPr bwMode="auto">
          <a:xfrm>
            <a:off x="1535835" y="4833226"/>
            <a:ext cx="10008422" cy="1717828"/>
          </a:xfrm>
          <a:prstGeom prst="rect">
            <a:avLst/>
          </a:prstGeom>
          <a:solidFill>
            <a:srgbClr val="923826">
              <a:alpha val="45000"/>
            </a:srgbClr>
          </a:solidFill>
        </p:spPr>
        <p:txBody>
          <a:bodyPr/>
          <a:lstStyle>
            <a:lvl1pPr marL="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1pPr>
            <a:lvl2pPr marL="45720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2pPr>
            <a:lvl3pPr marL="91440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3pPr>
            <a:lvl4pPr marL="137160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4pPr>
            <a:lvl5pPr marL="1828800" indent="0" algn="l" defTabSz="91440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Open Sans"/>
                <a:cs typeface="Open San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>
                <a:solidFill>
                  <a:schemeClr val="tx1"/>
                </a:solidFill>
                <a:latin typeface="+mn-lt"/>
                <a:ea typeface="Times New Roman"/>
              </a:rPr>
              <a:t>Свидетельствует ли такой вывод о наличии обязанности у работодателя выплачивать вознаграждение за неиспользование в размере и порядке, которые установлены Правительством РФ для случая использования служебного результата?</a:t>
            </a:r>
            <a:endParaRPr lang="ru-RU" sz="240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7" name="Google Shape;10233;p87"/>
          <p:cNvGrpSpPr/>
          <p:nvPr/>
        </p:nvGrpSpPr>
        <p:grpSpPr bwMode="auto">
          <a:xfrm>
            <a:off x="452759" y="4936740"/>
            <a:ext cx="914400" cy="913504"/>
            <a:chOff x="3040984" y="3681059"/>
            <a:chExt cx="356164" cy="355814"/>
          </a:xfrm>
        </p:grpSpPr>
        <p:sp>
          <p:nvSpPr>
            <p:cNvPr id="8" name="Google Shape;10234;p87"/>
            <p:cNvSpPr/>
            <p:nvPr/>
          </p:nvSpPr>
          <p:spPr bwMode="auto">
            <a:xfrm>
              <a:off x="3040984" y="3681059"/>
              <a:ext cx="356164" cy="355814"/>
            </a:xfrm>
            <a:custGeom>
              <a:avLst/>
              <a:gdLst/>
              <a:ahLst/>
              <a:cxnLst/>
              <a:rect l="l" t="t" r="r" b="b"/>
              <a:pathLst>
                <a:path w="11216" h="11205" fill="norm" stroke="1" extrusionOk="0">
                  <a:moveTo>
                    <a:pt x="5620" y="0"/>
                  </a:moveTo>
                  <a:cubicBezTo>
                    <a:pt x="4274" y="0"/>
                    <a:pt x="2965" y="488"/>
                    <a:pt x="1953" y="1369"/>
                  </a:cubicBezTo>
                  <a:cubicBezTo>
                    <a:pt x="1881" y="1429"/>
                    <a:pt x="1881" y="1536"/>
                    <a:pt x="1941" y="1608"/>
                  </a:cubicBezTo>
                  <a:cubicBezTo>
                    <a:pt x="1972" y="1645"/>
                    <a:pt x="2016" y="1663"/>
                    <a:pt x="2061" y="1663"/>
                  </a:cubicBezTo>
                  <a:cubicBezTo>
                    <a:pt x="2103" y="1663"/>
                    <a:pt x="2145" y="1648"/>
                    <a:pt x="2179" y="1620"/>
                  </a:cubicBezTo>
                  <a:cubicBezTo>
                    <a:pt x="3131" y="786"/>
                    <a:pt x="4358" y="346"/>
                    <a:pt x="5620" y="346"/>
                  </a:cubicBezTo>
                  <a:cubicBezTo>
                    <a:pt x="7013" y="346"/>
                    <a:pt x="8346" y="893"/>
                    <a:pt x="9335" y="1893"/>
                  </a:cubicBezTo>
                  <a:cubicBezTo>
                    <a:pt x="10335" y="2882"/>
                    <a:pt x="10882" y="4215"/>
                    <a:pt x="10882" y="5608"/>
                  </a:cubicBezTo>
                  <a:cubicBezTo>
                    <a:pt x="10882" y="7013"/>
                    <a:pt x="10335" y="8335"/>
                    <a:pt x="9335" y="9335"/>
                  </a:cubicBezTo>
                  <a:cubicBezTo>
                    <a:pt x="8346" y="10323"/>
                    <a:pt x="7013" y="10883"/>
                    <a:pt x="5620" y="10883"/>
                  </a:cubicBezTo>
                  <a:cubicBezTo>
                    <a:pt x="4215" y="10883"/>
                    <a:pt x="2893" y="10323"/>
                    <a:pt x="1893" y="9335"/>
                  </a:cubicBezTo>
                  <a:cubicBezTo>
                    <a:pt x="893" y="8335"/>
                    <a:pt x="345" y="7013"/>
                    <a:pt x="345" y="5608"/>
                  </a:cubicBezTo>
                  <a:cubicBezTo>
                    <a:pt x="345" y="4298"/>
                    <a:pt x="822" y="3048"/>
                    <a:pt x="1703" y="2084"/>
                  </a:cubicBezTo>
                  <a:cubicBezTo>
                    <a:pt x="1762" y="2012"/>
                    <a:pt x="1762" y="1905"/>
                    <a:pt x="1691" y="1846"/>
                  </a:cubicBezTo>
                  <a:cubicBezTo>
                    <a:pt x="1657" y="1817"/>
                    <a:pt x="1614" y="1802"/>
                    <a:pt x="1573" y="1802"/>
                  </a:cubicBezTo>
                  <a:cubicBezTo>
                    <a:pt x="1528" y="1802"/>
                    <a:pt x="1484" y="1820"/>
                    <a:pt x="1453" y="1858"/>
                  </a:cubicBezTo>
                  <a:cubicBezTo>
                    <a:pt x="512" y="2882"/>
                    <a:pt x="0" y="4227"/>
                    <a:pt x="0" y="5608"/>
                  </a:cubicBezTo>
                  <a:cubicBezTo>
                    <a:pt x="0" y="7096"/>
                    <a:pt x="583" y="8513"/>
                    <a:pt x="1643" y="9573"/>
                  </a:cubicBezTo>
                  <a:cubicBezTo>
                    <a:pt x="2703" y="10621"/>
                    <a:pt x="4096" y="11204"/>
                    <a:pt x="5608" y="11204"/>
                  </a:cubicBezTo>
                  <a:cubicBezTo>
                    <a:pt x="7108" y="11204"/>
                    <a:pt x="8501" y="10621"/>
                    <a:pt x="9561" y="9573"/>
                  </a:cubicBezTo>
                  <a:cubicBezTo>
                    <a:pt x="10620" y="8513"/>
                    <a:pt x="11204" y="7108"/>
                    <a:pt x="11204" y="5608"/>
                  </a:cubicBezTo>
                  <a:cubicBezTo>
                    <a:pt x="11216" y="4096"/>
                    <a:pt x="10632" y="2691"/>
                    <a:pt x="9573" y="1631"/>
                  </a:cubicBezTo>
                  <a:cubicBezTo>
                    <a:pt x="8525" y="572"/>
                    <a:pt x="7120" y="0"/>
                    <a:pt x="5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solidFill>
                  <a:srgbClr val="923826"/>
                </a:solidFill>
              </a:endParaRPr>
            </a:p>
          </p:txBody>
        </p:sp>
        <p:sp>
          <p:nvSpPr>
            <p:cNvPr id="9" name="Google Shape;10235;p87"/>
            <p:cNvSpPr/>
            <p:nvPr/>
          </p:nvSpPr>
          <p:spPr bwMode="auto">
            <a:xfrm>
              <a:off x="3183120" y="3921508"/>
              <a:ext cx="59414" cy="59382"/>
            </a:xfrm>
            <a:custGeom>
              <a:avLst/>
              <a:gdLst/>
              <a:ahLst/>
              <a:cxnLst/>
              <a:rect l="l" t="t" r="r" b="b"/>
              <a:pathLst>
                <a:path w="1871" h="1870" fill="norm" stroke="1" extrusionOk="0">
                  <a:moveTo>
                    <a:pt x="929" y="334"/>
                  </a:moveTo>
                  <a:cubicBezTo>
                    <a:pt x="1263" y="334"/>
                    <a:pt x="1549" y="608"/>
                    <a:pt x="1549" y="941"/>
                  </a:cubicBezTo>
                  <a:cubicBezTo>
                    <a:pt x="1549" y="1263"/>
                    <a:pt x="1263" y="1548"/>
                    <a:pt x="929" y="1548"/>
                  </a:cubicBezTo>
                  <a:cubicBezTo>
                    <a:pt x="608" y="1548"/>
                    <a:pt x="334" y="1287"/>
                    <a:pt x="334" y="941"/>
                  </a:cubicBezTo>
                  <a:cubicBezTo>
                    <a:pt x="334" y="596"/>
                    <a:pt x="608" y="334"/>
                    <a:pt x="929" y="334"/>
                  </a:cubicBezTo>
                  <a:close/>
                  <a:moveTo>
                    <a:pt x="929" y="1"/>
                  </a:moveTo>
                  <a:cubicBezTo>
                    <a:pt x="429" y="1"/>
                    <a:pt x="1" y="417"/>
                    <a:pt x="1" y="941"/>
                  </a:cubicBezTo>
                  <a:cubicBezTo>
                    <a:pt x="1" y="1453"/>
                    <a:pt x="417" y="1870"/>
                    <a:pt x="929" y="1870"/>
                  </a:cubicBezTo>
                  <a:cubicBezTo>
                    <a:pt x="1191" y="1870"/>
                    <a:pt x="1430" y="1775"/>
                    <a:pt x="1608" y="1596"/>
                  </a:cubicBezTo>
                  <a:cubicBezTo>
                    <a:pt x="1787" y="1417"/>
                    <a:pt x="1870" y="1179"/>
                    <a:pt x="1870" y="941"/>
                  </a:cubicBezTo>
                  <a:cubicBezTo>
                    <a:pt x="1870" y="679"/>
                    <a:pt x="1763" y="453"/>
                    <a:pt x="1584" y="263"/>
                  </a:cubicBezTo>
                  <a:cubicBezTo>
                    <a:pt x="1406" y="108"/>
                    <a:pt x="1191" y="1"/>
                    <a:pt x="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solidFill>
                  <a:srgbClr val="923826"/>
                </a:solidFill>
              </a:endParaRPr>
            </a:p>
          </p:txBody>
        </p:sp>
        <p:sp>
          <p:nvSpPr>
            <p:cNvPr id="10" name="Google Shape;10236;p87"/>
            <p:cNvSpPr/>
            <p:nvPr/>
          </p:nvSpPr>
          <p:spPr bwMode="auto">
            <a:xfrm>
              <a:off x="3149110" y="3735868"/>
              <a:ext cx="141056" cy="174716"/>
            </a:xfrm>
            <a:custGeom>
              <a:avLst/>
              <a:gdLst/>
              <a:ahLst/>
              <a:cxnLst/>
              <a:rect l="l" t="t" r="r" b="b"/>
              <a:pathLst>
                <a:path w="4442" h="5502" fill="norm" stroke="1" extrusionOk="0">
                  <a:moveTo>
                    <a:pt x="2143" y="1"/>
                  </a:moveTo>
                  <a:cubicBezTo>
                    <a:pt x="1322" y="1"/>
                    <a:pt x="810" y="286"/>
                    <a:pt x="536" y="501"/>
                  </a:cubicBezTo>
                  <a:cubicBezTo>
                    <a:pt x="191" y="786"/>
                    <a:pt x="0" y="1156"/>
                    <a:pt x="0" y="1513"/>
                  </a:cubicBezTo>
                  <a:cubicBezTo>
                    <a:pt x="0" y="1739"/>
                    <a:pt x="84" y="1941"/>
                    <a:pt x="262" y="2084"/>
                  </a:cubicBezTo>
                  <a:cubicBezTo>
                    <a:pt x="393" y="2203"/>
                    <a:pt x="596" y="2263"/>
                    <a:pt x="774" y="2263"/>
                  </a:cubicBezTo>
                  <a:cubicBezTo>
                    <a:pt x="1084" y="2263"/>
                    <a:pt x="1227" y="2049"/>
                    <a:pt x="1334" y="1894"/>
                  </a:cubicBezTo>
                  <a:cubicBezTo>
                    <a:pt x="1465" y="1679"/>
                    <a:pt x="1596" y="1489"/>
                    <a:pt x="2108" y="1489"/>
                  </a:cubicBezTo>
                  <a:cubicBezTo>
                    <a:pt x="2286" y="1489"/>
                    <a:pt x="2858" y="1525"/>
                    <a:pt x="2858" y="2001"/>
                  </a:cubicBezTo>
                  <a:cubicBezTo>
                    <a:pt x="2858" y="2358"/>
                    <a:pt x="2512" y="2632"/>
                    <a:pt x="2227" y="2858"/>
                  </a:cubicBezTo>
                  <a:cubicBezTo>
                    <a:pt x="2155" y="2918"/>
                    <a:pt x="2072" y="2965"/>
                    <a:pt x="2024" y="3025"/>
                  </a:cubicBezTo>
                  <a:cubicBezTo>
                    <a:pt x="1679" y="3323"/>
                    <a:pt x="1286" y="3763"/>
                    <a:pt x="1286" y="4668"/>
                  </a:cubicBezTo>
                  <a:cubicBezTo>
                    <a:pt x="1286" y="5180"/>
                    <a:pt x="1405" y="5501"/>
                    <a:pt x="2000" y="5501"/>
                  </a:cubicBezTo>
                  <a:cubicBezTo>
                    <a:pt x="2274" y="5501"/>
                    <a:pt x="2465" y="5442"/>
                    <a:pt x="2596" y="5323"/>
                  </a:cubicBezTo>
                  <a:cubicBezTo>
                    <a:pt x="2703" y="5216"/>
                    <a:pt x="2762" y="5085"/>
                    <a:pt x="2762" y="4918"/>
                  </a:cubicBezTo>
                  <a:cubicBezTo>
                    <a:pt x="2762" y="4430"/>
                    <a:pt x="2762" y="4192"/>
                    <a:pt x="3263" y="3787"/>
                  </a:cubicBezTo>
                  <a:lnTo>
                    <a:pt x="3286" y="3787"/>
                  </a:lnTo>
                  <a:cubicBezTo>
                    <a:pt x="3298" y="3775"/>
                    <a:pt x="3322" y="3763"/>
                    <a:pt x="3358" y="3727"/>
                  </a:cubicBezTo>
                  <a:cubicBezTo>
                    <a:pt x="3429" y="3680"/>
                    <a:pt x="3453" y="3573"/>
                    <a:pt x="3393" y="3489"/>
                  </a:cubicBezTo>
                  <a:cubicBezTo>
                    <a:pt x="3360" y="3449"/>
                    <a:pt x="3311" y="3427"/>
                    <a:pt x="3261" y="3427"/>
                  </a:cubicBezTo>
                  <a:cubicBezTo>
                    <a:pt x="3224" y="3427"/>
                    <a:pt x="3186" y="3440"/>
                    <a:pt x="3155" y="3465"/>
                  </a:cubicBezTo>
                  <a:cubicBezTo>
                    <a:pt x="3120" y="3477"/>
                    <a:pt x="3108" y="3513"/>
                    <a:pt x="3072" y="3525"/>
                  </a:cubicBezTo>
                  <a:lnTo>
                    <a:pt x="3060" y="3525"/>
                  </a:lnTo>
                  <a:cubicBezTo>
                    <a:pt x="2465" y="3989"/>
                    <a:pt x="2429" y="4346"/>
                    <a:pt x="2429" y="4906"/>
                  </a:cubicBezTo>
                  <a:cubicBezTo>
                    <a:pt x="2429" y="4977"/>
                    <a:pt x="2429" y="5156"/>
                    <a:pt x="2000" y="5156"/>
                  </a:cubicBezTo>
                  <a:cubicBezTo>
                    <a:pt x="1798" y="5156"/>
                    <a:pt x="1739" y="5120"/>
                    <a:pt x="1703" y="5085"/>
                  </a:cubicBezTo>
                  <a:cubicBezTo>
                    <a:pt x="1643" y="5025"/>
                    <a:pt x="1619" y="4882"/>
                    <a:pt x="1619" y="4656"/>
                  </a:cubicBezTo>
                  <a:cubicBezTo>
                    <a:pt x="1619" y="3882"/>
                    <a:pt x="1929" y="3513"/>
                    <a:pt x="2227" y="3251"/>
                  </a:cubicBezTo>
                  <a:cubicBezTo>
                    <a:pt x="2286" y="3215"/>
                    <a:pt x="2346" y="3156"/>
                    <a:pt x="2417" y="3108"/>
                  </a:cubicBezTo>
                  <a:cubicBezTo>
                    <a:pt x="2762" y="2858"/>
                    <a:pt x="3179" y="2525"/>
                    <a:pt x="3179" y="1989"/>
                  </a:cubicBezTo>
                  <a:cubicBezTo>
                    <a:pt x="3179" y="1465"/>
                    <a:pt x="2762" y="1144"/>
                    <a:pt x="2108" y="1144"/>
                  </a:cubicBezTo>
                  <a:cubicBezTo>
                    <a:pt x="1417" y="1144"/>
                    <a:pt x="1215" y="1453"/>
                    <a:pt x="1048" y="1691"/>
                  </a:cubicBezTo>
                  <a:cubicBezTo>
                    <a:pt x="941" y="1858"/>
                    <a:pt x="881" y="1918"/>
                    <a:pt x="750" y="1918"/>
                  </a:cubicBezTo>
                  <a:cubicBezTo>
                    <a:pt x="572" y="1918"/>
                    <a:pt x="322" y="1810"/>
                    <a:pt x="322" y="1513"/>
                  </a:cubicBezTo>
                  <a:cubicBezTo>
                    <a:pt x="322" y="1322"/>
                    <a:pt x="429" y="1025"/>
                    <a:pt x="738" y="775"/>
                  </a:cubicBezTo>
                  <a:cubicBezTo>
                    <a:pt x="977" y="572"/>
                    <a:pt x="1405" y="334"/>
                    <a:pt x="2131" y="334"/>
                  </a:cubicBezTo>
                  <a:cubicBezTo>
                    <a:pt x="3298" y="334"/>
                    <a:pt x="4120" y="953"/>
                    <a:pt x="4120" y="1822"/>
                  </a:cubicBezTo>
                  <a:cubicBezTo>
                    <a:pt x="4120" y="2227"/>
                    <a:pt x="3941" y="2644"/>
                    <a:pt x="3596" y="3037"/>
                  </a:cubicBezTo>
                  <a:cubicBezTo>
                    <a:pt x="3524" y="3096"/>
                    <a:pt x="3536" y="3203"/>
                    <a:pt x="3596" y="3263"/>
                  </a:cubicBezTo>
                  <a:cubicBezTo>
                    <a:pt x="3629" y="3290"/>
                    <a:pt x="3669" y="3305"/>
                    <a:pt x="3709" y="3305"/>
                  </a:cubicBezTo>
                  <a:cubicBezTo>
                    <a:pt x="3755" y="3305"/>
                    <a:pt x="3802" y="3284"/>
                    <a:pt x="3834" y="3239"/>
                  </a:cubicBezTo>
                  <a:cubicBezTo>
                    <a:pt x="4239" y="2787"/>
                    <a:pt x="4441" y="2310"/>
                    <a:pt x="4441" y="1810"/>
                  </a:cubicBezTo>
                  <a:cubicBezTo>
                    <a:pt x="4441" y="1287"/>
                    <a:pt x="4203" y="834"/>
                    <a:pt x="3786" y="501"/>
                  </a:cubicBezTo>
                  <a:cubicBezTo>
                    <a:pt x="3370" y="179"/>
                    <a:pt x="2798" y="1"/>
                    <a:pt x="21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solidFill>
                  <a:srgbClr val="923826"/>
                </a:solidFill>
              </a:endParaRPr>
            </a:p>
          </p:txBody>
        </p:sp>
      </p:grpSp>
      <p:pic>
        <p:nvPicPr>
          <p:cNvPr id="1937187747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9895848" y="140052"/>
            <a:ext cx="1969732" cy="401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257452" y="1846555"/>
            <a:ext cx="11674136" cy="4740676"/>
          </a:xfrm>
          <a:prstGeom prst="rect">
            <a:avLst/>
          </a:prstGeom>
          <a:blipFill>
            <a:blip r:embed="rId2">
              <a:alphaModFix amt="54000"/>
            </a:blip>
            <a:stretch/>
          </a:blipFill>
          <a:ln w="28575">
            <a:solidFill>
              <a:srgbClr val="923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2400">
                <a:solidFill>
                  <a:schemeClr val="tx1"/>
                </a:solidFill>
                <a:latin typeface="+mn-lt"/>
                <a:ea typeface="Times New Roman"/>
              </a:rPr>
              <a:t>Исходя из </a:t>
            </a:r>
            <a:r>
              <a:rPr lang="ru-RU" sz="2400">
                <a:solidFill>
                  <a:schemeClr val="tx1"/>
                </a:solidFill>
                <a:latin typeface="+mn-lt"/>
                <a:ea typeface="Times New Roman"/>
              </a:rPr>
              <a:t>абз</a:t>
            </a:r>
            <a:r>
              <a:rPr lang="ru-RU" sz="2400">
                <a:solidFill>
                  <a:schemeClr val="tx1"/>
                </a:solidFill>
                <a:latin typeface="+mn-lt"/>
                <a:ea typeface="Times New Roman"/>
              </a:rPr>
              <a:t>. 12 п. 5.1 Постановления скорее да, чем нет</a:t>
            </a:r>
            <a:r>
              <a:rPr lang="ru-RU" sz="2400">
                <a:solidFill>
                  <a:schemeClr val="tx1"/>
                </a:solidFill>
                <a:latin typeface="+mn-lt"/>
                <a:ea typeface="Times New Roman"/>
              </a:rPr>
              <a:t>:</a:t>
            </a:r>
            <a:endParaRPr lang="ru-RU" sz="2400">
              <a:latin typeface="+mn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Выплаты за неиспользование</a:t>
            </a:r>
            <a:endParaRPr/>
          </a:p>
        </p:txBody>
      </p:sp>
      <p:sp>
        <p:nvSpPr>
          <p:cNvPr id="5" name="TextBox 4"/>
          <p:cNvSpPr txBox="1"/>
          <p:nvPr/>
        </p:nvSpPr>
        <p:spPr bwMode="auto">
          <a:xfrm>
            <a:off x="736846" y="2139400"/>
            <a:ext cx="10884382" cy="411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200">
                <a:ea typeface="Times New Roman"/>
              </a:rPr>
              <a:t>«Вместе с тем нельзя исключать, что став обладателем патента на служебное изобретение, служебную полезную модель или служебный промышленный образец, работодатель не использует (недостаточно использует) соответствующий объект патентных прав либо вопреки своим разумным и обоснованным ожиданиям не извлекает выгоду из такого использования в результате действия факторов которые не зависят от него и которые он не мог и не должен был предвидеть или по иным уважительным причинам. При таких обстоятельствах суд не может быть лишен возможности уменьшить, руководствуясь, помимо прочего, вытекающими из Конституции Российской Федерации принципами справедливости и соразмерности, размер вознаграждения, исчисленного в отсутствие договора между работником и работодателем в соответствии с пунктом 3 Правил 2014 года». </a:t>
            </a:r>
            <a:endParaRPr lang="ru-RU" sz="2200"/>
          </a:p>
        </p:txBody>
      </p:sp>
      <p:pic>
        <p:nvPicPr>
          <p:cNvPr id="1287180973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9895848" y="140052"/>
            <a:ext cx="1969732" cy="401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Р7-Офис/2024.1.3.422</Application>
  <DocSecurity>0</DocSecurity>
  <PresentationFormat>Широкоэкранный</PresentationFormat>
  <Paragraphs>0</Paragraphs>
  <Slides>17</Slides>
  <Notes>17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Надежда Лапшина</dc:creator>
  <cp:keywords/>
  <dc:description/>
  <dc:identifier/>
  <dc:language/>
  <cp:lastModifiedBy/>
  <cp:revision>625</cp:revision>
  <dcterms:created xsi:type="dcterms:W3CDTF">2020-09-23T09:03:25Z</dcterms:created>
  <dcterms:modified xsi:type="dcterms:W3CDTF">2025-01-28T16:06:32Z</dcterms:modified>
  <cp:category/>
  <cp:contentStatus/>
  <cp:version/>
</cp:coreProperties>
</file>