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4" r:id="rId3"/>
    <p:sldId id="409" r:id="rId4"/>
    <p:sldId id="410" r:id="rId5"/>
    <p:sldId id="411" r:id="rId6"/>
    <p:sldId id="412" r:id="rId7"/>
    <p:sldId id="413" r:id="rId8"/>
    <p:sldId id="414" r:id="rId9"/>
    <p:sldId id="415" r:id="rId10"/>
    <p:sldId id="416" r:id="rId11"/>
    <p:sldId id="417" r:id="rId12"/>
    <p:sldId id="418" r:id="rId13"/>
    <p:sldId id="497" r:id="rId14"/>
    <p:sldId id="498" r:id="rId15"/>
    <p:sldId id="499" r:id="rId16"/>
    <p:sldId id="500" r:id="rId17"/>
    <p:sldId id="501" r:id="rId18"/>
    <p:sldId id="502" r:id="rId19"/>
    <p:sldId id="503" r:id="rId20"/>
    <p:sldId id="504" r:id="rId21"/>
    <p:sldId id="261" r:id="rId22"/>
    <p:sldId id="322" r:id="rId23"/>
    <p:sldId id="323" r:id="rId24"/>
    <p:sldId id="324" r:id="rId25"/>
    <p:sldId id="419" r:id="rId26"/>
    <p:sldId id="420" r:id="rId27"/>
    <p:sldId id="421" r:id="rId28"/>
    <p:sldId id="422" r:id="rId29"/>
    <p:sldId id="423" r:id="rId30"/>
    <p:sldId id="424" r:id="rId31"/>
    <p:sldId id="425" r:id="rId32"/>
    <p:sldId id="426" r:id="rId33"/>
    <p:sldId id="338" r:id="rId34"/>
    <p:sldId id="340" r:id="rId35"/>
    <p:sldId id="341" r:id="rId36"/>
    <p:sldId id="427" r:id="rId37"/>
    <p:sldId id="428" r:id="rId38"/>
    <p:sldId id="429" r:id="rId39"/>
    <p:sldId id="430" r:id="rId40"/>
    <p:sldId id="432" r:id="rId41"/>
    <p:sldId id="433" r:id="rId42"/>
    <p:sldId id="434" r:id="rId43"/>
    <p:sldId id="435" r:id="rId44"/>
    <p:sldId id="436" r:id="rId45"/>
    <p:sldId id="437" r:id="rId46"/>
    <p:sldId id="438" r:id="rId47"/>
    <p:sldId id="439" r:id="rId48"/>
    <p:sldId id="510" r:id="rId49"/>
    <p:sldId id="511" r:id="rId50"/>
    <p:sldId id="512" r:id="rId51"/>
    <p:sldId id="405" r:id="rId52"/>
    <p:sldId id="493" r:id="rId53"/>
    <p:sldId id="505" r:id="rId54"/>
    <p:sldId id="506" r:id="rId55"/>
    <p:sldId id="507" r:id="rId56"/>
    <p:sldId id="316" r:id="rId57"/>
    <p:sldId id="441" r:id="rId58"/>
    <p:sldId id="442" r:id="rId59"/>
    <p:sldId id="443" r:id="rId60"/>
    <p:sldId id="444" r:id="rId61"/>
    <p:sldId id="355" r:id="rId62"/>
    <p:sldId id="445" r:id="rId63"/>
    <p:sldId id="446" r:id="rId64"/>
    <p:sldId id="447" r:id="rId65"/>
    <p:sldId id="357" r:id="rId66"/>
    <p:sldId id="449" r:id="rId67"/>
    <p:sldId id="448" r:id="rId68"/>
    <p:sldId id="450" r:id="rId69"/>
    <p:sldId id="361" r:id="rId70"/>
    <p:sldId id="451" r:id="rId71"/>
    <p:sldId id="452" r:id="rId72"/>
    <p:sldId id="453" r:id="rId73"/>
    <p:sldId id="317" r:id="rId74"/>
    <p:sldId id="365" r:id="rId75"/>
    <p:sldId id="454" r:id="rId76"/>
    <p:sldId id="455" r:id="rId77"/>
    <p:sldId id="456" r:id="rId78"/>
    <p:sldId id="457" r:id="rId79"/>
    <p:sldId id="458" r:id="rId80"/>
    <p:sldId id="369" r:id="rId81"/>
    <p:sldId id="508" r:id="rId82"/>
    <p:sldId id="509" r:id="rId83"/>
    <p:sldId id="470" r:id="rId84"/>
    <p:sldId id="471" r:id="rId85"/>
    <p:sldId id="281" r:id="rId86"/>
    <p:sldId id="473" r:id="rId87"/>
    <p:sldId id="474" r:id="rId88"/>
    <p:sldId id="475" r:id="rId89"/>
    <p:sldId id="476" r:id="rId90"/>
    <p:sldId id="477" r:id="rId91"/>
    <p:sldId id="479" r:id="rId92"/>
    <p:sldId id="480" r:id="rId93"/>
    <p:sldId id="478" r:id="rId94"/>
    <p:sldId id="481" r:id="rId95"/>
    <p:sldId id="482" r:id="rId96"/>
    <p:sldId id="483" r:id="rId97"/>
    <p:sldId id="484" r:id="rId98"/>
    <p:sldId id="485" r:id="rId99"/>
    <p:sldId id="486" r:id="rId100"/>
    <p:sldId id="487" r:id="rId101"/>
    <p:sldId id="488" r:id="rId102"/>
    <p:sldId id="489" r:id="rId103"/>
    <p:sldId id="490" r:id="rId104"/>
    <p:sldId id="491" r:id="rId105"/>
    <p:sldId id="492" r:id="rId106"/>
    <p:sldId id="399" r:id="rId107"/>
    <p:sldId id="400" r:id="rId108"/>
    <p:sldId id="494" r:id="rId109"/>
    <p:sldId id="495" r:id="rId110"/>
    <p:sldId id="496" r:id="rId111"/>
    <p:sldId id="402" r:id="rId112"/>
    <p:sldId id="401" r:id="rId1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>
      <p:cViewPr>
        <p:scale>
          <a:sx n="121" d="100"/>
          <a:sy n="121" d="100"/>
        </p:scale>
        <p:origin x="-138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ableStyles" Target="tableStyle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44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63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41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35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90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69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27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75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15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08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16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FC1C1-F81A-45A9-A1F1-62492DFBCC51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1151E-2C72-4192-A341-6E6A46C4B3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06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-sr.ru/ru" TargetMode="Externa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hyperlink" Target="https://disser.spbu.ru/files/2020/disser_akimov.pdf" TargetMode="External"/><Relationship Id="rId2" Type="http://schemas.openxmlformats.org/officeDocument/2006/relationships/hyperlink" Target="https://disser.spbu.ru/files/2023/disser_koropets.pdf" TargetMode="Externa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hyperlink" Target="https://disser.spbu.ru/zashchita-uchenoj-stepeni-spbgu/366-kologermanskaya-ekaterina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hyperlink" Target="https://mlcjournal.ru/" TargetMode="External"/><Relationship Id="rId2" Type="http://schemas.openxmlformats.org/officeDocument/2006/relationships/hyperlink" Target="https://iprmedia.ru/products/ipr-books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-sr.ru/ru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eunion.org/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musinlc.ru/pravovoe-regulirovanie-peredachi-elektricheskoj-energii/" TargetMode="External"/><Relationship Id="rId2" Type="http://schemas.openxmlformats.org/officeDocument/2006/relationships/hyperlink" Target="https://musinlc.ru/aktualnye-voprosy-pravovogo-regulirovaniya-tehnologicheskogo-prisoedineniya-v-elektroenergetike-rossijskoj-federaczii/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-sr.ru/ru/regulation/joining/stdd/index.htm" TargetMode="Externa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2996" y="2060848"/>
            <a:ext cx="7772400" cy="1800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ПРОФЕССИОНАЛЬНОЙ ПЕРЕПОДГОТОВКИ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77072"/>
            <a:ext cx="7736904" cy="19442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ПО  ЭНЕРГЕТИЧЕСКОМУ ПРАВУ</a:t>
            </a:r>
          </a:p>
          <a:p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ru-RU" sz="4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</a:p>
          <a:p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общественных отношений в сфере электроэнергетики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АНО «Научно-исследовательский «Центр развития энергетического права и современной правовой науки имени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2025.</a:t>
            </a:r>
          </a:p>
          <a:p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Admin\Documents\Логотипы\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052736"/>
            <a:ext cx="264668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1971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A3C4C88-B97D-1511-D2AC-E18FD9A34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EE566E-7D1E-B96D-7041-91FCD2C7E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917EE8-5E36-4EF4-C5BC-4B5D223C471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 первоочередных мер по решению задачи повышения эффективности функционирования электроэнергетики путем обеспечения взаимоувязанного регулирования в разных секторах энергетики и формирования системы долгосрочного устойчивого заказа на высокотехнологичное оборудование преимущественно отечественного производства входят: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механизмов функционирования оптового рынка электроэнергии и мощности с целью повышения уровня конкуренции, включая проведение технологически нейтральных отборов проектов строительства генерирующих мощностей;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регулирования розничных рынков электрической энергии с целью расширения на них сектора конкурентного ценообразования и снижения уровня экономической концентрации ввиду доминирующего положения гарантирующих поставщиков, обеспечения повышения уровня качества обслуживания потребителей и максимальной доступности энергоинфраструктуры, а также учета при перспективном регулировании новых форм экономической деятельности на розничных рынках;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возможностей для розничных потребителей в выборе поставщиков электрической энергии и заключении с ними договоров;</a:t>
            </a:r>
          </a:p>
        </p:txBody>
      </p:sp>
    </p:spTree>
    <p:extLst>
      <p:ext uri="{BB962C8B-B14F-4D97-AF65-F5344CB8AC3E}">
        <p14:creationId xmlns:p14="http://schemas.microsoft.com/office/powerpoint/2010/main" val="59143697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71855E4-43DE-8BD3-7B6E-34121DFF9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F0640D-CA41-075F-6ACD-1D27AA69C35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2AC046F-8000-5568-7C6C-8E3DB7243AA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ФАС России  осуществляет контроль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►за действиями субъектов оптового и розничного рынков электроэнергии, занимающих исключительное положение на указанных рынках, перераспределением долей (акций) в уставных капиталах субъектов оптового рынка и их имущества, суммарной величиной установленной генерирующей мощности электростанций, включаемых в состав генерирующих компаний;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►за действиями совета рынка и организаций коммерческой и технологической инфраструктуры оптового рынка электрической энергии (мощности), а также за соблюдением стандартов раскрытия информации субъектами оптового и розничных рынков электроэнергии в пределах своей компетенции.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73794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B596788-41A2-E283-725D-B06450708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337CBB-A1A0-0194-F76C-CC8F5B37181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292A9F-C326-6F9E-0052-388EFEDA685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Антимонопольное регулирование и контроль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оптовом и розничных рынках осуществляются антимонопольным органом в соответствии с антимонопольным законодательством Российской Федерации, нормативными правовыми актами Правительства Российской Федерации с учетом особенностей, установленных настоящим Федеральным законом, и принятыми в соответствии с нормативными правовыми актами Правительства Российской Федерации актами федерального антимонопольного органа.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15554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3EDFC85-6B32-683F-1D69-E2D978F08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B75229-4CCF-8DAE-AC5A-FB34A96CFCC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077F6DC-6A86-7A52-3F45-E4DA08746A6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 антимонопольного регулирования и контроля являются: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экономической концентрации на оптовом рынке;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перераспределение долей (акций) в уставных капиталах субъектов оптового рынка (в том числе путем создания, реорганизации и ликвидации организаций - субъектов оптового рынка) и имущества субъектов оптового рынка;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согласованные действия субъектов оптового или розничных рынков;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субъектов оптового или розничных рынков, занимающих доминирующее положение на указанных рынках;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совета рынка и организаций коммерческой и технологической инфраструктур.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89098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AB5F761-456C-8A21-1A5B-12623A008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39E1EB-DA06-5B2B-4DC8-1A8C96F11FD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DE84B7C-9603-902B-598E-3A3AC4BDBE5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«НП Совет рынка»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некоммерческой организацией, которая образована в организационно-правовой форме ассоциации (союза) и объединяет на основе членства субъектов электроэнергетики и крупных потребителей электрической энергии.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См. также сайт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 «НП Совет рынка»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https://www.np-sr.ru/ru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01699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DBECB33-3D8B-E4EB-6A9F-DEDDCCA79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907F00-A095-39F7-91F7-E02B02865C0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7AD4989-6698-7AF1-CD78-CBCCD940553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/>
            <a:r>
              <a:rPr lang="ru-RU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Целями создания Ассоциации «НП Совет рынка» являются: </a:t>
            </a:r>
          </a:p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функционирования коммерческой инфраструктуры рынка, эффективной взаимосвязи оптового и розничных рынков, </a:t>
            </a:r>
          </a:p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благоприятных условий для привлечения инвестиций в электроэнергетику и наличие общей позиции участников оптового и розничных рынков при разработке нормативных документов, регулирующих функционирование электроэнергетики, </a:t>
            </a:r>
          </a:p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на основе саморегулирования эффективной системы оптовой и розничной торговли электрической энергией, мощностью, иными товарами и услугами, допущенными к обращению на оптовом и розничных рынках, в целях обеспечения энергетической безопасности Российской Федерации, единства экономического пространства, свободы экономической деятельности и конкуренции на оптовом и розничных рынках, соблюдения баланса интересов производителей и покупателей электрической энергии и мощности, </a:t>
            </a:r>
          </a:p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удовлетворения общественных потребностей в надежном и качественном снабжении электрической энергией потребителей, </a:t>
            </a:r>
          </a:p>
          <a:p>
            <a:pPr algn="just"/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создание и обеспечение функционирования и развития системы учета атрибутов генерации и системы обращения сертификатов происхождения электрической энергии.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01945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FDCA3A1-E327-BF94-C36E-FBB29E9B3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21885D-C433-F638-EE2B-4D33DD0C738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CC20D6-1AD2-2E57-84F8-726B91115FB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публично-правовым полномочиям Ассоциации «НП Совет рынка» относится  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решения о присвоении или лишении статуса субъекта оптового рынка. </a:t>
            </a:r>
          </a:p>
          <a:p>
            <a:pPr marL="0" indent="0" algn="just">
              <a:buNone/>
            </a:pPr>
            <a:endParaRPr lang="ru-RU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этого Совет рынка оказывает существенное влияние на договорное регулирование на оптовом рынке электрической энергии и мощности.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88222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по четвертому разделу курса рекомендуется: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Ознакомиться с ключевыми научными и учебными изданиями;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Проанализировать основные нормативные правовые акты, устанавливающие особенности правового режима энергетических ресурсов, энергетических объектов, правового положения субъектов частноправовых отношений, договорного регулирования.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Проанализировать позиции высших судебных инстанций, судебную практику.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648685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научные и учебные издания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Актуальные задачи энергетического права и современной правовой науки. Монография под редакцией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В.В.Романовой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. М.: АНО «Научно-исследовательский «Центр развития энергетического права и современной правовой науки имени В.А.Мусина».2024.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задачи энергетического права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  под ред.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Издательство «Интеграция: Образование и наука».2022 г.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В.В. Энергетическое право. Учебник для подготовки кадров высшей квалификации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М.: Издательская группа «Юрист». 2021 г.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и задачи корпоративного права. Монография  под ред.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Издательская группа «Юрист». 2020  г.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68117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88DABF2-EF2E-D582-18B6-44CC28771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82F930-FE61-A433-E8A7-ABB3451AB4A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научные и учебные издания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2E72DA-E923-B630-20B5-2864929BABE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Городов О.А. Договоры в сфере электроэнергетики. Договоры в сфере электроэнергетики: научно-практическое пособие. М.: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Клувер.2007.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Шевченко Л.И. Договорные отношения в сфере энергетики: монография М.: МГИМО-Университет, 2015. — 219 с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Коропец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Н.В.Правовое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положение генерирующих компаний как участников оптового рынка электрической энергии и мощности»  Дисс…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М.2022.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https://disser.spbu.ru/files/2023/disser_koropets.pdf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Акимов Н.А. ПРАВОВОЕ ОБЕСПЕЧЕНИЕ КОРПОРАТИВНОГО УПРАВЛЕНИЯ В КОМПАНИЯХ С ГОСУДАРСТВЕННЫМ УЧАСТИЕМ В СФЕРЕ ЭНЕРГЕТИКИ. Дисс…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М.2020.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https://disser.spbu.ru/files/2020/disser_akimov.pdf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887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6560C85-A8F8-4FBB-5CE3-94DECF42B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A98A3E-724B-39D0-429A-D97FC5356A5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научные и учебные издания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EA54001-EDF3-8940-93EB-B97047D44D8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Кологерманская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Е.М. Правовое регулирование использования возобновляемых источников энергии в Российской Федерации и зарубежных государствах. Дисс…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М.2020.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https://disser.spbu.ru/zashchita-uchenoj-stepeni-spbgu/366-kologermanskaya-ekaterina.html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Бородавко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А.А.Сервитут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целях строительства, реконструкции, эксплуатации, капитального ремонта объектов электросетевого хозяйства.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Правовой энергетический форум. 2024. № 3. с.40-49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85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E2243BE-6721-40BC-82F7-6EB94F6ED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F2ECD8-43AD-72F6-668E-5CF7F0079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AA3DE9-59D6-7943-5404-F1A96FE0742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 участия потребителей в работе энергосистемы за счет активизации управления энергопотреблением и агрегированного управления спросом на электрическую энергию, в том числе для развития рынка управления спросом опережающими темпами и снижения неравномерности графика потребления электрической энергии;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принципов и методологии расчета государственного регулирования цен и тарифов на услуги по передаче электрической энергии;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механизма функционирования системообразующих организаций, в том числе обеспечение эффективности деятельности системообразующих территориальных сетевых организаций;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технологий передачи и вставок постоянного тока, элементов управляемых систем передачи электрической энергии переменного тока в целях повышения эффективности электросетевого комплекса;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отраслевых стандартов моделирования процессов и единой архитектуры информационно-технологических систем, стандартов унификации данных для обмена цифровыми информационными моделями в электроэнергетике;</a:t>
            </a:r>
          </a:p>
        </p:txBody>
      </p:sp>
    </p:spTree>
    <p:extLst>
      <p:ext uri="{BB962C8B-B14F-4D97-AF65-F5344CB8AC3E}">
        <p14:creationId xmlns:p14="http://schemas.microsoft.com/office/powerpoint/2010/main" val="380024169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7E9A697-86D3-3FF8-4BC2-FCD08D567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3859D1-B72F-312F-13D8-0F68E51AD88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научные и учебные издания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F89E3D-A44D-6448-433C-058DA605461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Константинов К.А. Новый порядок определения обязательств сторон в отношениях по оплате резервирования электрической мощности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Правовой энергетический форум. 2024. № 3. с.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60-68.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Москвин К.В.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Манипулирование ценами на оптовом рынке электрической энергии и мощности и розничных рынках электрической энергии: проблемы правового регулирования.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2024. № 3. с.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78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Крючкова И.Е. Отдельные особенности гражданско-правовой ответственности акционерного общества «Системный оператор единой энергетической системы»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2025. № 1. с.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36-45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13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зачета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lvl="0"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Перечислите основные источники электроэнергетического права.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Особенности правового режима электрической энергии на оптовом рынке электрической энергии и мощности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Опишите основные особенности правового режима единой национальной (общероссийской) электрической сети.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Представьте классификацию субъектов частноправовых отношений в сфере электроэнергетики. 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Перечислите основные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договоров на розничных рынках электрической энергии.</a:t>
            </a:r>
          </a:p>
          <a:p>
            <a:pPr lvl="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Каковы принципы государственного регулирования и контроля в сфере электроэнергетики?</a:t>
            </a: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Зачет проводится в письменном виде. Необходимо подготовить письменные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ответы на вопросы. Оформление: формат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шрифт 14, интервал 1,5. Необходимо сверху указать 	ФИО, место работы, должность, дату. Ответ необходимо направить на почту: 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musinlc@musinlc.ru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.00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дату, установленную для зачета согласно расписанию курса.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76720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 библиотечная  система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слушателей курса предусмотрена возможность работы в электронной библиотечной системе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 BOOKS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https://iprmedia.ru/products/ipr-books.html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научными публикациями по энергетическому праву можно также ознакомиться на сайте журнала «Правовой энергетический форум», где размещены в том числе архивные номера журнала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https://mlcjournal.ru/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350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680D4AA-163D-4E8A-B964-39A0920B8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DE4224-785B-5731-9B9A-D44DD0DE8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36FF21-E5C4-76AA-6834-02386476C69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системы стимулирования обеспечения территориальными сетевыми организациями установленных условий электроснабжения потребителей электрической энергией;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работы распределительных и магистральных электрических сетей, в том числе путем роста их пропускной способности за счет внедрения современных технологий, снижения потерь и повышения энергоэффективности;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использования интеллектуальных систем учета электрической энергии (мощности) и эффективное обеспечение объектов электросетевого комплекса цифровыми дистанционными устройствами управления;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подхода к формированию источников финансирования инвестиционных программ субъектов электроэнергетики, обеспечивающего их соответствие финансовым возможностям компаний.</a:t>
            </a:r>
          </a:p>
        </p:txBody>
      </p:sp>
    </p:spTree>
    <p:extLst>
      <p:ext uri="{BB962C8B-B14F-4D97-AF65-F5344CB8AC3E}">
        <p14:creationId xmlns:p14="http://schemas.microsoft.com/office/powerpoint/2010/main" val="765524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правовом регулировании общественных отношений в сфере электроэнергетики задействованы все источники энергетического права. Источники энергетического права подробно рассмотрены в рамках Модуля 1. При необходимости можно обратиться к презентациям Модуля 1.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как и в других отраслях энергетики для сферы электроэнергетики характерной является нагрузка на отраслевое законодательство.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544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Ключевыми отраслевыми законодательными актами для сферы электроэнергетики являются 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►Федеральный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26.03.2003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35-ФЗ «Об электроэнергетике»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закон от 26.03.2003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36-ФЗ «Об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особенностях функционирования электроэнергетики и о внесении изменений в некоторые законодательные акты Российской Федерации и признании утратившими силу некоторых законодательных актов Российской Федерации в связи с принятием Федерального закона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электроэнергетике»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158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26.03.2003 N 35-ФЗ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экономических отношений в сфере электроэнергетики, определяет полномочия органов государственной власти на регулирование этих отношений, основные права и обязанности субъектов электроэнергетики при осуществлении деятельности в сфере электроэнергетики (в том числе производства в режиме комбинированной выработки электрической и тепловой энергии) и потребителей электрической энергии.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данному закону правовая модель регулирования на электроэнергетическом рынке существенно отличается от других отраслей энергетики, так как устанавливается раздельное правовое регулирование для оптового рынка электрической энергии и мощности и розничных рынков электрической энергии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414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существенной особенностью модели правового регулирования на электроэнергетическом рынке является наличие дополнительного «регулятора и контролера» помимо государственных органов.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 в соответствии со статьей 33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 закона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26.03.2003 N 35-ФЗ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наделил Ассоциацию «НП «Совет рынка» особыми публичными полномочиями. Среди которых прежде всего следует отметить: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решения о присвоении или лишении статуса субъекта оптового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19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26.03.2003 N 36-ФЗ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закрепляет  запрет на совмещение видов деятельности на электроэнергетическом рынке: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►Юридическим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лицам, индивидуальным предпринимателям, а также аффилированным лицам в границах одной ценовой зоны оптового рынка запрещается совмещать деятельность по передаче электрической энергии и (или) оперативно-диспетчерскому управлению в электроэнергетике с деятельностью по производству и (или) купле-продаже электрической энергии.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398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400" dirty="0" smtClean="0">
                <a:latin typeface="Times New Roman"/>
                <a:cs typeface="Times New Roman"/>
              </a:rPr>
              <a:t>►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обеспечения реализации указанных требований юридическим лицам, индивидуальным предпринимателям, а также аффилированным лицам в границах одной ценовой зоны оптового рынка запрещается иметь одновременно на праве собственности или ином предусмотренном федеральными законами основании имущество, непосредственно используемое при осуществлении деятельности по передаче электрической энергии и (или) оперативно-диспетчерскому управлению в электроэнергетике, и имущество, непосредственно используемое при осуществлении деятельности по производству и (или) купле-продаже электрической энергии.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971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лицам, индивидуальным предпринимателям запрещается совмещать осуществление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майнинга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цифровой валюты с деятельностью по передаче электрической энергии, деятельностью по оперативно-диспетчерскому управлению в электроэнергетике, деятельностью по производству или купле-продаже электрической энергии.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85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Энергетической стратегией Российской Федерации на период до 2050 года основными задачами в электроэнергетике являются: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надежности и качества электроснабжения потребителей и создание условий для повышения технической независимости функционирования электроэнергетической системы России (позволит обеспечить бесперебойное и надежное энергоснабжение потребителей, повысить уровень удовлетворенности граждан Российской Федерации и представителей бизнес-сообществ качественным и надежным электроснабжением, осуществить переход к принципам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человекоцентричности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электроснабжения, обеспечить технологический суверенитет независимого функционирования электроэнергетической системы России)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26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будут представлены положения ключевых источников электроэнергетического права.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при этом ознакомиться  с положениями ключевых источников электроэнергетического права, научными публикациями, судебной практикой.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изучить материалы на сайте Ассоциации  «НП «Совет рынка».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835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26.03.2003 № </a:t>
            </a:r>
            <a:r>
              <a:rPr lang="en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35-</a:t>
            </a:r>
            <a:r>
              <a:rPr lang="ru-RU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электроэнергетике»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правовые основы экономических отношений в сфере электроэнергетики, определяет полномочия органов государственной власти на регулирование этих отношений, основные права и обязанности субъектов электроэнергетики при осуществлении деятельности в сфере электроэнергетики (в том числе производства в режиме комбинированной выработки электрической и тепловой энергии) и потребителей электрической энергии.	</a:t>
            </a: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ru-RU" sz="6600" dirty="0">
                <a:latin typeface="Times New Roman"/>
                <a:cs typeface="Times New Roman"/>
              </a:rPr>
              <a:t>	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26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38CC34E-89CF-1413-D357-AFDC81B00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5B1DBD-5470-63DF-3948-F56A17086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82A446-CE2B-7633-115E-E236C687196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Согласно п. 1 ст. 2 указанного Федерального закона законодательство Российской Федерации об электроэнергетике основывается на Конституции Российской Федерации и состоит из Гражданского кодекса Российской Федерации, настоящего Федерального закона и иных регулирующих отношения в сфере электроэнергетики федеральных законов, а также указов Президента Российской Федерации, постановлений Правительства Российской Федерации и иных нормативных правовых актов Российской Федерации, принимаемых в соответствии с указанными федеральными законами.</a:t>
            </a:r>
          </a:p>
        </p:txBody>
      </p:sp>
    </p:spTree>
    <p:extLst>
      <p:ext uri="{BB962C8B-B14F-4D97-AF65-F5344CB8AC3E}">
        <p14:creationId xmlns:p14="http://schemas.microsoft.com/office/powerpoint/2010/main" val="1953034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49AA133-B888-A87B-6C7D-9467237E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6AB272-E9ED-3800-CF48-A19486996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E0A5CC-EB97-940E-0D08-4CACA141C90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закреплены в статье 3 Федерального закона от 26.03.2003 № 35-ФЗ «Об электроэнергетике»: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отрасль экономики Российской Федерации, включающая в себя комплекс экономических отношений, возникающих в процессе производства (в том числе производства в режиме комбинированной выработки электрической и тепловой энергии), передачи электрической энергии, оперативно-диспетчерского управления в электроэнергетике, сбыта и потребления электрической энергии с использованием производственных и иных имущественных объектов (в том числе входящих в Единую энергетическую систему России), принадлежащих на праве собственности или на ином предусмотренном федеральными законами основании субъектам электроэнергетики или иным лицам. Электроэнергетика является основой функционирования экономики и жизнеобеспечения; </a:t>
            </a:r>
          </a:p>
        </p:txBody>
      </p:sp>
    </p:spTree>
    <p:extLst>
      <p:ext uri="{BB962C8B-B14F-4D97-AF65-F5344CB8AC3E}">
        <p14:creationId xmlns:p14="http://schemas.microsoft.com/office/powerpoint/2010/main" val="4292282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6289497-53AF-569A-9F0F-3943AFFAB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BA9FBD-D05A-D618-73C1-A441CB796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3C26CD5-DEF7-4679-9028-C67B276B1C6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энергетическая система России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электроэнергетическая система, расположенная в пределах территории Российской Федерации, в состав которой входят объединенные электроэнергетические системы и образующие их территориальные электроэнергетические системы и централизованное оперативно-диспетчерское управление которой осуществляется системным оператором электроэнергетических систем России (далее - системный оператор);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электроэнергетическая система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совокупность объектов электроэнергетики и энергопринимающих установок потребителей электрической энергии, связанных общим режимом работы в едином технологическом процессе производства, передачи и потребления электрической энергии в условиях централизованного оперативно-диспетчерского управления в электроэнергетике;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783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712912D-E626-603F-ED24-C86135D42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FDE2AA-A7D5-2EB4-2189-FAF69DC06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8EDD865-CDC5-7571-1678-52258C055E3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электроэнергетики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лица, осуществляющие деятельность в сфере электроэнергетики, в том числе производство электрической, тепловой энергии и мощности, приобретение и продажу электрической энергии и мощности, энергоснабжение потребителей, оказание услуг по передаче электрической энергии, оперативно-диспетчерскому управлению в электроэнергетике, управлению изменением режима потребления электрической энергии, сбыт электрической энергии (мощности), организацию купли-продажи электрической энергии и мощности;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потребители электрической энергии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лица, приобретающие электрическую энергию для собственных бытовых и (или) производственных нужд;</a:t>
            </a:r>
          </a:p>
        </p:txBody>
      </p:sp>
    </p:spTree>
    <p:extLst>
      <p:ext uri="{BB962C8B-B14F-4D97-AF65-F5344CB8AC3E}">
        <p14:creationId xmlns:p14="http://schemas.microsoft.com/office/powerpoint/2010/main" val="2528775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043FB04-3A46-8358-1563-3A8FCBE6F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E8D946-D390-7FEA-E221-5D2F7545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9FA80A5-1659-438F-27EB-15E08D555C2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потребители мощности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лица, приобретающие мощность, в том числе для собственных бытовых и (или) производственных нужд и (или) для последующей продажи, лица, реализующие электрическую энергию на розничных рынках, лица, реализующие электрическую энергию на территориях, на которых располагаются электроэнергетические системы иностранных государств;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потребители электрической энергии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лица, приобретающие электрическую энергию для собственных бытовых и (или) производственных нужд;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электросетевого хозяйства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линии электропередачи, трансформаторные и иные подстанции, распределительные пункты и иное предназначенное для обеспечения электрических связей и осуществления передачи электрической энергии оборудование; </a:t>
            </a:r>
          </a:p>
        </p:txBody>
      </p:sp>
    </p:spTree>
    <p:extLst>
      <p:ext uri="{BB962C8B-B14F-4D97-AF65-F5344CB8AC3E}">
        <p14:creationId xmlns:p14="http://schemas.microsoft.com/office/powerpoint/2010/main" val="2893562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AA552E0-0120-C818-81FA-7F6E481AB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2D06F2-E156-D052-C882-FE853426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008D378-F7E5-8D3F-E82D-780FF61E7C1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оптовый рынок электрической энергии и мощности (далее - оптовый рынок) -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обращения особых товаров - электрической энергии и мощности, услуг по управлению изменением режима потребления электрической энергии в рамках Единой энергетической системы России в границах единого экономического пространства Российской Федерации с участием крупных производителей и крупных покупателей электрической энергии и мощности, а также иных лиц, получивших статус субъекта оптового рынка и действующих на основе правил оптового рынка, утверждаемых в соответствии с настоящим Федеральным законом Правительством Российской Федерации. Критерии отнесения производителей и покупателей электрической энергии к категории крупных производителей и крупных покупателей устанавливаются Правительством Российской Федерации;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оптового рынка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юридические лица, имеющие статус субъекта оптового рынка, полученный в порядке, установленном настоящим Федеральным законом и правилами оптового рынка;</a:t>
            </a:r>
          </a:p>
        </p:txBody>
      </p:sp>
    </p:spTree>
    <p:extLst>
      <p:ext uri="{BB962C8B-B14F-4D97-AF65-F5344CB8AC3E}">
        <p14:creationId xmlns:p14="http://schemas.microsoft.com/office/powerpoint/2010/main" val="104519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B8BBB8A-7B23-CB2F-E485-EBC92CF7C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19FCF5-D8BC-403C-B4C4-27E78921F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6C2C87C-414B-5F8E-52BB-0F7C3B0CAC4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розничные рынки электрической энергии (далее - розничные рынки)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сфера обращения электрической энергии вне оптового рынка с участием потребителей электрической энергии;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передаче электрической энергии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 организационно и технологически связанных действий, в том числе по оперативно-технологическому управлению, которые обеспечивают передачу электрической энергии через технические устройства электрических сетей в соответствии с обязательными требованиями и совершение которых может осуществляться с учетом особенностей, установленных пунктом 11 статьи 8 и пунктом 2 статьи 26 настоящего Федерального закона;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энергосбытовые организации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организации, осуществляющие энергосбытовую деятельность;</a:t>
            </a:r>
          </a:p>
        </p:txBody>
      </p:sp>
    </p:spTree>
    <p:extLst>
      <p:ext uri="{BB962C8B-B14F-4D97-AF65-F5344CB8AC3E}">
        <p14:creationId xmlns:p14="http://schemas.microsoft.com/office/powerpoint/2010/main" val="10669113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245B6C4-39F6-230B-5EAE-BFE51B7B9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35EE00-BC5D-5B25-AF42-4F1DBA134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CF9C8B-2CBB-8A78-608B-CE22309A15C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(тарифы) в электроэнергетике -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ценовых ставок, по которым осуществляются расчеты за электрическую энергию (мощность), а также за услуги, оказываемые на оптовом и розничных рынках (далее - цены (тарифы));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15)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двусторонний договор купли-продажи электрической энергии -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соглашение, в соответствии с которым поставщик обязуется поставить покупателю электрическую энергию, соответствующую обязательным требованиям, в определенном количестве и определенного качества, а покупатель обязуется принять и оплатить электрическую энергию на условиях заключенного в соответствии с правилами оптового рынка и основными положениями функционирования розничных рынков договора; 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комбинированная выработка электрической и тепловой энергии -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работы теплоэлектростанций, при котором производство электрической энергии непосредственно связано с одновременным производством тепловой энергии;</a:t>
            </a:r>
          </a:p>
        </p:txBody>
      </p:sp>
    </p:spTree>
    <p:extLst>
      <p:ext uri="{BB962C8B-B14F-4D97-AF65-F5344CB8AC3E}">
        <p14:creationId xmlns:p14="http://schemas.microsoft.com/office/powerpoint/2010/main" val="131494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46C490D-CF4E-5B8D-2B1E-DF4FDB6D5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C198F5-91B9-8425-C65C-FFED4FA31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D128DA-E991-B3F0-8769-1C0895EFA40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своевременного и опережающего покрытия потребности населения и экономики Российской Федерации в электрической энергии по ценам ниже, чем в крупнейших конкурирующих экономиках, тем самым создание стимулов к экономическому росту и реализации экспортного потенциала Российской Федерации (позволит предусмотреть заданные прогнозами социально-экономического развития потребности экономики Российской Федерации в электрической энергии и мощности, повысить адаптивность системы регулирования электроэнергетики к опережающим темпам роста экономики с быстроизменяющейся структурой электропотребления, сформировать целевые ориентиры в потребности топливообеспечения генерирующих мощностей)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2425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468D30A-94C1-223A-DB7C-A51CF970A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33CBBB-9A97-8AF7-CF8F-FFE0ED3A5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016A6F-8B7C-47B0-031C-3ABBDC6C9FF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территориальная сетевая организация -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коммерческая организация, которая оказывает услуги по передаче электрической энергии с использованием объектов электросетевого хозяйства, не относящихся к единой национальной (общероссийской) электрической сети, а в случаях, установленных настоящим Федеральным законом, - с использованием объектов электросетевого хозяйства или части указанных объектов, входящих в единую национальную (общероссийскую) электрическую сеть, и которая соответствует утвержденным Правительством Российской Федерации критериям отнесения владельцев объектов электросетевого хозяйства к территориальным сетевым организациям;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18)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установленная генерирующая мощность -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электрическая мощность, с которой объект по производству электрической энергии, генерирующее оборудование объекта по производству электрической энергии могут работать без ограничения по длительности такой работы при номинальных параметрах и (или) в нормальных условиях, определенных в соответствии с нормативными правовыми актами Российской Федерации в сфере электроэнергетики; </a:t>
            </a:r>
          </a:p>
        </p:txBody>
      </p:sp>
    </p:spTree>
    <p:extLst>
      <p:ext uri="{BB962C8B-B14F-4D97-AF65-F5344CB8AC3E}">
        <p14:creationId xmlns:p14="http://schemas.microsoft.com/office/powerpoint/2010/main" val="13261020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8F5219C-A6E1-74AC-4F06-B689EF3E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E26BC2-B344-B775-EEA9-DE09BA66B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3005A3-52B8-D1E5-7C5B-C3B0C986B32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располагаемая мощность -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электрическая мощность, определяемая как установленная мощность генерирующего оборудования, сниженная на величину ограничений установленной мощности или увеличенная на величину длительно допустимого превышения над установленной мощностью;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20)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электроэнергетики -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объекты, непосредственно используемые в процессе производства, передачи электрической энергии, оперативно-диспетчерского управления в электроэнергетике и сбыта электрической энергии, в том числе объекты электросетевого хозяйства;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21)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энергетическая эффективность электроэнергетики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отношение поставленной потребителям электрической энергии к затраченной в этих целях энергии из невозобновляемых источников;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22)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надежность электроэнергетической системы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способность электроэнергетической системы осуществлять производство, передачу электрической энергии (мощности) и снабжение потребителей электрической энергией в едином технологическом процессе и возобновлять их после нарушений; </a:t>
            </a:r>
          </a:p>
        </p:txBody>
      </p:sp>
    </p:spTree>
    <p:extLst>
      <p:ext uri="{BB962C8B-B14F-4D97-AF65-F5344CB8AC3E}">
        <p14:creationId xmlns:p14="http://schemas.microsoft.com/office/powerpoint/2010/main" val="22527602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5AC5312-F46F-07C2-CB0F-69D86410E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4573D6-BB81-BC32-3681-8FDE72D6D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D21F1F7-F269-F03B-0280-1ECC7FFCE41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23)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энергопринимающая установка, энергопринимающее устройство -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аппарат, агрегат, оборудование либо объединенная электрической связью их совокупность, которые предназначены для преобразования электрической энергии в другой вид энергии для ее потребления;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24)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энергосбытовая деятельность -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продаже произведенной и (или) приобретенной электрической энергии (за исключением деятельности по зарядке электрической энергией аккумуляторных батарей, в том числе аккумуляторных батарей транспортных средств, оборудованных электродвигателями), осуществляемая на розничных рынках в пределах Единой энергетической системы России и на территориях, технологическое соединение которых с Единой энергетической системой России отсутствует;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25)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электрической энергии -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соответствия характеристик электрической энергии в определенной точке электрической сети совокупности нормированных показателей, устанавливаемых нормативными правовыми актами федеральных органов исполнительной власти, уполномоченных Правительством Российской Федерации; и другие</a:t>
            </a:r>
          </a:p>
        </p:txBody>
      </p:sp>
    </p:spTree>
    <p:extLst>
      <p:ext uri="{BB962C8B-B14F-4D97-AF65-F5344CB8AC3E}">
        <p14:creationId xmlns:p14="http://schemas.microsoft.com/office/powerpoint/2010/main" val="11789409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027BFE1-EA56-8F8C-3917-FD45B95FC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1FAE6D-645C-4FE7-5472-CA97FB5A8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2CFA05-D7F5-E1DD-33A7-4C74A87A540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принципы организации экономических отношений и основы государственной политики в сфере электроэнергетики содержатся в статье 6 Федерального закона от 26.03.2003 № 35-ФЗ «Об электроэнергетике»: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энергетической безопасности Российской Федерации;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технологическое единство электроэнергетики;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бесперебойного и надежного функционирования электроэнергетики в целях удовлетворения спроса на электрическую энергию потребителей, обеспечивающих надлежащее исполнение своих обязательств перед субъектами электроэнергетики;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свобода экономической деятельности в сфере электроэнергетики и единство экономического пространства в сфере обращения электрической энергии с учетом ограничений, установленных федеральными законами; </a:t>
            </a:r>
          </a:p>
          <a:p>
            <a:pPr marL="457200" indent="-457200" algn="just"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баланса экономических интересов поставщиков и потребителей электрической энергии;</a:t>
            </a:r>
          </a:p>
          <a:p>
            <a:pPr marL="457200" indent="-457200" algn="just">
              <a:buFont typeface="Arial" panose="020B0604020202020204" pitchFamily="34" charset="0"/>
              <a:buAutoNum type="arabicParenR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рыночных отношений и конкуренции в качестве одного из основных инструментов формирования устойчивой системы удовлетворения спроса на электрическую энергию при условии обеспечения надлежащего качества и минимизации стоимости электрической энергии; </a:t>
            </a:r>
          </a:p>
        </p:txBody>
      </p:sp>
    </p:spTree>
    <p:extLst>
      <p:ext uri="{BB962C8B-B14F-4D97-AF65-F5344CB8AC3E}">
        <p14:creationId xmlns:p14="http://schemas.microsoft.com/office/powerpoint/2010/main" val="35715407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027BFE1-EA56-8F8C-3917-FD45B95FC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1FAE6D-645C-4FE7-5472-CA97FB5A8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2CFA05-D7F5-E1DD-33A7-4C74A87A540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обеспечение недискриминационных и стабильных условий для осуществления предпринимательской деятельности в сфере электроэнергетики, обеспечение государственного регулирования деятельности субъектов электроэнергетики, необходимого для реализации принципов, установленных настоящей статьей, при регламентации применения методов государственного регулирования, в том числе за счет установления их исчерпывающего перечня;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содействие посредством мер, предусмотренных федеральными законами, развитию российского энергетического машиностроения и приборостроения, электротехнической промышленности и связанных с ними сфер услуг;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обеспечение экономически обоснованной доходности инвестированного капитала, используемого при осуществлении субъектами электроэнергетики видов деятельности, в которых применяется государственное регулирование цен (тарифов) (далее - регулируемый вид деятельности);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обеспечение экологической безопасности электроэнергетики; </a:t>
            </a:r>
          </a:p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экономическая обоснованность оплаты мощности генерирующих объектов поставщиков в части обеспечения ими выработки электрической и тепловой энергии.</a:t>
            </a:r>
          </a:p>
        </p:txBody>
      </p:sp>
    </p:spTree>
    <p:extLst>
      <p:ext uri="{BB962C8B-B14F-4D97-AF65-F5344CB8AC3E}">
        <p14:creationId xmlns:p14="http://schemas.microsoft.com/office/powerpoint/2010/main" val="14887430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199D0D3-4E18-C180-B16B-4959DFC6B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838CFA-0169-E51C-D8BB-7AD043C7A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37226D-83B1-3379-95E3-D3B228EB45B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функционирования оптового рынка содержатся в статье 30 Федерального закона от 26.03.2003 № 35-ФЗ «Об электроэнергетике»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основы функционирования оптового рынка устанавливаются настоящим Федеральным законом, а также правилами оптового рынка, установленными Правительством Российской Федерации, нормативными правовыми актами федеральных органов исполнительной власти, предусмотренных правилами оптового рынка.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оптового рынка регулируются отношения, связанные с оборотом электрической энергии и мощности на оптовом рынке, а также с оказанием услуг на оптовом рынке, в части, в которой это предусмотрено настоящим Федеральным законом. Правилами оптового рынка могут предусматриваться случаи и порядок определения генерирующих объектов тепловых электростанций, подлежащих строительству на территориях неценовых зон оптового рынка, по результатам отбора на конкурентной основе. 	</a:t>
            </a: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ru-RU" sz="6600" dirty="0">
                <a:latin typeface="Times New Roman"/>
                <a:cs typeface="Times New Roman"/>
              </a:rPr>
              <a:t>	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1456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5378701-5E8F-36F9-47EC-944CB9E1E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C6594E-ED98-AF0F-722D-116AB8881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организации оптового рынка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C5AD66-7DEC-D167-DD10-A9F518547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принципами организации оптового рынка являются: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свободный недискриминационный доступ к участию в оптовом рынке всех субъектов электроэнергетики и потребителей электрической энергии, соблюдающих установленные Правительством Российской Федерации правила оптового рынка и удовлетворяющих требованиям в отношении субъектов оптового рынка, установленным статьей 35 настоящего Федерального закона;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свободное взаимодействие субъектов оптового рынка, действующих по правилам оптового рынка, утверждаемым Правительством Российской Федерации;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свобода выбора субъектами оптового рынка порядка купли-продажи электрической энергии посредством формирования рыночных цен и отбора ценовых заявок покупателей и ценовых заявок продавцов по фактору минимальных цен на электрическую энергию, складывающихся в отдельных ценовых зонах оптового рынка, в соответствии с правилами оптового рынка или посредством заключения двусторонних договоров купли-продажи электрической энергии; 	</a:t>
            </a:r>
          </a:p>
          <a:p>
            <a:pPr algn="just">
              <a:buFont typeface="Wingdings" pitchFamily="2" charset="2"/>
              <a:buChar char="Ø"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ru-RU" sz="6600" dirty="0">
                <a:latin typeface="Times New Roman"/>
                <a:cs typeface="Times New Roman"/>
              </a:rPr>
              <a:t>	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9347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C43CDB0-7C20-EF5E-4109-A02F9AF69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78E186-63CC-EF59-01A0-1EAC03C34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организации оптового рынка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BA8AD8-E7E5-E4CF-7BE3-321A4A35DED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особенностей участия в оптовом рынке отдельных субъектов, оказывающих услуги по обеспечению системной надежности и (или) производящих электрическую энергию на тепловых, атомных или гидравлических электростанциях;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субъектов оптового рынка на основе безусловного соблюдения договорных обязательств и финансовой дисциплины;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приобретения мощности субъектами оптового рынка в порядке и в случаях, которые установлены Правительством Российской Федерации;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дискриминации в правилах оптового рынка в отношении субъектов оптового рынка, владеющих существующими или новыми объектами электроэнергетики;</a:t>
            </a:r>
          </a:p>
          <a:p>
            <a:pPr marL="0" indent="0" algn="just">
              <a:buNone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ru-RU" sz="9200" dirty="0">
                <a:latin typeface="Times New Roman"/>
                <a:cs typeface="Times New Roman"/>
              </a:rPr>
              <a:t>	</a:t>
            </a:r>
            <a:endParaRPr lang="ru-RU" sz="9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37825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A858655-D38D-D855-F75A-3CAE2E153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7A120D-3DA5-440C-B968-4DF0259C5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организации оптового рынка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B35576-51F2-4951-432B-A7916B2A45F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в порядке, установленном правилами оптового рынка, стоимости мощности, приобретаемой покупателями электрической энергии, участвующими в торговле электрической энергией и мощностью на оптовом рынке с использованием энергопринимающих устройств, которые влияют на электроэнергетический режим работы электроэнергетической системы, соответствуют требованиям, установленным Правительством Российской Федерации, и в отношении которых реализованы управляющие воздействия определенных Правительством Российской Федерации в правилах оптового рынка отдельных видов противоаварийной автоматики, действующей на отключение нагрузки, исходя из фактического ограничения объема потребления в отношении указанных покупателей;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приобретения субъектами оптового рынка услуг по управлению изменением режима потребления электрической энергии в порядке и в случаях, которые установлены Правительством Российской Федерации.</a:t>
            </a:r>
          </a:p>
          <a:p>
            <a:pPr marL="0" indent="0" algn="just">
              <a:buNone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ru-RU" sz="9200" dirty="0">
                <a:latin typeface="Times New Roman"/>
                <a:cs typeface="Times New Roman"/>
              </a:rPr>
              <a:t>	</a:t>
            </a:r>
            <a:endParaRPr lang="ru-RU" sz="9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9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0934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A53BC30-7DD3-6B95-D5B1-AE9978DA0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23D01A-6E3D-C6C0-9AA0-5A1C71478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организации розничных рынков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33490DA-6858-2427-593E-4D63ECE5176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организации розничных рынков содержатся в статье 37 Федерального закона от 26.03.2003 № 35-ФЗ «Об электроэнергетике»</a:t>
            </a:r>
          </a:p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Субъектами розничных рынков являются: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потребители электрической энергии;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поставщики электрической энергии (энергосбытовые организации, гарантирующие поставщики, производители электрической энергии, не имеющие права на участие в оптовом рынке в соответствии со статьей 35 настоящего Федерального закона);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системообразующие территориальные сетевые организации, оказывающие услуги по передаче электрической энергии потребителям электрической энергии (лицам, действующим в их интересах), и территориальные сетевые организации;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оперативно-диспетчерского управления в электроэнергетике, осуществляющие указанное управление на уровне розничных рынков;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агрегаторы управления изменением режима потребления электрической энергии. 	</a:t>
            </a: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ru-RU" sz="6600" dirty="0">
                <a:latin typeface="Times New Roman"/>
                <a:cs typeface="Times New Roman"/>
              </a:rPr>
              <a:t>	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22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549B246-319D-C3FF-354F-6270855FA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0913BB-8506-5A7A-76A5-23BA6C227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1CB47D6-EEB8-1AC6-B220-AB4F10B632D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инвестиционной привлекательности электроэнергетической отрасли и прозрачности принятия инвестиционных решений (позволит создать долгосрочные доступные источники финансирования для реализации инвестиционных проектов в электроэнергетике, обеспечить финансовую устойчивость субъектов электроэнергетики, повысить прозрачность принимаемых инвестиционных решений); </a:t>
            </a:r>
          </a:p>
        </p:txBody>
      </p:sp>
    </p:spTree>
    <p:extLst>
      <p:ext uri="{BB962C8B-B14F-4D97-AF65-F5344CB8AC3E}">
        <p14:creationId xmlns:p14="http://schemas.microsoft.com/office/powerpoint/2010/main" val="21886294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72FBC6F-8054-98A6-507A-87703151F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BA9A51-1803-85BE-DE15-6F1BE740C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E20E3C-E70F-D949-538E-0DFAC8B5F87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Правительством Российской Федерации принято значительное количество нормативных правовых актов, регулирующих общественные отношения в электроэнергетике, среди которых можно отметить следующие: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27.12.2010 № 1172 «Об утверждении Правил оптового рынка электрической энергии и мощности и о внесении изменений в некоторые акты Правительства Российской Федерации по вопросам организации функционирования оптового рынка электрической энергии и мощности»;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04.05.2012 № 442 «О функционировании розничных рынков электрической энергии, полном и (или) частичном ограничении режима потребления электрической энергии»; 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8726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6FD7A1C-93B6-CADE-1D57-4E832B5AA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E1A48F-113A-7F50-E124-32DE41704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3DC4D76-BB62-F837-8829-D57031EDF66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27.12.2004 № 861 «Об утверждении Правил недискриминационного доступа к услугам по передаче электрической энергии и оказания этих услуг, Правил недискриминационного доступа к услугам по оперативно-диспетчерскому управлению в электроэнергетике и оказания этих услуг, Правил недискриминационного доступа к услугам администратора торговой системы оптового рынка и оказания этих услуг и Правил технологического присоединения энергопринимающих устройств потребителей электрической энергии, объектов по производству электрической энергии, а также объектов электросетевого хозяйства, принадлежащих сетевым организациям и иным лицам, к электрическим сетям;</a:t>
            </a:r>
          </a:p>
          <a:p>
            <a:pPr>
              <a:buFontTx/>
              <a:buChar char="-"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9701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C680011-7BA5-C785-BC1C-79E7E182B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BABD8-27AD-3287-A096-4C3ABA768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4B8AE3-7758-FDEB-4D75-A826019E142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от 29.12.2011 года № 1178 «О ценообразовании в области регулируемых цен (тарифов) в электроэнергетике»;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27.12.2004 № 854 «Об утверждении Правил оперативно-диспетчерского управления в электроэнергетике»;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01.12.2009 № 977 «Об инвестиционных программах субъектов электроэнергетики»;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28.10.2009 № 846 «Об утверждении правил расследования причин аварий в электроэнергетике»;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15.06.2009 № 492 «О существенных условиях и порядке разрешения разногласий и о праве заключения договоров в отношении объектов электросетевого хозяйства, входящих в единую национальную (общероссийскую) электрическую сеть»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0753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A5AE3DA-3118-DEFD-2C13-EF67C50FE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43050C-9CFB-65A5-692A-C45E49D6A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294E1B5-5966-66D9-F2EA-6BCCC4E7647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17.12.2013 № 1164 «Об утверждении Правил осуществления антимонопольного регулирования и контроля в электроэнергетике</a:t>
            </a:r>
            <a:r>
              <a:rPr lang="en-US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8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РФ от 08.01.2009 № 1-р «Об основных направлениях государственной политики в сфере повышения энергетической эффективности электроэнергетики на основе использования возобновляемых источников энергии на период до 2035 года»</a:t>
            </a:r>
            <a:r>
              <a:rPr lang="en-US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8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8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другие акты Правительства РФ.</a:t>
            </a:r>
            <a:endParaRPr lang="en-US" sz="8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3709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561413A-2B4C-74AC-2C4A-64F599C4D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EB9992-589C-17B9-01FA-4FA3A445E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2BCE25B-BF5C-F04D-9DD2-FD49A601622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Акты федеральных министерств и ведомств, регулирующих общественные отношения в электроэнергетике: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27.12.2017 № 1233 «Об утверждении методики проведения оценки готовности субъектов электроэнергетики к работе в отопительный сезон»;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15.10.2018 № 882 «Об утверждении Методических указаний по определению объемов и размещению резервов активной мощности в Единой энергетической системе России при краткосрочном планировании электроэнергетического режима»;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04.10.2022 № 1070 «Об утверждении Правил технической эксплуатации электрических станций и сетей Российской Федерации и о внесении изменений в приказы Минэнерго России от 13 сентября 2018 г. № 757, от 12 июля 2018 г. № 548»;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26.01.2021 № 27 «Об утверждении Правил проведения противоаварийных тренировок в организациях электроэнергетики Российской Федерации»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1900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FA336AB-E0DD-99C9-6322-EFDB72C31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4325C5-8C05-CCA0-B6C4-6778AE97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969A336-A2DA-057D-0B64-38464530BDE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13 сентября 2018 г. № 757 «Правила переключения в электроустановках;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15.10.2018 № 882 «Об утверждении Методических указаний по определению объемов и размещению резервов активной мощности в Единой энергетической системе России при краткосрочном планировании электроэнергетического режима»;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04.10.2022 № 1070 «Об утверждении Правил технической эксплуатации электрических станций и сетей Российской Федерации и о внесении изменений в приказы Минэнерго России от 13 сентября 2018 г. № 757, от 12 июля 2018 г. № 548»;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26.01.2021 № 27 «Об утверждении Правил проведения противоаварийных тренировок в организациях электроэнергетики Российской Федерации»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7292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73CEB44-F26E-67F8-D1B1-C8441650A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54BC66-4051-76B0-3BF4-570519236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341BB6-D2AC-B86D-8CA6-8C31D2A134F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ФАС России от 31.10.2024 № 816/24 «Об утверждении цен (тарифов) на услуги по передаче электрической энергии по единой национальной (общероссийской) электрической сети, оказываемые публичным акционерным обществом "Федеральная сетевая компания -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Россети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на 2025 - 2029 годы и долгосрочных параметров регулирования деятельности публичного акционерного общества "Федеральная сетевая компания -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Россети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с применением метода доходности инвестированного капитала на 2025 - 2029 годы»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ФАС России от 08.11.2021 № 1229/21 «Об утверждении цен (тарифов) на электрическую энергию (мощность) и долгосрочных параметров регулирования для установления цен (тарифов) на электрическую энергию (мощность) в отношении поставщиков - субъектов оптового рынка, владеющих на праве собственности или ином законном основании электростанциями, функционирующими на территории неценовой зоны оптового рынка электрической энергии и мощности, устанавливаемых с применением метода долгосрочной индексации необходимой валовой выручки».</a:t>
            </a:r>
          </a:p>
          <a:p>
            <a:pPr algn="just">
              <a:buFont typeface="Wingdings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2716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69FED81-6DD2-4873-A112-08E1BC579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A5C446-164F-1FFF-82BA-36FBB6CF0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общественных отношений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EE4EDF-E6A0-C67C-1C3A-C7F300D5E25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6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Особыми источниками, регулирующими общественные отношения в электроэнергетике, являются регламенты Ассоциации «НП Совет рынка»:</a:t>
            </a:r>
            <a:endParaRPr lang="ru-RU" sz="6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допуска к торговой системе оптового рынка</a:t>
            </a:r>
            <a:r>
              <a:rPr lang="en-US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6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внесения изменений в расчетную модель электроэнергетической системы</a:t>
            </a:r>
            <a:r>
              <a:rPr lang="en-US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6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актуализации расчетной модели</a:t>
            </a:r>
            <a:r>
              <a:rPr lang="en-US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6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расчета плановых объемов производства и потребления и расчета стоимости электроэнергии на сутки вперед</a:t>
            </a:r>
            <a:r>
              <a:rPr lang="en-US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другие: </a:t>
            </a:r>
            <a:r>
              <a:rPr lang="en" sz="63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https://www.np-sr.ru/ru</a:t>
            </a:r>
            <a:r>
              <a:rPr lang="ru-RU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93078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договоры как источник электроэнергетического права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источников электроэнергетического права необходимо отметить и международные договоры.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 нужно изучить положения Договора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Евразийском экономическом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союзе, которым предусматривается формирование общего электроэнергетического рынка Союза.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Формирование, функционирование и развитие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электроэнергетического рынка Союза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Формирование, функционирование и развитие общего электроэнергетического рынка Союза осуществляются на основе принципов и правил согласно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приложению N 21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настоящему Договору с учетом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пункта 8 статьи 104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Договора.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0572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договоры как источник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положениям Протокола об общем электроэнергетическом рынке ЕАЭС  ( приложение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 к Договору о ЕАЭС) 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общий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электроэнергетический рынок Союза" - система отношений между субъектами внутренних оптовых электроэнергетических рынков разных государств-членов на основе параллельно работающих электроэнергетических систем, связанная с куплей-продажей электрической энергии (мощности), действующая на основании настоящего Протокола, актов, предусмотренных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пунктами 5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Протокола, и соответствующих договоров между субъектами общего электроэнергетического рынка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Союза.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023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D58401D-B7B1-4BC9-F1D2-8A4DBBB32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26EE59-BF60-5602-2B1B-8E0AA48A7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D9103E6-DF3D-30DC-8C84-36A7F55AF79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функционирования электроэнергетики путем обеспечения взаимоувязанного регулирования в разных секторах энергетики и формирования системы долгосрочного устойчивого спроса на высокотехнологичное оборудование преимущественно отечественного производства (позволит обеспечить приоритетное подключение и использование энергетической инфраструктуры в регионах с избыточной мощностью генерации и низкой загрузкой сетевой инфраструктуры для экономического развития территорий, в том числе развития бизнеса, обеспечить снижение удельных затрат на производство электрической энергии и мощности).</a:t>
            </a:r>
          </a:p>
        </p:txBody>
      </p:sp>
    </p:spTree>
    <p:extLst>
      <p:ext uri="{BB962C8B-B14F-4D97-AF65-F5344CB8AC3E}">
        <p14:creationId xmlns:p14="http://schemas.microsoft.com/office/powerpoint/2010/main" val="4367153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договоры как источник электроэнергетического права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Взаимная торговля электрической энергией на общем электроэнергетическом рынке Союза регулируется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утверждаемыми Межправительственным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советом. </a:t>
            </a:r>
          </a:p>
          <a:p>
            <a:pPr algn="just"/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взаимной торговли электрической энергией на общем электроэнергетическом рынке Евразийского экономического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союза утверждены Решением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Евразийского межправительственного совета от 26.10.2023 N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</a:p>
          <a:p>
            <a:pPr algn="just"/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Евразийского экономического союза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://www.eaeunion.org/&lt;/div&gt;"/>
              </a:rPr>
              <a:t>http://www.eaeunion.org/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03.11.2023</a:t>
            </a:r>
            <a:b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200" dirty="0"/>
              <a:t/>
            </a:r>
            <a:br>
              <a:rPr lang="ru-RU" sz="11200" dirty="0"/>
            </a:br>
            <a:endParaRPr lang="ru-RU" sz="11200" dirty="0"/>
          </a:p>
          <a:p>
            <a:r>
              <a:rPr lang="ru-RU" sz="11200" dirty="0"/>
              <a:t/>
            </a:r>
            <a:br>
              <a:rPr lang="ru-RU" sz="11200" dirty="0"/>
            </a:br>
            <a:endParaRPr lang="ru-RU" sz="11200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80137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Акты высших судебных инстанций. Судебная практика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Конституционного Суда Российской Федерации от 25 апреля 2019 г. № 19-П «По делу о проверке конституционности пункта 6 Правил недискриминационного доступа к услугам по передаче электрической энергии и оказания этих услуг в связи с жалобой акционерного общества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Верхневолгоэлектромонтаж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-НН»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Пленума Верховного Суда РФ от 27.12.2016 №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рассмотрении судами споров об оплате энергии в случае признания недействующим нормативного правового акта, которым установлена регулируемая цена»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Пленума Верховного Суда Российской Федерации от 22 ноября 2016 г. № 54 «О некоторых вопросах применения общих положений Гражданского кодекса Российской Федерации об обязательствах и их исполнении».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0675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745D719-57A1-828B-2CD6-B6FB158CB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DC4D2C-2DCF-AC9A-B70C-8EE5BBD77A5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Акты высших судебных инстанций. Судебная практика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33EBDED-26F1-9AA0-97DA-18AA37E45A4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Судебной коллегии по экономическим спорам Верховного Суда Российской Федерации от 06.09.2021 № 305-ЭС21-8682 по делу № А40-32523/2018.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Президиума ВАС РФ от 10.07.2012 № 2551/12 по делу № А56-66569/2010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судебной практики Верховного Суда Российской Федерации № 1 (2018). утв. Президиумом Верховного Суда РФ 28.03.2018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3941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частноправовых отношений в сфере электроэнергетики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правового регулирования частноправовых отношений в сфере электроэнергетики включает в себя как и в других отраслях энергетики: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положения  о правовом режиме энергетических ресурсов;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правовом режиме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электроэнергетики;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28977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частноправовых отношений в сфере электроэнергетики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►Нормы о правовом положении участников электроэнергетического рынка;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 договорном регулировании;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 государственном регулировании;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 государственном контроле (надзоре).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0008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частноправовых отношений в сфере электроэнергетики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будут представлены основные положения электроэнергетического законодательства 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более углубленного изучения можно воспользоваться профильными  курсами повышения квалификации, например:</a:t>
            </a:r>
          </a:p>
          <a:p>
            <a:pPr algn="just"/>
            <a:r>
              <a:rPr lang="ru-RU" sz="2000" b="1" dirty="0" smtClean="0">
                <a:latin typeface="Times New Roman"/>
                <a:cs typeface="Times New Roman"/>
              </a:rPr>
              <a:t>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правового регулирования технологического присоединения к электрическим сетям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musinlc.ru/aktualnye-voprosy-pravovogo-regulirovaniya-tehnologicheskogo-prisoedineniya-v-elektroenergetike-rossijskoj-federaczii/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 smtClean="0">
                <a:latin typeface="Times New Roman"/>
                <a:cs typeface="Times New Roman"/>
              </a:rPr>
              <a:t>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передачи электрической энергии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https://musinlc.ru/pravovoe-regulirovanie-peredachi-elektricheskoj-energii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287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имеются особенности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режима электрической энергии : 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анализ источников правового регулирования общественных отношений в сфере электроэнергетики позволяет сделать вывод о том, что имеются особенности правового режима электрической энергии и мощности как товаров, в том числе в зависимости от сфере обращения ( на оптовом или розничных рынках); 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особенности правового режима электрической энергии как объекта внешнеэкономических сделок.</a:t>
            </a:r>
          </a:p>
        </p:txBody>
      </p:sp>
    </p:spTree>
    <p:extLst>
      <p:ext uri="{BB962C8B-B14F-4D97-AF65-F5344CB8AC3E}">
        <p14:creationId xmlns:p14="http://schemas.microsoft.com/office/powerpoint/2010/main" val="19619663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8195F09-FC07-D593-6F62-40011CE64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CC3B48-5DD0-C672-07FC-2DE3FBA7DF3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1FAF6E-8F90-F191-2788-B320A2C3E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26.03.2003 № 35-ФЗ «Об электроэнергетике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закрепляет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электрическая энергия - это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обращается на оптовом и розничных рынках электрической энергии.</a:t>
            </a:r>
          </a:p>
          <a:p>
            <a:pPr lvl="0" algn="just">
              <a:lnSpc>
                <a:spcPct val="107000"/>
              </a:lnSpc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2639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D9949EA-7B55-7B37-08D3-5B5C075A7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16A53CA-2CB1-079E-A03C-A8CE66B041A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D0CAABD-28FD-9D45-7E7F-0AA5AF35A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26.03.2003 № 35-ФЗ «Об электроэнергетике»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определение 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«качества электрической энергии»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 которым понимается степень соответствия характеристик электрической энергии в определенной точке электрической сети совокупности нормированных показателей, устанавливаемых нормативными правовыми актами федеральных органов исполнительной власти, уполномоченных Правительством Российской Федерации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1167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B2B1E59-D150-8D56-5EA0-5EA325A23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49AEC4-B82F-E86A-580C-E2E7EE035A7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3B16A49-0D8F-F58F-593F-4CC7FCCCB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Минэнерго России от 28.08.2023 № 690 утверждены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качеству электрической энергии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распределению обязанностей по его обеспечению между субъектами электроэнергетики и потребителями электрической энергии.  Согласно данным Требованиям показателями качества электрической энергии являются:</a:t>
            </a:r>
          </a:p>
          <a:p>
            <a:pPr marL="0" lvl="0" indent="0" algn="just">
              <a:lnSpc>
                <a:spcPct val="107000"/>
              </a:lnSpc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а) отклонение частоты;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б) отклонения напряжения;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в) колебания напряжения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фликер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г) одиночные быстрые изменения напряжения;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д)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несинусоидальность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напряжения;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е)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несимметрия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напряжений в трехфазных системах;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ж) прерывания напряжения;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з) провалы напряжения;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и) перенапряжения; </a:t>
            </a:r>
          </a:p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к) импульсные напряжения. </a:t>
            </a:r>
          </a:p>
        </p:txBody>
      </p:sp>
    </p:spTree>
    <p:extLst>
      <p:ext uri="{BB962C8B-B14F-4D97-AF65-F5344CB8AC3E}">
        <p14:creationId xmlns:p14="http://schemas.microsoft.com/office/powerpoint/2010/main" val="4240765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B3DC206-13AA-F139-EB3F-FC097C9E8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B4E0EC-7E65-A1F6-0ECD-46EA92971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099691-6FA6-AA34-A738-7A36050930F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 первоочередных мер по решению задачи повышения уровня надежности и качества электроснабжения потребителей, в том числе обеспечения возможности технически независимого функционирования электроэнергетической системы России, входят: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обслуживания потребителей электрической энергии, в том числе путем развития цифровых сервисов для взаимодействия с потребителями;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системы оперативно-диспетчерского и оперативно-технологического управления в электроэнергетике с учетом новых системных вызовов и развития технологий управления;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оптимизированной по затратам рациональной структуры генерирующих мощностей, обеспечивающей нормативный уровень балансовой надежности, учитывающей в том числе наличие ресурсной базы и потребности в тепловой энергии (для определения потребности в тепловых электростанциях, осуществляющих комбинированную выработку электрической и тепловой энергии)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9071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CC66F93-000F-FF0C-2C02-E68106883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BB69D9-7D82-3266-45D4-56506230DD4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A52B4B-6ADF-7610-4840-D6531FD6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 algn="just">
              <a:lnSpc>
                <a:spcPct val="107000"/>
              </a:lnSpc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торговли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мощностью ( которая также является товаром согласно электроэнергетическому законодательству)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обеспечение надежной и бесперебойной поставки электрической энергии. Оптовые покупатели должны обеспечить покрытие не только условно-переменных затрат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энергопроизводителей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фактическое производство и отпуск, но и условно-постоянных затрат на готовность к производству и отпуску с наибольшими (пиковыми) показателями, а равно возможность для покупателей получить электроэнергию в таких показателях. </a:t>
            </a:r>
          </a:p>
        </p:txBody>
      </p:sp>
    </p:spTree>
    <p:extLst>
      <p:ext uri="{BB962C8B-B14F-4D97-AF65-F5344CB8AC3E}">
        <p14:creationId xmlns:p14="http://schemas.microsoft.com/office/powerpoint/2010/main" val="370866893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9A4C5BB-8461-40AE-14BA-B34423554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AC6D5A-922E-4CFD-F8DF-FBA68E68229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D91E96-FAC0-FDA5-475B-B92FE7F2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функциональному назначению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электроэнергетики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условно подразделить на четыре группы: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(а) объекты, предназначенные для производства электрической энергии;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(б) объекты, предназначенные для передачи электрической энергии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(в) объекты, предназначенные для оперативно-диспетчерского управления электрической энергией;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(г) объекты, предназначенные для сбыта электрической энергии.</a:t>
            </a:r>
          </a:p>
        </p:txBody>
      </p:sp>
    </p:spTree>
    <p:extLst>
      <p:ext uri="{BB962C8B-B14F-4D97-AF65-F5344CB8AC3E}">
        <p14:creationId xmlns:p14="http://schemas.microsoft.com/office/powerpoint/2010/main" val="251650839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5EE8F54-B4F1-EBD2-1798-9E5309C97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D1ED0E-3A89-A39B-135E-D4CFAF1F84D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D4A9C4-68CE-C12F-C99D-8D3772938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Технологическую основу функционирования электроэнергетики составляют: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единая национальная (общероссийская) электрическая сеть, </a:t>
            </a:r>
          </a:p>
          <a:p>
            <a:pPr algn="just">
              <a:buFontTx/>
              <a:buChar char="-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территориальные распределительные сети, по которым осуществляется передача электрической энергии, </a:t>
            </a:r>
          </a:p>
          <a:p>
            <a:pPr algn="just">
              <a:buFontTx/>
              <a:buChar char="-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единая система оперативно-диспетчерского управления. </a:t>
            </a:r>
          </a:p>
        </p:txBody>
      </p:sp>
    </p:spTree>
    <p:extLst>
      <p:ext uri="{BB962C8B-B14F-4D97-AF65-F5344CB8AC3E}">
        <p14:creationId xmlns:p14="http://schemas.microsoft.com/office/powerpoint/2010/main" val="1418678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5F061EC-E63F-5D12-DE5F-B61FD10A5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FB9888-25BF-8768-CF92-35C73BB479B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B1096F6-FD10-A04A-33C5-1918FEE90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национальная (общероссийская) электрическая сеть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комплекс электрических сетей и иных объектов электросетевого хозяйства, принадлежащих на праве собственности или на ином предусмотренном федеральными законами основании субъектам электроэнергетики и обеспечивающих устойчивое снабжение электрической энергией потребителей, функционирование оптового рынка, а также параллельную работу российской электроэнергетической системы и электроэнергетических систем иностранных государств. </a:t>
            </a:r>
          </a:p>
        </p:txBody>
      </p:sp>
    </p:spTree>
    <p:extLst>
      <p:ext uri="{BB962C8B-B14F-4D97-AF65-F5344CB8AC3E}">
        <p14:creationId xmlns:p14="http://schemas.microsoft.com/office/powerpoint/2010/main" val="18620255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162F10E-D8AC-0419-DA00-7CE609447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D98042-1F08-0E03-4946-6D9C66023A6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F5C0AFB-A793-7E13-4A19-E76C3AA42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безопасности Российской Федерации, защиты прав и законных интересов юридических и физических лиц, обеспечения единства экономического пространства в сфере обращения электрической энергии собственники или иные законные владельцы объектов электросетевого хозяйства, входящих в единую национальную (общероссийскую) электрическую сеть, ограничиваются в осуществлении своих прав в части: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права заключения договоров оказания услуг по передаче электрической энергии с использованием объектов электросетевого хозяйства, входящих в единую национальную (общероссийскую) электрическую сеть, и определения условий этих договоров;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использования (вывода из эксплуатации) указанных объектов без согласования с организацией по управлению единой национальной (общероссийской) электрической сетью.</a:t>
            </a:r>
          </a:p>
          <a:p>
            <a:pPr algn="just"/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3791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1BC328C-439A-3C03-B129-88AC96013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E0FFD6-C186-6440-DB67-55C4D04FBB0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1186DA8-A471-EA17-F2C3-5E1DC1A3C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объекты электроэнергетики отвечают признакам недвижимого имущества, закрепленного в п.1 ст.130 Гражданского кодекса РФ, необходимо учитывать положения действующего законодательства, устанавливающего требования в отношении регистрации прав на такое имущество и сделок с ним.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 в ремонт и из эксплуатации линий электропередачи и (или) оборудования и устройств осуществляется в соответствии с Правилами вывода объектов электроэнергетики в ремонт и из эксплуатации, утвержденными постановлением Правительства РФ от 30.01.2021 № 86.</a:t>
            </a:r>
          </a:p>
        </p:txBody>
      </p:sp>
    </p:spTree>
    <p:extLst>
      <p:ext uri="{BB962C8B-B14F-4D97-AF65-F5344CB8AC3E}">
        <p14:creationId xmlns:p14="http://schemas.microsoft.com/office/powerpoint/2010/main" val="211146113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5D4BE4F-CD6D-8CEA-AC9B-88599F575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131E5B-7C2B-1526-0D2D-530F14505D5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3B59C35-482D-A17F-380A-4EC2667FC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ст. 8 Федерального закон от 26 марта 2003 г. № 35-ФЗ «Об электроэнергетике» не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в аренду организацией по управлению единой национальной (общероссийской) электрической сетью территориальным сетевым организациям объектов электросетевого хозяйства и (или) их частей, к которым технологически присоединены энергопринимающие устройства потребителей электрической энергии, за исключением случаев, предусмотренных п. 6, 7 и 8 настоящей статьи.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в аренду организацией по управлению единой национальной (общероссийской) электрической сетью территориальным сетевым организациям объектов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электросетвого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хозяйства и (или) их частей, к которым технологически присоединены энергопринимающие устройства потребите- лей электрической энергии, может осуществляться при условии предварительного заключения такими потребителями соглашений с территориальными сетевыми организациями.</a:t>
            </a:r>
          </a:p>
        </p:txBody>
      </p:sp>
    </p:spTree>
    <p:extLst>
      <p:ext uri="{BB962C8B-B14F-4D97-AF65-F5344CB8AC3E}">
        <p14:creationId xmlns:p14="http://schemas.microsoft.com/office/powerpoint/2010/main" val="135366407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8813D44-5C10-C978-A7DA-31C1C541F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B0CDC1-07C5-6A54-590E-FAA5B1A7FE8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C32BFA-00F9-A832-62F6-7A2FBA722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электросетевого хозяйства: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электросетевого хозяйства включают линии электропередачи, трансформаторные подстанции, распределительные устройства, кабельные и воздушные сети, опоры, заземления и иные сооружения, предназначенные для передачи и распределения электрической энергии;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объектов электросетевого хозяйства определяется энергетическим, гражданским, земельным и градостроительным законодательством, а также нормативными актами в сфере промышленной безопасности и охраны окружающей среды.</a:t>
            </a:r>
          </a:p>
          <a:p>
            <a:pPr algn="just"/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42356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C1B596B-E1F1-A268-66D5-8020DE7AE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F9BE03-6ABE-EE76-2A82-9D1D891389B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электроэнергетики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EE68165-AB6B-C6BD-9B67-5648ED3F8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объектов электросетевого хозяйства требует оформления земельных прав (собственность, аренда и др.)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размещении объектов электросетевого хозяйства устанавливаются охранные зоны с ограничением использования земель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 или изменение статуса объекта электросетевого хозяйства требует согласований с органами архитектуры, технического надзора, собственниками земли и соблюдения процедур проектной документации и экспертиз.</a:t>
            </a:r>
          </a:p>
          <a:p>
            <a:pPr algn="just"/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345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1E0DCE4-627D-DF25-B563-2D32101E2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BD522D-799E-8D09-293F-2DC2BBD3DEB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93C1E4-9242-8E6F-D329-6F3A0FD5A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Рассматривая особенности правового положения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электроэнергетике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классификации «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 — покупатель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следует учитывать, что данные особенности закреплены в Федеральном законе от 26 марта 2003 г. № 35-ФЗ «Об электроэнергетике» (гл. 6, 7); в Постановлении Правительства Российской Федерации от 27 декабря 2010 г. № 1172 «Об утверждении Правил оптового рынка электрической энергии и мощности и о внесении изменений в некоторые акты Правительства Российской Федерации по вопросам организации функционирования оптового рынка электрической энергии и мощности»; в Постановлении Правительства Российской Федерации от 4 мая 2012 г. № 442 «О функционировании розничных рынков электрической энергии, полном и (или) частичном ограничении режима потребления электрической энергии».</a:t>
            </a:r>
          </a:p>
        </p:txBody>
      </p:sp>
    </p:spTree>
    <p:extLst>
      <p:ext uri="{BB962C8B-B14F-4D97-AF65-F5344CB8AC3E}">
        <p14:creationId xmlns:p14="http://schemas.microsoft.com/office/powerpoint/2010/main" val="44210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C6BFD4F-4717-2404-1280-275425FF1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C758F5-B745-EF6B-D58A-B93F10734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FFEE3A1-4A6C-E122-E4AF-1EE684463DB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мотивации к соблюдению субъектами электроэнергетики параметров качества и надежности электроснабжения потребителей;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надежности электроснабжения потребителей на удаленных и труднодоступных территориях;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новых объектов электросетевого хозяйства, расположенных на территории Российской Федерации, исключающих поставки или транзит электроэнергии из энергосистем зарубежных государств;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строительства объектов по производству электрической энергии (мощности) и электросетевых объектов, направленных на исключение непокрываемых дефицитов электрической энергии (мощности);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механизма государственной поддержки электросетевых организаций в части финансирования программ реновации, модернизации и развития объектов электросетевого хозяйства. </a:t>
            </a:r>
          </a:p>
        </p:txBody>
      </p:sp>
    </p:spTree>
    <p:extLst>
      <p:ext uri="{BB962C8B-B14F-4D97-AF65-F5344CB8AC3E}">
        <p14:creationId xmlns:p14="http://schemas.microsoft.com/office/powerpoint/2010/main" val="26286101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C6BC3E5-F090-9DC0-5BDA-C157FCFC8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77F2E6-5AFA-13B6-C4D7-E749DB685EA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1F6EE38-5A65-5306-A407-492EE763E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положения о потребителях электрической энергии, поставщиках электрической энергии на розничных рынках электрической энергии закреплены в ст. 37–40 гл. 7 Федерального закона от 26 марта 2003 г. № 35-ФЗ «Об электроэнергетике». 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п. 3 ст. 37 данного закона указано, что правила деятельности гарантирующих поставщиков, правила заключения договоров между потребителями электрической энергии (энергосбытовыми организациями) и гарантирующими поставщиками определяются Основными положениями функционирования розничных рынков, утверждаемыми Правительством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35806788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6163790-6963-BD9B-CD7E-D3A359DC6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9FDA80-225A-1AC7-3186-7C9ECFA4D02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0D916B-03AF-392C-6973-D59390085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положения функционирования розничных рынков устанавливают: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субъектов розничных рынков, под которыми понимаются участники отношений по производству, передаче, купле-продаже (поставке) и потреблению электрической энергии (мощности) на розничных рынках электрической энергии, а также по оказанию услуг, которые являются неотъемлемой частью процесса поставки электрической энергии потребителям.</a:t>
            </a:r>
          </a:p>
        </p:txBody>
      </p:sp>
    </p:spTree>
    <p:extLst>
      <p:ext uri="{BB962C8B-B14F-4D97-AF65-F5344CB8AC3E}">
        <p14:creationId xmlns:p14="http://schemas.microsoft.com/office/powerpoint/2010/main" val="193451028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9718D52-6FA1-F155-97F6-CB3104A35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522B07-4F7C-3D3E-09D2-4BB6DB5963E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E4D4B4-6CAF-9C78-7B64-B8B9B9B4F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Разделяются понятия потребителя и покупателя. Под потребителем понимается потребитель электрической энергии, приобретающий электрическую энергию (мощность) для собственных бытовых и (или) производственных нужд, а под покупателем — покупатель электрической энергии, приобретающий электрическую энергию (мощность) в целях ее продажи, а также исполнитель коммунальных услуг, приобретающий электрическую энергию (мощность) в целях ее использования при предоставлении коммунальной услуги по электроснабжению, а также в случае отсутствия централизованных теплоснабжения и (или) горячего водоснабжения — в целях ее использования при предоставлении коммунальной. </a:t>
            </a:r>
          </a:p>
        </p:txBody>
      </p:sp>
    </p:spTree>
    <p:extLst>
      <p:ext uri="{BB962C8B-B14F-4D97-AF65-F5344CB8AC3E}">
        <p14:creationId xmlns:p14="http://schemas.microsoft.com/office/powerpoint/2010/main" val="50017420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Рассматривая особенности правового положения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частноправовых отношений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с использованием условной классификации, в основе которой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деятельности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необходимо учитывать, что данные особенности закреплены как в Федеральном законе от 26 марта 2003 г. № 35-ФЗ «Об электроэнергетике», так и в подзаконных актах.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71145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037B210-D2AA-795A-0457-9D135B0EB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F1EE70-2A10-48C1-9FEF-00657DC37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E246D3-DC1F-DD2E-641E-C69B6F7C8BB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законе от 26 марта 2003 г. № 35-ФЗ «Об электроэнергетике» перечисляет следующие виды деятельности: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электрической, тепловой энергии и мощности, приобретение и продажу электрической энергии и мощности, энергоснабжение потребителей, оказание услуг по передаче электрической энергии, оперативно-диспетчерскому управлению в электроэнергетике, управлению изменением режима потребления электрической энергии, сбыт электрической энергии (мощности), организацию купли-продажи электрической энергии и мощности</a:t>
            </a:r>
          </a:p>
        </p:txBody>
      </p:sp>
    </p:spTree>
    <p:extLst>
      <p:ext uri="{BB962C8B-B14F-4D97-AF65-F5344CB8AC3E}">
        <p14:creationId xmlns:p14="http://schemas.microsoft.com/office/powerpoint/2010/main" val="374299591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FBBE31E-DBC0-6278-9C6A-8D703768E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F1C86B-2363-5285-F439-47A3B5849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BB1E97E-AE66-DA83-C471-D8116F39634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электроэнергетики представлены как компаниями с государственным участием, так и компаниями без государственного участия.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7 Федерального закона от 26 марта 2003 г. № 35-ФЗ «Об электроэнергетике» права собственников и иных законных владельцев объектов электросетевого хозяйства, входящих в единую национальную (общероссийскую) электрическую сеть, осуществляются организацией по управлению единой национальной (общероссийской) электрической сетью.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 управлению единой национальной (общероссийской) электрической сетью (ПАО «Федеральная сетевая компания Единой энергетической системы») является открытым акционерным обществом. 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участия Российской Федерации в уставном капитале организации по управлению единой национальной (общероссийской) электрической сетью в период реформирования Российского открытого акционерного общества энергетики и электрификации «Единая энергетическая система России» не может составлять менее 50 процентов плюс одна голосующая акция.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87659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0F0D63E-5E4F-0AF0-57E6-4AA861286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16A4AF-65D3-5A40-DB48-64CC8033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F62BD8-840D-4F65-7F63-91F4D0DA40B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п. 2 ст. 8 Федерального закона «Об электроэнергетике» доля участия Российской Федерации в уставном капитале организации по управлению единой национальной (общероссийской) электрической сетью в период реформирования Российского открытого акционерно- го общества энергетики и электрификации «Единая энергетическая система России» не может составлять менее 52 %. По завершении реформирования контроль Российской Федерации над организацией по управлению единой национальной (общероссийской) электрической сетью осуществляется путем прямого или косвенного владения Российской Федерацией долей в ее уставном капитале не менее 50 % плюс одна голосующая акция. В соответствии со статьей 7 Федерального закона от 26 марта 2003 г. № 35-ФЗ «Об электроэнергетике» права собственников и иных законных владельцев объектов электросетевого хозяйства, входящих в единую национальную (общероссийскую) электрическую сеть, осуществляются организацией по управлению единой национальной (общероссийской) электрической сетью.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9885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899ED60-4FA5-B61F-EDC6-9C316CAA2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75ED30-4FFE-3561-7085-5CDD12A3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33C4E26-4B88-E4E8-6F8E-4E8124BF9DD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п. 4 ст. 8 Федерального закона «Об электроэнергетике» организации по управлению единой национальной (общероссийской) электрической сетью и ее аффилированным лицам, группам лиц запрещается заниматься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деятельностью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купле-продаже электрической энергии и мощности (за исключением покупки электрической энергии (мощности), осуществляемой для собственных (хозяйственных) нужд; покупки электрической энергии (мощности), осуществляемой в целях компенсации потерь в электрических сетях и технологического обеспечения совместной работы российской электроэнергетической системы и электроэнергетических систем иностранных государств, а также в случаях и в порядке, которые определяются Правительством Российской Федерации, при исполнении функций гарантирующего поставщика).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97682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DC95380-C4EF-933C-FCA5-58F3356AF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FBFCBE-3BB9-1DE0-8217-8BCC9E26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977631-F165-6ACE-F90D-A30820CA2DA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п. 3 ст. 12 Федерального закона «Об электроэнергетике» системный оператор является открытым акционерным обществом. Доля участия Российской Феде- рации в уставном капитале системного оператора в период реформирования Российского открытого акционерного общества энергетики и электрификации «Единая энергетическая система России» не может составлять менее чем 52 %. До завершения реформирования доля Российской Федерации должна быть увеличена до уровня 100 % в уставном капитале системного оператора способами, предусмотренными законодательством Российской Федерации.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42394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9FCC3BC-FA4A-7A9F-AB2B-93C3CE674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F35BEB-0996-3887-40E8-5B93446B1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участников электроэнергетического рынка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5D24EDD-C6E2-8EE2-98D1-12A7EBE4865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стратегических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акционерных обществ установлен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Указом Президента Российской Федерации от 4 августа 2004 г. № 1009 «Об утверждении перечня стратегических предприятий и стратегических акционерных обществ».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стратегических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акционерных обществ крупнейшие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 отрасли: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ПАО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РАО», ПАО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Русгидро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АО «Системный оператор Единой энергетической системы»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3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3D5A5DB-941A-4344-7550-843F7BF8D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361D1D-0C4A-3494-3BEB-5045C2702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E07BCE-A151-68C0-985C-DD802827BB2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 первоочередных мер по решению задачи обеспечения своевременного и опережающего покрытия потребности населения и экономики Российской Федерации в электрической энергии с наименьшими издержками входят: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процедуры технологического присоединения энергопринимающих устройств к электрическим сетям для разных групп потребителей;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системы регулирования электроэнергетики в целях своевременного предотвращения прогнозных дефицитов электрической энергии и мощности и повышения эффективности загрузки электроэнергетических объектов;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межотраслевой интеграции при разработке документов перспективного развития электроэнергетики и топливных отраслей в целях повышения гарантированности топливоснабжения электростанций;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дальнейшее совершенствование и популяризация системным оператором порядка планирования перспективного развития электроэнергетики; повышение ответственности потребителей за заявленную в рамках процедуры технологического присоединения максимальную мощность энергопринимающих устройств.</a:t>
            </a:r>
          </a:p>
        </p:txBody>
      </p:sp>
    </p:spTree>
    <p:extLst>
      <p:ext uri="{BB962C8B-B14F-4D97-AF65-F5344CB8AC3E}">
        <p14:creationId xmlns:p14="http://schemas.microsoft.com/office/powerpoint/2010/main" val="402271422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93EB46E-D0AE-6CA8-032A-9F91BBA88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BD9C53-AA5D-6D76-B998-3423DD44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собенности договорного регулирования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601B09-41D9-2BBC-097E-F271AA92EE6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установлены как для оптового так и для розничных рынков электрической энергии: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сначала на особенностях договорного регулирования на оптовом рынке электрической энергии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 на оптовом рынке электрической энергии и мощности установлены в следующих источниках электроэнергетического права: Федеральном законе Об электроэнергетике, Правилах оптового рынка, Регламентах Ассоциации «НП «Совет рынка».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48110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32 Федерального закона «Об электроэнергетике»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оптовом рынке действует организованная система договоров между субъектами оптового рынка, определяющая основные условия деятельности соответствующих субъектов на оптовом рынке, условия продажи электрической энергии и мощности, оказания услуг. Перечень, система и порядок заключения обязательных для участников оптового рынка договоров определяются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097144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оптового рынка электрической энергии и мощности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 Постановлением Правительства Российской Федерации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27.12.2010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1172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 присоединении к торговой системе оптового рынка, регламенты, стандартные  формы договоров размещены на сайте Ассоциации «НП «Совет рынка».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www.np-sr.ru/ru/regulation/joining/stdd/index.htm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5390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A703625-86BB-F7BC-9EEC-843E33F2A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6BD054-D11A-819E-F2E1-60C8F6E0A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B44EBB-88A0-FFFE-0B43-D050ACD486A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 на розничных рынках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Постановлением Правительства Российской Федерации от 04.05.2012 № 442 «О функционировании розничных рынков электрической энергии, полном и (или) частичном ограничении режима потребления электрической энергии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ФУНКЦИОНИРОВАНИЯ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РОЗНИЧНЫХ РЫНКОВ ЭЛЕКТРИЧЕСКОЙ ЭНЕРГИИ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предусматривают: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договоров энергоснабжения,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договоров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купли-продажи,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договоров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поставки электрической энергии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правила их исполнения, включающие существенные условия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договоров, а также условия договоров, заключаемых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потребителями (покупателями) с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энергосбытовыми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энергоснабжающими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организациями, производителями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электрической энергии (мощности) на розничных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рынках.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9532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63654B7-DF0D-E8E9-2668-E6B85EA49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0E9FF3-0405-FD48-9C9D-D1DC8C88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в электроэнергетике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3BD2F70-8330-BC9E-1950-5D6CD324679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договоров, обеспечивающих продажу электрической энергии (мощности) на розничных рынках:</a:t>
            </a:r>
          </a:p>
          <a:p>
            <a:pPr algn="just"/>
            <a:r>
              <a:rPr lang="ru-RU" sz="2600" dirty="0" smtClean="0">
                <a:latin typeface="Times New Roman"/>
                <a:cs typeface="Times New Roman"/>
              </a:rPr>
              <a:t>►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энергоснабжения</a:t>
            </a:r>
          </a:p>
          <a:p>
            <a:pPr algn="just"/>
            <a:r>
              <a:rPr lang="ru-RU" sz="2600" dirty="0" smtClean="0">
                <a:latin typeface="Times New Roman"/>
                <a:cs typeface="Times New Roman"/>
              </a:rPr>
              <a:t>►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купли- продажи электрической энергии (мощности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800" dirty="0" smtClean="0">
                <a:latin typeface="Times New Roman"/>
                <a:cs typeface="Times New Roman"/>
              </a:rPr>
              <a:t>►Д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оговор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поставки электрической энергии (мощности).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8887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правового регулирования публично-правовых отношений в сфере электроэнергетике является включение в правовую модель регулирования помимо уполномоченных государственных органов некоммерческой организации Ассоциации НП «Совет рынка».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Ассоциации НП «Совет рынка» определено статью 33 Федерального закона от 26.03.2003 №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электроэнергетике».</a:t>
            </a:r>
          </a:p>
        </p:txBody>
      </p:sp>
    </p:spTree>
    <p:extLst>
      <p:ext uri="{BB962C8B-B14F-4D97-AF65-F5344CB8AC3E}">
        <p14:creationId xmlns:p14="http://schemas.microsoft.com/office/powerpoint/2010/main" val="380131134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436EE82-41AB-3C91-A5A9-F362745D7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B8B5CF-2BAD-95FE-AA79-73F77102119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FFC7DD-CF89-5717-C94D-C6DF1163182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и методы государственного регулирования и контроля в электроэнергетике закреплены в статье 20 Федерального закона «Об электроэнергетике».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принципами государственного регулирования и контроля в электроэнергетике являются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единства технологического управления Единой энергетической системой России, надежного и безопасного функционирования Единой энергетической системы России и технологически изолированных территориальных электроэнергетических систем;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эффективное управление государственной собственностью в электроэнергетике;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достижение баланса экономических интересов поставщиков и потребителей электрической энергии; </a:t>
            </a:r>
          </a:p>
        </p:txBody>
      </p:sp>
    </p:spTree>
    <p:extLst>
      <p:ext uri="{BB962C8B-B14F-4D97-AF65-F5344CB8AC3E}">
        <p14:creationId xmlns:p14="http://schemas.microsoft.com/office/powerpoint/2010/main" val="248163966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A49DDA4-5314-80B9-5429-274479DDD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204602-1755-6196-D85D-C592C4A67D4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9FA963-4B22-5CA4-BB07-5E30E0EC85A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доступности электрической энергии для потребителей и защита их прав;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защиты потребителей от необоснованного повышения цен (тарифов) на электрическую энергию (мощность);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своевременное обеспечение потребностей экономики и населения Российской Федерации в электрической энергии и мощности путем функционирования системы перспективного развития электроэнергетики, а также путем создания необходимых условий для привлечения инвестиций;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развитие конкурентного рынка электрической энергии и ограничение монополистической деятельности отдельных субъектов электроэнергетики; </a:t>
            </a:r>
          </a:p>
        </p:txBody>
      </p:sp>
    </p:spTree>
    <p:extLst>
      <p:ext uri="{BB962C8B-B14F-4D97-AF65-F5344CB8AC3E}">
        <p14:creationId xmlns:p14="http://schemas.microsoft.com/office/powerpoint/2010/main" val="285532268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419C333-7616-0DDC-97F4-0816FB7B6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012EE8-FE8E-F5F1-5FCF-8E19C7D816F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7D70D3C-8A0A-78FC-AE5E-BF6C5F15784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недискриминационного доступа к услугам субъектов естественных монополий в электроэнергетике и услугам организаций коммерческой инфраструктуры оптового рынка;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сохранение государственного регулирования в сферах электроэнергетики, в которых отсутствуют или ограничены условия для конкуренции;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доступа потребителей электрической энергии к информации о функционировании оптового и розничных рынков, а также о деятельности субъектов электроэнергетики;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энергетической и экологической безопасности электроэнергетики; </a:t>
            </a:r>
          </a:p>
        </p:txBody>
      </p:sp>
    </p:spTree>
    <p:extLst>
      <p:ext uri="{BB962C8B-B14F-4D97-AF65-F5344CB8AC3E}">
        <p14:creationId xmlns:p14="http://schemas.microsoft.com/office/powerpoint/2010/main" val="256564641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A15545C-2A47-CEC1-BB96-D8015EB57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B894F5-69B0-793A-0F86-860E630B910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A96E8C-474D-2E3F-EF3A-6AA79793CE7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экономическая обоснованность оплаты мощности генерирующих объектов поставщиков в части обеспечения выработки электрической энергии;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устойчивого развития электроэнергетики;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приоритет обеспечения жизни и здоровья физических лиц, в том числе работников организаций в сфере электроэнергетики, при осуществлении деятельности по эксплуатации объектов электроэнергетики и энергопринимающих устройств;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создание необходимых условий для технологического развития электроэнергетических систем Российской Федерации, включая развитие и внедрение новых высокоэффективных технологий и интеллектуальных систем управления. </a:t>
            </a:r>
          </a:p>
        </p:txBody>
      </p:sp>
    </p:spTree>
    <p:extLst>
      <p:ext uri="{BB962C8B-B14F-4D97-AF65-F5344CB8AC3E}">
        <p14:creationId xmlns:p14="http://schemas.microsoft.com/office/powerpoint/2010/main" val="375811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B41F7AE-0DF2-1467-A28A-37E9CFCA1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2BECB6-9EC9-D1BB-EDCA-3C3F293D3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задачи в электроэнергетике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7FAA8BD-11D6-7488-9807-BD1106311BA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 первоочередных мер по решению задачи формирования инвестиционной привлекательности электроэнергетической отрасли входят: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механизмов возврата инвестиций, обеспечивающих возможность расширения и создания новых объектов электроэнергетики;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дальнейшее развитие системы долгосрочных двусторонних договорных отношений между производителями и потребителями электрической энергии;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прозрачности формирования перекрестного субсидирования в электросетевом комплексе и его постепенное снижение;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 участников отрасли электроэнергетики к реинвестированию в строительство и модернизацию объектов электроэнергетики (направление полученных в механизмах привлечения и возврата инвестиций (механизмах тарифного регулирования) на оптовом рынке электрической энергии и мощности средств в строительство новых и обновление существующих объектов электроэнергетического комплекса).</a:t>
            </a:r>
          </a:p>
        </p:txBody>
      </p:sp>
    </p:spTree>
    <p:extLst>
      <p:ext uri="{BB962C8B-B14F-4D97-AF65-F5344CB8AC3E}">
        <p14:creationId xmlns:p14="http://schemas.microsoft.com/office/powerpoint/2010/main" val="202789499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60FCAC3-05A8-24FC-452F-B09F64F4B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9AB91A-C6A5-44CC-C09C-9144736BF71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FB355F-BCAA-6F9C-9BDB-7E5F2780808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20 Федерального закона «Об электроэнергетике» в электроэнергетике применяются следующие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государственного регулирования и контроля:</a:t>
            </a:r>
          </a:p>
          <a:p>
            <a:pPr marL="0" indent="0" algn="just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государственное регулирование и государственный контроль (надзор) в отнесенных законодательством Российской Федерации к сферам деятельности субъектов естественных монополий сферах электроэнергетики, осуществляемые в соответствии с законодательством о естественных монополиях, в том числе регулирование инвестиционной деятельности субъектов естественных монополий в электроэнергетике;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государственное регулирование цен (тарифов) на отдельные виды продукции (услуг), перечень которых определяется федеральными законами и государственный контроль (надзор) за регулируемыми государством ценами (тарифами) в электроэнергетике;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9445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E8DE3C9-0D3C-0AE1-5FDB-F04763D3C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D101D7-4C36-59C7-123E-0A4D8CD33C6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2F7987-7A56-21BA-C766-C2154F4AA25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20 Федерального закона «Об электроэнергетике» в электроэнергетике применяются следующие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государственного регулирования и контроля:</a:t>
            </a:r>
          </a:p>
          <a:p>
            <a:pPr marL="0" indent="0" algn="just">
              <a:buNone/>
            </a:pPr>
            <a:endParaRPr lang="ru-RU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государственное антимонопольное регулирование и контроль, в том числе установление единых на территории Российской Федерации правил доступа к электрическим сетям и услугам по передаче электрической энергии;</a:t>
            </a:r>
          </a:p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управление государственной собственностью в электроэнергетике; </a:t>
            </a:r>
          </a:p>
          <a:p>
            <a:pPr marL="0" indent="0" algn="just">
              <a:buNone/>
            </a:pP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►федеральный государственный энергетический надзор;</a:t>
            </a:r>
          </a:p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►государственный экологический контроль (надзор) в электроэнергетике;</a:t>
            </a:r>
          </a:p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мониторинг риска нарушения работы субъектов электроэнергетики в сфере электроэнергетики;</a:t>
            </a:r>
          </a:p>
          <a:p>
            <a:pPr marL="0" indent="0" algn="just">
              <a:buNone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оценка готовности субъектов электроэнергетики к работе в отопительный сезон.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34688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8F90E45-9B06-C31F-3664-DA25E80F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526270-C591-8644-28F0-223A2C36AE4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5EF53AD-F337-D69B-28B1-51A41492E7D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Правительства Российской Федерации, федеральных органов исполнительной власти и исполнительных органов субъектов Российской Федерации в области государственного регулирования и контроля в электроэнергетике также закреплены в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Федеральном законе «Об электроэнергетике».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21 Федерального закона «Об электроэнергетике» перечисляет полномочия Правительства Российской Федерации, федеральных органов исполнительной власти и исполнительных органов субъектов Российской Федерации в области государственного регулирования и контроля в электроэнергетике.</a:t>
            </a:r>
          </a:p>
          <a:p>
            <a:pPr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7760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551BF04-0E18-8BBD-2230-473B9DA83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462FC8-301B-F3AF-4638-6A251DE0E2C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C87EC9-7F43-6E08-30A7-A1E41FB3720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Существенными полномочиями по правовому регулированию в сфере электроэнергетики наделено Правительство Российской Федерации.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примеры полномочий, закрепленных в Федеральном законе «Об электроэнергетике».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Российской Федерации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законом об электроэнергетике: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устанавливает критерии и порядок отнесения объектов электросетевого хозяйства к единой национальной (общероссийской) электрической сети;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утверждает правила оптового рынка и основные положения функционирования розничных рынков, утверждает существенные условия договора о присоединении к торговой системе оптового рынка электрической энергии и мощности;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определяет порядок и условия строительства и финансирования объектов электроэнергетики;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утверждает правила разработки и утверждения документов перспективного развития электроэнергетики;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04539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0D2A852-2720-501D-64CA-614281D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2414F1-5330-05D6-2B15-6BDE9EDB65B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C03C60-71C7-DC7B-65A7-072A44B2E24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устанавливает порядок технологического присоединения энергопринимающих устройств и объектов электроэнергетики юридических лиц и физических лиц к электрическим сетям;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утверждает правила недискриминационного доступа к услугам по передаче электрической энергии, услугам по оперативно-диспетчерскому управлению в электроэнергетике и услугам организаций коммерческой инфраструктуры, правила оказания этих услуг;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устанавливает критерии отнесения субъектов электроэнергетики и потребителей электрической энергии к кругу лиц, подлежащих обязательному обслуживанию при оказании услуг по оперативно-диспетчерскому управлению в электроэнергетике;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утверждает правила осуществления антимонопольного регулирования и контроля в электроэнергетике;</a:t>
            </a:r>
          </a:p>
        </p:txBody>
      </p:sp>
    </p:spTree>
    <p:extLst>
      <p:ext uri="{BB962C8B-B14F-4D97-AF65-F5344CB8AC3E}">
        <p14:creationId xmlns:p14="http://schemas.microsoft.com/office/powerpoint/2010/main" val="243618580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FFEED77-D158-9ECB-3319-2B1DC7939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8C4754-3C4C-1ADC-CDAB-4E33B605E59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2938C96-FB16-65BE-2537-D435A6B0A0A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определяет особенности осуществления принудительного разделения хозяйствующих субъектов, осуществляющих монополистическую деятельность в сфере электроэнергетики; 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утверждает правила оперативно-диспетчерского управления в электроэнергетике, включающие в себя особенности осуществления оперативно-диспетчерского управления при присоединении электроэнергетической системы к другой электроэнергетической системе и передаче системному оператору функций по оперативно-диспетчерскому управлению в электроэнергетике в технологически изолированных территориальных электроэнергетических системах;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утверждает порядок полного и (или) частичного ограничения режима потребления электрической энергии, в том числе его уровня, в случае нарушения своих обязательств потребителями электрической энергии (в том числе в отношении отдельных категорий потребителей, для которых может предусматриваться особый порядок предоставления обеспечения обязательств по оплате электрической энергии), а также в случае необходимости принятия неотложных мер по предотвращению или ликвидации аварийных ситуаций.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83870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26680FB-AC74-269A-F0C8-85E21B22B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9FC55A-FBBB-C7D5-6D0C-CD6A66552E4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92FE0DC-5E9E-84AF-A29E-F13F9C1A264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пункту 1.2 статьи 21 Федерального закона «Об электроэнергетике» Правительство Российской Федерации вправе возлагать на федеральные органы исполнительной власти полномочия по регулированию вопросов, в том числе по разработке и принятию нормативных правовых актов в сфере электроэнергетики</a:t>
            </a:r>
            <a:r>
              <a:rPr lang="ru-RU" sz="4400" dirty="0"/>
              <a:t>.</a:t>
            </a:r>
          </a:p>
          <a:p>
            <a:pPr algn="just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Соответствующими полномочиями наделены в том числе: Минэнерго России, ФАС России, Ростехнадзор. </a:t>
            </a:r>
          </a:p>
          <a:p>
            <a:pPr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1970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70DF2F4-FA43-6D82-28C4-184F35669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58025B-E797-E4E1-6631-23A2166DD2F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C83F94-EF6B-93EB-9F05-0D2C029A067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Минэнерго России, в соответствии с положениями Федерального закона «Об электроэнергетике» и в соответствии с Постановление Правительства РФ от 28.05.2008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400 (ред. от 10.04.2025) «О Министерстве энергетики Российской Федерации» утверждает: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предоставляемой субъектами электроэнергетики информации, формы и порядок ее предоставления;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заключения и существенные условия договора, регулирующего условия установки, замены и (или) эксплуатации приборов учета используемых энергетических ресурсов;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установления целевых показателей для целей формирования инвестиционных программ сетевых организаций, в том числе организации по управлению единой национальной (общероссийской) электрической сетью;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стандарты качества обслуживания сетевыми организациями потребителей услуг сетевых организаций;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5653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E9C6E7A-AEF9-7840-F3DA-FF227A7AD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2C8DB-12E4-B99C-90ED-FF2854AF826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C7A24E-99D4-11B4-7023-63957E0BAA7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примеры принятых Минэнерго России нормативных правовых актов: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►Приказ Минэнерго России от 15.04.2014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186 (ред. от 07.07.2021) «О Единых стандартах качества обслуживания сетевыми организациями потребителей услуг сетевых организаций»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►Приказ Минэнерго России от 10.06.2014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346 (ред. от 20.12.2016) «Об утверждении Порядка установления целевых показателей для целей формирования инвестиционных программ сетевых организаций, в том числе организации по управлению единой национальной (общероссийской) электрической сетью»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1157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DCB3F89-9D33-5ED4-A5BE-23F2D6E5A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56BF9A-0B8F-FC7C-EA3B-BB1D81348F2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Публично-правовые отношения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6DAF88-3CB9-A3D0-EB1A-BDD39CC5C9B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ФАС России  самостоятельно принимает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нормативные правовые акты в установленной сфере деятельности: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согласования решений исполнительных органов субъектов Российской Федерации в области государственного регулирования тарифов, касающихся перехода к регулированию тарифов в электроэнергетике с применением метода обеспечения доходности инвестированного капитала, а также продления срока действия долгосрочного периода регулирования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2788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3101</TotalTime>
  <Words>8991</Words>
  <Application>Microsoft Office PowerPoint</Application>
  <PresentationFormat>Экран (4:3)</PresentationFormat>
  <Paragraphs>545</Paragraphs>
  <Slides>112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112</vt:i4>
      </vt:variant>
    </vt:vector>
  </HeadingPairs>
  <TitlesOfParts>
    <vt:vector size="113" baseType="lpstr">
      <vt:lpstr>Тема Office</vt:lpstr>
      <vt:lpstr>КУРС ПРОФЕССИОНАЛЬНОЙ ПЕРЕПОДГОТОВКИ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Стратегические задачи в электроэнергетике</vt:lpstr>
      <vt:lpstr>Источники электроэнергетического права</vt:lpstr>
      <vt:lpstr>Источники электроэнергетического права</vt:lpstr>
      <vt:lpstr>Источники электроэнергетического права</vt:lpstr>
      <vt:lpstr>Источники электроэнергетического права</vt:lpstr>
      <vt:lpstr>Источники электроэнергетического права</vt:lpstr>
      <vt:lpstr>Источники электроэнергетического права</vt:lpstr>
      <vt:lpstr>Источники электроэнергетического права</vt:lpstr>
      <vt:lpstr>Источники электроэнергетического права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 Принципы организации оптового рынка</vt:lpstr>
      <vt:lpstr>Источники правового регулирования общественных отношений в электроэнергетике Принципы организации оптового рынка</vt:lpstr>
      <vt:lpstr>Источники правового регулирования общественных отношений в электроэнергетике Принципы организации оптового рынка</vt:lpstr>
      <vt:lpstr>Источники правового регулирования общественных отношений в электроэнергетике Основы организации розничных рынков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Источники правового регулирования общественных отношений в электроэнергетике</vt:lpstr>
      <vt:lpstr>Международные договоры как источник электроэнергетического права</vt:lpstr>
      <vt:lpstr>Международные договоры как источник электроэнергетического права</vt:lpstr>
      <vt:lpstr>Международные договоры как источник электроэнергетического права</vt:lpstr>
      <vt:lpstr>Акты высших судебных инстанций. Судебная практика</vt:lpstr>
      <vt:lpstr>Акты высших судебных инстанций. Судебная практика</vt:lpstr>
      <vt:lpstr>Правовое регулирование частноправовых отношений в сфере электроэнергетики</vt:lpstr>
      <vt:lpstr>Правовое регулирование частноправовых отношений в сфере электроэнергетики</vt:lpstr>
      <vt:lpstr>Правовое регулирование частноправовых отношений в сфере электроэнергетики</vt:lpstr>
      <vt:lpstr>Частноправовые отношения в электроэнергетике </vt:lpstr>
      <vt:lpstr>Частноправовые отношения в электроэнергетике</vt:lpstr>
      <vt:lpstr>Частноправовые отношения в электроэнергетике</vt:lpstr>
      <vt:lpstr>Частноправовые отношения в электроэнергетике</vt:lpstr>
      <vt:lpstr>Частноправовые отношения в электроэнергетике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Правовой режим объектов электроэнергетики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Правовое положение участников электроэнергетического рынка</vt:lpstr>
      <vt:lpstr>Частноправовые отношения в электроэнергетике Особенности договорного регулирования</vt:lpstr>
      <vt:lpstr>Частноправовые отношения в электроэнергетике Особенности договорного регулирования</vt:lpstr>
      <vt:lpstr>Частноправовые отношения в электроэнергетике Особенности договорного регулирования</vt:lpstr>
      <vt:lpstr>Частноправовые отношения в электроэнергетике</vt:lpstr>
      <vt:lpstr>Частноправовые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Публично-правовые отношения в электроэнергетике</vt:lpstr>
      <vt:lpstr>Рекомендации для самостоятельной работы</vt:lpstr>
      <vt:lpstr>Рекомендуемые научные и учебные издания</vt:lpstr>
      <vt:lpstr>Рекомендуемые научные и учебные издания</vt:lpstr>
      <vt:lpstr>Рекомендуемые научные и учебные издания</vt:lpstr>
      <vt:lpstr>Рекомендуемые научные и учебные издания</vt:lpstr>
      <vt:lpstr>Вопросы для зачета</vt:lpstr>
      <vt:lpstr>Электронная  библиотечная  система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СОВРЕМЕННОЕ ЭНЕРГЕТИЧЕСКОЕ ПРАВО РАЗДЕЛ 3</dc:title>
  <dc:creator>user</dc:creator>
  <cp:lastModifiedBy>user</cp:lastModifiedBy>
  <cp:revision>179</cp:revision>
  <dcterms:created xsi:type="dcterms:W3CDTF">2023-02-23T23:18:50Z</dcterms:created>
  <dcterms:modified xsi:type="dcterms:W3CDTF">2025-09-01T12:17:00Z</dcterms:modified>
</cp:coreProperties>
</file>