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04" r:id="rId3"/>
    <p:sldId id="403" r:id="rId4"/>
    <p:sldId id="406" r:id="rId5"/>
    <p:sldId id="407" r:id="rId6"/>
    <p:sldId id="261" r:id="rId7"/>
    <p:sldId id="322" r:id="rId8"/>
    <p:sldId id="323" r:id="rId9"/>
    <p:sldId id="324" r:id="rId10"/>
    <p:sldId id="325" r:id="rId11"/>
    <p:sldId id="326" r:id="rId12"/>
    <p:sldId id="327" r:id="rId13"/>
    <p:sldId id="328" r:id="rId14"/>
    <p:sldId id="329" r:id="rId15"/>
    <p:sldId id="330" r:id="rId16"/>
    <p:sldId id="331" r:id="rId17"/>
    <p:sldId id="332" r:id="rId18"/>
    <p:sldId id="333" r:id="rId19"/>
    <p:sldId id="334" r:id="rId20"/>
    <p:sldId id="335" r:id="rId21"/>
    <p:sldId id="336" r:id="rId22"/>
    <p:sldId id="337" r:id="rId23"/>
    <p:sldId id="338" r:id="rId24"/>
    <p:sldId id="340" r:id="rId25"/>
    <p:sldId id="341" r:id="rId26"/>
    <p:sldId id="342" r:id="rId27"/>
    <p:sldId id="343" r:id="rId28"/>
    <p:sldId id="344" r:id="rId29"/>
    <p:sldId id="345" r:id="rId30"/>
    <p:sldId id="346" r:id="rId31"/>
    <p:sldId id="347" r:id="rId32"/>
    <p:sldId id="348" r:id="rId33"/>
    <p:sldId id="349" r:id="rId34"/>
    <p:sldId id="405" r:id="rId35"/>
    <p:sldId id="408" r:id="rId36"/>
    <p:sldId id="316" r:id="rId37"/>
    <p:sldId id="350" r:id="rId38"/>
    <p:sldId id="351" r:id="rId39"/>
    <p:sldId id="352" r:id="rId40"/>
    <p:sldId id="353" r:id="rId41"/>
    <p:sldId id="354" r:id="rId42"/>
    <p:sldId id="355" r:id="rId43"/>
    <p:sldId id="357" r:id="rId44"/>
    <p:sldId id="356" r:id="rId45"/>
    <p:sldId id="358" r:id="rId46"/>
    <p:sldId id="359" r:id="rId47"/>
    <p:sldId id="361" r:id="rId48"/>
    <p:sldId id="362" r:id="rId49"/>
    <p:sldId id="363" r:id="rId50"/>
    <p:sldId id="364" r:id="rId51"/>
    <p:sldId id="317" r:id="rId52"/>
    <p:sldId id="365" r:id="rId53"/>
    <p:sldId id="366" r:id="rId54"/>
    <p:sldId id="367" r:id="rId55"/>
    <p:sldId id="368" r:id="rId56"/>
    <p:sldId id="369" r:id="rId57"/>
    <p:sldId id="370" r:id="rId58"/>
    <p:sldId id="371" r:id="rId59"/>
    <p:sldId id="372" r:id="rId60"/>
    <p:sldId id="373" r:id="rId61"/>
    <p:sldId id="374" r:id="rId62"/>
    <p:sldId id="375" r:id="rId63"/>
    <p:sldId id="376" r:id="rId64"/>
    <p:sldId id="377" r:id="rId65"/>
    <p:sldId id="281" r:id="rId66"/>
    <p:sldId id="309" r:id="rId67"/>
    <p:sldId id="378" r:id="rId68"/>
    <p:sldId id="379" r:id="rId69"/>
    <p:sldId id="380" r:id="rId70"/>
    <p:sldId id="381" r:id="rId71"/>
    <p:sldId id="382" r:id="rId72"/>
    <p:sldId id="383" r:id="rId73"/>
    <p:sldId id="384" r:id="rId74"/>
    <p:sldId id="385" r:id="rId75"/>
    <p:sldId id="386" r:id="rId76"/>
    <p:sldId id="387" r:id="rId77"/>
    <p:sldId id="388" r:id="rId78"/>
    <p:sldId id="389" r:id="rId79"/>
    <p:sldId id="390" r:id="rId80"/>
    <p:sldId id="391" r:id="rId81"/>
    <p:sldId id="392" r:id="rId82"/>
    <p:sldId id="393" r:id="rId83"/>
    <p:sldId id="394" r:id="rId84"/>
    <p:sldId id="395" r:id="rId85"/>
    <p:sldId id="399" r:id="rId86"/>
    <p:sldId id="400" r:id="rId87"/>
    <p:sldId id="409" r:id="rId88"/>
    <p:sldId id="410" r:id="rId89"/>
    <p:sldId id="402" r:id="rId9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13" autoAdjust="0"/>
    <p:restoredTop sz="94660"/>
  </p:normalViewPr>
  <p:slideViewPr>
    <p:cSldViewPr>
      <p:cViewPr>
        <p:scale>
          <a:sx n="125" d="100"/>
          <a:sy n="125" d="100"/>
        </p:scale>
        <p:origin x="-1266" y="-72"/>
      </p:cViewPr>
      <p:guideLst>
        <p:guide orient="horz" pos="2160"/>
        <p:guide pos="2880"/>
      </p:guideLst>
    </p:cSldViewPr>
  </p:slideViewPr>
  <p:notesTextViewPr>
    <p:cViewPr>
      <p:scale>
        <a:sx n="1" d="1"/>
        <a:sy n="1" d="1"/>
      </p:scale>
      <p:origin x="0" y="0"/>
    </p:cViewPr>
  </p:notesTextViewPr>
  <p:sorterViewPr>
    <p:cViewPr>
      <p:scale>
        <a:sx n="100" d="100"/>
        <a:sy n="100" d="100"/>
      </p:scale>
      <p:origin x="0" y="403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D08FC1C1-F81A-45A9-A1F1-62492DFBCC51}" type="datetimeFigureOut">
              <a:rPr lang="ru-RU" smtClean="0"/>
              <a:t>12.08.2025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81151E-2C72-4192-A341-6E6A46C4B3C1}" type="slidenum">
              <a:rPr lang="ru-RU" smtClean="0"/>
              <a:t>‹#›</a:t>
            </a:fld>
            <a:endParaRPr lang="ru-RU"/>
          </a:p>
        </p:txBody>
      </p:sp>
    </p:spTree>
    <p:extLst>
      <p:ext uri="{BB962C8B-B14F-4D97-AF65-F5344CB8AC3E}">
        <p14:creationId xmlns:p14="http://schemas.microsoft.com/office/powerpoint/2010/main" val="3268442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08FC1C1-F81A-45A9-A1F1-62492DFBCC51}" type="datetimeFigureOut">
              <a:rPr lang="ru-RU" smtClean="0"/>
              <a:t>12.08.2025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81151E-2C72-4192-A341-6E6A46C4B3C1}" type="slidenum">
              <a:rPr lang="ru-RU" smtClean="0"/>
              <a:t>‹#›</a:t>
            </a:fld>
            <a:endParaRPr lang="ru-RU"/>
          </a:p>
        </p:txBody>
      </p:sp>
    </p:spTree>
    <p:extLst>
      <p:ext uri="{BB962C8B-B14F-4D97-AF65-F5344CB8AC3E}">
        <p14:creationId xmlns:p14="http://schemas.microsoft.com/office/powerpoint/2010/main" val="2597635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08FC1C1-F81A-45A9-A1F1-62492DFBCC51}" type="datetimeFigureOut">
              <a:rPr lang="ru-RU" smtClean="0"/>
              <a:t>12.08.2025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81151E-2C72-4192-A341-6E6A46C4B3C1}" type="slidenum">
              <a:rPr lang="ru-RU" smtClean="0"/>
              <a:t>‹#›</a:t>
            </a:fld>
            <a:endParaRPr lang="ru-RU"/>
          </a:p>
        </p:txBody>
      </p:sp>
    </p:spTree>
    <p:extLst>
      <p:ext uri="{BB962C8B-B14F-4D97-AF65-F5344CB8AC3E}">
        <p14:creationId xmlns:p14="http://schemas.microsoft.com/office/powerpoint/2010/main" val="531417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08FC1C1-F81A-45A9-A1F1-62492DFBCC51}" type="datetimeFigureOut">
              <a:rPr lang="ru-RU" smtClean="0"/>
              <a:t>12.08.2025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81151E-2C72-4192-A341-6E6A46C4B3C1}" type="slidenum">
              <a:rPr lang="ru-RU" smtClean="0"/>
              <a:t>‹#›</a:t>
            </a:fld>
            <a:endParaRPr lang="ru-RU"/>
          </a:p>
        </p:txBody>
      </p:sp>
    </p:spTree>
    <p:extLst>
      <p:ext uri="{BB962C8B-B14F-4D97-AF65-F5344CB8AC3E}">
        <p14:creationId xmlns:p14="http://schemas.microsoft.com/office/powerpoint/2010/main" val="1223355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D08FC1C1-F81A-45A9-A1F1-62492DFBCC51}" type="datetimeFigureOut">
              <a:rPr lang="ru-RU" smtClean="0"/>
              <a:t>12.08.2025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81151E-2C72-4192-A341-6E6A46C4B3C1}" type="slidenum">
              <a:rPr lang="ru-RU" smtClean="0"/>
              <a:t>‹#›</a:t>
            </a:fld>
            <a:endParaRPr lang="ru-RU"/>
          </a:p>
        </p:txBody>
      </p:sp>
    </p:spTree>
    <p:extLst>
      <p:ext uri="{BB962C8B-B14F-4D97-AF65-F5344CB8AC3E}">
        <p14:creationId xmlns:p14="http://schemas.microsoft.com/office/powerpoint/2010/main" val="1708903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D08FC1C1-F81A-45A9-A1F1-62492DFBCC51}" type="datetimeFigureOut">
              <a:rPr lang="ru-RU" smtClean="0"/>
              <a:t>12.08.2025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981151E-2C72-4192-A341-6E6A46C4B3C1}" type="slidenum">
              <a:rPr lang="ru-RU" smtClean="0"/>
              <a:t>‹#›</a:t>
            </a:fld>
            <a:endParaRPr lang="ru-RU"/>
          </a:p>
        </p:txBody>
      </p:sp>
    </p:spTree>
    <p:extLst>
      <p:ext uri="{BB962C8B-B14F-4D97-AF65-F5344CB8AC3E}">
        <p14:creationId xmlns:p14="http://schemas.microsoft.com/office/powerpoint/2010/main" val="2216691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D08FC1C1-F81A-45A9-A1F1-62492DFBCC51}" type="datetimeFigureOut">
              <a:rPr lang="ru-RU" smtClean="0"/>
              <a:t>12.08.2025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981151E-2C72-4192-A341-6E6A46C4B3C1}" type="slidenum">
              <a:rPr lang="ru-RU" smtClean="0"/>
              <a:t>‹#›</a:t>
            </a:fld>
            <a:endParaRPr lang="ru-RU"/>
          </a:p>
        </p:txBody>
      </p:sp>
    </p:spTree>
    <p:extLst>
      <p:ext uri="{BB962C8B-B14F-4D97-AF65-F5344CB8AC3E}">
        <p14:creationId xmlns:p14="http://schemas.microsoft.com/office/powerpoint/2010/main" val="4240277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D08FC1C1-F81A-45A9-A1F1-62492DFBCC51}" type="datetimeFigureOut">
              <a:rPr lang="ru-RU" smtClean="0"/>
              <a:t>12.08.2025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981151E-2C72-4192-A341-6E6A46C4B3C1}" type="slidenum">
              <a:rPr lang="ru-RU" smtClean="0"/>
              <a:t>‹#›</a:t>
            </a:fld>
            <a:endParaRPr lang="ru-RU"/>
          </a:p>
        </p:txBody>
      </p:sp>
    </p:spTree>
    <p:extLst>
      <p:ext uri="{BB962C8B-B14F-4D97-AF65-F5344CB8AC3E}">
        <p14:creationId xmlns:p14="http://schemas.microsoft.com/office/powerpoint/2010/main" val="3462755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08FC1C1-F81A-45A9-A1F1-62492DFBCC51}" type="datetimeFigureOut">
              <a:rPr lang="ru-RU" smtClean="0"/>
              <a:t>12.08.2025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981151E-2C72-4192-A341-6E6A46C4B3C1}" type="slidenum">
              <a:rPr lang="ru-RU" smtClean="0"/>
              <a:t>‹#›</a:t>
            </a:fld>
            <a:endParaRPr lang="ru-RU"/>
          </a:p>
        </p:txBody>
      </p:sp>
    </p:spTree>
    <p:extLst>
      <p:ext uri="{BB962C8B-B14F-4D97-AF65-F5344CB8AC3E}">
        <p14:creationId xmlns:p14="http://schemas.microsoft.com/office/powerpoint/2010/main" val="1967153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D08FC1C1-F81A-45A9-A1F1-62492DFBCC51}" type="datetimeFigureOut">
              <a:rPr lang="ru-RU" smtClean="0"/>
              <a:t>12.08.2025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981151E-2C72-4192-A341-6E6A46C4B3C1}" type="slidenum">
              <a:rPr lang="ru-RU" smtClean="0"/>
              <a:t>‹#›</a:t>
            </a:fld>
            <a:endParaRPr lang="ru-RU"/>
          </a:p>
        </p:txBody>
      </p:sp>
    </p:spTree>
    <p:extLst>
      <p:ext uri="{BB962C8B-B14F-4D97-AF65-F5344CB8AC3E}">
        <p14:creationId xmlns:p14="http://schemas.microsoft.com/office/powerpoint/2010/main" val="1065083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D08FC1C1-F81A-45A9-A1F1-62492DFBCC51}" type="datetimeFigureOut">
              <a:rPr lang="ru-RU" smtClean="0"/>
              <a:t>12.08.2025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981151E-2C72-4192-A341-6E6A46C4B3C1}" type="slidenum">
              <a:rPr lang="ru-RU" smtClean="0"/>
              <a:t>‹#›</a:t>
            </a:fld>
            <a:endParaRPr lang="ru-RU"/>
          </a:p>
        </p:txBody>
      </p:sp>
    </p:spTree>
    <p:extLst>
      <p:ext uri="{BB962C8B-B14F-4D97-AF65-F5344CB8AC3E}">
        <p14:creationId xmlns:p14="http://schemas.microsoft.com/office/powerpoint/2010/main" val="85816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8FC1C1-F81A-45A9-A1F1-62492DFBCC51}" type="datetimeFigureOut">
              <a:rPr lang="ru-RU" smtClean="0"/>
              <a:t>12.08.2025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81151E-2C72-4192-A341-6E6A46C4B3C1}" type="slidenum">
              <a:rPr lang="ru-RU" smtClean="0"/>
              <a:t>‹#›</a:t>
            </a:fld>
            <a:endParaRPr lang="ru-RU"/>
          </a:p>
        </p:txBody>
      </p:sp>
    </p:spTree>
    <p:extLst>
      <p:ext uri="{BB962C8B-B14F-4D97-AF65-F5344CB8AC3E}">
        <p14:creationId xmlns:p14="http://schemas.microsoft.com/office/powerpoint/2010/main" val="961064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3" Type="http://schemas.openxmlformats.org/officeDocument/2006/relationships/hyperlink" Target="https://mlcjournal.ru/" TargetMode="External"/><Relationship Id="rId2" Type="http://schemas.openxmlformats.org/officeDocument/2006/relationships/hyperlink" Target="https://iprmedia.ru/products/ipr-books.html" TargetMode="Externa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hyperlink" Target="mailto:musinlc@musinlc.ru"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12996" y="2060848"/>
            <a:ext cx="7772400" cy="1800200"/>
          </a:xfrm>
        </p:spPr>
        <p:style>
          <a:lnRef idx="1">
            <a:schemeClr val="accent4"/>
          </a:lnRef>
          <a:fillRef idx="2">
            <a:schemeClr val="accent4"/>
          </a:fillRef>
          <a:effectRef idx="1">
            <a:schemeClr val="accent4"/>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КУРС ПРОФЕССИОНАЛЬНОЙ ПЕРЕПОДГОТОВКИ</a:t>
            </a:r>
          </a:p>
        </p:txBody>
      </p:sp>
      <p:sp>
        <p:nvSpPr>
          <p:cNvPr id="3" name="Подзаголовок 2"/>
          <p:cNvSpPr>
            <a:spLocks noGrp="1"/>
          </p:cNvSpPr>
          <p:nvPr>
            <p:ph type="subTitle" idx="1"/>
          </p:nvPr>
        </p:nvSpPr>
        <p:spPr>
          <a:xfrm>
            <a:off x="683568" y="4077072"/>
            <a:ext cx="7736904" cy="1944216"/>
          </a:xfrm>
        </p:spPr>
        <p:style>
          <a:lnRef idx="1">
            <a:schemeClr val="accent4"/>
          </a:lnRef>
          <a:fillRef idx="2">
            <a:schemeClr val="accent4"/>
          </a:fillRef>
          <a:effectRef idx="1">
            <a:schemeClr val="accent4"/>
          </a:effectRef>
          <a:fontRef idx="minor">
            <a:schemeClr val="dk1"/>
          </a:fontRef>
        </p:style>
        <p:txBody>
          <a:bodyPr>
            <a:normAutofit fontScale="47500" lnSpcReduction="20000"/>
          </a:bodyPr>
          <a:lstStyle/>
          <a:p>
            <a:endParaRPr lang="ru-RU" sz="2000" b="1" dirty="0">
              <a:solidFill>
                <a:schemeClr val="tx1"/>
              </a:solidFill>
              <a:latin typeface="Times New Roman" panose="02020603050405020304" pitchFamily="18" charset="0"/>
              <a:cs typeface="Times New Roman" panose="02020603050405020304" pitchFamily="18" charset="0"/>
            </a:endParaRPr>
          </a:p>
          <a:p>
            <a:r>
              <a:rPr lang="ru-RU" sz="4800" b="1" dirty="0">
                <a:solidFill>
                  <a:schemeClr val="tx1"/>
                </a:solidFill>
                <a:latin typeface="Times New Roman" panose="02020603050405020304" pitchFamily="18" charset="0"/>
                <a:cs typeface="Times New Roman" panose="02020603050405020304" pitchFamily="18" charset="0"/>
              </a:rPr>
              <a:t>СПЕЦИАЛИСТ ПО  ЭНЕРГЕТИЧЕСКОМУ ПРАВУ</a:t>
            </a:r>
          </a:p>
          <a:p>
            <a:r>
              <a:rPr lang="ru-RU" sz="4400" b="1" dirty="0">
                <a:solidFill>
                  <a:schemeClr val="tx1"/>
                </a:solidFill>
                <a:latin typeface="Times New Roman" panose="02020603050405020304" pitchFamily="18" charset="0"/>
                <a:cs typeface="Times New Roman" panose="02020603050405020304" pitchFamily="18" charset="0"/>
              </a:rPr>
              <a:t>2 модуль 5 раздел </a:t>
            </a:r>
          </a:p>
          <a:p>
            <a:r>
              <a:rPr lang="ru-RU" sz="4400" b="1" dirty="0">
                <a:solidFill>
                  <a:schemeClr val="tx1"/>
                </a:solidFill>
                <a:latin typeface="Times New Roman" panose="02020603050405020304" pitchFamily="18" charset="0"/>
                <a:cs typeface="Times New Roman" panose="02020603050405020304" pitchFamily="18" charset="0"/>
              </a:rPr>
              <a:t>Правовое регулирование общественных отношений в сфере теплоснабжения</a:t>
            </a:r>
          </a:p>
          <a:p>
            <a:r>
              <a:rPr lang="ru-RU" sz="2800" b="1" dirty="0">
                <a:solidFill>
                  <a:schemeClr val="tx1"/>
                </a:solidFill>
                <a:latin typeface="Times New Roman" panose="02020603050405020304" pitchFamily="18" charset="0"/>
                <a:cs typeface="Times New Roman" panose="02020603050405020304" pitchFamily="18" charset="0"/>
              </a:rPr>
              <a:t>© АНО «Научно-исследовательский «Центр развития энергетического права и современной правовой науки имени </a:t>
            </a:r>
            <a:r>
              <a:rPr lang="ru-RU" sz="2800" b="1" dirty="0" err="1">
                <a:solidFill>
                  <a:schemeClr val="tx1"/>
                </a:solidFill>
                <a:latin typeface="Times New Roman" panose="02020603050405020304" pitchFamily="18" charset="0"/>
                <a:cs typeface="Times New Roman" panose="02020603050405020304" pitchFamily="18" charset="0"/>
              </a:rPr>
              <a:t>В.А.Мусина</a:t>
            </a:r>
            <a:r>
              <a:rPr lang="ru-RU" sz="2800" b="1" dirty="0">
                <a:solidFill>
                  <a:schemeClr val="tx1"/>
                </a:solidFill>
                <a:latin typeface="Times New Roman" panose="02020603050405020304" pitchFamily="18" charset="0"/>
                <a:cs typeface="Times New Roman" panose="02020603050405020304" pitchFamily="18" charset="0"/>
              </a:rPr>
              <a:t>», 2025.</a:t>
            </a:r>
          </a:p>
          <a:p>
            <a:endParaRPr lang="ru-RU" sz="2800" b="1" dirty="0">
              <a:solidFill>
                <a:schemeClr val="tx1"/>
              </a:solidFill>
              <a:latin typeface="Times New Roman" panose="02020603050405020304" pitchFamily="18" charset="0"/>
              <a:cs typeface="Times New Roman" panose="02020603050405020304" pitchFamily="18" charset="0"/>
            </a:endParaRPr>
          </a:p>
        </p:txBody>
      </p:sp>
      <p:pic>
        <p:nvPicPr>
          <p:cNvPr id="4" name="Рисунок 3" descr="C:\Users\Admin\Documents\Логотипы\logo.png"/>
          <p:cNvPicPr/>
          <p:nvPr/>
        </p:nvPicPr>
        <p:blipFill>
          <a:blip r:embed="rId2">
            <a:extLst>
              <a:ext uri="{28A0092B-C50C-407E-A947-70E740481C1C}">
                <a14:useLocalDpi xmlns:a14="http://schemas.microsoft.com/office/drawing/2010/main" val="0"/>
              </a:ext>
            </a:extLst>
          </a:blip>
          <a:srcRect/>
          <a:stretch>
            <a:fillRect/>
          </a:stretch>
        </p:blipFill>
        <p:spPr bwMode="auto">
          <a:xfrm>
            <a:off x="3275856" y="1052736"/>
            <a:ext cx="2646680" cy="781050"/>
          </a:xfrm>
          <a:prstGeom prst="rect">
            <a:avLst/>
          </a:prstGeom>
          <a:noFill/>
          <a:ln>
            <a:noFill/>
          </a:ln>
        </p:spPr>
      </p:pic>
    </p:spTree>
    <p:extLst>
      <p:ext uri="{BB962C8B-B14F-4D97-AF65-F5344CB8AC3E}">
        <p14:creationId xmlns:p14="http://schemas.microsoft.com/office/powerpoint/2010/main" val="1061971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EDEA707C-609A-4D07-09A7-BC07755883F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602E745-AD5E-C984-9940-54B4DF4F6D1A}"/>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B10B822B-E1EC-3903-A85E-C6A98476BAB9}"/>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marL="0" indent="0" algn="just">
              <a:buNone/>
            </a:pPr>
            <a:r>
              <a:rPr lang="ru-RU" sz="2000" dirty="0">
                <a:latin typeface="Times New Roman" panose="02020603050405020304" pitchFamily="18" charset="0"/>
                <a:cs typeface="Times New Roman" panose="02020603050405020304" pitchFamily="18" charset="0"/>
              </a:rPr>
              <a:t>7) </a:t>
            </a:r>
            <a:r>
              <a:rPr lang="ru-RU" sz="2000" b="1" dirty="0">
                <a:latin typeface="Times New Roman" panose="02020603050405020304" pitchFamily="18" charset="0"/>
                <a:cs typeface="Times New Roman" panose="02020603050405020304" pitchFamily="18" charset="0"/>
              </a:rPr>
              <a:t>тепловая нагрузка </a:t>
            </a:r>
            <a:r>
              <a:rPr lang="ru-RU" sz="2000" dirty="0">
                <a:latin typeface="Times New Roman" panose="02020603050405020304" pitchFamily="18" charset="0"/>
                <a:cs typeface="Times New Roman" panose="02020603050405020304" pitchFamily="18" charset="0"/>
              </a:rPr>
              <a:t>- количество тепловой энергии, которое может быть принято потребителем тепловой энергии за единицу времени; </a:t>
            </a:r>
          </a:p>
          <a:p>
            <a:pPr marL="0" indent="0" algn="just">
              <a:buNone/>
            </a:pPr>
            <a:r>
              <a:rPr lang="ru-RU" sz="2000" dirty="0">
                <a:latin typeface="Times New Roman" panose="02020603050405020304" pitchFamily="18" charset="0"/>
                <a:cs typeface="Times New Roman" panose="02020603050405020304" pitchFamily="18" charset="0"/>
              </a:rPr>
              <a:t>8) </a:t>
            </a:r>
            <a:r>
              <a:rPr lang="ru-RU" sz="2000" b="1" dirty="0">
                <a:latin typeface="Times New Roman" panose="02020603050405020304" pitchFamily="18" charset="0"/>
                <a:cs typeface="Times New Roman" panose="02020603050405020304" pitchFamily="18" charset="0"/>
              </a:rPr>
              <a:t>теплоснабжение</a:t>
            </a:r>
            <a:r>
              <a:rPr lang="ru-RU" sz="2000" dirty="0">
                <a:latin typeface="Times New Roman" panose="02020603050405020304" pitchFamily="18" charset="0"/>
                <a:cs typeface="Times New Roman" panose="02020603050405020304" pitchFamily="18" charset="0"/>
              </a:rPr>
              <a:t> - обеспечение потребителей тепловой энергии тепловой энергией, теплоносителем, в том числе поддержание мощности; 9) </a:t>
            </a:r>
            <a:r>
              <a:rPr lang="ru-RU" sz="2000" b="1" dirty="0">
                <a:latin typeface="Times New Roman" panose="02020603050405020304" pitchFamily="18" charset="0"/>
                <a:cs typeface="Times New Roman" panose="02020603050405020304" pitchFamily="18" charset="0"/>
              </a:rPr>
              <a:t>потребитель тепловой энергии </a:t>
            </a:r>
            <a:r>
              <a:rPr lang="ru-RU" sz="2000" dirty="0">
                <a:latin typeface="Times New Roman" panose="02020603050405020304" pitchFamily="18" charset="0"/>
                <a:cs typeface="Times New Roman" panose="02020603050405020304" pitchFamily="18" charset="0"/>
              </a:rPr>
              <a:t>(далее также - потребитель) - лицо, приобретающее тепловую энергию (мощность), теплоноситель для использования на принадлежащих ему на праве собственности или ином законном основании </a:t>
            </a:r>
            <a:r>
              <a:rPr lang="ru-RU" sz="2000" dirty="0" err="1">
                <a:latin typeface="Times New Roman" panose="02020603050405020304" pitchFamily="18" charset="0"/>
                <a:cs typeface="Times New Roman" panose="02020603050405020304" pitchFamily="18" charset="0"/>
              </a:rPr>
              <a:t>теплопотребляющих</a:t>
            </a:r>
            <a:r>
              <a:rPr lang="ru-RU" sz="2000" dirty="0">
                <a:latin typeface="Times New Roman" panose="02020603050405020304" pitchFamily="18" charset="0"/>
                <a:cs typeface="Times New Roman" panose="02020603050405020304" pitchFamily="18" charset="0"/>
              </a:rPr>
              <a:t> установках либо для оказания коммунальных услуг в части горячего водоснабжения и отопления;</a:t>
            </a:r>
          </a:p>
          <a:p>
            <a:pPr marL="0" indent="0" algn="just">
              <a:buNone/>
            </a:pPr>
            <a:r>
              <a:rPr lang="ru-RU" sz="2000" dirty="0">
                <a:latin typeface="Times New Roman" panose="02020603050405020304" pitchFamily="18" charset="0"/>
                <a:cs typeface="Times New Roman" panose="02020603050405020304" pitchFamily="18" charset="0"/>
              </a:rPr>
              <a:t>10) </a:t>
            </a:r>
            <a:r>
              <a:rPr lang="ru-RU" sz="2000" b="1" dirty="0">
                <a:latin typeface="Times New Roman" panose="02020603050405020304" pitchFamily="18" charset="0"/>
                <a:cs typeface="Times New Roman" panose="02020603050405020304" pitchFamily="18" charset="0"/>
              </a:rPr>
              <a:t>инвестиционная программа организации, осуществляющей регулируемые виды деятельности в сфере теплоснабжения</a:t>
            </a:r>
            <a:r>
              <a:rPr lang="ru-RU" sz="2000" dirty="0">
                <a:latin typeface="Times New Roman" panose="02020603050405020304" pitchFamily="18" charset="0"/>
                <a:cs typeface="Times New Roman" panose="02020603050405020304" pitchFamily="18" charset="0"/>
              </a:rPr>
              <a:t>, - программа мероприятий организации, осуществляющей регулируемые виды деятельности в сфере теплоснабжения, по строительству, реконструкции и (или) модернизации источников тепловой энергии и (или) тепловых сетей в целях развития, повышения надежности и энергетической эффективности системы теплоснабжения, подключения (технологического присоединения) </a:t>
            </a:r>
            <a:r>
              <a:rPr lang="ru-RU" sz="2000" dirty="0" err="1">
                <a:latin typeface="Times New Roman" panose="02020603050405020304" pitchFamily="18" charset="0"/>
                <a:cs typeface="Times New Roman" panose="02020603050405020304" pitchFamily="18" charset="0"/>
              </a:rPr>
              <a:t>теплопотребляющих</a:t>
            </a:r>
            <a:r>
              <a:rPr lang="ru-RU" sz="2000" dirty="0">
                <a:latin typeface="Times New Roman" panose="02020603050405020304" pitchFamily="18" charset="0"/>
                <a:cs typeface="Times New Roman" panose="02020603050405020304" pitchFamily="18" charset="0"/>
              </a:rPr>
              <a:t> установок потребителей тепловой энергии к системе теплоснабжения. </a:t>
            </a:r>
          </a:p>
        </p:txBody>
      </p:sp>
    </p:spTree>
    <p:extLst>
      <p:ext uri="{BB962C8B-B14F-4D97-AF65-F5344CB8AC3E}">
        <p14:creationId xmlns:p14="http://schemas.microsoft.com/office/powerpoint/2010/main" val="3491063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E1B159C0-A95C-8648-82ED-7FA5DFB7B1E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7A3DC8E-65A9-8A09-5874-0158D043DABF}"/>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9ADCAEA0-CD98-A375-176D-740D4F0C82FD}"/>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a:bodyPr>
          <a:lstStyle/>
          <a:p>
            <a:pPr marL="0" indent="0" algn="just">
              <a:buNone/>
            </a:pPr>
            <a:r>
              <a:rPr lang="ru-RU" sz="2000" dirty="0">
                <a:latin typeface="Times New Roman" panose="02020603050405020304" pitchFamily="18" charset="0"/>
                <a:cs typeface="Times New Roman" panose="02020603050405020304" pitchFamily="18" charset="0"/>
              </a:rPr>
              <a:t>11) </a:t>
            </a:r>
            <a:r>
              <a:rPr lang="ru-RU" sz="2000" b="1" dirty="0">
                <a:latin typeface="Times New Roman" panose="02020603050405020304" pitchFamily="18" charset="0"/>
                <a:cs typeface="Times New Roman" panose="02020603050405020304" pitchFamily="18" charset="0"/>
              </a:rPr>
              <a:t>теплоснабжающая организация </a:t>
            </a:r>
            <a:r>
              <a:rPr lang="ru-RU" sz="2000" dirty="0">
                <a:latin typeface="Times New Roman" panose="02020603050405020304" pitchFamily="18" charset="0"/>
                <a:cs typeface="Times New Roman" panose="02020603050405020304" pitchFamily="18" charset="0"/>
              </a:rPr>
              <a:t>- организация, осуществляющая продажу потребителям и (или) теплоснабжающим организациям произведенных или приобретенных тепловой энергии (мощности), теплоносителя и владеющая на праве собственности или ином законном основании источниками тепловой энергии и (или) тепловыми сетями в системе теплоснабжения, посредством которой осуществляется теплоснабжение потребителей тепловой энергии (данное положение применяется к регулированию сходных отношений с участием индивидуальных предпринимателей); </a:t>
            </a:r>
          </a:p>
          <a:p>
            <a:pPr marL="0" indent="0" algn="just">
              <a:buNone/>
            </a:pPr>
            <a:r>
              <a:rPr lang="ru-RU" sz="2000" dirty="0">
                <a:latin typeface="Times New Roman" panose="02020603050405020304" pitchFamily="18" charset="0"/>
                <a:cs typeface="Times New Roman" panose="02020603050405020304" pitchFamily="18" charset="0"/>
              </a:rPr>
              <a:t>12) </a:t>
            </a:r>
            <a:r>
              <a:rPr lang="ru-RU" sz="2000" b="1" dirty="0">
                <a:latin typeface="Times New Roman" panose="02020603050405020304" pitchFamily="18" charset="0"/>
                <a:cs typeface="Times New Roman" panose="02020603050405020304" pitchFamily="18" charset="0"/>
              </a:rPr>
              <a:t>передача тепловой энергии, теплоносителя </a:t>
            </a:r>
            <a:r>
              <a:rPr lang="ru-RU" sz="2000" dirty="0">
                <a:latin typeface="Times New Roman" panose="02020603050405020304" pitchFamily="18" charset="0"/>
                <a:cs typeface="Times New Roman" panose="02020603050405020304" pitchFamily="18" charset="0"/>
              </a:rPr>
              <a:t>- совокупность организационно и технологически связанных действий, обеспечивающих поддержание тепловых сетей в состоянии, соответствующем установленным техническими регламентами, правилами технической эксплуатации объектов теплоснабжения и </a:t>
            </a:r>
            <a:r>
              <a:rPr lang="ru-RU" sz="2000" dirty="0" err="1">
                <a:latin typeface="Times New Roman" panose="02020603050405020304" pitchFamily="18" charset="0"/>
                <a:cs typeface="Times New Roman" panose="02020603050405020304" pitchFamily="18" charset="0"/>
              </a:rPr>
              <a:t>теплопотребляющих</a:t>
            </a:r>
            <a:r>
              <a:rPr lang="ru-RU" sz="2000" dirty="0">
                <a:latin typeface="Times New Roman" panose="02020603050405020304" pitchFamily="18" charset="0"/>
                <a:cs typeface="Times New Roman" panose="02020603050405020304" pitchFamily="18" charset="0"/>
              </a:rPr>
              <a:t> установок требованиям, прием, преобразование и доставку тепловой энергии, теплоносителя; </a:t>
            </a:r>
          </a:p>
        </p:txBody>
      </p:sp>
    </p:spTree>
    <p:extLst>
      <p:ext uri="{BB962C8B-B14F-4D97-AF65-F5344CB8AC3E}">
        <p14:creationId xmlns:p14="http://schemas.microsoft.com/office/powerpoint/2010/main" val="117141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D841CB19-6AF3-E77C-FCAC-0F45C8BB673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6505715-ACA2-9D1C-11E2-14F4D7CF308B}"/>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16AF3070-B84A-A1A2-A426-C874D078CB3C}"/>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pPr marL="0" indent="0" algn="just">
              <a:buNone/>
            </a:pPr>
            <a:r>
              <a:rPr lang="ru-RU" sz="2000" dirty="0">
                <a:latin typeface="Times New Roman" panose="02020603050405020304" pitchFamily="18" charset="0"/>
                <a:cs typeface="Times New Roman" panose="02020603050405020304" pitchFamily="18" charset="0"/>
              </a:rPr>
              <a:t>13) </a:t>
            </a:r>
            <a:r>
              <a:rPr lang="ru-RU" sz="2000" b="1" dirty="0">
                <a:latin typeface="Times New Roman" panose="02020603050405020304" pitchFamily="18" charset="0"/>
                <a:cs typeface="Times New Roman" panose="02020603050405020304" pitchFamily="18" charset="0"/>
              </a:rPr>
              <a:t>коммерческий учет тепловой энергии, теплоносителя </a:t>
            </a:r>
            <a:r>
              <a:rPr lang="ru-RU" sz="2000" dirty="0">
                <a:latin typeface="Times New Roman" panose="02020603050405020304" pitchFamily="18" charset="0"/>
                <a:cs typeface="Times New Roman" panose="02020603050405020304" pitchFamily="18" charset="0"/>
              </a:rPr>
              <a:t>(далее также - коммерческий учет) - установление количества и качества тепловой энергии, теплоносителя, производимых, передаваемых или потребляемых за определенный период, с помощью приборов учета тепловой энергии, теплоносителя (далее - приборы учета) или расчетным путем в целях использования сторонами при расчетах в соответствии с договорами;</a:t>
            </a:r>
          </a:p>
          <a:p>
            <a:pPr marL="0" indent="0" algn="just">
              <a:buNone/>
            </a:pPr>
            <a:r>
              <a:rPr lang="ru-RU" sz="2000" dirty="0">
                <a:latin typeface="Times New Roman" panose="02020603050405020304" pitchFamily="18" charset="0"/>
                <a:cs typeface="Times New Roman" panose="02020603050405020304" pitchFamily="18" charset="0"/>
              </a:rPr>
              <a:t>14) </a:t>
            </a:r>
            <a:r>
              <a:rPr lang="ru-RU" sz="2000" b="1" dirty="0">
                <a:latin typeface="Times New Roman" panose="02020603050405020304" pitchFamily="18" charset="0"/>
                <a:cs typeface="Times New Roman" panose="02020603050405020304" pitchFamily="18" charset="0"/>
              </a:rPr>
              <a:t>система теплоснабжения </a:t>
            </a:r>
            <a:r>
              <a:rPr lang="ru-RU" sz="2000" dirty="0">
                <a:latin typeface="Times New Roman" panose="02020603050405020304" pitchFamily="18" charset="0"/>
                <a:cs typeface="Times New Roman" panose="02020603050405020304" pitchFamily="18" charset="0"/>
              </a:rPr>
              <a:t>- совокупность источников тепловой энергии и </a:t>
            </a:r>
            <a:r>
              <a:rPr lang="ru-RU" sz="2000" dirty="0" err="1">
                <a:latin typeface="Times New Roman" panose="02020603050405020304" pitchFamily="18" charset="0"/>
                <a:cs typeface="Times New Roman" panose="02020603050405020304" pitchFamily="18" charset="0"/>
              </a:rPr>
              <a:t>теплопотребляющих</a:t>
            </a:r>
            <a:r>
              <a:rPr lang="ru-RU" sz="2000" dirty="0">
                <a:latin typeface="Times New Roman" panose="02020603050405020304" pitchFamily="18" charset="0"/>
                <a:cs typeface="Times New Roman" panose="02020603050405020304" pitchFamily="18" charset="0"/>
              </a:rPr>
              <a:t> установок, технологически соединенных тепловыми сетями; </a:t>
            </a:r>
          </a:p>
          <a:p>
            <a:pPr marL="0" indent="0" algn="just">
              <a:buNone/>
            </a:pPr>
            <a:r>
              <a:rPr lang="ru-RU" sz="2000" dirty="0">
                <a:latin typeface="Times New Roman" panose="02020603050405020304" pitchFamily="18" charset="0"/>
                <a:cs typeface="Times New Roman" panose="02020603050405020304" pitchFamily="18" charset="0"/>
              </a:rPr>
              <a:t>15) </a:t>
            </a:r>
            <a:r>
              <a:rPr lang="ru-RU" sz="2000" b="1" dirty="0">
                <a:latin typeface="Times New Roman" panose="02020603050405020304" pitchFamily="18" charset="0"/>
                <a:cs typeface="Times New Roman" panose="02020603050405020304" pitchFamily="18" charset="0"/>
              </a:rPr>
              <a:t>режим потребления тепловой энергии </a:t>
            </a:r>
            <a:r>
              <a:rPr lang="ru-RU" sz="2000" dirty="0">
                <a:latin typeface="Times New Roman" panose="02020603050405020304" pitchFamily="18" charset="0"/>
                <a:cs typeface="Times New Roman" panose="02020603050405020304" pitchFamily="18" charset="0"/>
              </a:rPr>
              <a:t>- процесс потребления тепловой энергии, теплоносителя с соблюдением потребителем тепловой энергии обязательных характеристик этого процесса в соответствии с нормативными правовыми актами, в том числе техническими регламентами, и условиями договора теплоснабжения; </a:t>
            </a:r>
          </a:p>
        </p:txBody>
      </p:sp>
    </p:spTree>
    <p:extLst>
      <p:ext uri="{BB962C8B-B14F-4D97-AF65-F5344CB8AC3E}">
        <p14:creationId xmlns:p14="http://schemas.microsoft.com/office/powerpoint/2010/main" val="3936879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9D22705C-1C21-376E-D58C-916E119DA64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A4C17AA-04A2-9593-B8C0-32537582DA02}"/>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D691202E-9C84-81AA-55A7-11E903EC8435}"/>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pPr marL="0" indent="0" algn="just">
              <a:buNone/>
            </a:pPr>
            <a:r>
              <a:rPr lang="ru-RU" sz="2000" dirty="0">
                <a:latin typeface="Times New Roman" panose="02020603050405020304" pitchFamily="18" charset="0"/>
                <a:cs typeface="Times New Roman" panose="02020603050405020304" pitchFamily="18" charset="0"/>
              </a:rPr>
              <a:t>16) </a:t>
            </a:r>
            <a:r>
              <a:rPr lang="ru-RU" sz="2000" b="1" dirty="0">
                <a:latin typeface="Times New Roman" panose="02020603050405020304" pitchFamily="18" charset="0"/>
                <a:cs typeface="Times New Roman" panose="02020603050405020304" pitchFamily="18" charset="0"/>
              </a:rPr>
              <a:t>теплосетевая организация </a:t>
            </a:r>
            <a:r>
              <a:rPr lang="ru-RU" sz="2000" dirty="0">
                <a:latin typeface="Times New Roman" panose="02020603050405020304" pitchFamily="18" charset="0"/>
                <a:cs typeface="Times New Roman" panose="02020603050405020304" pitchFamily="18" charset="0"/>
              </a:rPr>
              <a:t>- организация, оказывающая услуги по передаче тепловой энергии и соответствующая утвержденным Правительством Российской Федерации критериям отнесения собственников или иных законных владельцев тепловых сетей к теплосетевым организациям;</a:t>
            </a:r>
          </a:p>
          <a:p>
            <a:pPr marL="0" indent="0" algn="just">
              <a:buNone/>
            </a:pPr>
            <a:r>
              <a:rPr lang="ru-RU" sz="2000" dirty="0">
                <a:latin typeface="Times New Roman" panose="02020603050405020304" pitchFamily="18" charset="0"/>
                <a:cs typeface="Times New Roman" panose="02020603050405020304" pitchFamily="18" charset="0"/>
              </a:rPr>
              <a:t>17) </a:t>
            </a:r>
            <a:r>
              <a:rPr lang="ru-RU" sz="2000" b="1" dirty="0">
                <a:latin typeface="Times New Roman" panose="02020603050405020304" pitchFamily="18" charset="0"/>
                <a:cs typeface="Times New Roman" panose="02020603050405020304" pitchFamily="18" charset="0"/>
              </a:rPr>
              <a:t>надежность теплоснабжения </a:t>
            </a:r>
            <a:r>
              <a:rPr lang="ru-RU" sz="2000" dirty="0">
                <a:latin typeface="Times New Roman" panose="02020603050405020304" pitchFamily="18" charset="0"/>
                <a:cs typeface="Times New Roman" panose="02020603050405020304" pitchFamily="18" charset="0"/>
              </a:rPr>
              <a:t>- характеристика состояния системы теплоснабжения, при котором обеспечиваются качество и безопасность теплоснабжения; </a:t>
            </a:r>
          </a:p>
          <a:p>
            <a:pPr marL="0" indent="0" algn="just">
              <a:buNone/>
            </a:pPr>
            <a:r>
              <a:rPr lang="ru-RU" sz="2000" dirty="0">
                <a:latin typeface="Times New Roman" panose="02020603050405020304" pitchFamily="18" charset="0"/>
                <a:cs typeface="Times New Roman" panose="02020603050405020304" pitchFamily="18" charset="0"/>
              </a:rPr>
              <a:t>18) </a:t>
            </a:r>
            <a:r>
              <a:rPr lang="ru-RU" sz="2000" b="1" dirty="0">
                <a:latin typeface="Times New Roman" panose="02020603050405020304" pitchFamily="18" charset="0"/>
                <a:cs typeface="Times New Roman" panose="02020603050405020304" pitchFamily="18" charset="0"/>
              </a:rPr>
              <a:t>регулируемый вид деятельности в сфере теплоснабжения </a:t>
            </a:r>
            <a:r>
              <a:rPr lang="ru-RU" sz="2000" dirty="0">
                <a:latin typeface="Times New Roman" panose="02020603050405020304" pitchFamily="18" charset="0"/>
                <a:cs typeface="Times New Roman" panose="02020603050405020304" pitchFamily="18" charset="0"/>
              </a:rPr>
              <a:t>- вид деятельности в сфере теплоснабжения, при осуществлении которого расчеты за товары, услуги в сфере теплоснабжения осуществляются по ценам (тарифам), подлежащим в соответствии с настоящим Федеральным законом государственному регулированию</a:t>
            </a:r>
            <a:r>
              <a:rPr lang="en-US"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761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2CCD91A1-52D0-D224-249E-520DDA1FA50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96BF892-02A3-404D-49A4-7B75E9C49609}"/>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9C292DB6-1B14-EF99-A9E3-DFBF41C7F249}"/>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pPr marL="0" indent="0" algn="just">
              <a:buNone/>
            </a:pPr>
            <a:r>
              <a:rPr lang="ru-RU" sz="2000" dirty="0">
                <a:latin typeface="Times New Roman" panose="02020603050405020304" pitchFamily="18" charset="0"/>
                <a:cs typeface="Times New Roman" panose="02020603050405020304" pitchFamily="18" charset="0"/>
              </a:rPr>
              <a:t>19) </a:t>
            </a:r>
            <a:r>
              <a:rPr lang="ru-RU" sz="2000" b="1" dirty="0">
                <a:latin typeface="Times New Roman" panose="02020603050405020304" pitchFamily="18" charset="0"/>
                <a:cs typeface="Times New Roman" panose="02020603050405020304" pitchFamily="18" charset="0"/>
              </a:rPr>
              <a:t>орган регулирования тарифов в сфере теплоснабжения </a:t>
            </a:r>
            <a:r>
              <a:rPr lang="ru-RU" sz="2000" dirty="0">
                <a:latin typeface="Times New Roman" panose="02020603050405020304" pitchFamily="18" charset="0"/>
                <a:cs typeface="Times New Roman" panose="02020603050405020304" pitchFamily="18" charset="0"/>
              </a:rPr>
              <a:t>(далее также - орган регулирования) - уполномоченный Правительством Российской Федерации федеральный орган исполнительной власти в области государственного регулирования тарифов в сфере теплоснабжения (далее - федеральный орган исполнительной власти в области государственного регулирования тарифов в сфере теплоснабжения), уполномоченный исполнительный орган субъекта Российской Федерации в области государственного регулирования цен (тарифов) (далее - исполнительный орган субъекта Российской Федерации в области государственного регулирования цен (тарифов) либо орган местного самоуправления в случае наделения соответствующими полномочиями законом субъекта Российской Федерации, осуществляющие регулирование цен (тарифов) в сфере теплоснабжения; </a:t>
            </a:r>
          </a:p>
        </p:txBody>
      </p:sp>
    </p:spTree>
    <p:extLst>
      <p:ext uri="{BB962C8B-B14F-4D97-AF65-F5344CB8AC3E}">
        <p14:creationId xmlns:p14="http://schemas.microsoft.com/office/powerpoint/2010/main" val="460945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C795E0B5-51E0-FF7E-F665-ED8ED14550A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3410CF6-AC64-8BB7-B7D6-BD64AFBC68C0}"/>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FBB107F2-A63C-F7A5-2323-35D6C0EDC1B6}"/>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pPr marL="0" indent="0" algn="just">
              <a:buNone/>
            </a:pPr>
            <a:r>
              <a:rPr lang="ru-RU" sz="2000" dirty="0">
                <a:latin typeface="Times New Roman" panose="02020603050405020304" pitchFamily="18" charset="0"/>
                <a:cs typeface="Times New Roman" panose="02020603050405020304" pitchFamily="18" charset="0"/>
              </a:rPr>
              <a:t>19.1) </a:t>
            </a:r>
            <a:r>
              <a:rPr lang="ru-RU" sz="2000" b="1" dirty="0">
                <a:latin typeface="Times New Roman" panose="02020603050405020304" pitchFamily="18" charset="0"/>
                <a:cs typeface="Times New Roman" panose="02020603050405020304" pitchFamily="18" charset="0"/>
              </a:rPr>
              <a:t>открытая система теплоснабжения </a:t>
            </a:r>
            <a:r>
              <a:rPr lang="ru-RU" sz="2000" dirty="0">
                <a:latin typeface="Times New Roman" panose="02020603050405020304" pitchFamily="18" charset="0"/>
                <a:cs typeface="Times New Roman" panose="02020603050405020304" pitchFamily="18" charset="0"/>
              </a:rPr>
              <a:t>(горячего водоснабжения) - технологически связанный комплекс инженерных сооружений, предназначенный для теплоснабжения и горячего водоснабжения путем отбора горячей воды из тепловой сети;</a:t>
            </a:r>
          </a:p>
          <a:p>
            <a:pPr marL="0" indent="0" algn="just">
              <a:buNone/>
            </a:pPr>
            <a:r>
              <a:rPr lang="ru-RU" sz="2000" dirty="0">
                <a:latin typeface="Times New Roman" panose="02020603050405020304" pitchFamily="18" charset="0"/>
                <a:cs typeface="Times New Roman" panose="02020603050405020304" pitchFamily="18" charset="0"/>
              </a:rPr>
              <a:t>20) </a:t>
            </a:r>
            <a:r>
              <a:rPr lang="ru-RU" sz="2000" b="1" dirty="0">
                <a:latin typeface="Times New Roman" panose="02020603050405020304" pitchFamily="18" charset="0"/>
                <a:cs typeface="Times New Roman" panose="02020603050405020304" pitchFamily="18" charset="0"/>
              </a:rPr>
              <a:t>схема теплоснабжения </a:t>
            </a:r>
            <a:r>
              <a:rPr lang="ru-RU" sz="2000" dirty="0">
                <a:latin typeface="Times New Roman" panose="02020603050405020304" pitchFamily="18" charset="0"/>
                <a:cs typeface="Times New Roman" panose="02020603050405020304" pitchFamily="18" charset="0"/>
              </a:rPr>
              <a:t>- документ, содержащий предпроектные материалы по обоснованию эффективного и безопасного функционирования систем теплоснабжения поселения, муниципального округа, городского округа, города федерального значения, их развития с учетом правового регулирования в области энергосбережения и повышения энергетической эффективности и утверждаемый правовым актом, не имеющим нормативного характера, федерального органа исполнительной власти, уполномоченного Правительством Российской Федерации на реализацию государственной политики в сфере теплоснабжения</a:t>
            </a:r>
            <a:r>
              <a:rPr lang="en-US"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03115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5EE5097B-E40F-6CE8-6167-7C1841AEB8C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B671EC1-9771-18B2-3508-476008C5A908}"/>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968E0BB6-E950-ACD0-0895-417D3AC1F9B9}"/>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pPr marL="0" indent="0" algn="just">
              <a:buNone/>
            </a:pPr>
            <a:r>
              <a:rPr lang="ru-RU" sz="2000" dirty="0">
                <a:latin typeface="Times New Roman" panose="02020603050405020304" pitchFamily="18" charset="0"/>
                <a:cs typeface="Times New Roman" panose="02020603050405020304" pitchFamily="18" charset="0"/>
              </a:rPr>
              <a:t>21) </a:t>
            </a:r>
            <a:r>
              <a:rPr lang="ru-RU" sz="2000" b="1" dirty="0">
                <a:latin typeface="Times New Roman" panose="02020603050405020304" pitchFamily="18" charset="0"/>
                <a:cs typeface="Times New Roman" panose="02020603050405020304" pitchFamily="18" charset="0"/>
              </a:rPr>
              <a:t>резервная тепловая мощность </a:t>
            </a:r>
            <a:r>
              <a:rPr lang="ru-RU" sz="2000" dirty="0">
                <a:latin typeface="Times New Roman" panose="02020603050405020304" pitchFamily="18" charset="0"/>
                <a:cs typeface="Times New Roman" panose="02020603050405020304" pitchFamily="18" charset="0"/>
              </a:rPr>
              <a:t>- тепловая мощность источников тепловой энергии и тепловых сетей, необходимая для обеспечения тепловой нагрузки </a:t>
            </a:r>
            <a:r>
              <a:rPr lang="ru-RU" sz="2000" dirty="0" err="1">
                <a:latin typeface="Times New Roman" panose="02020603050405020304" pitchFamily="18" charset="0"/>
                <a:cs typeface="Times New Roman" panose="02020603050405020304" pitchFamily="18" charset="0"/>
              </a:rPr>
              <a:t>теплопотребляющих</a:t>
            </a:r>
            <a:r>
              <a:rPr lang="ru-RU" sz="2000" dirty="0">
                <a:latin typeface="Times New Roman" panose="02020603050405020304" pitchFamily="18" charset="0"/>
                <a:cs typeface="Times New Roman" panose="02020603050405020304" pitchFamily="18" charset="0"/>
              </a:rPr>
              <a:t> установок, входящих в систему теплоснабжения, но не потребляющих тепловой энергии, теплоносителя;</a:t>
            </a:r>
          </a:p>
          <a:p>
            <a:pPr marL="0" indent="0" algn="just">
              <a:buNone/>
            </a:pPr>
            <a:r>
              <a:rPr lang="ru-RU" sz="2000" dirty="0">
                <a:latin typeface="Times New Roman" panose="02020603050405020304" pitchFamily="18" charset="0"/>
                <a:cs typeface="Times New Roman" panose="02020603050405020304" pitchFamily="18" charset="0"/>
              </a:rPr>
              <a:t>22) </a:t>
            </a:r>
            <a:r>
              <a:rPr lang="ru-RU" sz="2000" b="1" dirty="0">
                <a:latin typeface="Times New Roman" panose="02020603050405020304" pitchFamily="18" charset="0"/>
                <a:cs typeface="Times New Roman" panose="02020603050405020304" pitchFamily="18" charset="0"/>
              </a:rPr>
              <a:t>топливно-энергетический баланс </a:t>
            </a:r>
            <a:r>
              <a:rPr lang="ru-RU" sz="2000" dirty="0">
                <a:latin typeface="Times New Roman" panose="02020603050405020304" pitchFamily="18" charset="0"/>
                <a:cs typeface="Times New Roman" panose="02020603050405020304" pitchFamily="18" charset="0"/>
              </a:rPr>
              <a:t>- документ, содержащий взаимосвязанные показатели количественного соответствия поставок энергетических ресурсов на территорию субъекта Российской Федерации или муниципального образования и их потребления, устанавливающий распределение энергетических ресурсов между системами теплоснабжения, потребителями, группами потребителей и позволяющий определить эффективность использования энергетических ресурсов; </a:t>
            </a:r>
          </a:p>
          <a:p>
            <a:pPr marL="0" indent="0" algn="just">
              <a:buNone/>
            </a:pPr>
            <a:r>
              <a:rPr lang="ru-RU" sz="2000" dirty="0">
                <a:latin typeface="Times New Roman" panose="02020603050405020304" pitchFamily="18" charset="0"/>
                <a:cs typeface="Times New Roman" panose="02020603050405020304" pitchFamily="18" charset="0"/>
              </a:rPr>
              <a:t>23) </a:t>
            </a:r>
            <a:r>
              <a:rPr lang="ru-RU" sz="2000" b="1" dirty="0">
                <a:latin typeface="Times New Roman" panose="02020603050405020304" pitchFamily="18" charset="0"/>
                <a:cs typeface="Times New Roman" panose="02020603050405020304" pitchFamily="18" charset="0"/>
              </a:rPr>
              <a:t>тарифы в сфере теплоснабжения </a:t>
            </a:r>
            <a:r>
              <a:rPr lang="ru-RU" sz="2000" dirty="0">
                <a:latin typeface="Times New Roman" panose="02020603050405020304" pitchFamily="18" charset="0"/>
                <a:cs typeface="Times New Roman" panose="02020603050405020304" pitchFamily="18" charset="0"/>
              </a:rPr>
              <a:t>- система ценовых ставок, по которым осуществляются расчеты за тепловую энергию (мощность), теплоноситель и за услуги по передаче тепловой энергии, теплоносителя;</a:t>
            </a:r>
          </a:p>
        </p:txBody>
      </p:sp>
    </p:spTree>
    <p:extLst>
      <p:ext uri="{BB962C8B-B14F-4D97-AF65-F5344CB8AC3E}">
        <p14:creationId xmlns:p14="http://schemas.microsoft.com/office/powerpoint/2010/main" val="3662207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28555FDF-5305-B39A-4FD5-A0594A544EA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A2806E5-95EA-309B-A666-0023245BCD3C}"/>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55769293-498E-3D3D-A529-DD435DDC7BD9}"/>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marL="0" indent="0" algn="just">
              <a:buNone/>
            </a:pPr>
            <a:r>
              <a:rPr lang="ru-RU" sz="1900" dirty="0">
                <a:latin typeface="Times New Roman" panose="02020603050405020304" pitchFamily="18" charset="0"/>
                <a:cs typeface="Times New Roman" panose="02020603050405020304" pitchFamily="18" charset="0"/>
              </a:rPr>
              <a:t>23.1) </a:t>
            </a:r>
            <a:r>
              <a:rPr lang="ru-RU" sz="1900" b="1" dirty="0">
                <a:latin typeface="Times New Roman" panose="02020603050405020304" pitchFamily="18" charset="0"/>
                <a:cs typeface="Times New Roman" panose="02020603050405020304" pitchFamily="18" charset="0"/>
              </a:rPr>
              <a:t>ценовые зоны теплоснабжения </a:t>
            </a:r>
            <a:r>
              <a:rPr lang="ru-RU" sz="1900" dirty="0">
                <a:latin typeface="Times New Roman" panose="02020603050405020304" pitchFamily="18" charset="0"/>
                <a:cs typeface="Times New Roman" panose="02020603050405020304" pitchFamily="18" charset="0"/>
              </a:rPr>
              <a:t>- поселения, муниципальные округа, городские округа, и территории отдельных населенных пунктов, входящих в состав поселений, муниципальных округов, городских округов, в которых цены на тепловую энергию (мощность), поставляемую единой теплоснабжающей организацией в системе теплоснабжения потребителям таких поселений, муниципальных округов, городских округов и территорий отдельных населенных пунктов, ограничены предельным уровнем цены на тепловую энергию (мощность), поставляемую единой теплоснабжающей организацией потребителям, за исключением случаев, установленных настоящим Федеральным законом; </a:t>
            </a:r>
          </a:p>
          <a:p>
            <a:pPr marL="0" indent="0" algn="just">
              <a:buNone/>
            </a:pPr>
            <a:r>
              <a:rPr lang="ru-RU" sz="1900" dirty="0">
                <a:latin typeface="Times New Roman" panose="02020603050405020304" pitchFamily="18" charset="0"/>
                <a:cs typeface="Times New Roman" panose="02020603050405020304" pitchFamily="18" charset="0"/>
              </a:rPr>
              <a:t>23.2) </a:t>
            </a:r>
            <a:r>
              <a:rPr lang="ru-RU" sz="1900" b="1" dirty="0">
                <a:latin typeface="Times New Roman" panose="02020603050405020304" pitchFamily="18" charset="0"/>
                <a:cs typeface="Times New Roman" panose="02020603050405020304" pitchFamily="18" charset="0"/>
              </a:rPr>
              <a:t>предельный уровень цены на тепловую энергию </a:t>
            </a:r>
            <a:r>
              <a:rPr lang="ru-RU" sz="1900" dirty="0">
                <a:latin typeface="Times New Roman" panose="02020603050405020304" pitchFamily="18" charset="0"/>
                <a:cs typeface="Times New Roman" panose="02020603050405020304" pitchFamily="18" charset="0"/>
              </a:rPr>
              <a:t>(мощность) - устанавливаемый исполнительным органом субъекта Российской Федерации в области государственного регулирования цен (тарифов) в соответствии со статьей 23.6 настоящего Федерального закона максимальный уровень цены на тепловую энергию (мощность), поставляемую единой теплоснабжающей организацией потребителям в ценовых зонах теплоснабжения, за исключением случаев, установленных настоящим Федеральным законом;</a:t>
            </a:r>
          </a:p>
        </p:txBody>
      </p:sp>
    </p:spTree>
    <p:extLst>
      <p:ext uri="{BB962C8B-B14F-4D97-AF65-F5344CB8AC3E}">
        <p14:creationId xmlns:p14="http://schemas.microsoft.com/office/powerpoint/2010/main" val="28520603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36ED2B06-4713-A7BA-12B8-A8F98BD4488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CF2D842-F369-C76F-DEA0-91FF7984863D}"/>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565AC3C9-6F53-F141-06F9-76583EFBFFE0}"/>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lnSpcReduction="10000"/>
          </a:bodyPr>
          <a:lstStyle/>
          <a:p>
            <a:pPr marL="0" indent="0" algn="just">
              <a:buNone/>
            </a:pPr>
            <a:r>
              <a:rPr lang="ru-RU" sz="1900" dirty="0">
                <a:latin typeface="Times New Roman" panose="02020603050405020304" pitchFamily="18" charset="0"/>
                <a:cs typeface="Times New Roman" panose="02020603050405020304" pitchFamily="18" charset="0"/>
              </a:rPr>
              <a:t>24) </a:t>
            </a:r>
            <a:r>
              <a:rPr lang="ru-RU" sz="1900" b="1" dirty="0">
                <a:latin typeface="Times New Roman" panose="02020603050405020304" pitchFamily="18" charset="0"/>
                <a:cs typeface="Times New Roman" panose="02020603050405020304" pitchFamily="18" charset="0"/>
              </a:rPr>
              <a:t>точка учета тепловой энергии, теплоносителя </a:t>
            </a:r>
            <a:r>
              <a:rPr lang="ru-RU" sz="1900" dirty="0">
                <a:latin typeface="Times New Roman" panose="02020603050405020304" pitchFamily="18" charset="0"/>
                <a:cs typeface="Times New Roman" panose="02020603050405020304" pitchFamily="18" charset="0"/>
              </a:rPr>
              <a:t>(далее также - точка учета) - место в системе теплоснабжения, в котором с помощью приборов учета или расчетным путем устанавливаются количество и качество производимых, передаваемых или потребляемых тепловой энергии, теплоносителя для целей коммерческого учета; </a:t>
            </a:r>
          </a:p>
          <a:p>
            <a:pPr marL="0" indent="0" algn="just">
              <a:buNone/>
            </a:pPr>
            <a:r>
              <a:rPr lang="ru-RU" sz="1900" dirty="0">
                <a:latin typeface="Times New Roman" panose="02020603050405020304" pitchFamily="18" charset="0"/>
                <a:cs typeface="Times New Roman" panose="02020603050405020304" pitchFamily="18" charset="0"/>
              </a:rPr>
              <a:t>25) </a:t>
            </a:r>
            <a:r>
              <a:rPr lang="ru-RU" sz="1900" b="1" dirty="0">
                <a:latin typeface="Times New Roman" panose="02020603050405020304" pitchFamily="18" charset="0"/>
                <a:cs typeface="Times New Roman" panose="02020603050405020304" pitchFamily="18" charset="0"/>
              </a:rPr>
              <a:t>комбинированная выработка электрической и тепловой энергии </a:t>
            </a:r>
            <a:r>
              <a:rPr lang="ru-RU" sz="1900" dirty="0">
                <a:latin typeface="Times New Roman" panose="02020603050405020304" pitchFamily="18" charset="0"/>
                <a:cs typeface="Times New Roman" panose="02020603050405020304" pitchFamily="18" charset="0"/>
              </a:rPr>
              <a:t>- режим работы теплоэлектростанций, при котором производство электрической энергии непосредственно связано с одновременным производством тепловой энергии; </a:t>
            </a:r>
          </a:p>
          <a:p>
            <a:pPr marL="0" indent="0" algn="just">
              <a:buNone/>
            </a:pPr>
            <a:r>
              <a:rPr lang="ru-RU" sz="1900" dirty="0">
                <a:latin typeface="Times New Roman" panose="02020603050405020304" pitchFamily="18" charset="0"/>
                <a:cs typeface="Times New Roman" panose="02020603050405020304" pitchFamily="18" charset="0"/>
              </a:rPr>
              <a:t>26) </a:t>
            </a:r>
            <a:r>
              <a:rPr lang="ru-RU" sz="1900" b="1" dirty="0">
                <a:latin typeface="Times New Roman" panose="02020603050405020304" pitchFamily="18" charset="0"/>
                <a:cs typeface="Times New Roman" panose="02020603050405020304" pitchFamily="18" charset="0"/>
              </a:rPr>
              <a:t>базовый режим работы источника тепловой энергии </a:t>
            </a:r>
            <a:r>
              <a:rPr lang="ru-RU" sz="1900" dirty="0">
                <a:latin typeface="Times New Roman" panose="02020603050405020304" pitchFamily="18" charset="0"/>
                <a:cs typeface="Times New Roman" panose="02020603050405020304" pitchFamily="18" charset="0"/>
              </a:rPr>
              <a:t>- режим работы источника тепловой энергии, который характеризуется стабильностью функционирования основного оборудования (котлов, турбин) и используется для обеспечения постоянного уровня потребления тепловой энергии, теплоносителя потребителями при максимальной энергетической эффективности функционирования такого источника;</a:t>
            </a:r>
          </a:p>
        </p:txBody>
      </p:sp>
    </p:spTree>
    <p:extLst>
      <p:ext uri="{BB962C8B-B14F-4D97-AF65-F5344CB8AC3E}">
        <p14:creationId xmlns:p14="http://schemas.microsoft.com/office/powerpoint/2010/main" val="36690656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5A14CDE5-2790-B6E3-CE48-8F8CAEFB3B3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9AA1D8B-5E98-F66E-A82D-0DE3105AF9A6}"/>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A2AA73F0-1017-1232-A919-C91C71E235FA}"/>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marL="0" indent="0" algn="just">
              <a:buNone/>
            </a:pPr>
            <a:r>
              <a:rPr lang="ru-RU" sz="1900" dirty="0">
                <a:latin typeface="Times New Roman" panose="02020603050405020304" pitchFamily="18" charset="0"/>
                <a:cs typeface="Times New Roman" panose="02020603050405020304" pitchFamily="18" charset="0"/>
              </a:rPr>
              <a:t>27) </a:t>
            </a:r>
            <a:r>
              <a:rPr lang="ru-RU" sz="1900" b="1" dirty="0">
                <a:latin typeface="Times New Roman" panose="02020603050405020304" pitchFamily="18" charset="0"/>
                <a:cs typeface="Times New Roman" panose="02020603050405020304" pitchFamily="18" charset="0"/>
              </a:rPr>
              <a:t>"пиковый" режим работы источника тепловой энергии </a:t>
            </a:r>
            <a:r>
              <a:rPr lang="ru-RU" sz="1900" dirty="0">
                <a:latin typeface="Times New Roman" panose="02020603050405020304" pitchFamily="18" charset="0"/>
                <a:cs typeface="Times New Roman" panose="02020603050405020304" pitchFamily="18" charset="0"/>
              </a:rPr>
              <a:t>- режим работы источника тепловой энергии с переменной мощностью для обеспечения изменяющегося уровня потребления тепловой энергии, теплоносителя потребителями; </a:t>
            </a:r>
          </a:p>
          <a:p>
            <a:pPr marL="0" indent="0" algn="just">
              <a:buNone/>
            </a:pPr>
            <a:r>
              <a:rPr lang="ru-RU" sz="1900" dirty="0">
                <a:latin typeface="Times New Roman" panose="02020603050405020304" pitchFamily="18" charset="0"/>
                <a:cs typeface="Times New Roman" panose="02020603050405020304" pitchFamily="18" charset="0"/>
              </a:rPr>
              <a:t>28) </a:t>
            </a:r>
            <a:r>
              <a:rPr lang="ru-RU" sz="1900" b="1" dirty="0">
                <a:latin typeface="Times New Roman" panose="02020603050405020304" pitchFamily="18" charset="0"/>
                <a:cs typeface="Times New Roman" panose="02020603050405020304" pitchFamily="18" charset="0"/>
              </a:rPr>
              <a:t>единая теплоснабжающая организация в системе теплоснабжения </a:t>
            </a:r>
            <a:r>
              <a:rPr lang="ru-RU" sz="1900" dirty="0">
                <a:latin typeface="Times New Roman" panose="02020603050405020304" pitchFamily="18" charset="0"/>
                <a:cs typeface="Times New Roman" panose="02020603050405020304" pitchFamily="18" charset="0"/>
              </a:rPr>
              <a:t>(далее - единая теплоснабжающая организация) - теплоснабжающая организация, которой в отношении системы (систем) теплоснабжения присвоен статус единой теплоснабжающей организации в схеме теплоснабжения федеральным органом исполнительной власти, уполномоченным на реализацию государственной политики в сфере теплоснабжения, или органом местного самоуправления на основании критериев и в порядке, которые установлены правилами организации теплоснабжения, утвержденными Правительством Российской Федерации; </a:t>
            </a:r>
          </a:p>
        </p:txBody>
      </p:sp>
    </p:spTree>
    <p:extLst>
      <p:ext uri="{BB962C8B-B14F-4D97-AF65-F5344CB8AC3E}">
        <p14:creationId xmlns:p14="http://schemas.microsoft.com/office/powerpoint/2010/main" val="2204612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2656"/>
            <a:ext cx="8229600" cy="1143000"/>
          </a:xfrm>
        </p:spPr>
        <p:style>
          <a:lnRef idx="1">
            <a:schemeClr val="accent3"/>
          </a:lnRef>
          <a:fillRef idx="2">
            <a:schemeClr val="accent3"/>
          </a:fillRef>
          <a:effectRef idx="1">
            <a:schemeClr val="accent3"/>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Стратегические задачи в сфере теплоснабжения</a:t>
            </a:r>
          </a:p>
        </p:txBody>
      </p:sp>
      <p:sp>
        <p:nvSpPr>
          <p:cNvPr id="3" name="Объект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85000" lnSpcReduction="20000"/>
          </a:bodyPr>
          <a:lstStyle/>
          <a:p>
            <a:pPr algn="just"/>
            <a:r>
              <a:rPr lang="ru-RU" b="1" dirty="0">
                <a:latin typeface="Times New Roman" panose="02020603050405020304" pitchFamily="18" charset="0"/>
                <a:cs typeface="Times New Roman" panose="02020603050405020304" pitchFamily="18" charset="0"/>
              </a:rPr>
              <a:t>В соответствии с Энергетической стратегией Российской Федерации на период до 2050 года основными задачами в области теплоснабжения являются: </a:t>
            </a:r>
          </a:p>
          <a:p>
            <a:pPr algn="just">
              <a:buFont typeface="Wingdings" pitchFamily="2" charset="2"/>
              <a:buChar char="ü"/>
            </a:pPr>
            <a:r>
              <a:rPr lang="ru-RU" dirty="0">
                <a:latin typeface="Times New Roman" panose="02020603050405020304" pitchFamily="18" charset="0"/>
                <a:cs typeface="Times New Roman" panose="02020603050405020304" pitchFamily="18" charset="0"/>
              </a:rPr>
              <a:t>повышение уровня надежности и эффективности систем централизованного теплоснабжения; </a:t>
            </a:r>
          </a:p>
          <a:p>
            <a:pPr algn="just">
              <a:buFont typeface="Wingdings" pitchFamily="2" charset="2"/>
              <a:buChar char="ü"/>
            </a:pPr>
            <a:r>
              <a:rPr lang="ru-RU" dirty="0">
                <a:latin typeface="Times New Roman" panose="02020603050405020304" pitchFamily="18" charset="0"/>
                <a:cs typeface="Times New Roman" panose="02020603050405020304" pitchFamily="18" charset="0"/>
              </a:rPr>
              <a:t>повышение инвестиционной привлекательности теплоснабжения; </a:t>
            </a:r>
          </a:p>
          <a:p>
            <a:pPr algn="just">
              <a:buFont typeface="Wingdings" pitchFamily="2" charset="2"/>
              <a:buChar char="ü"/>
            </a:pPr>
            <a:r>
              <a:rPr lang="ru-RU" dirty="0">
                <a:latin typeface="Times New Roman" panose="02020603050405020304" pitchFamily="18" charset="0"/>
                <a:cs typeface="Times New Roman" panose="02020603050405020304" pitchFamily="18" charset="0"/>
              </a:rPr>
              <a:t>совершенствование механизмов управления развитием систем централизованного теплоснабжения во взаимосвязи с развитием электроэнергетики.</a:t>
            </a:r>
          </a:p>
        </p:txBody>
      </p:sp>
    </p:spTree>
    <p:extLst>
      <p:ext uri="{BB962C8B-B14F-4D97-AF65-F5344CB8AC3E}">
        <p14:creationId xmlns:p14="http://schemas.microsoft.com/office/powerpoint/2010/main" val="20189261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9758EF48-5E49-DCBC-AF12-23E6E55D449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25AD805-BCA1-F3D2-0595-D1BFAD808A3F}"/>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E2A521CA-2A1C-C104-1B35-357B3ABF77A4}"/>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marL="0" indent="0" algn="just">
              <a:buNone/>
            </a:pPr>
            <a:r>
              <a:rPr lang="ru-RU" sz="1900" dirty="0">
                <a:latin typeface="Times New Roman" panose="02020603050405020304" pitchFamily="18" charset="0"/>
                <a:cs typeface="Times New Roman" panose="02020603050405020304" pitchFamily="18" charset="0"/>
              </a:rPr>
              <a:t>29) </a:t>
            </a:r>
            <a:r>
              <a:rPr lang="ru-RU" sz="1900" b="1" dirty="0">
                <a:latin typeface="Times New Roman" panose="02020603050405020304" pitchFamily="18" charset="0"/>
                <a:cs typeface="Times New Roman" panose="02020603050405020304" pitchFamily="18" charset="0"/>
              </a:rPr>
              <a:t>бездоговорное потребление тепловой энергии </a:t>
            </a:r>
            <a:r>
              <a:rPr lang="ru-RU" sz="1900" dirty="0">
                <a:latin typeface="Times New Roman" panose="02020603050405020304" pitchFamily="18" charset="0"/>
                <a:cs typeface="Times New Roman" panose="02020603050405020304" pitchFamily="18" charset="0"/>
              </a:rPr>
              <a:t>- потребление тепловой энергии, теплоносителя без заключения в установленном порядке договора теплоснабжения, либо потребление тепловой энергии, теплоносителя с использованием </a:t>
            </a:r>
            <a:r>
              <a:rPr lang="ru-RU" sz="1900" dirty="0" err="1">
                <a:latin typeface="Times New Roman" panose="02020603050405020304" pitchFamily="18" charset="0"/>
                <a:cs typeface="Times New Roman" panose="02020603050405020304" pitchFamily="18" charset="0"/>
              </a:rPr>
              <a:t>теплопотребляющих</a:t>
            </a:r>
            <a:r>
              <a:rPr lang="ru-RU" sz="1900" dirty="0">
                <a:latin typeface="Times New Roman" panose="02020603050405020304" pitchFamily="18" charset="0"/>
                <a:cs typeface="Times New Roman" panose="02020603050405020304" pitchFamily="18" charset="0"/>
              </a:rPr>
              <a:t> установок, подключенных (технологически присоединенных) к системе теплоснабжения с нарушением установленного порядка подключения (технологического присоединения), либо потребление тепловой энергии, теплоносителя после введения ограничения подачи тепловой энергии в объеме, превышающем допустимый объем потребления, либо потребление тепловой энергии, теплоносителя после предъявления требования теплоснабжающей организации или теплосетевой организации о введении ограничения подачи тепловой энергии или прекращении потребления тепловой энергии, если введение такого ограничения или такое прекращение должно быть осуществлено потребителем; </a:t>
            </a:r>
          </a:p>
          <a:p>
            <a:pPr marL="0" indent="0" algn="just">
              <a:buNone/>
            </a:pPr>
            <a:r>
              <a:rPr lang="ru-RU" sz="1900" dirty="0">
                <a:latin typeface="Times New Roman" panose="02020603050405020304" pitchFamily="18" charset="0"/>
                <a:cs typeface="Times New Roman" panose="02020603050405020304" pitchFamily="18" charset="0"/>
              </a:rPr>
              <a:t>30) </a:t>
            </a:r>
            <a:r>
              <a:rPr lang="ru-RU" sz="1900" b="1" dirty="0">
                <a:latin typeface="Times New Roman" panose="02020603050405020304" pitchFamily="18" charset="0"/>
                <a:cs typeface="Times New Roman" panose="02020603050405020304" pitchFamily="18" charset="0"/>
              </a:rPr>
              <a:t>радиус эффективного теплоснабжения </a:t>
            </a:r>
            <a:r>
              <a:rPr lang="ru-RU" sz="1900" dirty="0">
                <a:latin typeface="Times New Roman" panose="02020603050405020304" pitchFamily="18" charset="0"/>
                <a:cs typeface="Times New Roman" panose="02020603050405020304" pitchFamily="18" charset="0"/>
              </a:rPr>
              <a:t>- максимальное расстояние от </a:t>
            </a:r>
            <a:r>
              <a:rPr lang="ru-RU" sz="1900" dirty="0" err="1">
                <a:latin typeface="Times New Roman" panose="02020603050405020304" pitchFamily="18" charset="0"/>
                <a:cs typeface="Times New Roman" panose="02020603050405020304" pitchFamily="18" charset="0"/>
              </a:rPr>
              <a:t>теплопотребляющей</a:t>
            </a:r>
            <a:r>
              <a:rPr lang="ru-RU" sz="1900" dirty="0">
                <a:latin typeface="Times New Roman" panose="02020603050405020304" pitchFamily="18" charset="0"/>
                <a:cs typeface="Times New Roman" panose="02020603050405020304" pitchFamily="18" charset="0"/>
              </a:rPr>
              <a:t> установки до ближайшего источника тепловой энергии в системе теплоснабжения, при превышении которого подключение (технологическое присоединение) </a:t>
            </a:r>
            <a:r>
              <a:rPr lang="ru-RU" sz="1900" dirty="0" err="1">
                <a:latin typeface="Times New Roman" panose="02020603050405020304" pitchFamily="18" charset="0"/>
                <a:cs typeface="Times New Roman" panose="02020603050405020304" pitchFamily="18" charset="0"/>
              </a:rPr>
              <a:t>теплопотребляющей</a:t>
            </a:r>
            <a:r>
              <a:rPr lang="ru-RU" sz="1900" dirty="0">
                <a:latin typeface="Times New Roman" panose="02020603050405020304" pitchFamily="18" charset="0"/>
                <a:cs typeface="Times New Roman" panose="02020603050405020304" pitchFamily="18" charset="0"/>
              </a:rPr>
              <a:t> установки к данной системе теплоснабжения нецелесообразно по причине увеличения совокупных расходов в системе теплоснабжения;</a:t>
            </a:r>
          </a:p>
        </p:txBody>
      </p:sp>
    </p:spTree>
    <p:extLst>
      <p:ext uri="{BB962C8B-B14F-4D97-AF65-F5344CB8AC3E}">
        <p14:creationId xmlns:p14="http://schemas.microsoft.com/office/powerpoint/2010/main" val="11696505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07C1A4DC-E29B-5B1A-A478-83520781CF57}"/>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4452160-2409-B75D-25EC-2ECE5FF3AC6C}"/>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C85E2D47-BC0A-E0FB-20CD-3A327D295A68}"/>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marL="0" indent="0" algn="just">
              <a:buNone/>
            </a:pPr>
            <a:r>
              <a:rPr lang="ru-RU" sz="1900" dirty="0">
                <a:latin typeface="Times New Roman" panose="02020603050405020304" pitchFamily="18" charset="0"/>
                <a:cs typeface="Times New Roman" panose="02020603050405020304" pitchFamily="18" charset="0"/>
              </a:rPr>
              <a:t>31) </a:t>
            </a:r>
            <a:r>
              <a:rPr lang="ru-RU" sz="1900" b="1" dirty="0">
                <a:latin typeface="Times New Roman" panose="02020603050405020304" pitchFamily="18" charset="0"/>
                <a:cs typeface="Times New Roman" panose="02020603050405020304" pitchFamily="18" charset="0"/>
              </a:rPr>
              <a:t>плата за подключение (технологическое присоединение) к системе теплоснабжения</a:t>
            </a:r>
            <a:r>
              <a:rPr lang="ru-RU" sz="1900" dirty="0">
                <a:latin typeface="Times New Roman" panose="02020603050405020304" pitchFamily="18" charset="0"/>
                <a:cs typeface="Times New Roman" panose="02020603050405020304" pitchFamily="18" charset="0"/>
              </a:rPr>
              <a:t> - плата, которую вносят лица, осуществляющие строительство здания, строения, сооружения, подключаемых (технологически присоединяемых) к системе теплоснабжения, а также плата, которую вносят лица, осуществляющие реконструкцию здания, строения, сооружения в случае, если данная реконструкция влечет за собой увеличение тепловой нагрузки реконструируемых здания, строения, сооружения (далее также - плата за подключение (технологическое присоединение); (</a:t>
            </a:r>
          </a:p>
          <a:p>
            <a:pPr marL="0" indent="0" algn="just">
              <a:buNone/>
            </a:pPr>
            <a:r>
              <a:rPr lang="ru-RU" sz="1900" dirty="0">
                <a:latin typeface="Times New Roman" panose="02020603050405020304" pitchFamily="18" charset="0"/>
                <a:cs typeface="Times New Roman" panose="02020603050405020304" pitchFamily="18" charset="0"/>
              </a:rPr>
              <a:t>32) </a:t>
            </a:r>
            <a:r>
              <a:rPr lang="ru-RU" sz="1900" b="1" dirty="0">
                <a:latin typeface="Times New Roman" panose="02020603050405020304" pitchFamily="18" charset="0"/>
                <a:cs typeface="Times New Roman" panose="02020603050405020304" pitchFamily="18" charset="0"/>
              </a:rPr>
              <a:t>живучесть</a:t>
            </a:r>
            <a:r>
              <a:rPr lang="ru-RU" sz="1900" dirty="0">
                <a:latin typeface="Times New Roman" panose="02020603050405020304" pitchFamily="18" charset="0"/>
                <a:cs typeface="Times New Roman" panose="02020603050405020304" pitchFamily="18" charset="0"/>
              </a:rPr>
              <a:t> - способность источников тепловой энергии, тепловых сетей и системы теплоснабжения в целом сохранять свою работоспособность в аварийных ситуациях, а также после длительных (более пятидесяти четырех часов) остановок;</a:t>
            </a:r>
          </a:p>
          <a:p>
            <a:pPr marL="0" indent="0" algn="just">
              <a:buNone/>
            </a:pPr>
            <a:r>
              <a:rPr lang="ru-RU" sz="1900" dirty="0">
                <a:latin typeface="Times New Roman" panose="02020603050405020304" pitchFamily="18" charset="0"/>
                <a:cs typeface="Times New Roman" panose="02020603050405020304" pitchFamily="18" charset="0"/>
              </a:rPr>
              <a:t>33) </a:t>
            </a:r>
            <a:r>
              <a:rPr lang="ru-RU" sz="1900" b="1" dirty="0">
                <a:latin typeface="Times New Roman" panose="02020603050405020304" pitchFamily="18" charset="0"/>
                <a:cs typeface="Times New Roman" panose="02020603050405020304" pitchFamily="18" charset="0"/>
              </a:rPr>
              <a:t>показатели надежности и энергетической эффективности объектов теплоснабжения</a:t>
            </a:r>
            <a:r>
              <a:rPr lang="ru-RU" sz="1900" dirty="0">
                <a:latin typeface="Times New Roman" panose="02020603050405020304" pitchFamily="18" charset="0"/>
                <a:cs typeface="Times New Roman" panose="02020603050405020304" pitchFamily="18" charset="0"/>
              </a:rPr>
              <a:t> - показатели, применяемые для определения степени исполнения обязательств концессионера по созданию и (или) реконструкции объекта концессионного соглашения, обязательств организации, осуществляющей регулируемые виды деятельности в сфере теплоснабжения, по реализации инвестиционной программы, а также для целей регулирования тарифов;</a:t>
            </a:r>
          </a:p>
        </p:txBody>
      </p:sp>
    </p:spTree>
    <p:extLst>
      <p:ext uri="{BB962C8B-B14F-4D97-AF65-F5344CB8AC3E}">
        <p14:creationId xmlns:p14="http://schemas.microsoft.com/office/powerpoint/2010/main" val="29644977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36A12A34-03C2-9538-1C17-38892722E12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116AFA9-6E43-8D52-2670-7445A202EA4E}"/>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E666DEC7-D678-1035-F818-EBD7FA51051C}"/>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marL="0" indent="0" algn="just">
              <a:buNone/>
            </a:pPr>
            <a:r>
              <a:rPr lang="ru-RU" sz="2000" dirty="0">
                <a:latin typeface="Times New Roman" panose="02020603050405020304" pitchFamily="18" charset="0"/>
                <a:cs typeface="Times New Roman" panose="02020603050405020304" pitchFamily="18" charset="0"/>
              </a:rPr>
              <a:t>34) </a:t>
            </a:r>
            <a:r>
              <a:rPr lang="ru-RU" sz="2000" b="1" dirty="0">
                <a:latin typeface="Times New Roman" panose="02020603050405020304" pitchFamily="18" charset="0"/>
                <a:cs typeface="Times New Roman" panose="02020603050405020304" pitchFamily="18" charset="0"/>
              </a:rPr>
              <a:t>переходный период в ценовых зонах теплоснабжения </a:t>
            </a:r>
            <a:r>
              <a:rPr lang="ru-RU" sz="2000" dirty="0">
                <a:latin typeface="Times New Roman" panose="02020603050405020304" pitchFamily="18" charset="0"/>
                <a:cs typeface="Times New Roman" panose="02020603050405020304" pitchFamily="18" charset="0"/>
              </a:rPr>
              <a:t>(далее - переходный период) - период, который начинается со дня вступления в силу принятого в соответствии со статьей 23.3 настоящего Федерального закона решения об отнесении поселения, муниципального округа, городского округа к ценовой зоне теплоснабжения, а в случае, предусмотренном частью 7.4 статьи 29 настоящего Федерального закона, со дня образования новых поселения, муниципального округа, городского округа или изменения границ поселения, муниципального округа, городского округа, установленного соответствующим законом субъекта Российской Федерации, и заканчивается в день вступления в силу решения об утверждении предельного уровня цены на тепловую энергию (мощность), принятого в соответствии со статьей 23.6 настоящего Федерального закона.</a:t>
            </a:r>
          </a:p>
        </p:txBody>
      </p:sp>
    </p:spTree>
    <p:extLst>
      <p:ext uri="{BB962C8B-B14F-4D97-AF65-F5344CB8AC3E}">
        <p14:creationId xmlns:p14="http://schemas.microsoft.com/office/powerpoint/2010/main" val="23106134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6027BFE1-EA56-8F8C-3917-FD45B95FC8C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11FAE6D-645C-4FE7-5472-CA97FB5A8CAF}"/>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8F2CFA05-D7F5-E1DD-33A7-4C74A87A5404}"/>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pPr algn="just"/>
            <a:r>
              <a:rPr lang="ru-RU" sz="2000" b="1" dirty="0">
                <a:latin typeface="Times New Roman" panose="02020603050405020304" pitchFamily="18" charset="0"/>
                <a:cs typeface="Times New Roman" panose="02020603050405020304" pitchFamily="18" charset="0"/>
              </a:rPr>
              <a:t>Общие принципы организации отношений в сфере теплоснабжения содержатся в статье 3 Федерального закона от 27.07.2010 № 190-ФЗ «О теплоснабжении»:</a:t>
            </a:r>
          </a:p>
          <a:p>
            <a:pPr marL="0" indent="0" algn="just">
              <a:buNone/>
            </a:pPr>
            <a:r>
              <a:rPr lang="ru-RU" sz="2400" dirty="0">
                <a:latin typeface="Times New Roman" panose="02020603050405020304" pitchFamily="18" charset="0"/>
                <a:cs typeface="Times New Roman" panose="02020603050405020304" pitchFamily="18" charset="0"/>
              </a:rPr>
              <a:t>1) обеспечение надежности теплоснабжения в соответствии с требованиями технических регламентов; </a:t>
            </a:r>
          </a:p>
          <a:p>
            <a:pPr marL="0" indent="0" algn="just">
              <a:buNone/>
            </a:pPr>
            <a:r>
              <a:rPr lang="ru-RU" sz="2400" dirty="0">
                <a:latin typeface="Times New Roman" panose="02020603050405020304" pitchFamily="18" charset="0"/>
                <a:cs typeface="Times New Roman" panose="02020603050405020304" pitchFamily="18" charset="0"/>
              </a:rPr>
              <a:t>2) обеспечение энергетической эффективности теплоснабжения и потребления тепловой энергии с учетом требований, установленных федеральными законами; </a:t>
            </a:r>
          </a:p>
          <a:p>
            <a:pPr marL="0" indent="0" algn="just">
              <a:buNone/>
            </a:pPr>
            <a:r>
              <a:rPr lang="ru-RU" sz="2400" dirty="0">
                <a:latin typeface="Times New Roman" panose="02020603050405020304" pitchFamily="18" charset="0"/>
                <a:cs typeface="Times New Roman" panose="02020603050405020304" pitchFamily="18" charset="0"/>
              </a:rPr>
              <a:t>3) обеспечение приоритетного использования комбинированной выработки электрической и тепловой энергии для организации теплоснабжения; </a:t>
            </a:r>
          </a:p>
          <a:p>
            <a:pPr marL="0" indent="0" algn="just">
              <a:buNone/>
            </a:pPr>
            <a:r>
              <a:rPr lang="ru-RU" sz="2400" dirty="0">
                <a:latin typeface="Times New Roman" panose="02020603050405020304" pitchFamily="18" charset="0"/>
                <a:cs typeface="Times New Roman" panose="02020603050405020304" pitchFamily="18" charset="0"/>
              </a:rPr>
              <a:t>4) развитие систем централизованного теплоснабжения; </a:t>
            </a:r>
          </a:p>
        </p:txBody>
      </p:sp>
    </p:spTree>
    <p:extLst>
      <p:ext uri="{BB962C8B-B14F-4D97-AF65-F5344CB8AC3E}">
        <p14:creationId xmlns:p14="http://schemas.microsoft.com/office/powerpoint/2010/main" val="35715407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6027BFE1-EA56-8F8C-3917-FD45B95FC8C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11FAE6D-645C-4FE7-5472-CA97FB5A8CAF}"/>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8F2CFA05-D7F5-E1DD-33A7-4C74A87A5404}"/>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pPr marL="0" indent="0" algn="just">
              <a:buNone/>
            </a:pPr>
            <a:r>
              <a:rPr lang="ru-RU" sz="2200" dirty="0">
                <a:latin typeface="Times New Roman" panose="02020603050405020304" pitchFamily="18" charset="0"/>
                <a:cs typeface="Times New Roman" panose="02020603050405020304" pitchFamily="18" charset="0"/>
              </a:rPr>
              <a:t>5) соблюдение баланса экономических интересов теплоснабжающих организаций и интересов потребителей; </a:t>
            </a:r>
          </a:p>
          <a:p>
            <a:pPr marL="0" indent="0" algn="just">
              <a:buNone/>
            </a:pPr>
            <a:r>
              <a:rPr lang="ru-RU" sz="2200" dirty="0">
                <a:latin typeface="Times New Roman" panose="02020603050405020304" pitchFamily="18" charset="0"/>
                <a:cs typeface="Times New Roman" panose="02020603050405020304" pitchFamily="18" charset="0"/>
              </a:rPr>
              <a:t>6) обеспечение экономически обоснованной доходности текущей деятельности теплоснабжающих организаций и используемого при осуществлении регулируемых видов деятельности в сфере теплоснабжения инвестированного капитала; </a:t>
            </a:r>
          </a:p>
          <a:p>
            <a:pPr marL="0" indent="0" algn="just">
              <a:buNone/>
            </a:pPr>
            <a:r>
              <a:rPr lang="ru-RU" sz="2200" dirty="0">
                <a:latin typeface="Times New Roman" panose="02020603050405020304" pitchFamily="18" charset="0"/>
                <a:cs typeface="Times New Roman" panose="02020603050405020304" pitchFamily="18" charset="0"/>
              </a:rPr>
              <a:t>7) обеспечение недискриминационных и стабильных условий осуществления предпринимательской деятельности в сфере теплоснабжения; </a:t>
            </a:r>
          </a:p>
          <a:p>
            <a:pPr marL="0" indent="0" algn="just">
              <a:buNone/>
            </a:pPr>
            <a:r>
              <a:rPr lang="ru-RU" sz="2200" dirty="0">
                <a:latin typeface="Times New Roman" panose="02020603050405020304" pitchFamily="18" charset="0"/>
                <a:cs typeface="Times New Roman" panose="02020603050405020304" pitchFamily="18" charset="0"/>
              </a:rPr>
              <a:t>8) обеспечение экологической безопасности теплоснабжения; </a:t>
            </a:r>
          </a:p>
          <a:p>
            <a:pPr marL="0" indent="0" algn="just">
              <a:buNone/>
            </a:pPr>
            <a:r>
              <a:rPr lang="ru-RU" sz="2200" dirty="0">
                <a:latin typeface="Times New Roman" panose="02020603050405020304" pitchFamily="18" charset="0"/>
                <a:cs typeface="Times New Roman" panose="02020603050405020304" pitchFamily="18" charset="0"/>
              </a:rPr>
              <a:t>9) обеспечение безопасной эксплуатации объектов теплоснабжения.</a:t>
            </a:r>
          </a:p>
        </p:txBody>
      </p:sp>
    </p:spTree>
    <p:extLst>
      <p:ext uri="{BB962C8B-B14F-4D97-AF65-F5344CB8AC3E}">
        <p14:creationId xmlns:p14="http://schemas.microsoft.com/office/powerpoint/2010/main" val="14887430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8199D0D3-4E18-C180-B16B-4959DFC6B05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9838CFA-0169-E51C-D8BB-7AD043C7A30A}"/>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5237226D-83B1-3379-95E3-D3B228EB45B8}"/>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algn="just"/>
            <a:r>
              <a:rPr lang="ru-RU" sz="9600" b="1" dirty="0">
                <a:latin typeface="Times New Roman" panose="02020603050405020304" pitchFamily="18" charset="0"/>
                <a:cs typeface="Times New Roman" panose="02020603050405020304" pitchFamily="18" charset="0"/>
              </a:rPr>
              <a:t>Постановление Правительства РФ от 08.08.2012 №</a:t>
            </a:r>
            <a:r>
              <a:rPr lang="en" sz="9600" b="1" dirty="0">
                <a:latin typeface="Times New Roman" panose="02020603050405020304" pitchFamily="18" charset="0"/>
                <a:cs typeface="Times New Roman" panose="02020603050405020304" pitchFamily="18" charset="0"/>
              </a:rPr>
              <a:t> 808 </a:t>
            </a:r>
            <a:r>
              <a:rPr lang="ru-RU" sz="9600" b="1" dirty="0">
                <a:latin typeface="Times New Roman" panose="02020603050405020304" pitchFamily="18" charset="0"/>
                <a:cs typeface="Times New Roman" panose="02020603050405020304" pitchFamily="18" charset="0"/>
              </a:rPr>
              <a:t>«Об организации теплоснабжения в Российской Федерации и о внесении изменений в некоторые акты Правительства Российской Федерации» </a:t>
            </a:r>
            <a:r>
              <a:rPr lang="ru-RU" sz="9600" dirty="0">
                <a:latin typeface="Times New Roman" panose="02020603050405020304" pitchFamily="18" charset="0"/>
                <a:cs typeface="Times New Roman" panose="02020603050405020304" pitchFamily="18" charset="0"/>
              </a:rPr>
              <a:t>устанавливает порядок организации теплоснабжения потребителей, в том числе существенные условия договоров теплоснабжения и оказания услуг по передаче тепловой энергии, теплоносителя, особенности заключения и условия договоров поставки тепловой энергии (мощности) и (или) теплоносителя, порядок организации заключения указанных договоров между теплоснабжающими и теплосетевыми организациями, а также порядок ограничения и прекращения подачи тепловой энергии потребителям в случае нарушения ими условий договоров.	</a:t>
            </a:r>
          </a:p>
          <a:p>
            <a:pPr marL="0" indent="0" algn="just">
              <a:buNone/>
            </a:pPr>
            <a:r>
              <a:rPr lang="ru-RU" sz="7200" dirty="0">
                <a:latin typeface="Times New Roman" panose="02020603050405020304" pitchFamily="18" charset="0"/>
                <a:cs typeface="Times New Roman" panose="02020603050405020304" pitchFamily="18" charset="0"/>
              </a:rPr>
              <a:t>		</a:t>
            </a:r>
          </a:p>
          <a:p>
            <a:pPr marL="0" indent="0">
              <a:buNone/>
            </a:pPr>
            <a:r>
              <a:rPr lang="ru-RU" sz="6600" dirty="0">
                <a:latin typeface="Times New Roman"/>
                <a:cs typeface="Times New Roman"/>
              </a:rPr>
              <a:t>	</a:t>
            </a:r>
            <a:endParaRPr lang="ru-RU" sz="6400" dirty="0">
              <a:latin typeface="Times New Roman" panose="02020603050405020304" pitchFamily="18" charset="0"/>
              <a:cs typeface="Times New Roman" panose="02020603050405020304" pitchFamily="18" charset="0"/>
            </a:endParaRPr>
          </a:p>
          <a:p>
            <a:pPr marL="0" indent="0" algn="just">
              <a:buNone/>
            </a:pPr>
            <a:r>
              <a:rPr lang="ru-RU" sz="6400" dirty="0">
                <a:latin typeface="Times New Roman" panose="02020603050405020304" pitchFamily="18" charset="0"/>
                <a:cs typeface="Times New Roman" panose="02020603050405020304" pitchFamily="18" charset="0"/>
              </a:rPr>
              <a:t>	</a:t>
            </a:r>
          </a:p>
          <a:p>
            <a:pPr>
              <a:buFontTx/>
              <a:buChar char="-"/>
            </a:pPr>
            <a:endParaRPr lang="ru-RU" sz="6400" dirty="0">
              <a:latin typeface="Times New Roman" panose="02020603050405020304" pitchFamily="18" charset="0"/>
              <a:cs typeface="Times New Roman" panose="02020603050405020304" pitchFamily="18" charset="0"/>
            </a:endParaRPr>
          </a:p>
          <a:p>
            <a:pPr marL="0" indent="0">
              <a:buNone/>
            </a:pPr>
            <a:endParaRPr lang="ru-RU" sz="1400" dirty="0">
              <a:latin typeface="Times New Roman" panose="02020603050405020304" pitchFamily="18" charset="0"/>
              <a:cs typeface="Times New Roman" panose="02020603050405020304" pitchFamily="18" charset="0"/>
            </a:endParaRPr>
          </a:p>
          <a:p>
            <a:pPr marL="0" indent="0">
              <a:buNone/>
            </a:pPr>
            <a:r>
              <a:rPr lang="ru-RU"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7261456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0C102EFC-DB60-905C-8E46-47678B04D02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22C0AAD-CE9A-8470-91CD-2E8D22AB962F}"/>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9D84E0A0-DCA3-FBA1-A89F-BE00C055E4D6}"/>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algn="just"/>
            <a:r>
              <a:rPr lang="ru-RU" sz="9600" b="1" dirty="0">
                <a:latin typeface="Times New Roman" panose="02020603050405020304" pitchFamily="18" charset="0"/>
                <a:cs typeface="Times New Roman" panose="02020603050405020304" pitchFamily="18" charset="0"/>
              </a:rPr>
              <a:t>Постановление Правительства РФ от 30.11.2021 №</a:t>
            </a:r>
            <a:r>
              <a:rPr lang="en" sz="9600" b="1" dirty="0">
                <a:latin typeface="Times New Roman" panose="02020603050405020304" pitchFamily="18" charset="0"/>
                <a:cs typeface="Times New Roman" panose="02020603050405020304" pitchFamily="18" charset="0"/>
              </a:rPr>
              <a:t> 2115 </a:t>
            </a:r>
            <a:r>
              <a:rPr lang="ru-RU" sz="9600" b="1" dirty="0">
                <a:latin typeface="Times New Roman" panose="02020603050405020304" pitchFamily="18" charset="0"/>
                <a:cs typeface="Times New Roman" panose="02020603050405020304" pitchFamily="18" charset="0"/>
              </a:rPr>
              <a:t>«Об утверждении Правил подключения (технологического присоединения) к системам теплоснабжения, включая правила недискриминационного доступа к услугам по подключению (технологическому присоединению) к системам теплоснабжения, Правил недискриминационного доступа к услугам по передаче тепловой энергии, теплоносителя, а также об изменении и признании утратившими силу некоторых актов Правительства Российской Федерации и отдельных положений некоторых актов Правительства Российской Федерации»</a:t>
            </a:r>
            <a:endParaRPr lang="ru-RU" sz="6400" dirty="0">
              <a:latin typeface="Times New Roman" panose="02020603050405020304" pitchFamily="18" charset="0"/>
              <a:cs typeface="Times New Roman" panose="02020603050405020304" pitchFamily="18" charset="0"/>
            </a:endParaRPr>
          </a:p>
          <a:p>
            <a:pPr>
              <a:buFontTx/>
              <a:buChar char="-"/>
            </a:pPr>
            <a:endParaRPr lang="ru-RU" sz="6400" dirty="0">
              <a:latin typeface="Times New Roman" panose="02020603050405020304" pitchFamily="18" charset="0"/>
              <a:cs typeface="Times New Roman" panose="02020603050405020304" pitchFamily="18" charset="0"/>
            </a:endParaRPr>
          </a:p>
          <a:p>
            <a:pPr marL="0" indent="0">
              <a:buNone/>
            </a:pPr>
            <a:endParaRPr lang="ru-RU" sz="1400" dirty="0">
              <a:latin typeface="Times New Roman" panose="02020603050405020304" pitchFamily="18" charset="0"/>
              <a:cs typeface="Times New Roman" panose="02020603050405020304" pitchFamily="18" charset="0"/>
            </a:endParaRPr>
          </a:p>
          <a:p>
            <a:pPr marL="0" indent="0">
              <a:buNone/>
            </a:pPr>
            <a:r>
              <a:rPr lang="ru-RU"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20855258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2E0F4CD5-8F5C-9706-1412-3CBF21829AC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DCE5D72-26E2-F88C-5665-10906B599468}"/>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9F3B5A1A-074C-4712-55E8-0145EBE56A0D}"/>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algn="just">
              <a:buFont typeface="Wingdings" pitchFamily="2" charset="2"/>
              <a:buChar char="Ø"/>
            </a:pPr>
            <a:r>
              <a:rPr lang="ru-RU" sz="9600" dirty="0">
                <a:latin typeface="Times New Roman" panose="02020603050405020304" pitchFamily="18" charset="0"/>
                <a:cs typeface="Times New Roman" panose="02020603050405020304" pitchFamily="18" charset="0"/>
              </a:rPr>
              <a:t>Определяет порядок подключения (технологического присоединения) </a:t>
            </a:r>
            <a:r>
              <a:rPr lang="ru-RU" sz="9600" dirty="0" err="1">
                <a:latin typeface="Times New Roman" panose="02020603050405020304" pitchFamily="18" charset="0"/>
                <a:cs typeface="Times New Roman" panose="02020603050405020304" pitchFamily="18" charset="0"/>
              </a:rPr>
              <a:t>теплопотребляющих</a:t>
            </a:r>
            <a:r>
              <a:rPr lang="ru-RU" sz="9600" dirty="0">
                <a:latin typeface="Times New Roman" panose="02020603050405020304" pitchFamily="18" charset="0"/>
                <a:cs typeface="Times New Roman" panose="02020603050405020304" pitchFamily="18" charset="0"/>
              </a:rPr>
              <a:t> установок, тепловых сетей и источников тепловой энергии к системам теплоснабжения, включая порядок обеспечения недискриминационного доступа к услугам по подключению (технологическому присоединению) к системам теплоснабжения с учетом особенностей подключения (технологического присоединения) </a:t>
            </a:r>
            <a:r>
              <a:rPr lang="ru-RU" sz="9600" dirty="0" err="1">
                <a:latin typeface="Times New Roman" panose="02020603050405020304" pitchFamily="18" charset="0"/>
                <a:cs typeface="Times New Roman" panose="02020603050405020304" pitchFamily="18" charset="0"/>
              </a:rPr>
              <a:t>теплопотребляющих</a:t>
            </a:r>
            <a:r>
              <a:rPr lang="ru-RU" sz="9600" dirty="0">
                <a:latin typeface="Times New Roman" panose="02020603050405020304" pitchFamily="18" charset="0"/>
                <a:cs typeface="Times New Roman" panose="02020603050405020304" pitchFamily="18" charset="0"/>
              </a:rPr>
              <a:t> установок, тепловых сетей к объектам теплоснабжения в целях потребления тепловой энергии в виде пара.</a:t>
            </a:r>
          </a:p>
          <a:p>
            <a:pPr algn="just">
              <a:buFont typeface="Wingdings" pitchFamily="2" charset="2"/>
              <a:buChar char="Ø"/>
            </a:pPr>
            <a:r>
              <a:rPr lang="ru-RU" sz="9600" dirty="0">
                <a:latin typeface="Times New Roman" panose="02020603050405020304" pitchFamily="18" charset="0"/>
                <a:cs typeface="Times New Roman" panose="02020603050405020304" pitchFamily="18" charset="0"/>
              </a:rPr>
              <a:t>Устанавливает порядок обеспечения недискриминационного доступа к услугам по передаче тепловой энергии, теплоносителя.</a:t>
            </a:r>
          </a:p>
          <a:p>
            <a:pPr marL="0" indent="0">
              <a:buNone/>
            </a:pPr>
            <a:endParaRPr lang="ru-RU" sz="1400" dirty="0">
              <a:latin typeface="Times New Roman" panose="02020603050405020304" pitchFamily="18" charset="0"/>
              <a:cs typeface="Times New Roman" panose="02020603050405020304" pitchFamily="18" charset="0"/>
            </a:endParaRPr>
          </a:p>
          <a:p>
            <a:pPr marL="0" indent="0">
              <a:buNone/>
            </a:pPr>
            <a:r>
              <a:rPr lang="ru-RU"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33905022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037FFB44-D367-0349-6DD2-EB21FAB61B47}"/>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A303324-43FA-E77C-ECFF-28701F01695E}"/>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8EE321AB-6083-480F-E795-F2DCD9438BE4}"/>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32500" lnSpcReduction="20000"/>
          </a:bodyPr>
          <a:lstStyle/>
          <a:p>
            <a:pPr algn="just"/>
            <a:r>
              <a:rPr lang="ru-RU" sz="9600" b="1" dirty="0">
                <a:latin typeface="Times New Roman" panose="02020603050405020304" pitchFamily="18" charset="0"/>
                <a:cs typeface="Times New Roman" panose="02020603050405020304" pitchFamily="18" charset="0"/>
              </a:rPr>
              <a:t>Постановление Правительства РФ от 22.10.2012 №</a:t>
            </a:r>
            <a:r>
              <a:rPr lang="en" sz="9600" b="1" dirty="0">
                <a:latin typeface="Times New Roman" panose="02020603050405020304" pitchFamily="18" charset="0"/>
                <a:cs typeface="Times New Roman" panose="02020603050405020304" pitchFamily="18" charset="0"/>
              </a:rPr>
              <a:t> 1075 </a:t>
            </a:r>
            <a:r>
              <a:rPr lang="ru-RU" sz="9600" b="1" dirty="0">
                <a:latin typeface="Times New Roman" panose="02020603050405020304" pitchFamily="18" charset="0"/>
                <a:cs typeface="Times New Roman" panose="02020603050405020304" pitchFamily="18" charset="0"/>
              </a:rPr>
              <a:t>«О ценообразовании в сфере теплоснабжения»</a:t>
            </a:r>
          </a:p>
          <a:p>
            <a:pPr algn="just">
              <a:buFont typeface="Wingdings" pitchFamily="2" charset="2"/>
              <a:buChar char="Ø"/>
            </a:pPr>
            <a:r>
              <a:rPr lang="ru-RU" sz="6400" dirty="0">
                <a:latin typeface="Times New Roman" panose="02020603050405020304" pitchFamily="18" charset="0"/>
                <a:cs typeface="Times New Roman" panose="02020603050405020304" pitchFamily="18" charset="0"/>
              </a:rPr>
              <a:t>Определяет основные принципы и методы определения цен (тарифов) на тепловую энергию (мощность) и теплоноситель, цен (тарифов) на услуги по передаче тепловой энергии и теплоносителя, платы за услуги по поддержанию резервной тепловой мощности при отсутствии потребления тепловой энергии и платы за подключение к системе теплоснабжения.</a:t>
            </a:r>
          </a:p>
          <a:p>
            <a:pPr algn="just">
              <a:buFont typeface="Wingdings" pitchFamily="2" charset="2"/>
              <a:buChar char="Ø"/>
            </a:pPr>
            <a:r>
              <a:rPr lang="ru-RU" sz="6400" dirty="0">
                <a:latin typeface="Times New Roman" panose="02020603050405020304" pitchFamily="18" charset="0"/>
                <a:cs typeface="Times New Roman" panose="02020603050405020304" pitchFamily="18" charset="0"/>
              </a:rPr>
              <a:t>Определяет порядок установления регулируемых цен (тарифов) в сфере теплоснабжения, предусмотренных Основами ценообразования в сфере теплоснабжения, а также условия и порядок принятия решений об отмене и введении регулирования тарифов после их отмены.</a:t>
            </a:r>
          </a:p>
          <a:p>
            <a:pPr marL="0" indent="0">
              <a:buNone/>
            </a:pPr>
            <a:endParaRPr lang="ru-RU" sz="1400" dirty="0">
              <a:latin typeface="Times New Roman" panose="02020603050405020304" pitchFamily="18" charset="0"/>
              <a:cs typeface="Times New Roman" panose="02020603050405020304" pitchFamily="18" charset="0"/>
            </a:endParaRPr>
          </a:p>
          <a:p>
            <a:pPr marL="0" indent="0">
              <a:buNone/>
            </a:pPr>
            <a:r>
              <a:rPr lang="ru-RU"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32080143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B4794856-6CFD-FC07-12B9-26D0D88F80C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A356CD9-75F2-9A06-BB21-35341CCFDA31}"/>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89F81C88-87BC-0A8D-9B27-B93F67F9F14D}"/>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algn="just">
              <a:buFont typeface="Wingdings" pitchFamily="2" charset="2"/>
              <a:buChar char="Ø"/>
            </a:pPr>
            <a:r>
              <a:rPr lang="ru-RU" sz="10800" dirty="0">
                <a:latin typeface="Times New Roman" panose="02020603050405020304" pitchFamily="18" charset="0"/>
                <a:cs typeface="Times New Roman" panose="02020603050405020304" pitchFamily="18" charset="0"/>
              </a:rPr>
              <a:t>Устанавливает принципы и методы установления долгосрочных параметров регулирования деятельности организаций с целью формирования цен (тарифов) на товары и услуги регулируемых организаций в сфере теплоснабжения.</a:t>
            </a:r>
          </a:p>
          <a:p>
            <a:pPr algn="just">
              <a:buFont typeface="Wingdings" pitchFamily="2" charset="2"/>
              <a:buChar char="Ø"/>
            </a:pPr>
            <a:r>
              <a:rPr lang="ru-RU" sz="10800" dirty="0">
                <a:latin typeface="Times New Roman" panose="02020603050405020304" pitchFamily="18" charset="0"/>
                <a:cs typeface="Times New Roman" panose="02020603050405020304" pitchFamily="18" charset="0"/>
              </a:rPr>
              <a:t>Устанавливает порядок определения стоимости активов и инвестированного капитала, ведения их раздельного учета с целью формирования долгосрочных тарифов на товары и услуги регулируемых организаций в сфере теплоснабжения, устанавливаемых с применением метода обеспечения доходности инвестированного капитала.</a:t>
            </a:r>
          </a:p>
          <a:p>
            <a:pPr algn="just">
              <a:buFont typeface="Wingdings" pitchFamily="2" charset="2"/>
              <a:buChar char="Ø"/>
            </a:pPr>
            <a:endParaRPr lang="ru-RU" sz="9600" dirty="0">
              <a:latin typeface="Times New Roman" panose="02020603050405020304" pitchFamily="18" charset="0"/>
              <a:cs typeface="Times New Roman" panose="02020603050405020304" pitchFamily="18" charset="0"/>
            </a:endParaRPr>
          </a:p>
          <a:p>
            <a:pPr marL="0" indent="0">
              <a:buNone/>
            </a:pPr>
            <a:endParaRPr lang="ru-RU" sz="1400" dirty="0">
              <a:latin typeface="Times New Roman" panose="02020603050405020304" pitchFamily="18" charset="0"/>
              <a:cs typeface="Times New Roman" panose="02020603050405020304" pitchFamily="18" charset="0"/>
            </a:endParaRPr>
          </a:p>
          <a:p>
            <a:pPr marL="0" indent="0">
              <a:buNone/>
            </a:pPr>
            <a:r>
              <a:rPr lang="ru-RU"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723408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Стратегические задачи в сфере теплоснабжения</a:t>
            </a:r>
          </a:p>
        </p:txBody>
      </p:sp>
      <p:sp>
        <p:nvSpPr>
          <p:cNvPr id="3" name="Объект 2"/>
          <p:cNvSpPr>
            <a:spLocks noGrp="1"/>
          </p:cNvSpPr>
          <p:nvPr>
            <p:ph idx="1"/>
          </p:nvPr>
        </p:nvSpPr>
        <p:spPr>
          <a:xfrm>
            <a:off x="457200" y="1600200"/>
            <a:ext cx="8229600" cy="4853136"/>
          </a:xfrm>
        </p:spPr>
        <p:style>
          <a:lnRef idx="1">
            <a:schemeClr val="accent1"/>
          </a:lnRef>
          <a:fillRef idx="2">
            <a:schemeClr val="accent1"/>
          </a:fillRef>
          <a:effectRef idx="1">
            <a:schemeClr val="accent1"/>
          </a:effectRef>
          <a:fontRef idx="minor">
            <a:schemeClr val="dk1"/>
          </a:fontRef>
        </p:style>
        <p:txBody>
          <a:bodyPr>
            <a:noAutofit/>
          </a:bodyPr>
          <a:lstStyle/>
          <a:p>
            <a:pPr algn="just"/>
            <a:r>
              <a:rPr lang="ru-RU" sz="1500" b="1" dirty="0">
                <a:latin typeface="Times New Roman" panose="02020603050405020304" pitchFamily="18" charset="0"/>
                <a:cs typeface="Times New Roman" panose="02020603050405020304" pitchFamily="18" charset="0"/>
              </a:rPr>
              <a:t>В комплекс первоочередных мер по обеспечению повышения уровня надежности и эффективности теплоснабжения входят:</a:t>
            </a:r>
            <a:r>
              <a:rPr lang="ru-RU" sz="1500" dirty="0">
                <a:latin typeface="Times New Roman" panose="02020603050405020304" pitchFamily="18" charset="0"/>
                <a:cs typeface="Times New Roman" panose="02020603050405020304" pitchFamily="18" charset="0"/>
              </a:rPr>
              <a:t> </a:t>
            </a:r>
          </a:p>
          <a:p>
            <a:pPr algn="just">
              <a:buFont typeface="Wingdings" pitchFamily="2" charset="2"/>
              <a:buChar char="ü"/>
            </a:pPr>
            <a:r>
              <a:rPr lang="ru-RU" sz="1500" dirty="0">
                <a:latin typeface="Times New Roman" panose="02020603050405020304" pitchFamily="18" charset="0"/>
                <a:cs typeface="Times New Roman" panose="02020603050405020304" pitchFamily="18" charset="0"/>
              </a:rPr>
              <a:t>совершенствование мер (требований) по обеспечению надежности и энергетической эффективности систем централизованного теплоснабжения; </a:t>
            </a:r>
          </a:p>
          <a:p>
            <a:pPr algn="just">
              <a:buFont typeface="Wingdings" pitchFamily="2" charset="2"/>
              <a:buChar char="ü"/>
            </a:pPr>
            <a:r>
              <a:rPr lang="ru-RU" sz="1500" dirty="0">
                <a:latin typeface="Times New Roman" panose="02020603050405020304" pitchFamily="18" charset="0"/>
                <a:cs typeface="Times New Roman" panose="02020603050405020304" pitchFamily="18" charset="0"/>
              </a:rPr>
              <a:t>совершенствование механизма поддержки теплоснабжающих, теплосетевых организаций в части финансирования программ модернизации объектов теплоснабжения, а также адресных мер поддержки потребителей; </a:t>
            </a:r>
          </a:p>
          <a:p>
            <a:pPr algn="just">
              <a:buFont typeface="Wingdings" pitchFamily="2" charset="2"/>
              <a:buChar char="ü"/>
            </a:pPr>
            <a:r>
              <a:rPr lang="ru-RU" sz="1500" dirty="0">
                <a:latin typeface="Times New Roman" panose="02020603050405020304" pitchFamily="18" charset="0"/>
                <a:cs typeface="Times New Roman" panose="02020603050405020304" pitchFamily="18" charset="0"/>
              </a:rPr>
              <a:t>обеспечение приоритета комбинированной выработки электрической и тепловой энергии, а также создание дополнительных экономических и законодательных стимулов для подключения объектов капитального строительства (включая создание таких стимулов для переключения нагрузки объектов капитального строительства) к системам теплоснабжения, в которых распределена тепловая мощность тепловых электростанций, осуществляющих комбинированную выработку электрической и тепловой энергии (при наличии резерва мощности таких станций); </a:t>
            </a:r>
          </a:p>
          <a:p>
            <a:pPr algn="just">
              <a:buFont typeface="Wingdings" pitchFamily="2" charset="2"/>
              <a:buChar char="ü"/>
            </a:pPr>
            <a:r>
              <a:rPr lang="ru-RU" sz="1500" dirty="0">
                <a:latin typeface="Times New Roman" panose="02020603050405020304" pitchFamily="18" charset="0"/>
                <a:cs typeface="Times New Roman" panose="02020603050405020304" pitchFamily="18" charset="0"/>
              </a:rPr>
              <a:t>совершенствование обязательных требований (сводов правил) по проектированию и строительству элементов систем теплоснабжения (источников тепловой энергии, тепловых сетей); </a:t>
            </a:r>
          </a:p>
          <a:p>
            <a:pPr algn="just">
              <a:buFont typeface="Wingdings" pitchFamily="2" charset="2"/>
              <a:buChar char="ü"/>
            </a:pPr>
            <a:r>
              <a:rPr lang="ru-RU" sz="1500" dirty="0">
                <a:latin typeface="Times New Roman" panose="02020603050405020304" pitchFamily="18" charset="0"/>
                <a:cs typeface="Times New Roman" panose="02020603050405020304" pitchFamily="18" charset="0"/>
              </a:rPr>
              <a:t>снижение потерь тепловой энергии при передаче по тепловым сетям; поэтапное развитие ядерных энергетических установок в теплофикации (в том числе когенерации).</a:t>
            </a:r>
          </a:p>
        </p:txBody>
      </p:sp>
    </p:spTree>
    <p:extLst>
      <p:ext uri="{BB962C8B-B14F-4D97-AF65-F5344CB8AC3E}">
        <p14:creationId xmlns:p14="http://schemas.microsoft.com/office/powerpoint/2010/main" val="28000144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01A0809D-7D00-9F3F-0963-FD7FB31E72D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7A9481E-A35D-DC1B-2F5A-6A37466D8534}"/>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45056C59-C038-576D-39D9-83B29E8E7FA2}"/>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algn="just">
              <a:buFont typeface="Wingdings" pitchFamily="2" charset="2"/>
              <a:buChar char="Ø"/>
            </a:pPr>
            <a:r>
              <a:rPr lang="ru-RU" sz="8800" dirty="0">
                <a:latin typeface="Times New Roman" panose="02020603050405020304" pitchFamily="18" charset="0"/>
                <a:cs typeface="Times New Roman" panose="02020603050405020304" pitchFamily="18" charset="0"/>
              </a:rPr>
              <a:t>Устанавливает порядок заключения в соответствии с частью 9 статьи 10 Федерального закона «О теплоснабжении» долгосрочного (на срок более чем 1 год) договора теплоснабжения между потребителем тепловой энергии и теплоснабжающей организацией по ценам, определенным по соглашению сторон, в целях обеспечения потребления тепловой энергии (мощности) и (или) теплоносителя объектами, потребляющими тепловую энергию (мощность) и (или) теплоноситель и введенными в эксплуатацию после 1 января 2010 г.</a:t>
            </a:r>
          </a:p>
          <a:p>
            <a:pPr algn="just">
              <a:buFont typeface="Wingdings" pitchFamily="2" charset="2"/>
              <a:buChar char="Ø"/>
            </a:pPr>
            <a:r>
              <a:rPr lang="ru-RU" sz="8800" dirty="0">
                <a:latin typeface="Times New Roman" panose="02020603050405020304" pitchFamily="18" charset="0"/>
                <a:cs typeface="Times New Roman" panose="02020603050405020304" pitchFamily="18" charset="0"/>
              </a:rPr>
              <a:t>Устанавливает порядок применения методов распределения удельного расхода условного топлива при производстве электрической и тепловой энергии в режиме комбинированной выработки электрической и тепловой энергии в целях тарифного регулирования в сфере теплоснабжения.</a:t>
            </a:r>
          </a:p>
          <a:p>
            <a:pPr algn="just">
              <a:buFont typeface="Wingdings" pitchFamily="2" charset="2"/>
              <a:buChar char="Ø"/>
            </a:pPr>
            <a:endParaRPr lang="ru-RU" sz="9600" dirty="0">
              <a:latin typeface="Times New Roman" panose="02020603050405020304" pitchFamily="18" charset="0"/>
              <a:cs typeface="Times New Roman" panose="02020603050405020304" pitchFamily="18" charset="0"/>
            </a:endParaRPr>
          </a:p>
          <a:p>
            <a:pPr marL="0" indent="0">
              <a:buNone/>
            </a:pPr>
            <a:endParaRPr lang="ru-RU" sz="1400" dirty="0">
              <a:latin typeface="Times New Roman" panose="02020603050405020304" pitchFamily="18" charset="0"/>
              <a:cs typeface="Times New Roman" panose="02020603050405020304" pitchFamily="18" charset="0"/>
            </a:endParaRPr>
          </a:p>
          <a:p>
            <a:pPr marL="0" indent="0">
              <a:buNone/>
            </a:pPr>
            <a:r>
              <a:rPr lang="ru-RU"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9009608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C66BA259-7ADC-2E5F-270C-88E73DE1331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49E1BD0-EDA6-AF32-4046-87537E5E4F63}"/>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9B9AD73A-A76D-5D93-8009-A9DAF7FCA8AF}"/>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algn="just"/>
            <a:r>
              <a:rPr lang="ru-RU" sz="9600" b="1" dirty="0">
                <a:latin typeface="Times New Roman" panose="02020603050405020304" pitchFamily="18" charset="0"/>
                <a:cs typeface="Times New Roman" panose="02020603050405020304" pitchFamily="18" charset="0"/>
              </a:rPr>
              <a:t>Постановление Правительства РФ от 08.07.2023 №</a:t>
            </a:r>
            <a:r>
              <a:rPr lang="en" sz="9600" b="1" dirty="0">
                <a:latin typeface="Times New Roman" panose="02020603050405020304" pitchFamily="18" charset="0"/>
                <a:cs typeface="Times New Roman" panose="02020603050405020304" pitchFamily="18" charset="0"/>
              </a:rPr>
              <a:t> 1130 </a:t>
            </a:r>
            <a:r>
              <a:rPr lang="ru-RU" sz="9600" b="1" dirty="0">
                <a:latin typeface="Times New Roman" panose="02020603050405020304" pitchFamily="18" charset="0"/>
                <a:cs typeface="Times New Roman" panose="02020603050405020304" pitchFamily="18" charset="0"/>
              </a:rPr>
              <a:t>«Об утверждении Правил вывода в ремонт и из эксплуатации источников тепловой энергии и тепловых сетей, признании утратившими силу некоторых актов Правительства Российской Федерации и пункта 7 изменений, которые вносятся в акты Правительства Российской Федерации по вопросу совершенствования порядка вывода объектов электроэнергетики в ремонт и из эксплуатации, утвержденных постановлением Правительства Российской Федерации от 30 января 2021 г. № </a:t>
            </a:r>
            <a:r>
              <a:rPr lang="en" sz="9600" b="1" dirty="0">
                <a:latin typeface="Times New Roman" panose="02020603050405020304" pitchFamily="18" charset="0"/>
                <a:cs typeface="Times New Roman" panose="02020603050405020304" pitchFamily="18" charset="0"/>
              </a:rPr>
              <a:t>86</a:t>
            </a:r>
            <a:r>
              <a:rPr lang="ru-RU" sz="9600" b="1" dirty="0">
                <a:latin typeface="Times New Roman" panose="02020603050405020304" pitchFamily="18" charset="0"/>
                <a:cs typeface="Times New Roman" panose="02020603050405020304" pitchFamily="18" charset="0"/>
              </a:rPr>
              <a:t>»</a:t>
            </a:r>
          </a:p>
          <a:p>
            <a:pPr algn="just">
              <a:buFont typeface="Wingdings" pitchFamily="2" charset="2"/>
              <a:buChar char="Ø"/>
            </a:pPr>
            <a:r>
              <a:rPr lang="ru-RU" sz="9600" dirty="0">
                <a:latin typeface="Times New Roman" panose="02020603050405020304" pitchFamily="18" charset="0"/>
                <a:cs typeface="Times New Roman" panose="02020603050405020304" pitchFamily="18" charset="0"/>
              </a:rPr>
              <a:t> устанавливает порядок вывода в ремонт и из эксплуатации источников тепловой энергии и тепловых сетей.</a:t>
            </a:r>
          </a:p>
        </p:txBody>
      </p:sp>
    </p:spTree>
    <p:extLst>
      <p:ext uri="{BB962C8B-B14F-4D97-AF65-F5344CB8AC3E}">
        <p14:creationId xmlns:p14="http://schemas.microsoft.com/office/powerpoint/2010/main" val="1835596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6062CCA7-5CA4-E391-E948-283954D2161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58723A2-6431-7212-EEAD-A3C3589D3BD3}"/>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FED3443B-4920-8C15-9EB7-07FD8FE58BE2}"/>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algn="just"/>
            <a:r>
              <a:rPr lang="ru-RU" sz="9600" b="1" dirty="0">
                <a:latin typeface="Times New Roman" panose="02020603050405020304" pitchFamily="18" charset="0"/>
                <a:cs typeface="Times New Roman" panose="02020603050405020304" pitchFamily="18" charset="0"/>
              </a:rPr>
              <a:t>Постановление Правительства РФ от 22.02.2012 №</a:t>
            </a:r>
            <a:r>
              <a:rPr lang="en" sz="9600" b="1" dirty="0">
                <a:latin typeface="Times New Roman" panose="02020603050405020304" pitchFamily="18" charset="0"/>
                <a:cs typeface="Times New Roman" panose="02020603050405020304" pitchFamily="18" charset="0"/>
              </a:rPr>
              <a:t> 154 </a:t>
            </a:r>
            <a:r>
              <a:rPr lang="ru-RU" sz="9600" b="1" dirty="0">
                <a:latin typeface="Times New Roman" panose="02020603050405020304" pitchFamily="18" charset="0"/>
                <a:cs typeface="Times New Roman" panose="02020603050405020304" pitchFamily="18" charset="0"/>
              </a:rPr>
              <a:t>«О требованиях к схемам теплоснабжения, порядку их разработки и утверждения»</a:t>
            </a:r>
            <a:r>
              <a:rPr lang="ru-RU" sz="9600" dirty="0">
                <a:latin typeface="Times New Roman" panose="02020603050405020304" pitchFamily="18" charset="0"/>
                <a:cs typeface="Times New Roman" panose="02020603050405020304" pitchFamily="18" charset="0"/>
              </a:rPr>
              <a:t> </a:t>
            </a:r>
          </a:p>
          <a:p>
            <a:pPr algn="just">
              <a:buFont typeface="Wingdings" pitchFamily="2" charset="2"/>
              <a:buChar char="Ø"/>
            </a:pPr>
            <a:r>
              <a:rPr lang="ru-RU" sz="8800" dirty="0">
                <a:latin typeface="Times New Roman" panose="02020603050405020304" pitchFamily="18" charset="0"/>
                <a:cs typeface="Times New Roman" panose="02020603050405020304" pitchFamily="18" charset="0"/>
              </a:rPr>
              <a:t>Устанавливает требования к составу схем теплоснабжения (актуализированных схем теплоснабжения) поселений, муниципальных округов, городских округов, городов федерального значения (далее - схемы теплоснабжения), разрабатываемых в целях удовлетворения спроса на тепловую энергию (мощность) и теплоноситель, обеспечения надежного теплоснабжения наиболее экономичным способом при минимальном вредном воздействии на окружающую среду, а также экономического стимулирования развития систем теплоснабжения и внедрения энергосберегающих технологий, с учетом особенностей правового регулирования, установленных Федеральным законом «О теплоснабжении» для ценовых зон теплоснабжения.</a:t>
            </a:r>
          </a:p>
        </p:txBody>
      </p:sp>
    </p:spTree>
    <p:extLst>
      <p:ext uri="{BB962C8B-B14F-4D97-AF65-F5344CB8AC3E}">
        <p14:creationId xmlns:p14="http://schemas.microsoft.com/office/powerpoint/2010/main" val="21261656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6F847DC1-5AD4-0EDB-E38C-FA3B1F7C6A2D}"/>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5409CD4-4EFF-168A-7EE7-9EE837F74544}"/>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8183C143-512F-FEBB-7041-8CFED28321D8}"/>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algn="just"/>
            <a:r>
              <a:rPr lang="ru-RU" sz="9600" b="1" dirty="0">
                <a:latin typeface="Times New Roman" panose="02020603050405020304" pitchFamily="18" charset="0"/>
                <a:cs typeface="Times New Roman" panose="02020603050405020304" pitchFamily="18" charset="0"/>
              </a:rPr>
              <a:t>Постановление Правительства РФ от 18.11.2013 №</a:t>
            </a:r>
            <a:r>
              <a:rPr lang="en" sz="9600" b="1" dirty="0">
                <a:latin typeface="Times New Roman" panose="02020603050405020304" pitchFamily="18" charset="0"/>
                <a:cs typeface="Times New Roman" panose="02020603050405020304" pitchFamily="18" charset="0"/>
              </a:rPr>
              <a:t> 1034 </a:t>
            </a:r>
            <a:r>
              <a:rPr lang="ru-RU" sz="9600" b="1" dirty="0">
                <a:latin typeface="Times New Roman" panose="02020603050405020304" pitchFamily="18" charset="0"/>
                <a:cs typeface="Times New Roman" panose="02020603050405020304" pitchFamily="18" charset="0"/>
              </a:rPr>
              <a:t>«О коммерческом учете тепловой энергии, теплоносителя»</a:t>
            </a:r>
            <a:endParaRPr lang="ru-RU" sz="9600" dirty="0">
              <a:latin typeface="Times New Roman" panose="02020603050405020304" pitchFamily="18" charset="0"/>
              <a:cs typeface="Times New Roman" panose="02020603050405020304" pitchFamily="18" charset="0"/>
            </a:endParaRPr>
          </a:p>
          <a:p>
            <a:pPr algn="just">
              <a:buFont typeface="Wingdings" pitchFamily="2" charset="2"/>
              <a:buChar char="Ø"/>
            </a:pPr>
            <a:r>
              <a:rPr lang="ru-RU" sz="8800" dirty="0">
                <a:latin typeface="Times New Roman" panose="02020603050405020304" pitchFamily="18" charset="0"/>
                <a:cs typeface="Times New Roman" panose="02020603050405020304" pitchFamily="18" charset="0"/>
              </a:rPr>
              <a:t>Устанавливает порядок организации коммерческого учета тепловой энергии, теплоносителя, в том числе: </a:t>
            </a:r>
          </a:p>
          <a:p>
            <a:pPr marL="0" indent="0" algn="just">
              <a:buNone/>
            </a:pPr>
            <a:r>
              <a:rPr lang="ru-RU" sz="8800" dirty="0">
                <a:latin typeface="Times New Roman" panose="02020603050405020304" pitchFamily="18" charset="0"/>
                <a:cs typeface="Times New Roman" panose="02020603050405020304" pitchFamily="18" charset="0"/>
              </a:rPr>
              <a:t>а) требования к приборам учета; </a:t>
            </a:r>
          </a:p>
          <a:p>
            <a:pPr marL="0" indent="0" algn="just">
              <a:buNone/>
            </a:pPr>
            <a:r>
              <a:rPr lang="ru-RU" sz="8800" dirty="0">
                <a:latin typeface="Times New Roman" panose="02020603050405020304" pitchFamily="18" charset="0"/>
                <a:cs typeface="Times New Roman" panose="02020603050405020304" pitchFamily="18" charset="0"/>
              </a:rPr>
              <a:t>б) характеристики тепловой энергии, теплоносителя, подлежащие измерению в целях коммерческого учета тепловой энергии, теплоносителя и контроля качества теплоснабжения; </a:t>
            </a:r>
          </a:p>
          <a:p>
            <a:pPr marL="0" indent="0" algn="just">
              <a:buNone/>
            </a:pPr>
            <a:r>
              <a:rPr lang="ru-RU" sz="8800" dirty="0">
                <a:latin typeface="Times New Roman" panose="02020603050405020304" pitchFamily="18" charset="0"/>
                <a:cs typeface="Times New Roman" panose="02020603050405020304" pitchFamily="18" charset="0"/>
              </a:rPr>
              <a:t>в) порядок определения количества поставленных тепловой энергии, теплоносителя в целях коммерческого учета тепловой энергии, теплоносителя (в том числе расчетным путем); </a:t>
            </a:r>
          </a:p>
          <a:p>
            <a:pPr marL="0" indent="0" algn="just">
              <a:buNone/>
            </a:pPr>
            <a:r>
              <a:rPr lang="ru-RU" sz="8800" dirty="0">
                <a:latin typeface="Times New Roman" panose="02020603050405020304" pitchFamily="18" charset="0"/>
                <a:cs typeface="Times New Roman" panose="02020603050405020304" pitchFamily="18" charset="0"/>
              </a:rPr>
              <a:t>г) порядок распределения потерь тепловой энергии, теплоносителя тепловыми сетями при отсутствии приборов учета на границах смежных тепловых сетей.</a:t>
            </a:r>
          </a:p>
        </p:txBody>
      </p:sp>
    </p:spTree>
    <p:extLst>
      <p:ext uri="{BB962C8B-B14F-4D97-AF65-F5344CB8AC3E}">
        <p14:creationId xmlns:p14="http://schemas.microsoft.com/office/powerpoint/2010/main" val="26483679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Акты высших судебных инстанций. Судебная практика</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pPr algn="just"/>
            <a:r>
              <a:rPr lang="ru-RU" dirty="0">
                <a:latin typeface="Times New Roman" panose="02020603050405020304" pitchFamily="18" charset="0"/>
                <a:cs typeface="Times New Roman" panose="02020603050405020304" pitchFamily="18" charset="0"/>
              </a:rPr>
              <a:t>Постановление Конституционного Суда РФ от 20.12.2018 № </a:t>
            </a:r>
            <a:r>
              <a:rPr lang="en" dirty="0">
                <a:latin typeface="Times New Roman" panose="02020603050405020304" pitchFamily="18" charset="0"/>
                <a:cs typeface="Times New Roman" panose="02020603050405020304" pitchFamily="18" charset="0"/>
              </a:rPr>
              <a:t>46-</a:t>
            </a:r>
            <a:r>
              <a:rPr lang="ru-RU" dirty="0">
                <a:latin typeface="Times New Roman" panose="02020603050405020304" pitchFamily="18" charset="0"/>
                <a:cs typeface="Times New Roman" panose="02020603050405020304" pitchFamily="18" charset="0"/>
              </a:rPr>
              <a:t>П «По делу о проверке конституционности абзаца второго пункта 40 Правил предоставления коммунальных услуг собственникам и пользователям помещений в многоквартирных домах и жилых домов в связи с жалобами граждан В.И. Леоновой и Н.Я. Тимофеева»</a:t>
            </a:r>
            <a:r>
              <a:rPr lang="en-US" dirty="0">
                <a:latin typeface="Times New Roman" panose="02020603050405020304" pitchFamily="18" charset="0"/>
                <a:cs typeface="Times New Roman" panose="02020603050405020304" pitchFamily="18" charset="0"/>
              </a:rPr>
              <a:t>;</a:t>
            </a:r>
          </a:p>
          <a:p>
            <a:pPr algn="just"/>
            <a:r>
              <a:rPr lang="ru-RU" dirty="0">
                <a:latin typeface="Times New Roman" panose="02020603050405020304" pitchFamily="18" charset="0"/>
                <a:cs typeface="Times New Roman" panose="02020603050405020304" pitchFamily="18" charset="0"/>
              </a:rPr>
              <a:t>Постановление Конституционного Суда РФ от 10.07.2018 №</a:t>
            </a:r>
            <a:r>
              <a:rPr lang="en" dirty="0">
                <a:latin typeface="Times New Roman" panose="02020603050405020304" pitchFamily="18" charset="0"/>
                <a:cs typeface="Times New Roman" panose="02020603050405020304" pitchFamily="18" charset="0"/>
              </a:rPr>
              <a:t> 30-</a:t>
            </a:r>
            <a:r>
              <a:rPr lang="ru-RU" dirty="0">
                <a:latin typeface="Times New Roman" panose="02020603050405020304" pitchFamily="18" charset="0"/>
                <a:cs typeface="Times New Roman" panose="02020603050405020304" pitchFamily="18" charset="0"/>
              </a:rPr>
              <a:t>П «По делу о проверке конституционности части 1 статьи 157 Жилищного кодекса Российской Федерации, абзацев третьего и четвертого пункта 42(1) Правил предоставления коммунальных услуг собственникам и пользователям помещений в многоквартирных домах и жилых домов в связи с жалобой гражданина С.Н. </a:t>
            </a:r>
            <a:r>
              <a:rPr lang="ru-RU" dirty="0" err="1">
                <a:latin typeface="Times New Roman" panose="02020603050405020304" pitchFamily="18" charset="0"/>
                <a:cs typeface="Times New Roman" panose="02020603050405020304" pitchFamily="18" charset="0"/>
              </a:rPr>
              <a:t>Деминца</a:t>
            </a:r>
            <a:r>
              <a:rPr lang="ru-RU"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a:t>
            </a:r>
          </a:p>
          <a:p>
            <a:pPr algn="just"/>
            <a:r>
              <a:rPr lang="ru-RU" dirty="0">
                <a:latin typeface="Times New Roman" panose="02020603050405020304" pitchFamily="18" charset="0"/>
                <a:cs typeface="Times New Roman" panose="02020603050405020304" pitchFamily="18" charset="0"/>
              </a:rPr>
              <a:t>Постановление Конституционного Суда РФ от 27.04.2021 №</a:t>
            </a:r>
            <a:r>
              <a:rPr lang="en" dirty="0">
                <a:latin typeface="Times New Roman" panose="02020603050405020304" pitchFamily="18" charset="0"/>
                <a:cs typeface="Times New Roman" panose="02020603050405020304" pitchFamily="18" charset="0"/>
              </a:rPr>
              <a:t> 16-</a:t>
            </a:r>
            <a:r>
              <a:rPr lang="ru-RU" dirty="0">
                <a:latin typeface="Times New Roman" panose="02020603050405020304" pitchFamily="18" charset="0"/>
                <a:cs typeface="Times New Roman" panose="02020603050405020304" pitchFamily="18" charset="0"/>
              </a:rPr>
              <a:t>П «По делу о проверке конституционности абзаца третьего пункта 42(1), пунктов 44 и 45 Правил предоставления коммунальных услуг собственникам и пользователям помещений в многоквартирных домах и жилых домов, а также формулы 3 приложения №</a:t>
            </a:r>
            <a:r>
              <a:rPr lang="en" dirty="0">
                <a:latin typeface="Times New Roman" panose="02020603050405020304" pitchFamily="18" charset="0"/>
                <a:cs typeface="Times New Roman" panose="02020603050405020304" pitchFamily="18" charset="0"/>
              </a:rPr>
              <a:t> 2 </a:t>
            </a:r>
            <a:r>
              <a:rPr lang="ru-RU" dirty="0">
                <a:latin typeface="Times New Roman" panose="02020603050405020304" pitchFamily="18" charset="0"/>
                <a:cs typeface="Times New Roman" panose="02020603050405020304" pitchFamily="18" charset="0"/>
              </a:rPr>
              <a:t>к данным Правилам в связи с жалобой гражданки В.Н. Шестериковой»</a:t>
            </a:r>
          </a:p>
        </p:txBody>
      </p:sp>
    </p:spTree>
    <p:extLst>
      <p:ext uri="{BB962C8B-B14F-4D97-AF65-F5344CB8AC3E}">
        <p14:creationId xmlns:p14="http://schemas.microsoft.com/office/powerpoint/2010/main" val="24520675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effectLst/>
      </p:bgPr>
    </p:bg>
    <p:spTree>
      <p:nvGrpSpPr>
        <p:cNvPr id="1" name="">
          <a:extLst>
            <a:ext uri="{FF2B5EF4-FFF2-40B4-BE49-F238E27FC236}">
              <a16:creationId xmlns:a16="http://schemas.microsoft.com/office/drawing/2014/main" xmlns="" id="{9012315F-E7CD-75BB-0AAE-ADEC23361D9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9568159-7CA3-9F86-8ECA-26ED43CFC618}"/>
              </a:ext>
            </a:extLst>
          </p:cNvPr>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Акты высших судебных инстанций. Судебная практика</a:t>
            </a:r>
          </a:p>
        </p:txBody>
      </p:sp>
      <p:sp>
        <p:nvSpPr>
          <p:cNvPr id="3" name="Объект 2">
            <a:extLst>
              <a:ext uri="{FF2B5EF4-FFF2-40B4-BE49-F238E27FC236}">
                <a16:creationId xmlns:a16="http://schemas.microsoft.com/office/drawing/2014/main" xmlns="" id="{F1C132D3-81A5-9EB9-D0A2-CBBC922E076F}"/>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pPr algn="just"/>
            <a:r>
              <a:rPr lang="ru-RU" dirty="0">
                <a:latin typeface="Times New Roman" panose="02020603050405020304" pitchFamily="18" charset="0"/>
                <a:cs typeface="Times New Roman" panose="02020603050405020304" pitchFamily="18" charset="0"/>
              </a:rPr>
              <a:t>Постановление Пленума Верховного Суда РФ от 27.12.2016 №</a:t>
            </a:r>
            <a:r>
              <a:rPr lang="en" dirty="0">
                <a:latin typeface="Times New Roman" panose="02020603050405020304" pitchFamily="18" charset="0"/>
                <a:cs typeface="Times New Roman" panose="02020603050405020304" pitchFamily="18" charset="0"/>
              </a:rPr>
              <a:t> 63 </a:t>
            </a:r>
            <a:r>
              <a:rPr lang="ru-RU" dirty="0">
                <a:latin typeface="Times New Roman" panose="02020603050405020304" pitchFamily="18" charset="0"/>
                <a:cs typeface="Times New Roman" panose="02020603050405020304" pitchFamily="18" charset="0"/>
              </a:rPr>
              <a:t>«О рассмотрении судами споров об оплате энергии в случае признания недействующим нормативного правового акта, которым установлена регулируемая цена»</a:t>
            </a:r>
            <a:r>
              <a:rPr lang="en-US" dirty="0">
                <a:latin typeface="Times New Roman" panose="02020603050405020304" pitchFamily="18" charset="0"/>
                <a:cs typeface="Times New Roman" panose="02020603050405020304" pitchFamily="18" charset="0"/>
              </a:rPr>
              <a:t>;</a:t>
            </a:r>
          </a:p>
          <a:p>
            <a:pPr algn="just"/>
            <a:r>
              <a:rPr lang="ru-RU" dirty="0">
                <a:latin typeface="Times New Roman" panose="02020603050405020304" pitchFamily="18" charset="0"/>
                <a:cs typeface="Times New Roman" panose="02020603050405020304" pitchFamily="18" charset="0"/>
              </a:rPr>
              <a:t>Обзор практики рассмотрения судами дел по спорам, связанным с реализацией мер социальной поддержки отдельных категорий граждан (утв. Президиумом Верховного Суда Российской Федерации 17 июня 2020 г.)</a:t>
            </a:r>
            <a:r>
              <a:rPr lang="en-US" dirty="0">
                <a:latin typeface="Times New Roman" panose="02020603050405020304" pitchFamily="18" charset="0"/>
                <a:cs typeface="Times New Roman" panose="02020603050405020304" pitchFamily="18" charset="0"/>
              </a:rPr>
              <a:t>;</a:t>
            </a:r>
          </a:p>
          <a:p>
            <a:pPr algn="just"/>
            <a:r>
              <a:rPr lang="ru-RU" dirty="0">
                <a:latin typeface="Times New Roman" panose="02020603050405020304" pitchFamily="18" charset="0"/>
                <a:cs typeface="Times New Roman" panose="02020603050405020304" pitchFamily="18" charset="0"/>
              </a:rPr>
              <a:t>Постановление Пленума Верховного Суда Российской Федерации от 27 июня 2017 г. № 22 «О некоторых вопросах рассмотрения судами споров по оплате коммунальных услуг и жилого помещения, занимаемого гражданами в многоквартирном до- ме по договору социального найма или принадлежащего им на праве собственности»</a:t>
            </a:r>
          </a:p>
        </p:txBody>
      </p:sp>
    </p:spTree>
    <p:extLst>
      <p:ext uri="{BB962C8B-B14F-4D97-AF65-F5344CB8AC3E}">
        <p14:creationId xmlns:p14="http://schemas.microsoft.com/office/powerpoint/2010/main" val="39785064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p>
        </p:txBody>
      </p:sp>
      <p:sp>
        <p:nvSpPr>
          <p:cNvPr id="3" name="Объект 2"/>
          <p:cNvSpPr>
            <a:spLocks noGrp="1"/>
          </p:cNvSpPr>
          <p:nvPr>
            <p:ph idx="1"/>
          </p:nvPr>
        </p:nvSpPr>
        <p:spPr>
          <a:xfrm>
            <a:off x="457200" y="1600200"/>
            <a:ext cx="8229600" cy="4781128"/>
          </a:xfrm>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just"/>
            <a:r>
              <a:rPr lang="ru-RU" sz="3600" dirty="0">
                <a:latin typeface="Times New Roman" panose="02020603050405020304" pitchFamily="18" charset="0"/>
                <a:cs typeface="Times New Roman" panose="02020603050405020304" pitchFamily="18" charset="0"/>
              </a:rPr>
              <a:t>На сегодняшний день имеются особенности </a:t>
            </a:r>
            <a:r>
              <a:rPr lang="ru-RU" sz="3600" b="1" dirty="0">
                <a:latin typeface="Times New Roman" panose="02020603050405020304" pitchFamily="18" charset="0"/>
                <a:cs typeface="Times New Roman" panose="02020603050405020304" pitchFamily="18" charset="0"/>
              </a:rPr>
              <a:t>правового режима тепловой энергии: </a:t>
            </a:r>
          </a:p>
          <a:p>
            <a:pPr marL="457200" indent="-457200" algn="just">
              <a:buAutoNum type="arabicParenBoth"/>
            </a:pPr>
            <a:r>
              <a:rPr lang="ru-RU" sz="3600" dirty="0">
                <a:latin typeface="Times New Roman" panose="02020603050405020304" pitchFamily="18" charset="0"/>
                <a:cs typeface="Times New Roman" panose="02020603050405020304" pitchFamily="18" charset="0"/>
              </a:rPr>
              <a:t> как товара; </a:t>
            </a:r>
          </a:p>
          <a:p>
            <a:pPr marL="457200" indent="-457200" algn="just">
              <a:buFont typeface="Arial" panose="020B0604020202020204" pitchFamily="34" charset="0"/>
              <a:buAutoNum type="arabicParenBoth"/>
            </a:pPr>
            <a:r>
              <a:rPr lang="ru-RU" sz="3600" dirty="0">
                <a:latin typeface="Times New Roman" panose="02020603050405020304" pitchFamily="18" charset="0"/>
                <a:cs typeface="Times New Roman" panose="02020603050405020304" pitchFamily="18" charset="0"/>
              </a:rPr>
              <a:t> как объекта отношений по передаче тепловой энергии.</a:t>
            </a:r>
          </a:p>
          <a:p>
            <a:pPr algn="just"/>
            <a:r>
              <a:rPr lang="ru-RU" sz="3600" dirty="0">
                <a:latin typeface="Times New Roman" panose="02020603050405020304" pitchFamily="18" charset="0"/>
                <a:cs typeface="Times New Roman" panose="02020603050405020304" pitchFamily="18" charset="0"/>
              </a:rPr>
              <a:t>Тепловая энергия отнесена в к энергетическим ресурсам. (п.1 ст.2 Федерального закона от 23.11.2009 № 261-ФЗ «Об энергосбережении и о повышении энергетической эффективности и о внесении изменений в отдельные законодательные акты Российской Федерации»).</a:t>
            </a:r>
          </a:p>
        </p:txBody>
      </p:sp>
    </p:spTree>
    <p:extLst>
      <p:ext uri="{BB962C8B-B14F-4D97-AF65-F5344CB8AC3E}">
        <p14:creationId xmlns:p14="http://schemas.microsoft.com/office/powerpoint/2010/main" val="19619663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CB660507-97DE-14EE-679E-A50EE1B00E6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0AED592-A00F-0E2F-73B3-E26CBD5EC15F}"/>
              </a:ext>
            </a:extLst>
          </p:cNvPr>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p>
        </p:txBody>
      </p:sp>
      <p:sp>
        <p:nvSpPr>
          <p:cNvPr id="3" name="Объект 2">
            <a:extLst>
              <a:ext uri="{FF2B5EF4-FFF2-40B4-BE49-F238E27FC236}">
                <a16:creationId xmlns:a16="http://schemas.microsoft.com/office/drawing/2014/main" xmlns="" id="{35EDD77B-60FF-FAC2-9F51-86CBB9D1C655}"/>
              </a:ext>
            </a:extLst>
          </p:cNvPr>
          <p:cNvSpPr>
            <a:spLocks noGrp="1"/>
          </p:cNvSpPr>
          <p:nvPr>
            <p:ph idx="1"/>
          </p:nvPr>
        </p:nvSpPr>
        <p:spPr>
          <a:xfrm>
            <a:off x="457200" y="1600200"/>
            <a:ext cx="8229600" cy="4781128"/>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just"/>
            <a:r>
              <a:rPr lang="ru-RU" sz="3600" dirty="0">
                <a:latin typeface="Times New Roman" panose="02020603050405020304" pitchFamily="18" charset="0"/>
                <a:cs typeface="Times New Roman" panose="02020603050405020304" pitchFamily="18" charset="0"/>
              </a:rPr>
              <a:t>В соответствии с п.1 ст.15 Федерального закона от 27.07.2010 № 190-ФЗ «О теплоснабжении» потребители тепловой энергии приобретают тепловую энергию (мощность) и (или) теплоноситель у теплоснабжающей организации по договору теплоснабжения.</a:t>
            </a:r>
          </a:p>
          <a:p>
            <a:pPr algn="just"/>
            <a:r>
              <a:rPr lang="ru-RU" sz="3600" dirty="0">
                <a:latin typeface="Times New Roman" panose="02020603050405020304" pitchFamily="18" charset="0"/>
                <a:cs typeface="Times New Roman" panose="02020603050405020304" pitchFamily="18" charset="0"/>
              </a:rPr>
              <a:t>Согласно п.3 ст.15 Федерального закона от 27.07.2010 № 190-ФЗ «О теплоснабжении» единая теплоснабжающая организация и теплоснабжающие организации, владеющие на праве собственности или ином закон- ном основании источниками тепловой энергии и (или) тепловыми сетями в системе теплоснабжения, обязаны заключить договоры поставки тепловой энергии (мощности) и (или) теплоносителя в отношении объема тепловой нагрузки, распределенной в соответствии со схемой теплоснабжения.</a:t>
            </a:r>
          </a:p>
          <a:p>
            <a:pPr algn="just"/>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01367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20D56B70-AF03-68EE-B702-4713AE71929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9C2E778-72D1-6DE8-A9BC-3ECAA490D1A5}"/>
              </a:ext>
            </a:extLst>
          </p:cNvPr>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p>
        </p:txBody>
      </p:sp>
      <p:sp>
        <p:nvSpPr>
          <p:cNvPr id="3" name="Объект 2">
            <a:extLst>
              <a:ext uri="{FF2B5EF4-FFF2-40B4-BE49-F238E27FC236}">
                <a16:creationId xmlns:a16="http://schemas.microsoft.com/office/drawing/2014/main" xmlns="" id="{798AC1E8-3EC6-FCFE-2153-1C6B4E2B1C33}"/>
              </a:ext>
            </a:extLst>
          </p:cNvPr>
          <p:cNvSpPr>
            <a:spLocks noGrp="1"/>
          </p:cNvSpPr>
          <p:nvPr>
            <p:ph idx="1"/>
          </p:nvPr>
        </p:nvSpPr>
        <p:spPr>
          <a:xfrm>
            <a:off x="457200" y="1600200"/>
            <a:ext cx="8229600" cy="4781128"/>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just"/>
            <a:r>
              <a:rPr lang="ru-RU" sz="3600" dirty="0">
                <a:latin typeface="Times New Roman" panose="02020603050405020304" pitchFamily="18" charset="0"/>
                <a:cs typeface="Times New Roman" panose="02020603050405020304" pitchFamily="18" charset="0"/>
              </a:rPr>
              <a:t>Оплата тепловой энергии (мощности) и (или) теплоносителя осуществляется в соответствии с тарифами, установленными органами регулирования, или ценами, определяемыми соглашением сторон, в случаях, предусмотренных Федеральным законом от 27.07.2010 № 190-ФЗ «О теплоснабжении».</a:t>
            </a:r>
          </a:p>
          <a:p>
            <a:pPr algn="just"/>
            <a:r>
              <a:rPr lang="ru-RU" sz="3600" dirty="0">
                <a:latin typeface="Times New Roman" panose="02020603050405020304" pitchFamily="18" charset="0"/>
                <a:cs typeface="Times New Roman" panose="02020603050405020304" pitchFamily="18" charset="0"/>
              </a:rPr>
              <a:t>В соответствии с п.10 ст.15 Федерального закона от 27.07.2010 № 190-ФЗ «О теплоснабжении» теплоснабжение потребителей осуществляется в соответствии с Правилами организации теплоснабжения, утвержденными Постановлением Правительства РФ от 08.08.2012 № 808 «Об организации теплоснабжения в Российской Федерации и о внесении изменений в некоторые акты Правительства Российской Федерации».</a:t>
            </a:r>
          </a:p>
        </p:txBody>
      </p:sp>
    </p:spTree>
    <p:extLst>
      <p:ext uri="{BB962C8B-B14F-4D97-AF65-F5344CB8AC3E}">
        <p14:creationId xmlns:p14="http://schemas.microsoft.com/office/powerpoint/2010/main" val="5487557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4C56D02F-127B-5C0D-9E47-DA4E0E15C84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22648EE-1C38-08FB-E0EC-6259B41267B0}"/>
              </a:ext>
            </a:extLst>
          </p:cNvPr>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p>
        </p:txBody>
      </p:sp>
      <p:sp>
        <p:nvSpPr>
          <p:cNvPr id="3" name="Объект 2">
            <a:extLst>
              <a:ext uri="{FF2B5EF4-FFF2-40B4-BE49-F238E27FC236}">
                <a16:creationId xmlns:a16="http://schemas.microsoft.com/office/drawing/2014/main" xmlns="" id="{31D0D5BC-4B9D-2015-EC46-986F2B775744}"/>
              </a:ext>
            </a:extLst>
          </p:cNvPr>
          <p:cNvSpPr>
            <a:spLocks noGrp="1"/>
          </p:cNvSpPr>
          <p:nvPr>
            <p:ph idx="1"/>
          </p:nvPr>
        </p:nvSpPr>
        <p:spPr>
          <a:xfrm>
            <a:off x="457200" y="1600200"/>
            <a:ext cx="8229600" cy="4781128"/>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just"/>
            <a:r>
              <a:rPr lang="ru-RU" sz="3600" dirty="0">
                <a:latin typeface="Times New Roman" panose="02020603050405020304" pitchFamily="18" charset="0"/>
                <a:cs typeface="Times New Roman" panose="02020603050405020304" pitchFamily="18" charset="0"/>
              </a:rPr>
              <a:t>Согласно п. 22 Правил организации теплоснабжения договорный объем потребления тепловой энергии и (или) теплоносителя заявляется потребителем ежегодно (за исключением граждан- потребителей, а также управляющих организаций или товариществ собственников жилья либо жилищных кооперативов или иных специализированных потребительских кооперативов, осуществляющим деятельность по управлению многоквартирными домами и заключивших договоры с ресурсоснабжающими организациями) единой теплоснабжающей организации до 1 марта года, предшествующего году, в котором предполагается по- ставка. Если объем потребления не заявлен в указанные сроки, в следующем году действуют объемы потребления текущего года.</a:t>
            </a:r>
          </a:p>
        </p:txBody>
      </p:sp>
    </p:spTree>
    <p:extLst>
      <p:ext uri="{BB962C8B-B14F-4D97-AF65-F5344CB8AC3E}">
        <p14:creationId xmlns:p14="http://schemas.microsoft.com/office/powerpoint/2010/main" val="1443781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effectLst/>
      </p:bgPr>
    </p:bg>
    <p:spTree>
      <p:nvGrpSpPr>
        <p:cNvPr id="1" name="">
          <a:extLst>
            <a:ext uri="{FF2B5EF4-FFF2-40B4-BE49-F238E27FC236}">
              <a16:creationId xmlns:a16="http://schemas.microsoft.com/office/drawing/2014/main" xmlns="" id="{EBD4822F-7627-23C7-F09F-258F77DBAD7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8A992CA-4A65-2A10-6D8C-A77985071851}"/>
              </a:ext>
            </a:extLst>
          </p:cNvPr>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Стратегические задачи в сфере теплоснабжения</a:t>
            </a:r>
          </a:p>
        </p:txBody>
      </p:sp>
      <p:sp>
        <p:nvSpPr>
          <p:cNvPr id="3" name="Объект 2">
            <a:extLst>
              <a:ext uri="{FF2B5EF4-FFF2-40B4-BE49-F238E27FC236}">
                <a16:creationId xmlns:a16="http://schemas.microsoft.com/office/drawing/2014/main" xmlns="" id="{4CFBADC2-7246-8B2E-4111-B83EB17999DF}"/>
              </a:ext>
            </a:extLst>
          </p:cNvPr>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Autofit/>
          </a:bodyPr>
          <a:lstStyle/>
          <a:p>
            <a:pPr algn="just"/>
            <a:r>
              <a:rPr lang="ru-RU" sz="1700" b="1" dirty="0">
                <a:latin typeface="Times New Roman" panose="02020603050405020304" pitchFamily="18" charset="0"/>
                <a:cs typeface="Times New Roman" panose="02020603050405020304" pitchFamily="18" charset="0"/>
              </a:rPr>
              <a:t>В комплекс первоочередных мер по повышению инвестиционной привлекательности теплоснабжения входят: </a:t>
            </a:r>
          </a:p>
          <a:p>
            <a:pPr algn="just">
              <a:buFont typeface="Wingdings" pitchFamily="2" charset="2"/>
              <a:buChar char="ü"/>
            </a:pPr>
            <a:r>
              <a:rPr lang="ru-RU" sz="1700" dirty="0">
                <a:latin typeface="Times New Roman" panose="02020603050405020304" pitchFamily="18" charset="0"/>
                <a:cs typeface="Times New Roman" panose="02020603050405020304" pitchFamily="18" charset="0"/>
              </a:rPr>
              <a:t>совершенствование методов ценового (тарифного) регулирования, стимулирующих инвестиционное развитие теплоснабжения; </a:t>
            </a:r>
          </a:p>
          <a:p>
            <a:pPr algn="just">
              <a:buFont typeface="Wingdings" pitchFamily="2" charset="2"/>
              <a:buChar char="ü"/>
            </a:pPr>
            <a:r>
              <a:rPr lang="ru-RU" sz="1700" dirty="0">
                <a:latin typeface="Times New Roman" panose="02020603050405020304" pitchFamily="18" charset="0"/>
                <a:cs typeface="Times New Roman" panose="02020603050405020304" pitchFamily="18" charset="0"/>
              </a:rPr>
              <a:t>обеспечение отнесения муниципальных образований к ценовым зонам теплоснабжения (модель "альтернативная котельная"); </a:t>
            </a:r>
          </a:p>
          <a:p>
            <a:pPr algn="just">
              <a:buFont typeface="Wingdings" pitchFamily="2" charset="2"/>
              <a:buChar char="ü"/>
            </a:pPr>
            <a:r>
              <a:rPr lang="ru-RU" sz="1700" dirty="0">
                <a:latin typeface="Times New Roman" panose="02020603050405020304" pitchFamily="18" charset="0"/>
                <a:cs typeface="Times New Roman" panose="02020603050405020304" pitchFamily="18" charset="0"/>
              </a:rPr>
              <a:t>выделение из состава тарифа на тепловую энергию инвестиционной составляющей с установлением ее без учета предельных индексов изменения платы граждан за коммунальные услуги; </a:t>
            </a:r>
          </a:p>
          <a:p>
            <a:pPr algn="just">
              <a:buFont typeface="Wingdings" pitchFamily="2" charset="2"/>
              <a:buChar char="ü"/>
            </a:pPr>
            <a:r>
              <a:rPr lang="ru-RU" sz="1700" dirty="0">
                <a:latin typeface="Times New Roman" panose="02020603050405020304" pitchFamily="18" charset="0"/>
                <a:cs typeface="Times New Roman" panose="02020603050405020304" pitchFamily="18" charset="0"/>
              </a:rPr>
              <a:t>исключение необходимости согласования с антимонопольным органом внесения изменений в концессионные соглашения в сфере теплоснабжения в части условий, не являющихся существенными, по аналогии со сферами газоснабжения, электроэнергетики, обращения с твердыми коммунальными отходами; </a:t>
            </a:r>
          </a:p>
          <a:p>
            <a:pPr algn="just">
              <a:buFont typeface="Wingdings" pitchFamily="2" charset="2"/>
              <a:buChar char="ü"/>
            </a:pPr>
            <a:r>
              <a:rPr lang="ru-RU" sz="1700" dirty="0">
                <a:latin typeface="Times New Roman" panose="02020603050405020304" pitchFamily="18" charset="0"/>
                <a:cs typeface="Times New Roman" panose="02020603050405020304" pitchFamily="18" charset="0"/>
              </a:rPr>
              <a:t>совершенствование мер, обеспечивающих оплату потребителями 100 процентов потребленной тепловой энергии, в том числе на подогрев воды в целях горячего водоснабжения.</a:t>
            </a:r>
          </a:p>
        </p:txBody>
      </p:sp>
    </p:spTree>
    <p:extLst>
      <p:ext uri="{BB962C8B-B14F-4D97-AF65-F5344CB8AC3E}">
        <p14:creationId xmlns:p14="http://schemas.microsoft.com/office/powerpoint/2010/main" val="428431886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878C6591-25BC-35FD-17FD-54452B727443}"/>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CDB356F-9330-2D10-1A6B-1F1D5989C21E}"/>
              </a:ext>
            </a:extLst>
          </p:cNvPr>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p>
        </p:txBody>
      </p:sp>
      <p:sp>
        <p:nvSpPr>
          <p:cNvPr id="3" name="Объект 2">
            <a:extLst>
              <a:ext uri="{FF2B5EF4-FFF2-40B4-BE49-F238E27FC236}">
                <a16:creationId xmlns:a16="http://schemas.microsoft.com/office/drawing/2014/main" xmlns="" id="{8C3FC02D-584E-455A-11DB-F60F31CEBD23}"/>
              </a:ext>
            </a:extLst>
          </p:cNvPr>
          <p:cNvSpPr>
            <a:spLocks noGrp="1"/>
          </p:cNvSpPr>
          <p:nvPr>
            <p:ph idx="1"/>
          </p:nvPr>
        </p:nvSpPr>
        <p:spPr>
          <a:xfrm>
            <a:off x="457200" y="1600200"/>
            <a:ext cx="8229600" cy="4781128"/>
          </a:xfrm>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lgn="just">
              <a:buFont typeface="Wingdings" pitchFamily="2" charset="2"/>
              <a:buChar char="ü"/>
            </a:pPr>
            <a:r>
              <a:rPr lang="ru-RU" sz="3600" b="1" dirty="0">
                <a:latin typeface="Times New Roman" panose="02020603050405020304" pitchFamily="18" charset="0"/>
                <a:cs typeface="Times New Roman" panose="02020603050405020304" pitchFamily="18" charset="0"/>
              </a:rPr>
              <a:t>Рассматривая особенности правового режима тепловой энергии как объекта отношений по передаче тепловой энергии, необходимо учитывать следующее.</a:t>
            </a:r>
          </a:p>
          <a:p>
            <a:pPr algn="just"/>
            <a:r>
              <a:rPr lang="ru-RU" sz="3600" dirty="0">
                <a:latin typeface="Times New Roman" panose="02020603050405020304" pitchFamily="18" charset="0"/>
                <a:cs typeface="Times New Roman" panose="02020603050405020304" pitchFamily="18" charset="0"/>
              </a:rPr>
              <a:t>Согласно п. 1 ст. 17 Федерального закона от 27.07.2010 № 190-ФЗ «О теплоснабжении» передача тепловой энергии, теплоносителя осуществляется на основании договора оказания услуг по передаче тепловой энергии, теплоносителя, заключенного теплосетевой организацией с теплоснабжающей организацией.</a:t>
            </a:r>
          </a:p>
        </p:txBody>
      </p:sp>
    </p:spTree>
    <p:extLst>
      <p:ext uri="{BB962C8B-B14F-4D97-AF65-F5344CB8AC3E}">
        <p14:creationId xmlns:p14="http://schemas.microsoft.com/office/powerpoint/2010/main" val="31181078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E69B1472-1EEC-D3CE-FDB8-E037695DC0D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824D517-0CC6-30C2-8C0A-045C5E931BC0}"/>
              </a:ext>
            </a:extLst>
          </p:cNvPr>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p>
        </p:txBody>
      </p:sp>
      <p:sp>
        <p:nvSpPr>
          <p:cNvPr id="3" name="Объект 2">
            <a:extLst>
              <a:ext uri="{FF2B5EF4-FFF2-40B4-BE49-F238E27FC236}">
                <a16:creationId xmlns:a16="http://schemas.microsoft.com/office/drawing/2014/main" xmlns="" id="{C136EC65-3CDC-3195-AB67-4CC6B4C2043B}"/>
              </a:ext>
            </a:extLst>
          </p:cNvPr>
          <p:cNvSpPr>
            <a:spLocks noGrp="1"/>
          </p:cNvSpPr>
          <p:nvPr>
            <p:ph idx="1"/>
          </p:nvPr>
        </p:nvSpPr>
        <p:spPr>
          <a:xfrm>
            <a:off x="457200" y="1600200"/>
            <a:ext cx="8229600" cy="4781128"/>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just"/>
            <a:r>
              <a:rPr lang="ru-RU" sz="3600" dirty="0">
                <a:latin typeface="Times New Roman" panose="02020603050405020304" pitchFamily="18" charset="0"/>
                <a:cs typeface="Times New Roman" panose="02020603050405020304" pitchFamily="18" charset="0"/>
              </a:rPr>
              <a:t>Согласно п. 1 ст.17 Федерального закона от 27.07.2010 № 190-ФЗ «О теплоснабжении» передача тепловой энергии, теплоносителя осуществляется на основании договора оказания услуг по передаче тепловой энергии, теплоносителя, заключенного теплосетевой организацией с теплоснабжающей организацией.</a:t>
            </a:r>
          </a:p>
          <a:p>
            <a:pPr algn="just"/>
            <a:r>
              <a:rPr lang="ru-RU" sz="3600" dirty="0">
                <a:latin typeface="Times New Roman" panose="02020603050405020304" pitchFamily="18" charset="0"/>
                <a:cs typeface="Times New Roman" panose="02020603050405020304" pitchFamily="18" charset="0"/>
              </a:rPr>
              <a:t>Согласно п. 57 Правил организации теплоснабжения в договоре оказания услуг по передаче тепловой энергии, теплоносителя должны быть указаны в том числе объемы и предполагаемый режим передачи тепловой энергии, теплоносителя с разбивкой по месяцам и с привязкой к распределению нагрузки в схеме теплоснабжения.</a:t>
            </a:r>
          </a:p>
        </p:txBody>
      </p:sp>
    </p:spTree>
    <p:extLst>
      <p:ext uri="{BB962C8B-B14F-4D97-AF65-F5344CB8AC3E}">
        <p14:creationId xmlns:p14="http://schemas.microsoft.com/office/powerpoint/2010/main" val="31770433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59A4C5BB-8461-40AE-14BA-B34423554EA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5AC6D5A-922E-4CFD-F8DF-FBA68E682291}"/>
              </a:ext>
            </a:extLst>
          </p:cNvPr>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p>
        </p:txBody>
      </p:sp>
      <p:sp>
        <p:nvSpPr>
          <p:cNvPr id="3" name="Объект 2">
            <a:extLst>
              <a:ext uri="{FF2B5EF4-FFF2-40B4-BE49-F238E27FC236}">
                <a16:creationId xmlns:a16="http://schemas.microsoft.com/office/drawing/2014/main" xmlns="" id="{34D91E96-FAC0-FDA5-475B-B92FE7F26568}"/>
              </a:ext>
            </a:extLst>
          </p:cNvPr>
          <p:cNvSpPr>
            <a:spLocks noGrp="1"/>
          </p:cNvSpPr>
          <p:nvPr>
            <p:ph idx="1"/>
          </p:nvPr>
        </p:nvSpPr>
        <p:spPr>
          <a:xfrm>
            <a:off x="457200" y="1600200"/>
            <a:ext cx="8229600" cy="4781128"/>
          </a:xfrm>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lgn="just"/>
            <a:r>
              <a:rPr lang="ru-RU" sz="3600" dirty="0">
                <a:latin typeface="Times New Roman" panose="02020603050405020304" pitchFamily="18" charset="0"/>
                <a:cs typeface="Times New Roman" panose="02020603050405020304" pitchFamily="18" charset="0"/>
              </a:rPr>
              <a:t>По функциональному назначению </a:t>
            </a:r>
            <a:r>
              <a:rPr lang="ru-RU" sz="3600" b="1" dirty="0">
                <a:latin typeface="Times New Roman" panose="02020603050405020304" pitchFamily="18" charset="0"/>
                <a:cs typeface="Times New Roman" panose="02020603050405020304" pitchFamily="18" charset="0"/>
              </a:rPr>
              <a:t>объекты теплоснабжения </a:t>
            </a:r>
            <a:r>
              <a:rPr lang="ru-RU" sz="3600" dirty="0">
                <a:latin typeface="Times New Roman" panose="02020603050405020304" pitchFamily="18" charset="0"/>
                <a:cs typeface="Times New Roman" panose="02020603050405020304" pitchFamily="18" charset="0"/>
              </a:rPr>
              <a:t>можно условно подразделить на три группы: </a:t>
            </a:r>
          </a:p>
          <a:p>
            <a:pPr marL="0" indent="0" algn="just">
              <a:buNone/>
            </a:pPr>
            <a:r>
              <a:rPr lang="ru-RU" sz="3600" dirty="0">
                <a:latin typeface="Times New Roman" panose="02020603050405020304" pitchFamily="18" charset="0"/>
                <a:cs typeface="Times New Roman" panose="02020603050405020304" pitchFamily="18" charset="0"/>
              </a:rPr>
              <a:t>	(а) объекты, предназначенные для производства тепловой энергии; </a:t>
            </a:r>
          </a:p>
          <a:p>
            <a:pPr marL="0" indent="0" algn="just">
              <a:buNone/>
            </a:pPr>
            <a:r>
              <a:rPr lang="ru-RU" sz="3600" dirty="0">
                <a:latin typeface="Times New Roman" panose="02020603050405020304" pitchFamily="18" charset="0"/>
                <a:cs typeface="Times New Roman" panose="02020603050405020304" pitchFamily="18" charset="0"/>
              </a:rPr>
              <a:t>	(б) объекты, предназначенные для использования тепловой энергии, теплоносителя для нужд потребителя тепловой энергии; </a:t>
            </a:r>
          </a:p>
          <a:p>
            <a:pPr marL="0" indent="0" algn="just">
              <a:buNone/>
            </a:pPr>
            <a:r>
              <a:rPr lang="ru-RU" sz="3600" dirty="0">
                <a:latin typeface="Times New Roman" panose="02020603050405020304" pitchFamily="18" charset="0"/>
                <a:cs typeface="Times New Roman" panose="02020603050405020304" pitchFamily="18" charset="0"/>
              </a:rPr>
              <a:t>	(в) объекты, предназначенные для передачи тепловой энергии.</a:t>
            </a:r>
          </a:p>
        </p:txBody>
      </p:sp>
    </p:spTree>
    <p:extLst>
      <p:ext uri="{BB962C8B-B14F-4D97-AF65-F5344CB8AC3E}">
        <p14:creationId xmlns:p14="http://schemas.microsoft.com/office/powerpoint/2010/main" val="25165083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A1BC328C-439A-3C03-B129-88AC9601380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3E0FFD6-C186-6440-DB67-55C4D04FBB0C}"/>
              </a:ext>
            </a:extLst>
          </p:cNvPr>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p>
        </p:txBody>
      </p:sp>
      <p:sp>
        <p:nvSpPr>
          <p:cNvPr id="3" name="Объект 2">
            <a:extLst>
              <a:ext uri="{FF2B5EF4-FFF2-40B4-BE49-F238E27FC236}">
                <a16:creationId xmlns:a16="http://schemas.microsoft.com/office/drawing/2014/main" xmlns="" id="{31186DA8-A471-EA17-F2C3-5E1DC1A3CBDF}"/>
              </a:ext>
            </a:extLst>
          </p:cNvPr>
          <p:cNvSpPr>
            <a:spLocks noGrp="1"/>
          </p:cNvSpPr>
          <p:nvPr>
            <p:ph idx="1"/>
          </p:nvPr>
        </p:nvSpPr>
        <p:spPr>
          <a:xfrm>
            <a:off x="457200" y="1600200"/>
            <a:ext cx="8229600" cy="4781128"/>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just"/>
            <a:r>
              <a:rPr lang="ru-RU" sz="3600" dirty="0">
                <a:latin typeface="Times New Roman" panose="02020603050405020304" pitchFamily="18" charset="0"/>
                <a:cs typeface="Times New Roman" panose="02020603050405020304" pitchFamily="18" charset="0"/>
              </a:rPr>
              <a:t>В случае, когда объекты теплоснабжения отвечают признакам недвижимого имущества, закрепленного в п.1 ст.130 Гражданского кодекса РФ, необходимо учитывать положения действующего законодательства, устанавливающего требования в отношении регистрации прав на такое имущество и сделок с ним.</a:t>
            </a:r>
          </a:p>
          <a:p>
            <a:pPr algn="just"/>
            <a:r>
              <a:rPr lang="ru-RU" sz="3600" dirty="0">
                <a:latin typeface="Times New Roman" panose="02020603050405020304" pitchFamily="18" charset="0"/>
                <a:cs typeface="Times New Roman" panose="02020603050405020304" pitchFamily="18" charset="0"/>
              </a:rPr>
              <a:t>Согласно п.1 ст.21 Федерального закона от 27.07.2010 № 190-ФЗ «О теплоснабжении» в целях недопущения ущемления прав и законных интересов потребителей тепловой энергии собственники или иные законные владельцы источников тепловой энергии, тепловых сетей обязаны осуществлять согласование с органами местного самоуправления и в случаях, установленных настоящей статьей, с потребителями вывода указанных объектов в ремонт и из эксплуатации.</a:t>
            </a:r>
          </a:p>
        </p:txBody>
      </p:sp>
    </p:spTree>
    <p:extLst>
      <p:ext uri="{BB962C8B-B14F-4D97-AF65-F5344CB8AC3E}">
        <p14:creationId xmlns:p14="http://schemas.microsoft.com/office/powerpoint/2010/main" val="21114611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0F4F6733-DEC1-EE5A-F761-CF160FA7FFB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4F0321A-DE41-C254-D97F-4BFA46142EA6}"/>
              </a:ext>
            </a:extLst>
          </p:cNvPr>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p>
        </p:txBody>
      </p:sp>
      <p:sp>
        <p:nvSpPr>
          <p:cNvPr id="3" name="Объект 2">
            <a:extLst>
              <a:ext uri="{FF2B5EF4-FFF2-40B4-BE49-F238E27FC236}">
                <a16:creationId xmlns:a16="http://schemas.microsoft.com/office/drawing/2014/main" xmlns="" id="{C8A3BEA6-DAB1-AECF-2D14-2840D7FA2D27}"/>
              </a:ext>
            </a:extLst>
          </p:cNvPr>
          <p:cNvSpPr>
            <a:spLocks noGrp="1"/>
          </p:cNvSpPr>
          <p:nvPr>
            <p:ph idx="1"/>
          </p:nvPr>
        </p:nvSpPr>
        <p:spPr>
          <a:xfrm>
            <a:off x="457200" y="1600200"/>
            <a:ext cx="8229600" cy="4781128"/>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just"/>
            <a:r>
              <a:rPr lang="ru-RU" sz="3600" dirty="0">
                <a:latin typeface="Times New Roman" panose="02020603050405020304" pitchFamily="18" charset="0"/>
                <a:cs typeface="Times New Roman" panose="02020603050405020304" pitchFamily="18" charset="0"/>
              </a:rPr>
              <a:t>В соответствии с п. 3 ст. 21 Федерального закона от 27.07.2010 № 190-ФЗ «О теплоснабжении» порядок вывода в ремонт или из эксплуатации источников тепловой энергии, тепловых сетей устанавливается Правительством Российской Федерации в соответствии с положениями настоящей статьи, с особенностями, установленными для ценовых зон теплоснабжения статьей 23.12 настоящего Федерального закона, и с другими федеральными законами и должен, в частности, включать в себя порядок и сроки принятия органами местного самоуправления предусмотренных настоящей статьей решений о согласовании или несогласовании вывода указанных объектов в ремонт или из эксплуатации.</a:t>
            </a:r>
          </a:p>
        </p:txBody>
      </p:sp>
    </p:spTree>
    <p:extLst>
      <p:ext uri="{BB962C8B-B14F-4D97-AF65-F5344CB8AC3E}">
        <p14:creationId xmlns:p14="http://schemas.microsoft.com/office/powerpoint/2010/main" val="21848027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2927FCAE-F0F2-5C7D-E526-8CD143C48FE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69EA2F0-19C5-B40F-E882-CF7AEF8A7AFF}"/>
              </a:ext>
            </a:extLst>
          </p:cNvPr>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p>
        </p:txBody>
      </p:sp>
      <p:sp>
        <p:nvSpPr>
          <p:cNvPr id="3" name="Объект 2">
            <a:extLst>
              <a:ext uri="{FF2B5EF4-FFF2-40B4-BE49-F238E27FC236}">
                <a16:creationId xmlns:a16="http://schemas.microsoft.com/office/drawing/2014/main" xmlns="" id="{027A300F-1868-C1FD-12C1-B8371FBDC839}"/>
              </a:ext>
            </a:extLst>
          </p:cNvPr>
          <p:cNvSpPr>
            <a:spLocks noGrp="1"/>
          </p:cNvSpPr>
          <p:nvPr>
            <p:ph idx="1"/>
          </p:nvPr>
        </p:nvSpPr>
        <p:spPr>
          <a:xfrm>
            <a:off x="457200" y="1600200"/>
            <a:ext cx="8229600" cy="4781128"/>
          </a:xfrm>
        </p:spPr>
        <p:style>
          <a:lnRef idx="1">
            <a:schemeClr val="accent3"/>
          </a:lnRef>
          <a:fillRef idx="2">
            <a:schemeClr val="accent3"/>
          </a:fillRef>
          <a:effectRef idx="1">
            <a:schemeClr val="accent3"/>
          </a:effectRef>
          <a:fontRef idx="minor">
            <a:schemeClr val="dk1"/>
          </a:fontRef>
        </p:style>
        <p:txBody>
          <a:bodyPr>
            <a:noAutofit/>
          </a:bodyPr>
          <a:lstStyle/>
          <a:p>
            <a:pPr algn="just"/>
            <a:r>
              <a:rPr lang="ru-RU" sz="1700" dirty="0">
                <a:latin typeface="Times New Roman" panose="02020603050405020304" pitchFamily="18" charset="0"/>
                <a:cs typeface="Times New Roman" panose="02020603050405020304" pitchFamily="18" charset="0"/>
              </a:rPr>
              <a:t>Необходимо учитывать, что действующим законодательством установлен особый правового режима объектов теплоснабжения в зависимости от формы собственности. Данные особенности прямо предусмотрены Главой 6.1 Федерального закона от 27.07.2010 № 190-ФЗ «О теплоснабжении».</a:t>
            </a:r>
          </a:p>
          <a:p>
            <a:pPr algn="just"/>
            <a:r>
              <a:rPr lang="ru-RU" sz="1700" dirty="0">
                <a:latin typeface="Times New Roman" panose="02020603050405020304" pitchFamily="18" charset="0"/>
                <a:cs typeface="Times New Roman" panose="02020603050405020304" pitchFamily="18" charset="0"/>
              </a:rPr>
              <a:t>Согласно п.1 ст.28.1 Федерального закона от 27.07.2010 № 190-ФЗ «О теплоснабжении» передача прав владения и (или) пользования объектами теплоснабжения, находящимися в государственной или муниципальной собственности, осуществляется только по договорам их аренды, которые заключаются в соответствии с требованиями гражданского законодательства, антимонопольного законодательства Российской Федерации и принятых в соответствии с ними иных нормативных правовых актов Российской Феде рации с учетом особенностей, предусмотренных Федеральным законом от 27.07.2010 № 190-ФЗ «О теплоснабжении», или по концессионным соглашениям, заключенным в соответствии с требованиями законодательства Российской Федерации о концессионных соглашениях, за исключением предусмотренных законодательством Российской Федерации о несостоятельности (банкротстве) и законодательством Российской Федерации о приватизации случаев передачи прав на такие объекты.</a:t>
            </a:r>
          </a:p>
        </p:txBody>
      </p:sp>
    </p:spTree>
    <p:extLst>
      <p:ext uri="{BB962C8B-B14F-4D97-AF65-F5344CB8AC3E}">
        <p14:creationId xmlns:p14="http://schemas.microsoft.com/office/powerpoint/2010/main" val="133078232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59D78951-1174-ED06-F61B-A676EBC2B2E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B17606F-6F56-64C2-C48E-3ADB9FB7DDFB}"/>
              </a:ext>
            </a:extLst>
          </p:cNvPr>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p>
        </p:txBody>
      </p:sp>
      <p:sp>
        <p:nvSpPr>
          <p:cNvPr id="3" name="Объект 2">
            <a:extLst>
              <a:ext uri="{FF2B5EF4-FFF2-40B4-BE49-F238E27FC236}">
                <a16:creationId xmlns:a16="http://schemas.microsoft.com/office/drawing/2014/main" xmlns="" id="{ABD34F51-B99C-4D4B-BD54-7BED8316189D}"/>
              </a:ext>
            </a:extLst>
          </p:cNvPr>
          <p:cNvSpPr>
            <a:spLocks noGrp="1"/>
          </p:cNvSpPr>
          <p:nvPr>
            <p:ph idx="1"/>
          </p:nvPr>
        </p:nvSpPr>
        <p:spPr>
          <a:xfrm>
            <a:off x="457200" y="1600200"/>
            <a:ext cx="8229600" cy="4781128"/>
          </a:xfrm>
        </p:spPr>
        <p:style>
          <a:lnRef idx="1">
            <a:schemeClr val="accent3"/>
          </a:lnRef>
          <a:fillRef idx="2">
            <a:schemeClr val="accent3"/>
          </a:fillRef>
          <a:effectRef idx="1">
            <a:schemeClr val="accent3"/>
          </a:effectRef>
          <a:fontRef idx="minor">
            <a:schemeClr val="dk1"/>
          </a:fontRef>
        </p:style>
        <p:txBody>
          <a:bodyPr>
            <a:noAutofit/>
          </a:bodyPr>
          <a:lstStyle/>
          <a:p>
            <a:pPr algn="just"/>
            <a:r>
              <a:rPr lang="ru-RU" sz="1700" dirty="0">
                <a:latin typeface="Times New Roman" panose="02020603050405020304" pitchFamily="18" charset="0"/>
                <a:cs typeface="Times New Roman" panose="02020603050405020304" pitchFamily="18" charset="0"/>
              </a:rPr>
              <a:t>Согласно п. 4 ст. 28.1. объекты теплоснабжения, которые находятся в государственной или муниципальной собственности и права владения и (или) пользования которыми передаются по договору аренды или концессионному соглашению, подлежат техническому обследованию в соответствии с требованиями, установленными настоящим Федеральным законом. Результаты технического обследования объектов теплоснабжения указываются в составе конкурсной документации.</a:t>
            </a:r>
          </a:p>
          <a:p>
            <a:pPr algn="just"/>
            <a:r>
              <a:rPr lang="ru-RU" sz="1700" dirty="0">
                <a:latin typeface="Times New Roman" panose="02020603050405020304" pitchFamily="18" charset="0"/>
                <a:cs typeface="Times New Roman" panose="02020603050405020304" pitchFamily="18" charset="0"/>
              </a:rPr>
              <a:t>В соответствии с п. 5 ст. 28.1. договоры аренды объектов теплоснабжения, находящихся в государственной или муниципальной собственности, заключаются по результатам проведения конкурсов на право заключения этих договоров в порядке, установленном антимонопольным законодательством Российской Федерации и принятыми в соответствии с ним иными нормативными правовыми актами Российской Федерации, с учетом предусмотренных настоящим Федеральным законом особенностей и на условиях, указанных в конкурсной документации и в заявках на участие в таких конкурсах, поданных участниками торгов, с которыми заключаются эти договоры, за исключением случая, предусмотренного статьей 28.5 настоящего Федерального закона.</a:t>
            </a:r>
          </a:p>
        </p:txBody>
      </p:sp>
    </p:spTree>
    <p:extLst>
      <p:ext uri="{BB962C8B-B14F-4D97-AF65-F5344CB8AC3E}">
        <p14:creationId xmlns:p14="http://schemas.microsoft.com/office/powerpoint/2010/main" val="151136987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21E0DCE4-627D-DF25-B563-2D32101E21A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0BD522D-799E-8D09-293F-2DC2BBD3DEB4}"/>
              </a:ext>
            </a:extLst>
          </p:cNvPr>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p>
        </p:txBody>
      </p:sp>
      <p:sp>
        <p:nvSpPr>
          <p:cNvPr id="3" name="Объект 2">
            <a:extLst>
              <a:ext uri="{FF2B5EF4-FFF2-40B4-BE49-F238E27FC236}">
                <a16:creationId xmlns:a16="http://schemas.microsoft.com/office/drawing/2014/main" xmlns="" id="{1393C1E4-9242-8E6F-D329-6F3A0FD5AA0C}"/>
              </a:ext>
            </a:extLst>
          </p:cNvPr>
          <p:cNvSpPr>
            <a:spLocks noGrp="1"/>
          </p:cNvSpPr>
          <p:nvPr>
            <p:ph idx="1"/>
          </p:nvPr>
        </p:nvSpPr>
        <p:spPr>
          <a:xfrm>
            <a:off x="457200" y="1600200"/>
            <a:ext cx="8229600" cy="4781128"/>
          </a:xfrm>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algn="just"/>
            <a:r>
              <a:rPr lang="ru-RU" sz="3600" dirty="0">
                <a:latin typeface="Times New Roman" panose="02020603050405020304" pitchFamily="18" charset="0"/>
                <a:cs typeface="Times New Roman" panose="02020603050405020304" pitchFamily="18" charset="0"/>
              </a:rPr>
              <a:t>Рассматривая особенности правового положения </a:t>
            </a:r>
            <a:r>
              <a:rPr lang="ru-RU" sz="3600" b="1" dirty="0">
                <a:latin typeface="Times New Roman" panose="02020603050405020304" pitchFamily="18" charset="0"/>
                <a:cs typeface="Times New Roman" panose="02020603050405020304" pitchFamily="18" charset="0"/>
              </a:rPr>
              <a:t>субъектов теплоснабжения </a:t>
            </a:r>
            <a:r>
              <a:rPr lang="ru-RU" sz="3600" dirty="0">
                <a:latin typeface="Times New Roman" panose="02020603050405020304" pitchFamily="18" charset="0"/>
                <a:cs typeface="Times New Roman" panose="02020603050405020304" pitchFamily="18" charset="0"/>
              </a:rPr>
              <a:t>с использованием классификации «поставщик — покупатель», следует учитывать, что данные особенности закреплены как в Федеральном законе от 27.07.2010 № 190-ФЗ «О теплоснабжении», так и в подзаконных актах.</a:t>
            </a:r>
          </a:p>
          <a:p>
            <a:pPr algn="just"/>
            <a:r>
              <a:rPr lang="ru-RU" sz="3600" dirty="0">
                <a:latin typeface="Times New Roman" panose="02020603050405020304" pitchFamily="18" charset="0"/>
                <a:cs typeface="Times New Roman" panose="02020603050405020304" pitchFamily="18" charset="0"/>
              </a:rPr>
              <a:t>Глава 4 Федерального закона от 27.07.2010 № 190-ФЗ «О теплоснабжении» содержит положения об отношениях теплоснабжающих организаций, теплосетевых организаций и потребителей тепловой энергии. В данной главе установлены особенности правового положения потребителей тепловой энергии, теплоснабжающих организаций и теплосетевых организаций при подключении к системам теплоснабжения, поставке тепловой энергии, передаче тепловой энергии.</a:t>
            </a:r>
          </a:p>
        </p:txBody>
      </p:sp>
    </p:spTree>
    <p:extLst>
      <p:ext uri="{BB962C8B-B14F-4D97-AF65-F5344CB8AC3E}">
        <p14:creationId xmlns:p14="http://schemas.microsoft.com/office/powerpoint/2010/main" val="4421043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45635E9A-B853-E7DE-3836-E634E4FE071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96276E8-5172-6759-7781-51211CEE873C}"/>
              </a:ext>
            </a:extLst>
          </p:cNvPr>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p>
        </p:txBody>
      </p:sp>
      <p:sp>
        <p:nvSpPr>
          <p:cNvPr id="3" name="Объект 2">
            <a:extLst>
              <a:ext uri="{FF2B5EF4-FFF2-40B4-BE49-F238E27FC236}">
                <a16:creationId xmlns:a16="http://schemas.microsoft.com/office/drawing/2014/main" xmlns="" id="{C0B56F78-8B0E-0317-1F72-DBF8694B8AF2}"/>
              </a:ext>
            </a:extLst>
          </p:cNvPr>
          <p:cNvSpPr>
            <a:spLocks noGrp="1"/>
          </p:cNvSpPr>
          <p:nvPr>
            <p:ph idx="1"/>
          </p:nvPr>
        </p:nvSpPr>
        <p:spPr>
          <a:xfrm>
            <a:off x="457200" y="1600200"/>
            <a:ext cx="8229600" cy="4781128"/>
          </a:xfrm>
        </p:spPr>
        <p:style>
          <a:lnRef idx="1">
            <a:schemeClr val="accent3"/>
          </a:lnRef>
          <a:fillRef idx="2">
            <a:schemeClr val="accent3"/>
          </a:fillRef>
          <a:effectRef idx="1">
            <a:schemeClr val="accent3"/>
          </a:effectRef>
          <a:fontRef idx="minor">
            <a:schemeClr val="dk1"/>
          </a:fontRef>
        </p:style>
        <p:txBody>
          <a:bodyPr>
            <a:noAutofit/>
          </a:bodyPr>
          <a:lstStyle/>
          <a:p>
            <a:pPr algn="just"/>
            <a:r>
              <a:rPr lang="ru-RU" sz="2400" dirty="0">
                <a:latin typeface="Times New Roman" panose="02020603050405020304" pitchFamily="18" charset="0"/>
                <a:cs typeface="Times New Roman" panose="02020603050405020304" pitchFamily="18" charset="0"/>
              </a:rPr>
              <a:t>Согласно п.1 ст.13 Федерального закона от 27.07.2010 № 190-ФЗ «О теплоснабжении» потребители тепловой энергии, в том числе застройщики, планирующие подключение (технологическое присоединение) к системе теплоснабжения, заключают договоры о подключении (технологическом присоединении) к системе теплоснабжения и вносят плату за подключение (технологическое присоединение) к системе теплоснабжения в порядке, установленном статьей 14 настоящего Федерального закона, с учетом особенностей, установленных для ценовых зон теплоснабжения статьей 23.10 настоящего Федерального закона. в порядке, установленном данным законом. </a:t>
            </a:r>
          </a:p>
        </p:txBody>
      </p:sp>
    </p:spTree>
    <p:extLst>
      <p:ext uri="{BB962C8B-B14F-4D97-AF65-F5344CB8AC3E}">
        <p14:creationId xmlns:p14="http://schemas.microsoft.com/office/powerpoint/2010/main" val="120249517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45635E9A-B853-E7DE-3836-E634E4FE071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96276E8-5172-6759-7781-51211CEE873C}"/>
              </a:ext>
            </a:extLst>
          </p:cNvPr>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p>
        </p:txBody>
      </p:sp>
      <p:sp>
        <p:nvSpPr>
          <p:cNvPr id="3" name="Объект 2">
            <a:extLst>
              <a:ext uri="{FF2B5EF4-FFF2-40B4-BE49-F238E27FC236}">
                <a16:creationId xmlns:a16="http://schemas.microsoft.com/office/drawing/2014/main" xmlns="" id="{C0B56F78-8B0E-0317-1F72-DBF8694B8AF2}"/>
              </a:ext>
            </a:extLst>
          </p:cNvPr>
          <p:cNvSpPr>
            <a:spLocks noGrp="1"/>
          </p:cNvSpPr>
          <p:nvPr>
            <p:ph idx="1"/>
          </p:nvPr>
        </p:nvSpPr>
        <p:spPr>
          <a:xfrm>
            <a:off x="457200" y="1600200"/>
            <a:ext cx="8229600" cy="4781128"/>
          </a:xfrm>
        </p:spPr>
        <p:style>
          <a:lnRef idx="1">
            <a:schemeClr val="accent3"/>
          </a:lnRef>
          <a:fillRef idx="2">
            <a:schemeClr val="accent3"/>
          </a:fillRef>
          <a:effectRef idx="1">
            <a:schemeClr val="accent3"/>
          </a:effectRef>
          <a:fontRef idx="minor">
            <a:schemeClr val="dk1"/>
          </a:fontRef>
        </p:style>
        <p:txBody>
          <a:bodyPr>
            <a:noAutofit/>
          </a:bodyPr>
          <a:lstStyle/>
          <a:p>
            <a:pPr algn="just"/>
            <a:r>
              <a:rPr lang="ru-RU" sz="1700" dirty="0">
                <a:latin typeface="Times New Roman" panose="02020603050405020304" pitchFamily="18" charset="0"/>
                <a:cs typeface="Times New Roman" panose="02020603050405020304" pitchFamily="18" charset="0"/>
              </a:rPr>
              <a:t>Потребители, подключенные (технологически присоединенные) к системе теплоснабжения, заключают с теплоснабжающими организациями договоры теплоснабжения и приобретают тепловую энергию (мощность) и (или) теплоноситель по регулируемым ценам (тарифам) или по ценам, определяемым соглашением сторон договора теплоснабжения, в случаях, предусмотренных настоящим Федеральным законом, в порядке, установленном статьей 15 настоящего Федерального закона, с учетом особенностей, установленных для ценовых зон теплоснабжения статьей 23.8 настоящего Федерального закона.</a:t>
            </a:r>
          </a:p>
          <a:p>
            <a:pPr algn="just"/>
            <a:r>
              <a:rPr lang="ru-RU" sz="1700" dirty="0">
                <a:latin typeface="Times New Roman" panose="02020603050405020304" pitchFamily="18" charset="0"/>
                <a:cs typeface="Times New Roman" panose="02020603050405020304" pitchFamily="18" charset="0"/>
              </a:rPr>
              <a:t>Потребители, подключенные (технологически присоединенные) к системе теплоснабжения, но не потребляющие тепловой энергии (мощности), теплоносителя по договору теплоснабжения, заключают с теплоснабжающими организациями договоры оказания услуг по поддержанию резервной тепловой мощности и оплачивают указанные услуги по регулируемым ценам (тарифам) или по ценам, определяемым соглашением сторон договора, в случаях, предусмотренных настоящим Федеральным законом, в порядке, установленном статьей 16 настоящего Федерального закона.</a:t>
            </a:r>
          </a:p>
        </p:txBody>
      </p:sp>
    </p:spTree>
    <p:extLst>
      <p:ext uri="{BB962C8B-B14F-4D97-AF65-F5344CB8AC3E}">
        <p14:creationId xmlns:p14="http://schemas.microsoft.com/office/powerpoint/2010/main" val="962569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effectLst/>
      </p:bgPr>
    </p:bg>
    <p:spTree>
      <p:nvGrpSpPr>
        <p:cNvPr id="1" name="">
          <a:extLst>
            <a:ext uri="{FF2B5EF4-FFF2-40B4-BE49-F238E27FC236}">
              <a16:creationId xmlns:a16="http://schemas.microsoft.com/office/drawing/2014/main" xmlns="" id="{2258665F-414A-45B4-49D9-CEFFBA8AB78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521DC51-D8E3-8BF4-D9EA-EA3CF828E995}"/>
              </a:ext>
            </a:extLst>
          </p:cNvPr>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800" b="1" dirty="0">
                <a:latin typeface="Times New Roman" panose="02020603050405020304" pitchFamily="18" charset="0"/>
                <a:cs typeface="Times New Roman" panose="02020603050405020304" pitchFamily="18" charset="0"/>
              </a:rPr>
              <a:t>Стратегические задачи в сфере теплоснабжения</a:t>
            </a:r>
          </a:p>
        </p:txBody>
      </p:sp>
      <p:sp>
        <p:nvSpPr>
          <p:cNvPr id="3" name="Объект 2">
            <a:extLst>
              <a:ext uri="{FF2B5EF4-FFF2-40B4-BE49-F238E27FC236}">
                <a16:creationId xmlns:a16="http://schemas.microsoft.com/office/drawing/2014/main" xmlns="" id="{6FE0142B-7FD6-6A4A-D3FB-6821C1E56722}"/>
              </a:ext>
            </a:extLst>
          </p:cNvPr>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Autofit/>
          </a:bodyPr>
          <a:lstStyle/>
          <a:p>
            <a:pPr algn="just"/>
            <a:r>
              <a:rPr lang="ru-RU" sz="2400" b="1" dirty="0">
                <a:latin typeface="Times New Roman" panose="02020603050405020304" pitchFamily="18" charset="0"/>
                <a:cs typeface="Times New Roman" panose="02020603050405020304" pitchFamily="18" charset="0"/>
              </a:rPr>
              <a:t>В комплекс первоочередных мер по совершенствованию механизмов управления развитием систем централизованного теплоснабжения входят: </a:t>
            </a:r>
          </a:p>
          <a:p>
            <a:pPr algn="just">
              <a:buFont typeface="Wingdings" pitchFamily="2" charset="2"/>
              <a:buChar char="ü"/>
            </a:pPr>
            <a:r>
              <a:rPr lang="ru-RU" sz="2400" dirty="0">
                <a:latin typeface="Times New Roman" panose="02020603050405020304" pitchFamily="18" charset="0"/>
                <a:cs typeface="Times New Roman" panose="02020603050405020304" pitchFamily="18" charset="0"/>
              </a:rPr>
              <a:t>совершенствование порядка разработки схем теплоснабжения поселений, в том числе предусматривающего электронный вид этих схем; </a:t>
            </a:r>
          </a:p>
          <a:p>
            <a:pPr algn="just">
              <a:buFont typeface="Wingdings" pitchFamily="2" charset="2"/>
              <a:buChar char="ü"/>
            </a:pPr>
            <a:r>
              <a:rPr lang="ru-RU" sz="2400" dirty="0">
                <a:latin typeface="Times New Roman" panose="02020603050405020304" pitchFamily="18" charset="0"/>
                <a:cs typeface="Times New Roman" panose="02020603050405020304" pitchFamily="18" charset="0"/>
              </a:rPr>
              <a:t>создание информационной системы разработки и мониторинга электронных схем теплоснабжения, надежного и эффективного инструмента планирования развития систем теплоснабжения.</a:t>
            </a:r>
          </a:p>
        </p:txBody>
      </p:sp>
    </p:spTree>
    <p:extLst>
      <p:ext uri="{BB962C8B-B14F-4D97-AF65-F5344CB8AC3E}">
        <p14:creationId xmlns:p14="http://schemas.microsoft.com/office/powerpoint/2010/main" val="275430878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AEDA201E-D335-5AEE-CB5A-F01D6678BA1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8A07832-E4B0-1273-2ABC-D014220F6E94}"/>
              </a:ext>
            </a:extLst>
          </p:cNvPr>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p>
        </p:txBody>
      </p:sp>
      <p:sp>
        <p:nvSpPr>
          <p:cNvPr id="3" name="Объект 2">
            <a:extLst>
              <a:ext uri="{FF2B5EF4-FFF2-40B4-BE49-F238E27FC236}">
                <a16:creationId xmlns:a16="http://schemas.microsoft.com/office/drawing/2014/main" xmlns="" id="{F091FDFD-1762-BE8A-8F0F-2856BCE29F16}"/>
              </a:ext>
            </a:extLst>
          </p:cNvPr>
          <p:cNvSpPr>
            <a:spLocks noGrp="1"/>
          </p:cNvSpPr>
          <p:nvPr>
            <p:ph idx="1"/>
          </p:nvPr>
        </p:nvSpPr>
        <p:spPr>
          <a:xfrm>
            <a:off x="457200" y="1600200"/>
            <a:ext cx="8229600" cy="4781128"/>
          </a:xfrm>
        </p:spPr>
        <p:style>
          <a:lnRef idx="1">
            <a:schemeClr val="accent3"/>
          </a:lnRef>
          <a:fillRef idx="2">
            <a:schemeClr val="accent3"/>
          </a:fillRef>
          <a:effectRef idx="1">
            <a:schemeClr val="accent3"/>
          </a:effectRef>
          <a:fontRef idx="minor">
            <a:schemeClr val="dk1"/>
          </a:fontRef>
        </p:style>
        <p:txBody>
          <a:bodyPr>
            <a:noAutofit/>
          </a:bodyPr>
          <a:lstStyle/>
          <a:p>
            <a:pPr algn="just"/>
            <a:r>
              <a:rPr lang="ru-RU" sz="2400" dirty="0">
                <a:latin typeface="Times New Roman" panose="02020603050405020304" pitchFamily="18" charset="0"/>
                <a:cs typeface="Times New Roman" panose="02020603050405020304" pitchFamily="18" charset="0"/>
              </a:rPr>
              <a:t>Особенности правового положения потребителей закреплены также в Постановлении Правительства РФ от 08.08.2012 № 808 «Об организации теплоснабжения в Российской Федерации и о внесении изменений в некоторые акты правительства Российской Федерации».</a:t>
            </a:r>
          </a:p>
          <a:p>
            <a:pPr algn="just"/>
            <a:r>
              <a:rPr lang="ru-RU" sz="2400" dirty="0">
                <a:latin typeface="Times New Roman" panose="02020603050405020304" pitchFamily="18" charset="0"/>
                <a:cs typeface="Times New Roman" panose="02020603050405020304" pitchFamily="18" charset="0"/>
              </a:rPr>
              <a:t>В разделе </a:t>
            </a:r>
            <a:r>
              <a:rPr lang="en" sz="2400" dirty="0">
                <a:latin typeface="Times New Roman" panose="02020603050405020304" pitchFamily="18" charset="0"/>
                <a:cs typeface="Times New Roman" panose="02020603050405020304" pitchFamily="18" charset="0"/>
              </a:rPr>
              <a:t>VI </a:t>
            </a:r>
            <a:r>
              <a:rPr lang="ru-RU" sz="2400" dirty="0">
                <a:latin typeface="Times New Roman" panose="02020603050405020304" pitchFamily="18" charset="0"/>
                <a:cs typeface="Times New Roman" panose="02020603050405020304" pitchFamily="18" charset="0"/>
              </a:rPr>
              <a:t>указанных Правил, содержащих положения о порядке ограничения и прекращения подачи тепловой энергии потребителям, вводится понятие социально значимых категорий потребителей, в отношении которых применяется специальный порядок введения ограничения режима потребления.</a:t>
            </a:r>
          </a:p>
        </p:txBody>
      </p:sp>
    </p:spTree>
    <p:extLst>
      <p:ext uri="{BB962C8B-B14F-4D97-AF65-F5344CB8AC3E}">
        <p14:creationId xmlns:p14="http://schemas.microsoft.com/office/powerpoint/2010/main" val="79077326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1143000"/>
          </a:xfrm>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endParaRPr lang="ru-RU" sz="24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r>
              <a:rPr lang="ru-RU" dirty="0">
                <a:latin typeface="Times New Roman" panose="02020603050405020304" pitchFamily="18" charset="0"/>
                <a:cs typeface="Times New Roman" panose="02020603050405020304" pitchFamily="18" charset="0"/>
              </a:rPr>
              <a:t>Рассматривая особенности правового положения </a:t>
            </a:r>
            <a:r>
              <a:rPr lang="ru-RU" b="1" dirty="0">
                <a:latin typeface="Times New Roman" panose="02020603050405020304" pitchFamily="18" charset="0"/>
                <a:cs typeface="Times New Roman" panose="02020603050405020304" pitchFamily="18" charset="0"/>
              </a:rPr>
              <a:t>субъектов частноправовых отношений в сфере теплоснабжения </a:t>
            </a:r>
            <a:r>
              <a:rPr lang="ru-RU" dirty="0">
                <a:latin typeface="Times New Roman" panose="02020603050405020304" pitchFamily="18" charset="0"/>
                <a:cs typeface="Times New Roman" panose="02020603050405020304" pitchFamily="18" charset="0"/>
              </a:rPr>
              <a:t>с использованием условной классификации, в основе которой вид деятельности, необходимо учитывать, что данные особенности закреплены как в Федеральном законе от 27.07.2010 № 190-ФЗ «О теплоснабжении», так и в подзаконных актах.</a:t>
            </a:r>
            <a:endParaRPr lang="ru-RU" dirty="0"/>
          </a:p>
        </p:txBody>
      </p:sp>
    </p:spTree>
    <p:extLst>
      <p:ext uri="{BB962C8B-B14F-4D97-AF65-F5344CB8AC3E}">
        <p14:creationId xmlns:p14="http://schemas.microsoft.com/office/powerpoint/2010/main" val="327271145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B037B210-D2AA-795A-0457-9D135B0EB22D}"/>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BF1EE70-2A10-48C1-9FEF-00657DC3738B}"/>
              </a:ext>
            </a:extLst>
          </p:cNvPr>
          <p:cNvSpPr>
            <a:spLocks noGrp="1"/>
          </p:cNvSpPr>
          <p:nvPr>
            <p:ph type="title"/>
          </p:nvPr>
        </p:nvSpPr>
        <p:spPr>
          <a:xfrm>
            <a:off x="467544" y="260648"/>
            <a:ext cx="8229600" cy="1143000"/>
          </a:xfrm>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D4E246D3-DC1F-DD2E-641E-C69B6F7C8BB8}"/>
              </a:ext>
            </a:extLst>
          </p:cNvPr>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just"/>
            <a:r>
              <a:rPr lang="ru-RU" dirty="0">
                <a:latin typeface="Times New Roman" panose="02020603050405020304" pitchFamily="18" charset="0"/>
                <a:cs typeface="Times New Roman" panose="02020603050405020304" pitchFamily="18" charset="0"/>
              </a:rPr>
              <a:t>Особенности правового положения теплоснабжающих, теплосетевых организаций обусловлены тем, что законодатель относит реализацию тепловой энергии, теплоносителя, оказание услуг по передаче тепловой энергии, теплоносителя, оказание услуг по поддержанию резервной тепловой мощности к регулируемым видам деятельности в сфере теплоснабжения, под которыми понимаются виды деятельности в сфере теплоснабжения, при осуществлении которого расчеты за товары, услуги в сфере теплоснабжения осуществляются по ценам (тарифам), подлежащим государственному регулированию в соответствии с Федеральным законом от 27.07.2010 № 190-ФЗ «О теплоснабжении» (п.18 ст.2 Федерального закона от 27.07.2010 № 190-ФЗ «О теплоснабжении»</a:t>
            </a:r>
            <a:endParaRPr lang="ru-RU" dirty="0"/>
          </a:p>
        </p:txBody>
      </p:sp>
    </p:spTree>
    <p:extLst>
      <p:ext uri="{BB962C8B-B14F-4D97-AF65-F5344CB8AC3E}">
        <p14:creationId xmlns:p14="http://schemas.microsoft.com/office/powerpoint/2010/main" val="374299591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29E35649-200A-B2D5-027F-CBF5A389767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6448727-4567-F3D0-7BE2-9C2A6BBFE3AD}"/>
              </a:ext>
            </a:extLst>
          </p:cNvPr>
          <p:cNvSpPr>
            <a:spLocks noGrp="1"/>
          </p:cNvSpPr>
          <p:nvPr>
            <p:ph type="title"/>
          </p:nvPr>
        </p:nvSpPr>
        <p:spPr>
          <a:xfrm>
            <a:off x="467544" y="260648"/>
            <a:ext cx="8229600" cy="1143000"/>
          </a:xfrm>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3B9E38BF-5427-371C-63C0-5C476A10B933}"/>
              </a:ext>
            </a:extLst>
          </p:cNvPr>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55000" lnSpcReduction="20000"/>
          </a:bodyPr>
          <a:lstStyle/>
          <a:p>
            <a:pPr algn="just"/>
            <a:r>
              <a:rPr lang="ru-RU" b="1" dirty="0">
                <a:latin typeface="Times New Roman" panose="02020603050405020304" pitchFamily="18" charset="0"/>
                <a:cs typeface="Times New Roman" panose="02020603050405020304" pitchFamily="18" charset="0"/>
              </a:rPr>
              <a:t>Особенности правового положения теплоснабжающих, теплосетевых организаций закреплены в том числе в таких подзаконных нормативных правовых актах как: </a:t>
            </a:r>
          </a:p>
          <a:p>
            <a:pPr algn="just"/>
            <a:r>
              <a:rPr lang="ru-RU" dirty="0">
                <a:latin typeface="Times New Roman" panose="02020603050405020304" pitchFamily="18" charset="0"/>
                <a:cs typeface="Times New Roman" panose="02020603050405020304" pitchFamily="18" charset="0"/>
              </a:rPr>
              <a:t>Постановление Правительства РФ от 08.08.2012 года № 808 «Об организации теплоснабжения в Российской Федерации и о внесении изменений в некоторые акты Правительства Российской Федерации», </a:t>
            </a:r>
          </a:p>
          <a:p>
            <a:pPr algn="just"/>
            <a:r>
              <a:rPr lang="ru-RU" dirty="0">
                <a:latin typeface="Times New Roman" panose="02020603050405020304" pitchFamily="18" charset="0"/>
                <a:cs typeface="Times New Roman" panose="02020603050405020304" pitchFamily="18" charset="0"/>
              </a:rPr>
              <a:t>Постановление Правительства РФ от 22 октября 2012 года № 1075 «О ценообразовании в сфере теплоснабжения»», </a:t>
            </a:r>
          </a:p>
          <a:p>
            <a:pPr algn="just"/>
            <a:r>
              <a:rPr lang="ru-RU" dirty="0">
                <a:latin typeface="Times New Roman" panose="02020603050405020304" pitchFamily="18" charset="0"/>
                <a:cs typeface="Times New Roman" panose="02020603050405020304" pitchFamily="18" charset="0"/>
              </a:rPr>
              <a:t>Постановление Правительства РФ от 30.11.2021 №</a:t>
            </a:r>
            <a:r>
              <a:rPr lang="en" dirty="0">
                <a:latin typeface="Times New Roman" panose="02020603050405020304" pitchFamily="18" charset="0"/>
                <a:cs typeface="Times New Roman" panose="02020603050405020304" pitchFamily="18" charset="0"/>
              </a:rPr>
              <a:t> 2115 </a:t>
            </a:r>
            <a:r>
              <a:rPr lang="ru-RU" dirty="0">
                <a:latin typeface="Times New Roman" panose="02020603050405020304" pitchFamily="18" charset="0"/>
                <a:cs typeface="Times New Roman" panose="02020603050405020304" pitchFamily="18" charset="0"/>
              </a:rPr>
              <a:t>«Об утверждении Правил подключения (технологического присоединения) к системам теплоснабжения, включая правила недискриминационного доступа к услугам по подключению (технологическому присоединению) к системам теплоснабжения, Правил недискриминационного доступа к услугам по передаче тепловой энергии, теплоносителя, а также об изменении и признании утратившими силу некоторых актов Правительства Российской Федерации и отдельных положений некоторых актов Правительства Российской Федерации»</a:t>
            </a:r>
            <a:endParaRPr lang="ru-RU" sz="1800" dirty="0">
              <a:latin typeface="Times New Roman" panose="02020603050405020304" pitchFamily="18" charset="0"/>
              <a:cs typeface="Times New Roman" panose="02020603050405020304" pitchFamily="18" charset="0"/>
            </a:endParaRPr>
          </a:p>
          <a:p>
            <a:pPr algn="just"/>
            <a:endParaRPr lang="ru-RU" dirty="0"/>
          </a:p>
        </p:txBody>
      </p:sp>
    </p:spTree>
    <p:extLst>
      <p:ext uri="{BB962C8B-B14F-4D97-AF65-F5344CB8AC3E}">
        <p14:creationId xmlns:p14="http://schemas.microsoft.com/office/powerpoint/2010/main" val="423012894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5C0A202A-9407-789B-50FE-DFDDA6AE1E9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BC00995-1B7C-8D64-1AE9-4FEA7D010C47}"/>
              </a:ext>
            </a:extLst>
          </p:cNvPr>
          <p:cNvSpPr>
            <a:spLocks noGrp="1"/>
          </p:cNvSpPr>
          <p:nvPr>
            <p:ph type="title"/>
          </p:nvPr>
        </p:nvSpPr>
        <p:spPr>
          <a:xfrm>
            <a:off x="467544" y="260648"/>
            <a:ext cx="8229600" cy="1143000"/>
          </a:xfrm>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EA235E97-A53A-E9B2-8366-FECCE880FE7E}"/>
              </a:ext>
            </a:extLst>
          </p:cNvPr>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Autofit/>
          </a:bodyPr>
          <a:lstStyle/>
          <a:p>
            <a:pPr algn="just"/>
            <a:r>
              <a:rPr lang="ru-RU" sz="1600" b="1" dirty="0">
                <a:latin typeface="Times New Roman" panose="02020603050405020304" pitchFamily="18" charset="0"/>
                <a:cs typeface="Times New Roman" panose="02020603050405020304" pitchFamily="18" charset="0"/>
              </a:rPr>
              <a:t>Согласно п. 3 Правил организации теплоснабжения статус единой теплоснабжающей организации присваивается теплоснабжающей и (или) теплосетевой организации при утверждении схемы теплоснабжения поселения, муниципального округа, городского округа, городов федерального значения решением:</a:t>
            </a:r>
            <a:endParaRPr lang="ru-RU" sz="1600" dirty="0">
              <a:latin typeface="Times New Roman" panose="02020603050405020304" pitchFamily="18" charset="0"/>
              <a:cs typeface="Times New Roman" panose="02020603050405020304" pitchFamily="18" charset="0"/>
            </a:endParaRPr>
          </a:p>
          <a:p>
            <a:pPr algn="just">
              <a:buFont typeface="Wingdings" pitchFamily="2" charset="2"/>
              <a:buChar char="ü"/>
            </a:pPr>
            <a:r>
              <a:rPr lang="ru-RU" sz="1600" dirty="0">
                <a:latin typeface="Times New Roman" panose="02020603050405020304" pitchFamily="18" charset="0"/>
                <a:cs typeface="Times New Roman" panose="02020603050405020304" pitchFamily="18" charset="0"/>
              </a:rPr>
              <a:t>федерального органа исполнительной власти, уполномоченного на реализацию государственной политики в сфере теплоснабжения - в отношении городских поселений, муниципальных округов, городских округов с численностью населения, составляющей 500 тыс. человек и более, а также городов федерального значения; </a:t>
            </a:r>
          </a:p>
          <a:p>
            <a:pPr algn="just">
              <a:buFont typeface="Wingdings" pitchFamily="2" charset="2"/>
              <a:buChar char="ü"/>
            </a:pPr>
            <a:r>
              <a:rPr lang="ru-RU" sz="1600" dirty="0">
                <a:latin typeface="Times New Roman" panose="02020603050405020304" pitchFamily="18" charset="0"/>
                <a:cs typeface="Times New Roman" panose="02020603050405020304" pitchFamily="18" charset="0"/>
              </a:rPr>
              <a:t>главы местной администрации городского поселения, главы местной администрации муниципального округа, главы местной администрации городского округа - в отношении городских поселений, муниципальных округов, городских округов с численностью населения, составляющей менее 500 тыс. человек; </a:t>
            </a:r>
          </a:p>
          <a:p>
            <a:pPr algn="just">
              <a:buFont typeface="Wingdings" pitchFamily="2" charset="2"/>
              <a:buChar char="ü"/>
            </a:pPr>
            <a:r>
              <a:rPr lang="ru-RU" sz="1600" dirty="0">
                <a:latin typeface="Times New Roman" panose="02020603050405020304" pitchFamily="18" charset="0"/>
                <a:cs typeface="Times New Roman" panose="02020603050405020304" pitchFamily="18" charset="0"/>
              </a:rPr>
              <a:t>главы местной администрации муниципального района - в отношении сельских поселений, расположенных на территории соответствующего муниципального района, если иное не установлено законом субъекта Российской Федерации. (п. 3 в ред. Постановления Правительства РФ от 03.04.2018 </a:t>
            </a:r>
            <a:r>
              <a:rPr lang="en" sz="1600" dirty="0">
                <a:latin typeface="Times New Roman" panose="02020603050405020304" pitchFamily="18" charset="0"/>
                <a:cs typeface="Times New Roman" panose="02020603050405020304" pitchFamily="18" charset="0"/>
              </a:rPr>
              <a:t>N 405)</a:t>
            </a:r>
            <a:endParaRPr lang="ru-RU" sz="1600" dirty="0"/>
          </a:p>
        </p:txBody>
      </p:sp>
    </p:spTree>
    <p:extLst>
      <p:ext uri="{BB962C8B-B14F-4D97-AF65-F5344CB8AC3E}">
        <p14:creationId xmlns:p14="http://schemas.microsoft.com/office/powerpoint/2010/main" val="27656794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9E6851F2-418E-93F4-09A8-907BCF5A0E5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82F9B49-5EF2-F62D-3EF5-D0B385C68A2D}"/>
              </a:ext>
            </a:extLst>
          </p:cNvPr>
          <p:cNvSpPr>
            <a:spLocks noGrp="1"/>
          </p:cNvSpPr>
          <p:nvPr>
            <p:ph type="title"/>
          </p:nvPr>
        </p:nvSpPr>
        <p:spPr>
          <a:xfrm>
            <a:off x="467544" y="260648"/>
            <a:ext cx="8229600" cy="1143000"/>
          </a:xfrm>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FB5BBA75-F2B8-834E-4A93-6156C832D9AE}"/>
              </a:ext>
            </a:extLst>
          </p:cNvPr>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lgn="just"/>
            <a:r>
              <a:rPr lang="ru-RU" dirty="0">
                <a:latin typeface="Times New Roman" panose="02020603050405020304" pitchFamily="18" charset="0"/>
                <a:cs typeface="Times New Roman" panose="02020603050405020304" pitchFamily="18" charset="0"/>
              </a:rPr>
              <a:t>В соответствии с п. 7 Правил организации теплоснабжения критериями присвоения статуса единой теплоснабжающей организации являются: владение на праве собственности или ином законном основании источниками тепловой энергии с наибольшей рабочей тепловой мощностью и (или) тепловыми сетями с наибольшей емкостью в границах зоны деятельности единой теплоснабжающей организации; размер собственного капитала; способность в лучшей мере обеспечить надежность теплоснабжения в соответствующей системе теплоснабжения. </a:t>
            </a:r>
          </a:p>
          <a:p>
            <a:pPr algn="just"/>
            <a:endParaRPr lang="ru-RU" dirty="0"/>
          </a:p>
        </p:txBody>
      </p:sp>
    </p:spTree>
    <p:extLst>
      <p:ext uri="{BB962C8B-B14F-4D97-AF65-F5344CB8AC3E}">
        <p14:creationId xmlns:p14="http://schemas.microsoft.com/office/powerpoint/2010/main" val="357142964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D93EB46E-D0AE-6CA8-032A-9F91BBA88D0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CBD9C53-AA5D-6D76-B998-3423DD44B46A}"/>
              </a:ext>
            </a:extLst>
          </p:cNvPr>
          <p:cNvSpPr>
            <a:spLocks noGrp="1"/>
          </p:cNvSpPr>
          <p:nvPr>
            <p:ph type="title"/>
          </p:nvPr>
        </p:nvSpPr>
        <p:spPr>
          <a:xfrm>
            <a:off x="467544" y="260648"/>
            <a:ext cx="8229600" cy="1143000"/>
          </a:xfrm>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72601B09-41D9-2BBC-097E-F271AA92EE62}"/>
              </a:ext>
            </a:extLst>
          </p:cNvPr>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just"/>
            <a:r>
              <a:rPr lang="ru-RU" b="1" dirty="0">
                <a:latin typeface="Times New Roman" panose="02020603050405020304" pitchFamily="18" charset="0"/>
                <a:cs typeface="Times New Roman" panose="02020603050405020304" pitchFamily="18" charset="0"/>
              </a:rPr>
              <a:t>Особенности договорного регулирования отношений в связи с технологическим присоединением к системе теплоснабжения, в связи с поставкой и передачей тепловой энергии.</a:t>
            </a:r>
          </a:p>
          <a:p>
            <a:pPr algn="just"/>
            <a:r>
              <a:rPr lang="ru-RU" dirty="0">
                <a:latin typeface="Times New Roman" panose="02020603050405020304" pitchFamily="18" charset="0"/>
                <a:cs typeface="Times New Roman" panose="02020603050405020304" pitchFamily="18" charset="0"/>
              </a:rPr>
              <a:t>Согласно ч.2 ст.14 Федерального закона от 27.07.2010 № 190-ФЗ «О теплоснабжении» договор на подключение (технологическое присоединение) является публичным для теплоснабжающей организации, для теплосетевой организации.</a:t>
            </a:r>
          </a:p>
        </p:txBody>
      </p:sp>
    </p:spTree>
    <p:extLst>
      <p:ext uri="{BB962C8B-B14F-4D97-AF65-F5344CB8AC3E}">
        <p14:creationId xmlns:p14="http://schemas.microsoft.com/office/powerpoint/2010/main" val="151548110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15436FCC-44C0-73E2-9A46-C8AF5BFE6E4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74F3194-1A00-5082-BFAE-EA4A1D1D4F1A}"/>
              </a:ext>
            </a:extLst>
          </p:cNvPr>
          <p:cNvSpPr>
            <a:spLocks noGrp="1"/>
          </p:cNvSpPr>
          <p:nvPr>
            <p:ph type="title"/>
          </p:nvPr>
        </p:nvSpPr>
        <p:spPr>
          <a:xfrm>
            <a:off x="467544" y="260648"/>
            <a:ext cx="8229600" cy="1143000"/>
          </a:xfrm>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49E5F595-D8B7-EB8D-44CE-A37D1A789261}"/>
              </a:ext>
            </a:extLst>
          </p:cNvPr>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just"/>
            <a:r>
              <a:rPr lang="ru-RU" dirty="0">
                <a:latin typeface="Times New Roman" panose="02020603050405020304" pitchFamily="18" charset="0"/>
                <a:cs typeface="Times New Roman" panose="02020603050405020304" pitchFamily="18" charset="0"/>
              </a:rPr>
              <a:t>Согласно ч.3 ст. 14 Федерального закона от 27.07.2010 № 190-ФЗ «О теплоснабжении» при наличии технической возможности подключения (технологического присоединения) к системе теплоснабжения и при наличии свободной мощности в соответствующей точке подключения (технологического присоединения) отказ потребителю, в том числе застройщику. В заключении договора на подключение (технологическое присоединение) объекта капитального строительства, находящегося в границах определенного схемой теплоснабжения радиуса эффективного теплоснабжения, не допускается.</a:t>
            </a:r>
          </a:p>
        </p:txBody>
      </p:sp>
    </p:spTree>
    <p:extLst>
      <p:ext uri="{BB962C8B-B14F-4D97-AF65-F5344CB8AC3E}">
        <p14:creationId xmlns:p14="http://schemas.microsoft.com/office/powerpoint/2010/main" val="23858059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9E4F7114-B492-E418-357F-2A4318838A0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3F1FB1A-AD17-6B48-7F5E-6BEBA580BD66}"/>
              </a:ext>
            </a:extLst>
          </p:cNvPr>
          <p:cNvSpPr>
            <a:spLocks noGrp="1"/>
          </p:cNvSpPr>
          <p:nvPr>
            <p:ph type="title"/>
          </p:nvPr>
        </p:nvSpPr>
        <p:spPr>
          <a:xfrm>
            <a:off x="467544" y="260648"/>
            <a:ext cx="8229600" cy="1143000"/>
          </a:xfrm>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E8D95879-1D27-75CB-6DC9-881A8E01B2B3}"/>
              </a:ext>
            </a:extLst>
          </p:cNvPr>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just"/>
            <a:r>
              <a:rPr lang="ru-RU" dirty="0">
                <a:latin typeface="Times New Roman" panose="02020603050405020304" pitchFamily="18" charset="0"/>
                <a:cs typeface="Times New Roman" panose="02020603050405020304" pitchFamily="18" charset="0"/>
              </a:rPr>
              <a:t>В случае невозможности подключения (технологического при- соединения) к системе теплоснабжения объекта вследствие отсутствия свободной мощности в соответствующей точке подключения (технологическо- го присоединения) на момент обращения потребителя, застройщика, но при наличии в утвержденной в установленном порядке инвестиционной программе теплоснабжающей организации или теплосетевой организации мероприятий по развитию системы теплоснабжения и снятию технических ограничений, позволяющих обеспечить техническую возможность подключения (технологического присоединения) к системе теплоснабжения, отказ в заключении договора на подключение не допускается.</a:t>
            </a:r>
          </a:p>
        </p:txBody>
      </p:sp>
    </p:spTree>
    <p:extLst>
      <p:ext uri="{BB962C8B-B14F-4D97-AF65-F5344CB8AC3E}">
        <p14:creationId xmlns:p14="http://schemas.microsoft.com/office/powerpoint/2010/main" val="237227176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C39625C3-BB2E-AC90-90E0-76125062BA8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F8D62F0-DF6F-B293-085F-3B49CEE53A93}"/>
              </a:ext>
            </a:extLst>
          </p:cNvPr>
          <p:cNvSpPr>
            <a:spLocks noGrp="1"/>
          </p:cNvSpPr>
          <p:nvPr>
            <p:ph type="title"/>
          </p:nvPr>
        </p:nvSpPr>
        <p:spPr>
          <a:xfrm>
            <a:off x="467544" y="260648"/>
            <a:ext cx="8229600" cy="1143000"/>
          </a:xfrm>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846A49AC-78CD-C02A-A1BB-E5FFFB23A2E7}"/>
              </a:ext>
            </a:extLst>
          </p:cNvPr>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just"/>
            <a:r>
              <a:rPr lang="ru-RU" dirty="0">
                <a:latin typeface="Times New Roman" panose="02020603050405020304" pitchFamily="18" charset="0"/>
                <a:cs typeface="Times New Roman" panose="02020603050405020304" pitchFamily="18" charset="0"/>
              </a:rPr>
              <a:t>Порядок подключения и существенные условия договора детализированы в Постановлении Правительства РФ от 30.11.2021 №</a:t>
            </a:r>
            <a:r>
              <a:rPr lang="en" dirty="0">
                <a:latin typeface="Times New Roman" panose="02020603050405020304" pitchFamily="18" charset="0"/>
                <a:cs typeface="Times New Roman" panose="02020603050405020304" pitchFamily="18" charset="0"/>
              </a:rPr>
              <a:t> 2115 </a:t>
            </a:r>
            <a:r>
              <a:rPr lang="ru-RU" dirty="0">
                <a:latin typeface="Times New Roman" panose="02020603050405020304" pitchFamily="18" charset="0"/>
                <a:cs typeface="Times New Roman" panose="02020603050405020304" pitchFamily="18" charset="0"/>
              </a:rPr>
              <a:t>«Об утверждении Правил подключения (технологического присоединения) к системам теплоснабжения, включая правила недискриминационного доступа к услугам по подключению (технологическому присоединению) к системам теплоснабжения, Правил недискриминационного доступа к услугам по передаче тепловой энергии, теплоносителя, а также об изменении и признании утратившими силу некоторых актов Правительства Российской Федерации и отдельных положений некоторых актов Правительства Российской Федерации»</a:t>
            </a:r>
            <a:endParaRPr lang="ru-RU" sz="1800"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0647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algn="just"/>
            <a:r>
              <a:rPr lang="ru-RU" sz="9600" b="1" dirty="0">
                <a:latin typeface="Times New Roman" panose="02020603050405020304" pitchFamily="18" charset="0"/>
                <a:cs typeface="Times New Roman" panose="02020603050405020304" pitchFamily="18" charset="0"/>
              </a:rPr>
              <a:t>Федеральный закон от 27.07.2010 № 190-ФЗ «О теплоснабжении» </a:t>
            </a:r>
            <a:r>
              <a:rPr lang="ru-RU" sz="9600" dirty="0">
                <a:latin typeface="Times New Roman" panose="02020603050405020304" pitchFamily="18" charset="0"/>
                <a:cs typeface="Times New Roman" panose="02020603050405020304" pitchFamily="18" charset="0"/>
              </a:rPr>
              <a:t>устанавливает правовые основы экономических отношений, возникающих в связи с производством, передачей, потреблением тепловой энергии, тепловой мощности, теплоносителя с использованием систем теплоснабжения, созданием, функционированием и развитием таких систем, а также определяет полномочия органов государственной власти, органов местного самоуправления поселений, городских округов по регулированию и контролю в сфере теплоснабжения, права и обязанности потребителей тепловой энергии, теплоснабжающих организаций, теплосетевых организаций.	</a:t>
            </a:r>
          </a:p>
          <a:p>
            <a:pPr marL="0" indent="0" algn="just">
              <a:buNone/>
            </a:pPr>
            <a:r>
              <a:rPr lang="ru-RU" sz="7200" dirty="0">
                <a:latin typeface="Times New Roman" panose="02020603050405020304" pitchFamily="18" charset="0"/>
                <a:cs typeface="Times New Roman" panose="02020603050405020304" pitchFamily="18" charset="0"/>
              </a:rPr>
              <a:t>		</a:t>
            </a:r>
          </a:p>
          <a:p>
            <a:pPr marL="0" indent="0">
              <a:buNone/>
            </a:pPr>
            <a:r>
              <a:rPr lang="ru-RU" sz="6600" dirty="0">
                <a:latin typeface="Times New Roman"/>
                <a:cs typeface="Times New Roman"/>
              </a:rPr>
              <a:t>	</a:t>
            </a:r>
            <a:endParaRPr lang="ru-RU" sz="6400" dirty="0">
              <a:latin typeface="Times New Roman" panose="02020603050405020304" pitchFamily="18" charset="0"/>
              <a:cs typeface="Times New Roman" panose="02020603050405020304" pitchFamily="18" charset="0"/>
            </a:endParaRPr>
          </a:p>
          <a:p>
            <a:pPr marL="0" indent="0" algn="just">
              <a:buNone/>
            </a:pPr>
            <a:r>
              <a:rPr lang="ru-RU" sz="6400" dirty="0">
                <a:latin typeface="Times New Roman" panose="02020603050405020304" pitchFamily="18" charset="0"/>
                <a:cs typeface="Times New Roman" panose="02020603050405020304" pitchFamily="18" charset="0"/>
              </a:rPr>
              <a:t>	</a:t>
            </a:r>
          </a:p>
          <a:p>
            <a:pPr>
              <a:buFontTx/>
              <a:buChar char="-"/>
            </a:pPr>
            <a:endParaRPr lang="ru-RU" sz="6400" dirty="0">
              <a:latin typeface="Times New Roman" panose="02020603050405020304" pitchFamily="18" charset="0"/>
              <a:cs typeface="Times New Roman" panose="02020603050405020304" pitchFamily="18" charset="0"/>
            </a:endParaRPr>
          </a:p>
          <a:p>
            <a:pPr marL="0" indent="0">
              <a:buNone/>
            </a:pPr>
            <a:endParaRPr lang="ru-RU" sz="1400" dirty="0">
              <a:latin typeface="Times New Roman" panose="02020603050405020304" pitchFamily="18" charset="0"/>
              <a:cs typeface="Times New Roman" panose="02020603050405020304" pitchFamily="18" charset="0"/>
            </a:endParaRPr>
          </a:p>
          <a:p>
            <a:pPr marL="0" indent="0">
              <a:buNone/>
            </a:pPr>
            <a:r>
              <a:rPr lang="ru-RU"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28032683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87096405-202B-47AF-80BB-E701DA2B75A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B191AC5-76E7-06D0-D345-A6E233A7CB95}"/>
              </a:ext>
            </a:extLst>
          </p:cNvPr>
          <p:cNvSpPr>
            <a:spLocks noGrp="1"/>
          </p:cNvSpPr>
          <p:nvPr>
            <p:ph type="title"/>
          </p:nvPr>
        </p:nvSpPr>
        <p:spPr>
          <a:xfrm>
            <a:off x="467544" y="260648"/>
            <a:ext cx="8229600" cy="1143000"/>
          </a:xfrm>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A7DB4B89-42BF-19EA-0ACC-6745284BBB7E}"/>
              </a:ext>
            </a:extLst>
          </p:cNvPr>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just"/>
            <a:r>
              <a:rPr lang="ru-RU" dirty="0">
                <a:latin typeface="Times New Roman" panose="02020603050405020304" pitchFamily="18" charset="0"/>
                <a:cs typeface="Times New Roman" panose="02020603050405020304" pitchFamily="18" charset="0"/>
              </a:rPr>
              <a:t>Согласно ч.3 ст.15 Федерального закона от 27.07.2010 № 190-ФЗ «О теплоснабжении» </a:t>
            </a:r>
            <a:r>
              <a:rPr lang="ru-RU" b="1" dirty="0">
                <a:latin typeface="Times New Roman" panose="02020603050405020304" pitchFamily="18" charset="0"/>
                <a:cs typeface="Times New Roman" panose="02020603050405020304" pitchFamily="18" charset="0"/>
              </a:rPr>
              <a:t>договор поставки тепловой энергии </a:t>
            </a:r>
            <a:r>
              <a:rPr lang="ru-RU" dirty="0">
                <a:latin typeface="Times New Roman" panose="02020603050405020304" pitchFamily="18" charset="0"/>
                <a:cs typeface="Times New Roman" panose="02020603050405020304" pitchFamily="18" charset="0"/>
              </a:rPr>
              <a:t>(мощности) и (или) теплоносителя заключается в порядке и на условиях, которые предусмотрены данным Федеральным законом для договоров теплоснабжения, с учетом особенностей, установленных Правилами организации теплоснабжения в Российской Федерации, утвержденными Постановлением Правительством РФ от 08.08.2012 № 808.</a:t>
            </a:r>
          </a:p>
        </p:txBody>
      </p:sp>
    </p:spTree>
    <p:extLst>
      <p:ext uri="{BB962C8B-B14F-4D97-AF65-F5344CB8AC3E}">
        <p14:creationId xmlns:p14="http://schemas.microsoft.com/office/powerpoint/2010/main" val="215436352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5B8B9BE4-E6F7-8C1D-78D6-200F3DED759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5734D14-77FC-9FE7-CBA3-14F5AC44791C}"/>
              </a:ext>
            </a:extLst>
          </p:cNvPr>
          <p:cNvSpPr>
            <a:spLocks noGrp="1"/>
          </p:cNvSpPr>
          <p:nvPr>
            <p:ph type="title"/>
          </p:nvPr>
        </p:nvSpPr>
        <p:spPr>
          <a:xfrm>
            <a:off x="467544" y="260648"/>
            <a:ext cx="8229600" cy="1143000"/>
          </a:xfrm>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109C4AD6-17CB-38EC-741C-85A91BE9420F}"/>
              </a:ext>
            </a:extLst>
          </p:cNvPr>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just"/>
            <a:r>
              <a:rPr lang="ru-RU" dirty="0">
                <a:latin typeface="Times New Roman" panose="02020603050405020304" pitchFamily="18" charset="0"/>
                <a:cs typeface="Times New Roman" panose="02020603050405020304" pitchFamily="18" charset="0"/>
              </a:rPr>
              <a:t>Согласно ч.3 ст.15 Федерального закона от 27.07.2010 № 190-ФЗ «О теплоснабжении» </a:t>
            </a:r>
            <a:r>
              <a:rPr lang="ru-RU" b="1" dirty="0">
                <a:latin typeface="Times New Roman" panose="02020603050405020304" pitchFamily="18" charset="0"/>
                <a:cs typeface="Times New Roman" panose="02020603050405020304" pitchFamily="18" charset="0"/>
              </a:rPr>
              <a:t>договор поставки тепловой энергии </a:t>
            </a:r>
            <a:r>
              <a:rPr lang="ru-RU" dirty="0">
                <a:latin typeface="Times New Roman" panose="02020603050405020304" pitchFamily="18" charset="0"/>
                <a:cs typeface="Times New Roman" panose="02020603050405020304" pitchFamily="18" charset="0"/>
              </a:rPr>
              <a:t>(мощности) и (или) теплоносителя заключается в порядке и на условиях, которые предусмотрены данным Федеральным законом для договоров теплоснабжения, с учетом особенностей, установленных Правилами организации теплоснабжения в Российской Федерации, утвержденными Постановлением Правительством РФ от 08.08.2012 № 808.</a:t>
            </a:r>
          </a:p>
          <a:p>
            <a:pPr algn="just"/>
            <a:r>
              <a:rPr lang="ru-RU" dirty="0">
                <a:latin typeface="Times New Roman" panose="02020603050405020304" pitchFamily="18" charset="0"/>
                <a:cs typeface="Times New Roman" panose="02020603050405020304" pitchFamily="18" charset="0"/>
              </a:rPr>
              <a:t>Существенные условия договора поставки теплоносителя определены в пункте 21 Правил организации теплоснабжения.</a:t>
            </a:r>
          </a:p>
        </p:txBody>
      </p:sp>
    </p:spTree>
    <p:extLst>
      <p:ext uri="{BB962C8B-B14F-4D97-AF65-F5344CB8AC3E}">
        <p14:creationId xmlns:p14="http://schemas.microsoft.com/office/powerpoint/2010/main" val="235890933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10A15CEC-8F71-E387-A669-661BCBB7A3D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B037393-3B7E-5DBE-771E-4DC8DB57C895}"/>
              </a:ext>
            </a:extLst>
          </p:cNvPr>
          <p:cNvSpPr>
            <a:spLocks noGrp="1"/>
          </p:cNvSpPr>
          <p:nvPr>
            <p:ph type="title"/>
          </p:nvPr>
        </p:nvSpPr>
        <p:spPr>
          <a:xfrm>
            <a:off x="467544" y="260648"/>
            <a:ext cx="8229600" cy="1143000"/>
          </a:xfrm>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DCD3D7C2-EBC8-330E-BC8F-0B7B7529ED58}"/>
              </a:ext>
            </a:extLst>
          </p:cNvPr>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pPr algn="just"/>
            <a:r>
              <a:rPr lang="ru-RU" dirty="0">
                <a:latin typeface="Times New Roman" panose="02020603050405020304" pitchFamily="18" charset="0"/>
                <a:cs typeface="Times New Roman" panose="02020603050405020304" pitchFamily="18" charset="0"/>
              </a:rPr>
              <a:t>В соответствии с ч. 9 ст. 15 Федерального закона от 27.07.2010 № 190-ФЗ «О теплоснабжении» оплата тепловой энергии (мощности) и (или) теплоносителя осуществляется в соответствии с тарифами, установленными органом регулирования, или ценами, определяемыми соглашением сторон, в случаях, предусмотренных настоящим Федеральным законом.</a:t>
            </a:r>
          </a:p>
          <a:p>
            <a:pPr algn="just"/>
            <a:r>
              <a:rPr lang="ru-RU" dirty="0">
                <a:latin typeface="Times New Roman" panose="02020603050405020304" pitchFamily="18" charset="0"/>
                <a:cs typeface="Times New Roman" panose="02020603050405020304" pitchFamily="18" charset="0"/>
              </a:rPr>
              <a:t>Согласно ч. 5 указанной статьи местом исполнения обязательств теплоснабжающей организации является точка поставки, которая располагается на границе балансовой принадлежности </a:t>
            </a:r>
            <a:r>
              <a:rPr lang="ru-RU" dirty="0" err="1">
                <a:latin typeface="Times New Roman" panose="02020603050405020304" pitchFamily="18" charset="0"/>
                <a:cs typeface="Times New Roman" panose="02020603050405020304" pitchFamily="18" charset="0"/>
              </a:rPr>
              <a:t>теплопотребляющей</a:t>
            </a:r>
            <a:r>
              <a:rPr lang="ru-RU" dirty="0">
                <a:latin typeface="Times New Roman" panose="02020603050405020304" pitchFamily="18" charset="0"/>
                <a:cs typeface="Times New Roman" panose="02020603050405020304" pitchFamily="18" charset="0"/>
              </a:rPr>
              <a:t> установки или тепловой сети потребителя и тепловой сети теплоснабжающей организации или теплосетевой организации либо в точке подключения (технологического присоединения) к тепловой сети, являющейся бесхозяйным объектом теплоснабжения.</a:t>
            </a:r>
          </a:p>
        </p:txBody>
      </p:sp>
    </p:spTree>
    <p:extLst>
      <p:ext uri="{BB962C8B-B14F-4D97-AF65-F5344CB8AC3E}">
        <p14:creationId xmlns:p14="http://schemas.microsoft.com/office/powerpoint/2010/main" val="415825504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89F5A747-A264-1F5E-A712-78F3F224385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90E1C10-F34B-A794-63E0-A5F628CB7981}"/>
              </a:ext>
            </a:extLst>
          </p:cNvPr>
          <p:cNvSpPr>
            <a:spLocks noGrp="1"/>
          </p:cNvSpPr>
          <p:nvPr>
            <p:ph type="title"/>
          </p:nvPr>
        </p:nvSpPr>
        <p:spPr>
          <a:xfrm>
            <a:off x="467544" y="260648"/>
            <a:ext cx="8229600" cy="1143000"/>
          </a:xfrm>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EF7193BD-2A88-C5C5-83C1-A0D283CE6AD5}"/>
              </a:ext>
            </a:extLst>
          </p:cNvPr>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just"/>
            <a:r>
              <a:rPr lang="ru-RU" dirty="0">
                <a:latin typeface="Times New Roman" panose="02020603050405020304" pitchFamily="18" charset="0"/>
                <a:cs typeface="Times New Roman" panose="02020603050405020304" pitchFamily="18" charset="0"/>
              </a:rPr>
              <a:t>Особенности </a:t>
            </a:r>
            <a:r>
              <a:rPr lang="ru-RU" b="1" dirty="0">
                <a:latin typeface="Times New Roman" panose="02020603050405020304" pitchFamily="18" charset="0"/>
                <a:cs typeface="Times New Roman" panose="02020603050405020304" pitchFamily="18" charset="0"/>
              </a:rPr>
              <a:t>договорного регулирования отношений по передаче тепловой энергии</a:t>
            </a:r>
            <a:r>
              <a:rPr lang="ru-RU" dirty="0">
                <a:latin typeface="Times New Roman" panose="02020603050405020304" pitchFamily="18" charset="0"/>
                <a:cs typeface="Times New Roman" panose="02020603050405020304" pitchFamily="18" charset="0"/>
              </a:rPr>
              <a:t>, теплоносителя установлены в ст.17 Федерального закона от 27.07.2010 № 190-ФЗ «О теплоснабжении», Правилами организации теплоснабжения в Российской Федерации, утвержденными Постановлением Правительством РФ от 08.08.2012 № 808.</a:t>
            </a:r>
          </a:p>
          <a:p>
            <a:pPr algn="just"/>
            <a:r>
              <a:rPr lang="ru-RU" dirty="0">
                <a:latin typeface="Times New Roman" panose="02020603050405020304" pitchFamily="18" charset="0"/>
                <a:cs typeface="Times New Roman" panose="02020603050405020304" pitchFamily="18" charset="0"/>
              </a:rPr>
              <a:t>Согласно ч. 1 ст. 17 Федерального закона от 27.07.2010 № 190-ФЗ «О теплоснабжении» передача тепловой энергии, теплоносителя осуществляется на основании договора оказания услуг по передаче тепловой энергии, теплоносителя, заключенного теплосетевой организацией с теплоснабжающей организацией.</a:t>
            </a:r>
          </a:p>
        </p:txBody>
      </p:sp>
    </p:spTree>
    <p:extLst>
      <p:ext uri="{BB962C8B-B14F-4D97-AF65-F5344CB8AC3E}">
        <p14:creationId xmlns:p14="http://schemas.microsoft.com/office/powerpoint/2010/main" val="329028028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343361BF-2D0D-0BB9-D5AA-0B4EA57126A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53B99F1-DD24-3B04-F5AC-A3125561E3E4}"/>
              </a:ext>
            </a:extLst>
          </p:cNvPr>
          <p:cNvSpPr>
            <a:spLocks noGrp="1"/>
          </p:cNvSpPr>
          <p:nvPr>
            <p:ph type="title"/>
          </p:nvPr>
        </p:nvSpPr>
        <p:spPr>
          <a:xfrm>
            <a:off x="467544" y="260648"/>
            <a:ext cx="8229600" cy="1143000"/>
          </a:xfrm>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Частноправовые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72E23A27-F68E-8AAB-34DE-3ED731DB0DC3}"/>
              </a:ext>
            </a:extLst>
          </p:cNvPr>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just"/>
            <a:r>
              <a:rPr lang="ru-RU" dirty="0">
                <a:latin typeface="Times New Roman" panose="02020603050405020304" pitchFamily="18" charset="0"/>
                <a:cs typeface="Times New Roman" panose="02020603050405020304" pitchFamily="18" charset="0"/>
              </a:rPr>
              <a:t>Договор оказания услуг по передаче тепловой энергии является обязательным для заключения теплосетевыми организациями. Порядок заключения и исполнения такого договора устанавливается правилами организации теплоснабжения, утвержденными Правительством Российской Федерации.</a:t>
            </a:r>
          </a:p>
          <a:p>
            <a:pPr algn="just"/>
            <a:r>
              <a:rPr lang="ru-RU" dirty="0">
                <a:latin typeface="Times New Roman" panose="02020603050405020304" pitchFamily="18" charset="0"/>
                <a:cs typeface="Times New Roman" panose="02020603050405020304" pitchFamily="18" charset="0"/>
              </a:rPr>
              <a:t>В ч.4 ст.17 Федерального закона от 27.07.2010 № 190-ФЗ «О теплоснабжении» закреплены существенные условия договора оказания услуг по передаче тепловой энергии.</a:t>
            </a:r>
          </a:p>
          <a:p>
            <a:pPr algn="just"/>
            <a:r>
              <a:rPr lang="ru-RU" dirty="0">
                <a:latin typeface="Times New Roman" panose="02020603050405020304" pitchFamily="18" charset="0"/>
                <a:cs typeface="Times New Roman" panose="02020603050405020304" pitchFamily="18" charset="0"/>
              </a:rPr>
              <a:t>Оплата услуг по передаче тепловой энергии осуществляется в соответствии с тарифом на услуги по передаче тепловой энергии.</a:t>
            </a:r>
          </a:p>
        </p:txBody>
      </p:sp>
    </p:spTree>
    <p:extLst>
      <p:ext uri="{BB962C8B-B14F-4D97-AF65-F5344CB8AC3E}">
        <p14:creationId xmlns:p14="http://schemas.microsoft.com/office/powerpoint/2010/main" val="288091849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700" b="1" dirty="0">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7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Autofit/>
          </a:bodyPr>
          <a:lstStyle/>
          <a:p>
            <a:pPr marL="11113" indent="344488" algn="just"/>
            <a:r>
              <a:rPr lang="ru-RU" sz="2400" dirty="0">
                <a:latin typeface="Times New Roman" panose="02020603050405020304" pitchFamily="18" charset="0"/>
                <a:cs typeface="Times New Roman" panose="02020603050405020304" pitchFamily="18" charset="0"/>
              </a:rPr>
              <a:t>Согласно ч.2 ст.3 Федерального закона от 27.07.2010 № 190-ФЗ «О теплоснабжении» государственная политика в сфере теплоснабжения направлена на обеспечение соблюдения общих принципов организации отношений в сфере теплоснабжения, установленных в ч.1 указанной статьи.</a:t>
            </a:r>
          </a:p>
          <a:p>
            <a:pPr marL="11113" indent="344488" algn="just"/>
            <a:r>
              <a:rPr lang="ru-RU" sz="2400" dirty="0">
                <a:latin typeface="Times New Roman" panose="02020603050405020304" pitchFamily="18" charset="0"/>
                <a:cs typeface="Times New Roman" panose="02020603050405020304" pitchFamily="18" charset="0"/>
              </a:rPr>
              <a:t>Полномочия органов государственной власти, органов местного само- управления поселений, городских округов в сфере теплоснабжения закреплены в главе 2 Федерального закона от 27.07.2010 № 190-ФЗ «О теплоснабжении».</a:t>
            </a:r>
          </a:p>
        </p:txBody>
      </p:sp>
    </p:spTree>
    <p:extLst>
      <p:ext uri="{BB962C8B-B14F-4D97-AF65-F5344CB8AC3E}">
        <p14:creationId xmlns:p14="http://schemas.microsoft.com/office/powerpoint/2010/main" val="380131134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400" dirty="0"/>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62500" lnSpcReduction="20000"/>
          </a:bodyPr>
          <a:lstStyle/>
          <a:p>
            <a:pPr marL="0" indent="0" algn="just">
              <a:buNone/>
            </a:pPr>
            <a:r>
              <a:rPr lang="ru-RU" dirty="0">
                <a:latin typeface="Times New Roman" panose="02020603050405020304" pitchFamily="18" charset="0"/>
                <a:cs typeface="Times New Roman" panose="02020603050405020304" pitchFamily="18" charset="0"/>
              </a:rPr>
              <a:t> Согласно ч. 1 ст. 4 Федерального закона «О теплоснабжении» к </a:t>
            </a:r>
            <a:r>
              <a:rPr lang="ru-RU" b="1" dirty="0">
                <a:latin typeface="Times New Roman" panose="02020603050405020304" pitchFamily="18" charset="0"/>
                <a:cs typeface="Times New Roman" panose="02020603050405020304" pitchFamily="18" charset="0"/>
              </a:rPr>
              <a:t>полномочиям Правительства Российской Федерации </a:t>
            </a:r>
            <a:r>
              <a:rPr lang="ru-RU" dirty="0">
                <a:latin typeface="Times New Roman" panose="02020603050405020304" pitchFamily="18" charset="0"/>
                <a:cs typeface="Times New Roman" panose="02020603050405020304" pitchFamily="18" charset="0"/>
              </a:rPr>
              <a:t>в сфере теплоснабжения отнесены в том числе: </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разработка государственной политики в сфере теплоснабжения, являющейся частью энергетической стратегии России; </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 утверждение правил организации теплоснабжения; </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утверждение правил подключения (технологического присоединения) к системам теплоснабжения, включая правила недискриминационного доступа к услугам по подключению (технологическому присоединению) к системам теплоснабжения, а также типовых форм документов, необходимых для подключения (технологического присоединения) объектов капитального строительства к системам теплоснабжения;</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утверждение правил коммерческого учета тепловой энергии, теплоносителя; </a:t>
            </a:r>
          </a:p>
          <a:p>
            <a:pPr marL="0" indent="0" algn="just">
              <a:buNone/>
            </a:pPr>
            <a:r>
              <a:rPr lang="ru-RU" dirty="0">
                <a:latin typeface="Times New Roman" panose="02020603050405020304" pitchFamily="18" charset="0"/>
                <a:cs typeface="Times New Roman" panose="02020603050405020304" pitchFamily="18" charset="0"/>
                <a:sym typeface="Symbol"/>
              </a:rPr>
              <a:t>	</a:t>
            </a:r>
          </a:p>
          <a:p>
            <a:endParaRPr lang="ru-RU" dirty="0"/>
          </a:p>
        </p:txBody>
      </p:sp>
      <p:sp>
        <p:nvSpPr>
          <p:cNvPr id="4" name="Заголовок 1">
            <a:extLst>
              <a:ext uri="{FF2B5EF4-FFF2-40B4-BE49-F238E27FC236}">
                <a16:creationId xmlns:a16="http://schemas.microsoft.com/office/drawing/2014/main" xmlns="" id="{93C5346B-B546-C60E-BD21-E9C2AEF2CE3F}"/>
              </a:ext>
            </a:extLst>
          </p:cNvPr>
          <p:cNvSpPr txBox="1">
            <a:spLocks/>
          </p:cNvSpPr>
          <p:nvPr/>
        </p:nvSpPr>
        <p:spPr>
          <a:xfrm>
            <a:off x="457200" y="274638"/>
            <a:ext cx="8229600" cy="1143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700" b="1">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700" dirty="0"/>
          </a:p>
        </p:txBody>
      </p:sp>
    </p:spTree>
    <p:extLst>
      <p:ext uri="{BB962C8B-B14F-4D97-AF65-F5344CB8AC3E}">
        <p14:creationId xmlns:p14="http://schemas.microsoft.com/office/powerpoint/2010/main" val="171571533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4A6AAC9F-D56E-172B-7D35-799A2877FE0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BD831A2-4EC8-C4F1-3850-004F8A2E2EBA}"/>
              </a:ext>
            </a:extLst>
          </p:cNvPr>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3DCFF962-3813-A999-449E-1689004BFD60}"/>
              </a:ext>
            </a:extLst>
          </p:cNvPr>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62500" lnSpcReduction="20000"/>
          </a:bodyPr>
          <a:lstStyle/>
          <a:p>
            <a:pPr algn="just">
              <a:buFont typeface="Wingdings" pitchFamily="2" charset="2"/>
              <a:buChar char="Ø"/>
            </a:pPr>
            <a:r>
              <a:rPr lang="ru-RU" dirty="0">
                <a:latin typeface="Times New Roman" panose="02020603050405020304" pitchFamily="18" charset="0"/>
                <a:cs typeface="Times New Roman" panose="02020603050405020304" pitchFamily="18" charset="0"/>
              </a:rPr>
              <a:t>утверждение правил согласования и утверждения инвестиционных программ организаций, осуществляющих регулируемые виды деятельности в сфере теплоснабжения, а также требований к составу и содержанию таких программ (за исключением таких программ, утверждаемых в соответствии с законодательством Российской Федерации об электроэнергетике); </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 утверждение стандартов раскрытия информации теплоснабжающими организациями, теплосетевыми организациями, органами регулирования; </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 утверждение основ ценообразования в сфере теплоснабжения, правил регулирования цен (тарифов) в сфере тепло- снабжения, которые должны включать в себя сроки рассмотрения дел об установлении таких тарифов, исчерпывающий перечень представляемых организациями, осуществляющими регулируемые виды деятельности в сфере теплоснабжения, документов, определение условий и порядка принятия решений об отмене регулирования таких тарифов.</a:t>
            </a:r>
            <a:r>
              <a:rPr lang="ru-RU" dirty="0">
                <a:latin typeface="Times New Roman" panose="02020603050405020304" pitchFamily="18" charset="0"/>
                <a:cs typeface="Times New Roman" panose="02020603050405020304" pitchFamily="18" charset="0"/>
                <a:sym typeface="Symbol"/>
              </a:rPr>
              <a:t>	</a:t>
            </a:r>
          </a:p>
          <a:p>
            <a:endParaRPr lang="ru-RU" dirty="0"/>
          </a:p>
        </p:txBody>
      </p:sp>
      <p:sp>
        <p:nvSpPr>
          <p:cNvPr id="4" name="Заголовок 1">
            <a:extLst>
              <a:ext uri="{FF2B5EF4-FFF2-40B4-BE49-F238E27FC236}">
                <a16:creationId xmlns:a16="http://schemas.microsoft.com/office/drawing/2014/main" xmlns="" id="{894A848D-D755-D8BD-EF7F-F60AFCF90E03}"/>
              </a:ext>
            </a:extLst>
          </p:cNvPr>
          <p:cNvSpPr txBox="1">
            <a:spLocks/>
          </p:cNvSpPr>
          <p:nvPr/>
        </p:nvSpPr>
        <p:spPr>
          <a:xfrm>
            <a:off x="457200" y="274638"/>
            <a:ext cx="8229600" cy="1143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700" b="1">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700" dirty="0"/>
          </a:p>
        </p:txBody>
      </p:sp>
    </p:spTree>
    <p:extLst>
      <p:ext uri="{BB962C8B-B14F-4D97-AF65-F5344CB8AC3E}">
        <p14:creationId xmlns:p14="http://schemas.microsoft.com/office/powerpoint/2010/main" val="204795230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1E534B68-BB88-49DF-0866-B1210CFEAC3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0F35A14-D745-F709-7D49-910CDBC4D541}"/>
              </a:ext>
            </a:extLst>
          </p:cNvPr>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DE0B2B1B-9BE8-C61E-3D7E-1BBB4DA03B91}"/>
              </a:ext>
            </a:extLst>
          </p:cNvPr>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algn="just">
              <a:buFont typeface="Wingdings" pitchFamily="2" charset="2"/>
              <a:buChar char="Ø"/>
            </a:pPr>
            <a:r>
              <a:rPr lang="ru-RU" dirty="0">
                <a:latin typeface="Times New Roman" panose="02020603050405020304" pitchFamily="18" charset="0"/>
                <a:cs typeface="Times New Roman" panose="02020603050405020304" pitchFamily="18" charset="0"/>
              </a:rPr>
              <a:t>утверждение порядка рассмотрения разногласий, возникающих между исполнительными органами субъектов Российской Федерации в области государственного регулирования цен (тарифов), органами местного самоуправления, теплоснабжающими организациями и теплосетевыми организациями, потребителями тепловой энергии при установлении цен (тарифов) в сфере теплоснабжения, при разработке, утверждении и актуализации схем теплоснабжения;</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 утверждение порядка определения системы мер по обеспечению надежности систем теплоснабжения;</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утверждение порядка вывода в ремонт и из эксплуатации источников тепловой энергии, тепловых сетей; </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иные полномочия, установленные настоящим Федеральным законом и другими федеральными законами.</a:t>
            </a:r>
          </a:p>
        </p:txBody>
      </p:sp>
      <p:sp>
        <p:nvSpPr>
          <p:cNvPr id="4" name="Заголовок 1">
            <a:extLst>
              <a:ext uri="{FF2B5EF4-FFF2-40B4-BE49-F238E27FC236}">
                <a16:creationId xmlns:a16="http://schemas.microsoft.com/office/drawing/2014/main" xmlns="" id="{DA7B3873-CA33-9B6D-4FB6-6FE2E87A5A52}"/>
              </a:ext>
            </a:extLst>
          </p:cNvPr>
          <p:cNvSpPr txBox="1">
            <a:spLocks/>
          </p:cNvSpPr>
          <p:nvPr/>
        </p:nvSpPr>
        <p:spPr>
          <a:xfrm>
            <a:off x="457200" y="274638"/>
            <a:ext cx="8229600" cy="1143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700" b="1">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700" dirty="0"/>
          </a:p>
        </p:txBody>
      </p:sp>
    </p:spTree>
    <p:extLst>
      <p:ext uri="{BB962C8B-B14F-4D97-AF65-F5344CB8AC3E}">
        <p14:creationId xmlns:p14="http://schemas.microsoft.com/office/powerpoint/2010/main" val="209948001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EC916439-4BA7-FD27-5D26-8583BA39B70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EB51775-EADE-21DD-D48A-369696588F80}"/>
              </a:ext>
            </a:extLst>
          </p:cNvPr>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253AEBD6-CD30-0C8E-FE07-BEE5B201635C}"/>
              </a:ext>
            </a:extLst>
          </p:cNvPr>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62500" lnSpcReduction="20000"/>
          </a:bodyPr>
          <a:lstStyle/>
          <a:p>
            <a:pPr algn="just">
              <a:buFont typeface="Wingdings" pitchFamily="2" charset="2"/>
              <a:buChar char="ü"/>
            </a:pPr>
            <a:r>
              <a:rPr lang="ru-RU" dirty="0">
                <a:latin typeface="Times New Roman" panose="02020603050405020304" pitchFamily="18" charset="0"/>
                <a:cs typeface="Times New Roman" panose="02020603050405020304" pitchFamily="18" charset="0"/>
              </a:rPr>
              <a:t>Правовой анализ положений ч.2 ст. 4 Федерального закона «О теплоснабжении», а также положений Постановления Правительства РФ от 28.05.2008 № 400 «О Министерстве энергетики Российской Федерации» показывает, что </a:t>
            </a:r>
            <a:r>
              <a:rPr lang="ru-RU" b="1" dirty="0">
                <a:latin typeface="Times New Roman" panose="02020603050405020304" pitchFamily="18" charset="0"/>
                <a:cs typeface="Times New Roman" panose="02020603050405020304" pitchFamily="18" charset="0"/>
              </a:rPr>
              <a:t>Министерство энергетики РФ в сфере теплоснабжения осуществляет следующие полномочия</a:t>
            </a:r>
            <a:r>
              <a:rPr lang="ru-RU" dirty="0">
                <a:latin typeface="Times New Roman" panose="02020603050405020304" pitchFamily="18" charset="0"/>
                <a:cs typeface="Times New Roman" panose="02020603050405020304" pitchFamily="18" charset="0"/>
              </a:rPr>
              <a:t>:</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осуществляет реализацию государственной политики и нормативно- правовое регулирование в сфере теплоснабжения в части производства тепловой энергии в режиме комбинированной выработки электрической и тепловой энергии, а также передачи тепловой энергии, произведенной в режиме комбинированной выработки электрической и тепловой энергии, в том числе произведенной источниками тепловой энергии в случае, если такие источники тепловой энергии входят в схему теплоснабжения, включающую источники комбинированной выработки электрической и тепловой энергии</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
        <p:nvSpPr>
          <p:cNvPr id="4" name="Заголовок 1">
            <a:extLst>
              <a:ext uri="{FF2B5EF4-FFF2-40B4-BE49-F238E27FC236}">
                <a16:creationId xmlns:a16="http://schemas.microsoft.com/office/drawing/2014/main" xmlns="" id="{F8C3FA5C-08AC-184B-1C0D-5E9D3F141165}"/>
              </a:ext>
            </a:extLst>
          </p:cNvPr>
          <p:cNvSpPr txBox="1">
            <a:spLocks/>
          </p:cNvSpPr>
          <p:nvPr/>
        </p:nvSpPr>
        <p:spPr>
          <a:xfrm>
            <a:off x="457200" y="274638"/>
            <a:ext cx="8229600" cy="1143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700" b="1">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700" dirty="0"/>
          </a:p>
        </p:txBody>
      </p:sp>
    </p:spTree>
    <p:extLst>
      <p:ext uri="{BB962C8B-B14F-4D97-AF65-F5344CB8AC3E}">
        <p14:creationId xmlns:p14="http://schemas.microsoft.com/office/powerpoint/2010/main" val="3704625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338CC34E-89CF-1413-D357-AFDC81B0003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25B1DBD-5470-63DF-3948-F56A17086468}"/>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8182A446-CE2B-7633-115E-E236C687196B}"/>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pPr marL="0" indent="0" algn="just">
              <a:buNone/>
            </a:pPr>
            <a:r>
              <a:rPr lang="ru-RU" sz="2000" dirty="0">
                <a:latin typeface="Times New Roman" panose="02020603050405020304" pitchFamily="18" charset="0"/>
                <a:cs typeface="Times New Roman" panose="02020603050405020304" pitchFamily="18" charset="0"/>
              </a:rPr>
              <a:t>► Согласно ч. 2 ст. 1 указанного Федерального закона отношения, связанные с горячим водоснабжением, осуществляемым с использованием открытых систем теплоснабжения (горячего водоснабжения), регулируются данным Федеральным законом, за исключением отношений, связанных с обеспечением качества и безопасности горячей воды.</a:t>
            </a:r>
          </a:p>
          <a:p>
            <a:pPr marL="0" indent="0" algn="just">
              <a:buNone/>
            </a:pPr>
            <a:r>
              <a:rPr lang="ru-RU" sz="2000" dirty="0">
                <a:latin typeface="Times New Roman" panose="02020603050405020304" pitchFamily="18" charset="0"/>
                <a:cs typeface="Times New Roman" panose="02020603050405020304" pitchFamily="18" charset="0"/>
              </a:rPr>
              <a:t>► Положения Федерального закона от 27.07.2010 № 190-ФЗ «О теплоснабжении», регулирующие производство, передачу, потребление теплоносителя, применяются к отношениям, связанным с производством, передачей, потреблением горячей воды при осуществлении горячего водоснабжения с использованием открытых систем теплоснабжения (горячего водоснабжения), если иное не предусмотрено указанным Федеральным законом.</a:t>
            </a:r>
          </a:p>
        </p:txBody>
      </p:sp>
    </p:spTree>
    <p:extLst>
      <p:ext uri="{BB962C8B-B14F-4D97-AF65-F5344CB8AC3E}">
        <p14:creationId xmlns:p14="http://schemas.microsoft.com/office/powerpoint/2010/main" val="195303457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9738AA74-9B6E-AB19-19BA-6876F71B7A2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71BF64E-219C-0853-6B89-5381FF0E1807}"/>
              </a:ext>
            </a:extLst>
          </p:cNvPr>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A3D68996-311F-6C77-B378-5721A2B62B1A}"/>
              </a:ext>
            </a:extLst>
          </p:cNvPr>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85000" lnSpcReduction="20000"/>
          </a:bodyPr>
          <a:lstStyle/>
          <a:p>
            <a:pPr algn="just">
              <a:buFont typeface="Wingdings" pitchFamily="2" charset="2"/>
              <a:buChar char="Ø"/>
            </a:pPr>
            <a:r>
              <a:rPr lang="ru-RU" dirty="0">
                <a:latin typeface="Times New Roman" panose="02020603050405020304" pitchFamily="18" charset="0"/>
                <a:cs typeface="Times New Roman" panose="02020603050405020304" pitchFamily="18" charset="0"/>
              </a:rPr>
              <a:t>самостоятельно принимает нормативные правовые акты в данной сфере</a:t>
            </a:r>
            <a:r>
              <a:rPr lang="en-US" dirty="0">
                <a:latin typeface="Times New Roman" panose="02020603050405020304" pitchFamily="18" charset="0"/>
                <a:cs typeface="Times New Roman" panose="02020603050405020304" pitchFamily="18" charset="0"/>
              </a:rPr>
              <a:t>;</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утверждает требования к схемам теплоснабжения, порядку их разработки и утверждения;</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утверждает нормативы технологических процессов</a:t>
            </a:r>
            <a:r>
              <a:rPr lang="en-US" dirty="0">
                <a:latin typeface="Times New Roman" panose="02020603050405020304" pitchFamily="18" charset="0"/>
                <a:cs typeface="Times New Roman" panose="02020603050405020304" pitchFamily="18" charset="0"/>
              </a:rPr>
              <a:t>;</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рассматривает разногласия, возникающие между исполнительными органами субъектов Российской Федерации, органами местного самоуправления, теплоснабжающими организациями и теплосетевыми организациями и потребителями при разработке, утверждении и актуализации схем теплоснабжения.</a:t>
            </a:r>
          </a:p>
        </p:txBody>
      </p:sp>
      <p:sp>
        <p:nvSpPr>
          <p:cNvPr id="4" name="Заголовок 1">
            <a:extLst>
              <a:ext uri="{FF2B5EF4-FFF2-40B4-BE49-F238E27FC236}">
                <a16:creationId xmlns:a16="http://schemas.microsoft.com/office/drawing/2014/main" xmlns="" id="{CD451656-9684-96F8-E45A-3301344D514C}"/>
              </a:ext>
            </a:extLst>
          </p:cNvPr>
          <p:cNvSpPr txBox="1">
            <a:spLocks/>
          </p:cNvSpPr>
          <p:nvPr/>
        </p:nvSpPr>
        <p:spPr>
          <a:xfrm>
            <a:off x="457200" y="274638"/>
            <a:ext cx="8229600" cy="1143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700" b="1">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700" dirty="0"/>
          </a:p>
        </p:txBody>
      </p:sp>
    </p:spTree>
    <p:extLst>
      <p:ext uri="{BB962C8B-B14F-4D97-AF65-F5344CB8AC3E}">
        <p14:creationId xmlns:p14="http://schemas.microsoft.com/office/powerpoint/2010/main" val="15184925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86485BF0-4857-0717-1F29-0A6E491701B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D125F03-ABB0-E3AC-ACA9-58CFFD1EF80F}"/>
              </a:ext>
            </a:extLst>
          </p:cNvPr>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289C18E8-061B-106F-CDA2-FECF44818427}"/>
              </a:ext>
            </a:extLst>
          </p:cNvPr>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7500" lnSpcReduction="20000"/>
          </a:bodyPr>
          <a:lstStyle/>
          <a:p>
            <a:pPr algn="just">
              <a:buFont typeface="Wingdings" pitchFamily="2" charset="2"/>
              <a:buChar char="ü"/>
            </a:pPr>
            <a:r>
              <a:rPr lang="ru-RU" dirty="0">
                <a:latin typeface="Times New Roman" panose="02020603050405020304" pitchFamily="18" charset="0"/>
                <a:cs typeface="Times New Roman" panose="02020603050405020304" pitchFamily="18" charset="0"/>
              </a:rPr>
              <a:t>К полномочия </a:t>
            </a:r>
            <a:r>
              <a:rPr lang="ru-RU" b="1" dirty="0">
                <a:latin typeface="Times New Roman" panose="02020603050405020304" pitchFamily="18" charset="0"/>
                <a:cs typeface="Times New Roman" panose="02020603050405020304" pitchFamily="18" charset="0"/>
              </a:rPr>
              <a:t>Федерального антимонопольного органа </a:t>
            </a:r>
            <a:r>
              <a:rPr lang="ru-RU" dirty="0">
                <a:latin typeface="Times New Roman" panose="02020603050405020304" pitchFamily="18" charset="0"/>
                <a:cs typeface="Times New Roman" panose="02020603050405020304" pitchFamily="18" charset="0"/>
              </a:rPr>
              <a:t>согласно ч. 4 ст. 4 Федерального закона от 27.07.2010 № 190-ФЗ «О теплоснабжении» относятся: </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антимонопольное регулирование и контроль в сфере теплоснабжения; </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согласование решений органов исполнительной власти субъектов Российской Федерации об отмене регулирования тарифов в сфере теплоснабжения и о введении регулирования тарифов в сфере теплоснабжения после их отмены, выдача предписаний об отмене регулирования тарифов в сфере теплоснабжения.</a:t>
            </a:r>
          </a:p>
        </p:txBody>
      </p:sp>
      <p:sp>
        <p:nvSpPr>
          <p:cNvPr id="4" name="Заголовок 1">
            <a:extLst>
              <a:ext uri="{FF2B5EF4-FFF2-40B4-BE49-F238E27FC236}">
                <a16:creationId xmlns:a16="http://schemas.microsoft.com/office/drawing/2014/main" xmlns="" id="{75D12C91-5CB9-D310-8265-41CA98AD20F8}"/>
              </a:ext>
            </a:extLst>
          </p:cNvPr>
          <p:cNvSpPr txBox="1">
            <a:spLocks/>
          </p:cNvSpPr>
          <p:nvPr/>
        </p:nvSpPr>
        <p:spPr>
          <a:xfrm>
            <a:off x="457200" y="274638"/>
            <a:ext cx="8229600" cy="1143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700" b="1">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700" dirty="0"/>
          </a:p>
        </p:txBody>
      </p:sp>
    </p:spTree>
    <p:extLst>
      <p:ext uri="{BB962C8B-B14F-4D97-AF65-F5344CB8AC3E}">
        <p14:creationId xmlns:p14="http://schemas.microsoft.com/office/powerpoint/2010/main" val="159380200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FC893DEE-6C09-053A-09BF-560343A37E57}"/>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8348A08-431A-4106-E35B-A91DD1019FAF}"/>
              </a:ext>
            </a:extLst>
          </p:cNvPr>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AF643691-89D9-1B21-6742-02A9CFF7D1AA}"/>
              </a:ext>
            </a:extLst>
          </p:cNvPr>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62500" lnSpcReduction="20000"/>
          </a:bodyPr>
          <a:lstStyle/>
          <a:p>
            <a:pPr algn="just">
              <a:buFont typeface="Wingdings" pitchFamily="2" charset="2"/>
              <a:buChar char="ü"/>
            </a:pPr>
            <a:r>
              <a:rPr lang="ru-RU" dirty="0">
                <a:latin typeface="Times New Roman" panose="02020603050405020304" pitchFamily="18" charset="0"/>
                <a:cs typeface="Times New Roman" panose="02020603050405020304" pitchFamily="18" charset="0"/>
              </a:rPr>
              <a:t>В соответствии с ч.2 ст.5 Федерального закона от 27.07.2010 № 190-ФЗ «О теплоснабжении» к полномочиям органов исполнительной власти </a:t>
            </a:r>
            <a:r>
              <a:rPr lang="ru-RU" b="1" dirty="0">
                <a:latin typeface="Times New Roman" panose="02020603050405020304" pitchFamily="18" charset="0"/>
                <a:cs typeface="Times New Roman" panose="02020603050405020304" pitchFamily="18" charset="0"/>
              </a:rPr>
              <a:t>субъектов Российской Федерации</a:t>
            </a:r>
            <a:r>
              <a:rPr lang="ru-RU" dirty="0">
                <a:latin typeface="Times New Roman" panose="02020603050405020304" pitchFamily="18" charset="0"/>
                <a:cs typeface="Times New Roman" panose="02020603050405020304" pitchFamily="18" charset="0"/>
              </a:rPr>
              <a:t> в сфере теплоснабжения в том числе относятся: </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реализация предусмотренных частью 3 статьи 7 настоящего Федерального закона полномочий в области регулирования цен (тарифов) в сфере теплоснабжения; </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утверждение нормативов технологических потерь при передаче тепловой энергии, теплоносителя по тепловым сетям</a:t>
            </a:r>
            <a:r>
              <a:rPr lang="en-US" dirty="0">
                <a:latin typeface="Times New Roman" panose="02020603050405020304" pitchFamily="18" charset="0"/>
                <a:cs typeface="Times New Roman" panose="02020603050405020304" pitchFamily="18" charset="0"/>
              </a:rPr>
              <a:t>;</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утверждение нормативов удельного расхода топлива при производстве тепловой энергии источниками тепловой энергии</a:t>
            </a:r>
            <a:r>
              <a:rPr lang="en-US" dirty="0">
                <a:latin typeface="Times New Roman" panose="02020603050405020304" pitchFamily="18" charset="0"/>
                <a:cs typeface="Times New Roman" panose="02020603050405020304" pitchFamily="18" charset="0"/>
              </a:rPr>
              <a:t>;</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утверждение нормативов запасов топлива на источниках тепловой энергии</a:t>
            </a:r>
            <a:r>
              <a:rPr lang="en-US" dirty="0">
                <a:latin typeface="Times New Roman" panose="02020603050405020304" pitchFamily="18" charset="0"/>
                <a:cs typeface="Times New Roman" panose="02020603050405020304" pitchFamily="18" charset="0"/>
              </a:rPr>
              <a:t>;</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утверждение инвестиционных программ организаций, осуществляющих регулируемые виды деятельности в сфере теплоснабжения</a:t>
            </a:r>
          </a:p>
        </p:txBody>
      </p:sp>
      <p:sp>
        <p:nvSpPr>
          <p:cNvPr id="4" name="Заголовок 1">
            <a:extLst>
              <a:ext uri="{FF2B5EF4-FFF2-40B4-BE49-F238E27FC236}">
                <a16:creationId xmlns:a16="http://schemas.microsoft.com/office/drawing/2014/main" xmlns="" id="{48BC2265-2DC6-628A-B33B-28AF169EACAE}"/>
              </a:ext>
            </a:extLst>
          </p:cNvPr>
          <p:cNvSpPr txBox="1">
            <a:spLocks/>
          </p:cNvSpPr>
          <p:nvPr/>
        </p:nvSpPr>
        <p:spPr>
          <a:xfrm>
            <a:off x="457200" y="274638"/>
            <a:ext cx="8229600" cy="1143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700" b="1">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700" dirty="0"/>
          </a:p>
        </p:txBody>
      </p:sp>
    </p:spTree>
    <p:extLst>
      <p:ext uri="{BB962C8B-B14F-4D97-AF65-F5344CB8AC3E}">
        <p14:creationId xmlns:p14="http://schemas.microsoft.com/office/powerpoint/2010/main" val="341742328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5887285C-68C9-D73F-3348-8BA3B62295C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51A18EE-EBD9-770C-EF41-C6439FB3BC70}"/>
              </a:ext>
            </a:extLst>
          </p:cNvPr>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9089A646-5A7A-9EB3-48A1-0FFB4C655FFF}"/>
              </a:ext>
            </a:extLst>
          </p:cNvPr>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pPr algn="just">
              <a:buFont typeface="Wingdings" pitchFamily="2" charset="2"/>
              <a:buChar char="Ø"/>
            </a:pPr>
            <a:r>
              <a:rPr lang="ru-RU" dirty="0">
                <a:latin typeface="Times New Roman" panose="02020603050405020304" pitchFamily="18" charset="0"/>
                <a:cs typeface="Times New Roman" panose="02020603050405020304" pitchFamily="18" charset="0"/>
              </a:rPr>
              <a:t>определение системы мер по обеспечению надежности систем теплоснабжения поселений, муниципальных округов, городских округов в соответствии с правилами организации теплоснабжения; </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составление топливно-энергетического баланса субъекта Российской Федерации</a:t>
            </a:r>
            <a:r>
              <a:rPr lang="en-US" dirty="0">
                <a:latin typeface="Times New Roman" panose="02020603050405020304" pitchFamily="18" charset="0"/>
                <a:cs typeface="Times New Roman" panose="02020603050405020304" pitchFamily="18" charset="0"/>
              </a:rPr>
              <a:t>;</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иные полномочия, предусмотренные настоящим Федеральным законом и другими федеральными законам.</a:t>
            </a:r>
            <a:endParaRPr lang="en-US" dirty="0">
              <a:latin typeface="Times New Roman" panose="02020603050405020304" pitchFamily="18" charset="0"/>
              <a:cs typeface="Times New Roman" panose="02020603050405020304" pitchFamily="18" charset="0"/>
            </a:endParaRPr>
          </a:p>
        </p:txBody>
      </p:sp>
      <p:sp>
        <p:nvSpPr>
          <p:cNvPr id="4" name="Заголовок 1">
            <a:extLst>
              <a:ext uri="{FF2B5EF4-FFF2-40B4-BE49-F238E27FC236}">
                <a16:creationId xmlns:a16="http://schemas.microsoft.com/office/drawing/2014/main" xmlns="" id="{346FB957-D901-4C68-5903-07B1A7E7770B}"/>
              </a:ext>
            </a:extLst>
          </p:cNvPr>
          <p:cNvSpPr txBox="1">
            <a:spLocks/>
          </p:cNvSpPr>
          <p:nvPr/>
        </p:nvSpPr>
        <p:spPr>
          <a:xfrm>
            <a:off x="457200" y="274638"/>
            <a:ext cx="8229600" cy="1143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700" b="1">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700" dirty="0"/>
          </a:p>
        </p:txBody>
      </p:sp>
    </p:spTree>
    <p:extLst>
      <p:ext uri="{BB962C8B-B14F-4D97-AF65-F5344CB8AC3E}">
        <p14:creationId xmlns:p14="http://schemas.microsoft.com/office/powerpoint/2010/main" val="422345468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F2F84FCC-A75D-987A-F9C6-F19D95D7CF0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00015EB-F53C-3357-0FB9-0DA728645195}"/>
              </a:ext>
            </a:extLst>
          </p:cNvPr>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8BCDA6B2-5B16-F5F3-9A4E-59D0F37CAC9C}"/>
              </a:ext>
            </a:extLst>
          </p:cNvPr>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algn="just">
              <a:buFont typeface="Wingdings" pitchFamily="2" charset="2"/>
              <a:buChar char="ü"/>
            </a:pPr>
            <a:r>
              <a:rPr lang="ru-RU" dirty="0">
                <a:latin typeface="Times New Roman" panose="02020603050405020304" pitchFamily="18" charset="0"/>
                <a:cs typeface="Times New Roman" panose="02020603050405020304" pitchFamily="18" charset="0"/>
              </a:rPr>
              <a:t>К полномочия </a:t>
            </a:r>
            <a:r>
              <a:rPr lang="ru-RU" b="1" dirty="0">
                <a:latin typeface="Times New Roman" panose="02020603050405020304" pitchFamily="18" charset="0"/>
                <a:cs typeface="Times New Roman" panose="02020603050405020304" pitchFamily="18" charset="0"/>
              </a:rPr>
              <a:t>органов местного самоуправления городских поселений, муниципальных округов, городских округов по организации теплоснабжения на соответствующих территориях </a:t>
            </a:r>
            <a:r>
              <a:rPr lang="ru-RU" dirty="0">
                <a:latin typeface="Times New Roman" panose="02020603050405020304" pitchFamily="18" charset="0"/>
                <a:cs typeface="Times New Roman" panose="02020603050405020304" pitchFamily="18" charset="0"/>
              </a:rPr>
              <a:t>согласно ч. </a:t>
            </a:r>
            <a:r>
              <a:rPr lang="en-US" dirty="0">
                <a:latin typeface="Times New Roman" panose="02020603050405020304" pitchFamily="18" charset="0"/>
                <a:cs typeface="Times New Roman" panose="02020603050405020304" pitchFamily="18" charset="0"/>
              </a:rPr>
              <a:t>1</a:t>
            </a:r>
            <a:r>
              <a:rPr lang="ru-RU" dirty="0">
                <a:latin typeface="Times New Roman" panose="02020603050405020304" pitchFamily="18" charset="0"/>
                <a:cs typeface="Times New Roman" panose="02020603050405020304" pitchFamily="18" charset="0"/>
              </a:rPr>
              <a:t> ст. </a:t>
            </a:r>
            <a:r>
              <a:rPr lang="en-US" dirty="0">
                <a:latin typeface="Times New Roman" panose="02020603050405020304" pitchFamily="18" charset="0"/>
                <a:cs typeface="Times New Roman" panose="02020603050405020304" pitchFamily="18" charset="0"/>
              </a:rPr>
              <a:t>6</a:t>
            </a:r>
            <a:r>
              <a:rPr lang="ru-RU" dirty="0">
                <a:latin typeface="Times New Roman" panose="02020603050405020304" pitchFamily="18" charset="0"/>
                <a:cs typeface="Times New Roman" panose="02020603050405020304" pitchFamily="18" charset="0"/>
              </a:rPr>
              <a:t> Федерального закона от 27.07.2010 № 190-ФЗ «О теплоснабжении»</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относятся: </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организация обеспечения надежного теплоснабжения потребителей, в том числе принятие мер по организации обеспечения теплоснабжения потребителей в случае неисполнения теплоснабжающими организациями или теплосетевыми организациями своих обязательств либо отказа указанных организаций от исполнения своих обязательств; </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рассмотрение обращений потребителей по вопросам надежности теплоснабжения в порядке, установленном правилами организации теплоснабжения</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
        <p:nvSpPr>
          <p:cNvPr id="4" name="Заголовок 1">
            <a:extLst>
              <a:ext uri="{FF2B5EF4-FFF2-40B4-BE49-F238E27FC236}">
                <a16:creationId xmlns:a16="http://schemas.microsoft.com/office/drawing/2014/main" xmlns="" id="{D73AC5BA-95DA-5DED-FC2D-05FCC7A2FB13}"/>
              </a:ext>
            </a:extLst>
          </p:cNvPr>
          <p:cNvSpPr txBox="1">
            <a:spLocks/>
          </p:cNvSpPr>
          <p:nvPr/>
        </p:nvSpPr>
        <p:spPr>
          <a:xfrm>
            <a:off x="457200" y="274638"/>
            <a:ext cx="8229600" cy="1143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700" b="1">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700" dirty="0"/>
          </a:p>
        </p:txBody>
      </p:sp>
    </p:spTree>
    <p:extLst>
      <p:ext uri="{BB962C8B-B14F-4D97-AF65-F5344CB8AC3E}">
        <p14:creationId xmlns:p14="http://schemas.microsoft.com/office/powerpoint/2010/main" val="202512538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A471C183-DA85-57CF-3675-C827E61987A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7C9FA3B-31C1-2C4C-1D8D-F13790290A8E}"/>
              </a:ext>
            </a:extLst>
          </p:cNvPr>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1B3402C7-12EF-98A2-3C6D-A7ED236364E5}"/>
              </a:ext>
            </a:extLst>
          </p:cNvPr>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7500" lnSpcReduction="20000"/>
          </a:bodyPr>
          <a:lstStyle/>
          <a:p>
            <a:pPr algn="just">
              <a:buFont typeface="Wingdings" pitchFamily="2" charset="2"/>
              <a:buChar char="Ø"/>
            </a:pPr>
            <a:r>
              <a:rPr lang="ru-RU" dirty="0">
                <a:latin typeface="Times New Roman" panose="02020603050405020304" pitchFamily="18" charset="0"/>
                <a:cs typeface="Times New Roman" panose="02020603050405020304" pitchFamily="18" charset="0"/>
              </a:rPr>
              <a:t>реализация предусмотренных частями 5 - 7 статьи 7 настоящего Федерального закона полномочий в области регулирования цен (тарифов) в сфере теплоснабжения; </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обеспечение готовности к отопительному периоду муниципальных образований, в том числе выполнение обязательных требований, установленных статьей 20 настоящего Федерального закона и правилами обеспечения готовности к отопительному периоду, и проведение оценки обеспечения готовности к отопительному периоду в соответствии с порядком проведения оценки обеспечения готовности к отопительному периоду</a:t>
            </a:r>
            <a:r>
              <a:rPr lang="en-US" dirty="0">
                <a:latin typeface="Times New Roman" panose="02020603050405020304" pitchFamily="18" charset="0"/>
                <a:cs typeface="Times New Roman" panose="02020603050405020304" pitchFamily="18" charset="0"/>
              </a:rPr>
              <a:t>;</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согласование вывода источников тепловой энергии, тепловых сетей в ремонт и из эксплуатации</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
        <p:nvSpPr>
          <p:cNvPr id="4" name="Заголовок 1">
            <a:extLst>
              <a:ext uri="{FF2B5EF4-FFF2-40B4-BE49-F238E27FC236}">
                <a16:creationId xmlns:a16="http://schemas.microsoft.com/office/drawing/2014/main" xmlns="" id="{5761EAFD-DF5C-0BBD-8366-3DBAFAE2ED54}"/>
              </a:ext>
            </a:extLst>
          </p:cNvPr>
          <p:cNvSpPr txBox="1">
            <a:spLocks/>
          </p:cNvSpPr>
          <p:nvPr/>
        </p:nvSpPr>
        <p:spPr>
          <a:xfrm>
            <a:off x="457200" y="274638"/>
            <a:ext cx="8229600" cy="1143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700" b="1">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700" dirty="0"/>
          </a:p>
        </p:txBody>
      </p:sp>
    </p:spTree>
    <p:extLst>
      <p:ext uri="{BB962C8B-B14F-4D97-AF65-F5344CB8AC3E}">
        <p14:creationId xmlns:p14="http://schemas.microsoft.com/office/powerpoint/2010/main" val="314702143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AF828105-D8CB-C68B-D615-958729E724C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5EA98A1-B781-592A-1D79-D2D2820E9D7E}"/>
              </a:ext>
            </a:extLst>
          </p:cNvPr>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661FD07F-A99A-8056-E76B-3E5D1DBEB0F6}"/>
              </a:ext>
            </a:extLst>
          </p:cNvPr>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algn="just">
              <a:buFont typeface="Wingdings" pitchFamily="2" charset="2"/>
              <a:buChar char="Ø"/>
            </a:pPr>
            <a:r>
              <a:rPr lang="ru-RU" dirty="0">
                <a:latin typeface="Times New Roman" panose="02020603050405020304" pitchFamily="18" charset="0"/>
                <a:cs typeface="Times New Roman" panose="02020603050405020304" pitchFamily="18" charset="0"/>
              </a:rPr>
              <a:t>утверждение схем теплоснабжения поселений, муниципальных округов, городских округов с численностью населения менее пятисот тысяч человек, в том числе присвоение статуса единой теплоснабжающей организации; </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согласование инвестиционных программ организаций, осуществляющих регулируемые виды деятельности в сфере теплоснабжения</a:t>
            </a:r>
            <a:r>
              <a:rPr lang="en-US" dirty="0">
                <a:latin typeface="Times New Roman" panose="02020603050405020304" pitchFamily="18" charset="0"/>
                <a:cs typeface="Times New Roman" panose="02020603050405020304" pitchFamily="18" charset="0"/>
              </a:rPr>
              <a:t>;</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рассмотрение разногласий, возникающих между единой теплоснабжающей организацией и потребителем тепловой энергии при определении в договоре теплоснабжения значений параметров качества теплоснабжения и (или) параметров, отражающих допустимые перерывы в теплоснабжении, в ценовых зонах теплоснабжения, в порядке обязательного досудебного урегулирования споров и определение значений таких параметров, рекомендуемых для включения в договор теплоснабжения.</a:t>
            </a:r>
          </a:p>
        </p:txBody>
      </p:sp>
      <p:sp>
        <p:nvSpPr>
          <p:cNvPr id="4" name="Заголовок 1">
            <a:extLst>
              <a:ext uri="{FF2B5EF4-FFF2-40B4-BE49-F238E27FC236}">
                <a16:creationId xmlns:a16="http://schemas.microsoft.com/office/drawing/2014/main" xmlns="" id="{275DD3E8-172F-CF6F-5746-47A065468C68}"/>
              </a:ext>
            </a:extLst>
          </p:cNvPr>
          <p:cNvSpPr txBox="1">
            <a:spLocks/>
          </p:cNvSpPr>
          <p:nvPr/>
        </p:nvSpPr>
        <p:spPr>
          <a:xfrm>
            <a:off x="457200" y="274638"/>
            <a:ext cx="8229600" cy="1143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700" b="1">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700" dirty="0"/>
          </a:p>
        </p:txBody>
      </p:sp>
    </p:spTree>
    <p:extLst>
      <p:ext uri="{BB962C8B-B14F-4D97-AF65-F5344CB8AC3E}">
        <p14:creationId xmlns:p14="http://schemas.microsoft.com/office/powerpoint/2010/main" val="174112879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CA3B328A-35BA-6950-722C-637A52BCE39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7A4CBCB-0880-C6C6-97E3-663DDF244BCA}"/>
              </a:ext>
            </a:extLst>
          </p:cNvPr>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3B9B851F-BA56-82CE-2646-82E1B1E49DFE}"/>
              </a:ext>
            </a:extLst>
          </p:cNvPr>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algn="just">
              <a:buFont typeface="Wingdings" pitchFamily="2" charset="2"/>
              <a:buChar char="Ø"/>
            </a:pPr>
            <a:r>
              <a:rPr lang="ru-RU" dirty="0">
                <a:latin typeface="Times New Roman" panose="02020603050405020304" pitchFamily="18" charset="0"/>
                <a:cs typeface="Times New Roman" panose="02020603050405020304" pitchFamily="18" charset="0"/>
              </a:rPr>
              <a:t>Федеральный закон от 27.07.2010 № 190-ФЗ «О теплоснабжении» определяет </a:t>
            </a:r>
            <a:r>
              <a:rPr lang="ru-RU" b="1" dirty="0">
                <a:latin typeface="Times New Roman" panose="02020603050405020304" pitchFamily="18" charset="0"/>
                <a:cs typeface="Times New Roman" panose="02020603050405020304" pitchFamily="18" charset="0"/>
              </a:rPr>
              <a:t>основные принципы регулирования тарифов в сфере теплоснабжения</a:t>
            </a:r>
            <a:r>
              <a:rPr lang="ru-RU" dirty="0">
                <a:latin typeface="Times New Roman" panose="02020603050405020304" pitchFamily="18" charset="0"/>
                <a:cs typeface="Times New Roman" panose="02020603050405020304" pitchFamily="18" charset="0"/>
              </a:rPr>
              <a:t>, порядок государственного регулирования тарифов на тепловую энергию (мощность), виды цен и тарифов, подлежащих государственному регулированию, методы регулирования, полномочия органов государственной власти в области регулирования тарифов, а также основания и порядок отмены регулирования тарифов в сфере теплоснабжения ( глава 3 данного закона). </a:t>
            </a:r>
          </a:p>
          <a:p>
            <a:pPr algn="just">
              <a:buFont typeface="Wingdings" pitchFamily="2" charset="2"/>
              <a:buChar char="Ø"/>
            </a:pPr>
            <a:r>
              <a:rPr lang="ru-RU" dirty="0">
                <a:latin typeface="Times New Roman" panose="02020603050405020304" pitchFamily="18" charset="0"/>
                <a:cs typeface="Times New Roman" panose="02020603050405020304" pitchFamily="18" charset="0"/>
              </a:rPr>
              <a:t>В развитие указанных положений Федерального закона от 27.07.2010 № 190-ФЗ «О теплоснабжении» принято постановление Правительства Российской Федерации от 22.10.2012 № 1075 «О ценообразовании в сфере теплоснабжения».</a:t>
            </a:r>
          </a:p>
        </p:txBody>
      </p:sp>
      <p:sp>
        <p:nvSpPr>
          <p:cNvPr id="4" name="Заголовок 1">
            <a:extLst>
              <a:ext uri="{FF2B5EF4-FFF2-40B4-BE49-F238E27FC236}">
                <a16:creationId xmlns:a16="http://schemas.microsoft.com/office/drawing/2014/main" xmlns="" id="{04276B55-FAB0-C5D1-EE8F-F13867BDBBD6}"/>
              </a:ext>
            </a:extLst>
          </p:cNvPr>
          <p:cNvSpPr txBox="1">
            <a:spLocks/>
          </p:cNvSpPr>
          <p:nvPr/>
        </p:nvSpPr>
        <p:spPr>
          <a:xfrm>
            <a:off x="457200" y="274638"/>
            <a:ext cx="8229600" cy="1143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700" b="1">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700" dirty="0"/>
          </a:p>
        </p:txBody>
      </p:sp>
    </p:spTree>
    <p:extLst>
      <p:ext uri="{BB962C8B-B14F-4D97-AF65-F5344CB8AC3E}">
        <p14:creationId xmlns:p14="http://schemas.microsoft.com/office/powerpoint/2010/main" val="398581622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0CAEEA2B-6402-4367-6484-AE1927FDF1B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BD5FD4D-E661-227B-5F71-C46BFC98196F}"/>
              </a:ext>
            </a:extLst>
          </p:cNvPr>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7E097499-9E0A-9CD7-008C-820F8646EB1B}"/>
              </a:ext>
            </a:extLst>
          </p:cNvPr>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55000" lnSpcReduction="20000"/>
          </a:bodyPr>
          <a:lstStyle/>
          <a:p>
            <a:pPr algn="just">
              <a:buFont typeface="Wingdings" pitchFamily="2" charset="2"/>
              <a:buChar char="Ø"/>
            </a:pPr>
            <a:r>
              <a:rPr lang="ru-RU" dirty="0">
                <a:latin typeface="Times New Roman" panose="02020603050405020304" pitchFamily="18" charset="0"/>
                <a:cs typeface="Times New Roman" panose="02020603050405020304" pitchFamily="18" charset="0"/>
              </a:rPr>
              <a:t>В ст. 7 Федерального закона от 27.07.2010 № 190-ФЗ «О теплоснабжении» установлены </a:t>
            </a:r>
            <a:r>
              <a:rPr lang="ru-RU" b="1" dirty="0">
                <a:latin typeface="Times New Roman" panose="02020603050405020304" pitchFamily="18" charset="0"/>
                <a:cs typeface="Times New Roman" panose="02020603050405020304" pitchFamily="18" charset="0"/>
              </a:rPr>
              <a:t>принципы регулирования цен (тарифов) в сфере теплоснабжения</a:t>
            </a:r>
            <a:r>
              <a:rPr lang="ru-RU" dirty="0">
                <a:latin typeface="Times New Roman" panose="02020603050405020304" pitchFamily="18" charset="0"/>
                <a:cs typeface="Times New Roman" panose="02020603050405020304" pitchFamily="18" charset="0"/>
              </a:rPr>
              <a:t>, к которым относятся:</a:t>
            </a:r>
          </a:p>
          <a:p>
            <a:pPr marL="11113" indent="617538" algn="just">
              <a:buAutoNum type="arabicParenR"/>
            </a:pPr>
            <a:r>
              <a:rPr lang="ru-RU" dirty="0">
                <a:latin typeface="Times New Roman" panose="02020603050405020304" pitchFamily="18" charset="0"/>
                <a:cs typeface="Times New Roman" panose="02020603050405020304" pitchFamily="18" charset="0"/>
              </a:rPr>
              <a:t>обеспечение доступности тепловой энергии (мощности), теплоносителя для потребителей; </a:t>
            </a:r>
          </a:p>
          <a:p>
            <a:pPr marL="0" indent="0" algn="just">
              <a:buNone/>
            </a:pPr>
            <a:r>
              <a:rPr lang="ru-RU" dirty="0">
                <a:latin typeface="Times New Roman" panose="02020603050405020304" pitchFamily="18" charset="0"/>
                <a:cs typeface="Times New Roman" panose="02020603050405020304" pitchFamily="18" charset="0"/>
              </a:rPr>
              <a:t>2) обеспечение экономической обоснованности расходов теплоснабжающих организаций, теплосетевых организаций на производство, передачу и сбыт тепловой энергии (мощности), теплоносителя; </a:t>
            </a:r>
          </a:p>
          <a:p>
            <a:pPr marL="0" indent="0" algn="just">
              <a:buNone/>
            </a:pPr>
            <a:r>
              <a:rPr lang="ru-RU" dirty="0">
                <a:latin typeface="Times New Roman" panose="02020603050405020304" pitchFamily="18" charset="0"/>
                <a:cs typeface="Times New Roman" panose="02020603050405020304" pitchFamily="18" charset="0"/>
              </a:rPr>
              <a:t>3) обеспечение достаточности средств для финансирования мероприятий по надежному функционированию и развитию систем теплоснабжения; </a:t>
            </a:r>
          </a:p>
          <a:p>
            <a:pPr marL="0" indent="0" algn="just">
              <a:buNone/>
            </a:pPr>
            <a:r>
              <a:rPr lang="ru-RU" dirty="0">
                <a:latin typeface="Times New Roman" panose="02020603050405020304" pitchFamily="18" charset="0"/>
                <a:cs typeface="Times New Roman" panose="02020603050405020304" pitchFamily="18" charset="0"/>
              </a:rPr>
              <a:t>4) стимулирование повышения экономической и энергетической эффективности при осуществлении деятельности в сфере теплоснабжения;</a:t>
            </a:r>
          </a:p>
          <a:p>
            <a:pPr marL="0" indent="0" algn="just">
              <a:buNone/>
            </a:pPr>
            <a:r>
              <a:rPr lang="ru-RU" dirty="0">
                <a:latin typeface="Times New Roman" panose="02020603050405020304" pitchFamily="18" charset="0"/>
                <a:cs typeface="Times New Roman" panose="02020603050405020304" pitchFamily="18" charset="0"/>
              </a:rPr>
              <a:t>5) обеспечение стабильности отношений между теплоснабжающими организациями и потребителями за счет установления долгосрочных тарифов; </a:t>
            </a:r>
          </a:p>
          <a:p>
            <a:pPr marL="0" indent="0" algn="just">
              <a:buNone/>
            </a:pPr>
            <a:r>
              <a:rPr lang="ru-RU" dirty="0">
                <a:latin typeface="Times New Roman" panose="02020603050405020304" pitchFamily="18" charset="0"/>
                <a:cs typeface="Times New Roman" panose="02020603050405020304" pitchFamily="18" charset="0"/>
              </a:rPr>
              <a:t>6) обеспечение открытости и доступности для потребителей, в том числе для населения, процесса регулирования цен (тарифов) в сфере теплоснабжения; </a:t>
            </a:r>
          </a:p>
          <a:p>
            <a:pPr marL="0" indent="0" algn="just">
              <a:buNone/>
            </a:pPr>
            <a:r>
              <a:rPr lang="ru-RU" dirty="0">
                <a:latin typeface="Times New Roman" panose="02020603050405020304" pitchFamily="18" charset="0"/>
                <a:cs typeface="Times New Roman" panose="02020603050405020304" pitchFamily="18" charset="0"/>
              </a:rPr>
              <a:t>7) создание условий для привлечения инвестиций; </a:t>
            </a:r>
          </a:p>
          <a:p>
            <a:pPr marL="0" indent="0" algn="just">
              <a:buNone/>
            </a:pPr>
            <a:endParaRPr lang="ru-RU" dirty="0">
              <a:latin typeface="Times New Roman" panose="02020603050405020304" pitchFamily="18" charset="0"/>
              <a:cs typeface="Times New Roman" panose="02020603050405020304" pitchFamily="18" charset="0"/>
            </a:endParaRPr>
          </a:p>
          <a:p>
            <a:pPr marL="0" indent="0" algn="just">
              <a:buNone/>
            </a:pPr>
            <a:endParaRPr lang="ru-RU" dirty="0">
              <a:latin typeface="Times New Roman" panose="02020603050405020304" pitchFamily="18" charset="0"/>
              <a:cs typeface="Times New Roman" panose="02020603050405020304" pitchFamily="18" charset="0"/>
            </a:endParaRPr>
          </a:p>
        </p:txBody>
      </p:sp>
      <p:sp>
        <p:nvSpPr>
          <p:cNvPr id="4" name="Заголовок 1">
            <a:extLst>
              <a:ext uri="{FF2B5EF4-FFF2-40B4-BE49-F238E27FC236}">
                <a16:creationId xmlns:a16="http://schemas.microsoft.com/office/drawing/2014/main" xmlns="" id="{D41F0D1C-9C07-B100-77FE-906659B200B0}"/>
              </a:ext>
            </a:extLst>
          </p:cNvPr>
          <p:cNvSpPr txBox="1">
            <a:spLocks/>
          </p:cNvSpPr>
          <p:nvPr/>
        </p:nvSpPr>
        <p:spPr>
          <a:xfrm>
            <a:off x="457200" y="274638"/>
            <a:ext cx="8229600" cy="1143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700" b="1">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700" dirty="0"/>
          </a:p>
        </p:txBody>
      </p:sp>
    </p:spTree>
    <p:extLst>
      <p:ext uri="{BB962C8B-B14F-4D97-AF65-F5344CB8AC3E}">
        <p14:creationId xmlns:p14="http://schemas.microsoft.com/office/powerpoint/2010/main" val="223407092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DB8D7D1D-FF85-42D8-3321-3A848146DF8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347FFDC-A630-584B-754B-C1365179684E}"/>
              </a:ext>
            </a:extLst>
          </p:cNvPr>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8BCEEC22-4B22-B5B5-FDB5-AE38D0F38D07}"/>
              </a:ext>
            </a:extLst>
          </p:cNvPr>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62500" lnSpcReduction="20000"/>
          </a:bodyPr>
          <a:lstStyle/>
          <a:p>
            <a:pPr marL="11113" indent="0" algn="just">
              <a:buNone/>
            </a:pPr>
            <a:r>
              <a:rPr lang="ru-RU" dirty="0">
                <a:latin typeface="Times New Roman" panose="02020603050405020304" pitchFamily="18" charset="0"/>
                <a:cs typeface="Times New Roman" panose="02020603050405020304" pitchFamily="18" charset="0"/>
              </a:rPr>
              <a:t>8) определение размера средств, направляемых на оплату труда, в соответствии с отраслевыми тарифными соглашениями;</a:t>
            </a:r>
          </a:p>
          <a:p>
            <a:pPr marL="11113" indent="0" algn="just">
              <a:buNone/>
            </a:pPr>
            <a:r>
              <a:rPr lang="ru-RU" dirty="0">
                <a:latin typeface="Times New Roman" panose="02020603050405020304" pitchFamily="18" charset="0"/>
                <a:cs typeface="Times New Roman" panose="02020603050405020304" pitchFamily="18" charset="0"/>
              </a:rPr>
              <a:t> 9) обязательный раздельный учет организациями, осуществляющими регулируемые виды деятельности в сфере теплоснабжения, объема производства тепловой энергии, теплоносителя, доходов и расходов, связанных с производством, передачей и со сбытом тепловой энергии, теплоносителя; </a:t>
            </a:r>
          </a:p>
          <a:p>
            <a:pPr marL="11113" indent="0" algn="just">
              <a:buNone/>
            </a:pPr>
            <a:r>
              <a:rPr lang="ru-RU" dirty="0">
                <a:latin typeface="Times New Roman" panose="02020603050405020304" pitchFamily="18" charset="0"/>
                <a:cs typeface="Times New Roman" panose="02020603050405020304" pitchFamily="18" charset="0"/>
              </a:rPr>
              <a:t>10) осуществление государственного контроля (надзора) за соблюдением требований законодательства об энергосбережении и о повышении энергетической эффективности в целях сокращения потерь энергетических ресурсов; </a:t>
            </a:r>
          </a:p>
          <a:p>
            <a:pPr marL="11113" indent="0" algn="just">
              <a:buNone/>
            </a:pPr>
            <a:r>
              <a:rPr lang="ru-RU" dirty="0">
                <a:latin typeface="Times New Roman" panose="02020603050405020304" pitchFamily="18" charset="0"/>
                <a:cs typeface="Times New Roman" panose="02020603050405020304" pitchFamily="18" charset="0"/>
              </a:rPr>
              <a:t>11) осуществление федерального и регионального государственного контроля (надзора) в области регулирования цен (тарифов) в сфере теплоснабжения, в том числе за установлением и изменением в ценовых зонах теплоснабжения предельного уровня цены на тепловую энергию (мощность).</a:t>
            </a:r>
          </a:p>
        </p:txBody>
      </p:sp>
      <p:sp>
        <p:nvSpPr>
          <p:cNvPr id="4" name="Заголовок 1">
            <a:extLst>
              <a:ext uri="{FF2B5EF4-FFF2-40B4-BE49-F238E27FC236}">
                <a16:creationId xmlns:a16="http://schemas.microsoft.com/office/drawing/2014/main" xmlns="" id="{381D3960-AA81-A78C-BD54-76676668FAB3}"/>
              </a:ext>
            </a:extLst>
          </p:cNvPr>
          <p:cNvSpPr txBox="1">
            <a:spLocks/>
          </p:cNvSpPr>
          <p:nvPr/>
        </p:nvSpPr>
        <p:spPr>
          <a:xfrm>
            <a:off x="457200" y="274638"/>
            <a:ext cx="8229600" cy="1143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700" b="1">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700" dirty="0"/>
          </a:p>
        </p:txBody>
      </p:sp>
    </p:spTree>
    <p:extLst>
      <p:ext uri="{BB962C8B-B14F-4D97-AF65-F5344CB8AC3E}">
        <p14:creationId xmlns:p14="http://schemas.microsoft.com/office/powerpoint/2010/main" val="1000898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E49AA133-B888-A87B-6C7D-9467237EEB1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A6AB272-E9ED-3800-CF48-A19486996EF6}"/>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34E0A5CC-EB97-940E-0D08-4CACA141C908}"/>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r>
              <a:rPr lang="ru-RU" sz="2000" b="1" dirty="0">
                <a:latin typeface="Times New Roman" panose="02020603050405020304" pitchFamily="18" charset="0"/>
                <a:cs typeface="Times New Roman" panose="02020603050405020304" pitchFamily="18" charset="0"/>
              </a:rPr>
              <a:t>Основные понятия закреплены в статье 2 Федерального закона от 27.07.2010 № 190-ФЗ «О теплоснабжении»:</a:t>
            </a:r>
          </a:p>
          <a:p>
            <a:pPr marL="0" indent="0" algn="just">
              <a:buNone/>
            </a:pPr>
            <a:r>
              <a:rPr lang="ru-RU" sz="2000" dirty="0">
                <a:latin typeface="Times New Roman" panose="02020603050405020304" pitchFamily="18" charset="0"/>
                <a:cs typeface="Times New Roman" panose="02020603050405020304" pitchFamily="18" charset="0"/>
              </a:rPr>
              <a:t>1) </a:t>
            </a:r>
            <a:r>
              <a:rPr lang="ru-RU" sz="2000" b="1" dirty="0">
                <a:latin typeface="Times New Roman" panose="02020603050405020304" pitchFamily="18" charset="0"/>
                <a:cs typeface="Times New Roman" panose="02020603050405020304" pitchFamily="18" charset="0"/>
              </a:rPr>
              <a:t>тепловая энергия </a:t>
            </a:r>
            <a:r>
              <a:rPr lang="ru-RU" sz="2000" dirty="0">
                <a:latin typeface="Times New Roman" panose="02020603050405020304" pitchFamily="18" charset="0"/>
                <a:cs typeface="Times New Roman" panose="02020603050405020304" pitchFamily="18" charset="0"/>
              </a:rPr>
              <a:t>- энергетический ресурс, при потреблении которого изменяются термодинамические параметры теплоносителей (температура, давление); </a:t>
            </a:r>
          </a:p>
          <a:p>
            <a:pPr marL="0" indent="0" algn="just">
              <a:buNone/>
            </a:pPr>
            <a:r>
              <a:rPr lang="ru-RU" sz="2000" dirty="0">
                <a:latin typeface="Times New Roman" panose="02020603050405020304" pitchFamily="18" charset="0"/>
                <a:cs typeface="Times New Roman" panose="02020603050405020304" pitchFamily="18" charset="0"/>
              </a:rPr>
              <a:t>2) </a:t>
            </a:r>
            <a:r>
              <a:rPr lang="ru-RU" sz="2000" b="1" dirty="0">
                <a:latin typeface="Times New Roman" panose="02020603050405020304" pitchFamily="18" charset="0"/>
                <a:cs typeface="Times New Roman" panose="02020603050405020304" pitchFamily="18" charset="0"/>
              </a:rPr>
              <a:t>качество теплоснабжения </a:t>
            </a:r>
            <a:r>
              <a:rPr lang="ru-RU" sz="2000" dirty="0">
                <a:latin typeface="Times New Roman" panose="02020603050405020304" pitchFamily="18" charset="0"/>
                <a:cs typeface="Times New Roman" panose="02020603050405020304" pitchFamily="18" charset="0"/>
              </a:rPr>
              <a:t>- совокупность установленных нормативными правовыми актами Российской Федерации и (или) договором теплоснабжения характеристик теплоснабжения, в том числе термодинамических параметров теплоносителя; </a:t>
            </a:r>
          </a:p>
          <a:p>
            <a:pPr marL="0" indent="0" algn="just">
              <a:buNone/>
            </a:pPr>
            <a:r>
              <a:rPr lang="ru-RU" sz="2000" dirty="0">
                <a:latin typeface="Times New Roman" panose="02020603050405020304" pitchFamily="18" charset="0"/>
                <a:cs typeface="Times New Roman" panose="02020603050405020304" pitchFamily="18" charset="0"/>
              </a:rPr>
              <a:t>3) </a:t>
            </a:r>
            <a:r>
              <a:rPr lang="ru-RU" sz="2000" b="1" dirty="0">
                <a:latin typeface="Times New Roman" panose="02020603050405020304" pitchFamily="18" charset="0"/>
                <a:cs typeface="Times New Roman" panose="02020603050405020304" pitchFamily="18" charset="0"/>
              </a:rPr>
              <a:t>источник тепловой энергии </a:t>
            </a:r>
            <a:r>
              <a:rPr lang="ru-RU" sz="2000" dirty="0">
                <a:latin typeface="Times New Roman" panose="02020603050405020304" pitchFamily="18" charset="0"/>
                <a:cs typeface="Times New Roman" panose="02020603050405020304" pitchFamily="18" charset="0"/>
              </a:rPr>
              <a:t>- устройство, предназначенное для производства тепловой энергии; </a:t>
            </a:r>
          </a:p>
          <a:p>
            <a:pPr marL="0" indent="0" algn="just">
              <a:buNone/>
            </a:pPr>
            <a:r>
              <a:rPr lang="ru-RU" sz="2000" dirty="0">
                <a:latin typeface="Times New Roman" panose="02020603050405020304" pitchFamily="18" charset="0"/>
                <a:cs typeface="Times New Roman" panose="02020603050405020304" pitchFamily="18" charset="0"/>
              </a:rPr>
              <a:t>4) </a:t>
            </a:r>
            <a:r>
              <a:rPr lang="ru-RU" sz="2000" b="1" dirty="0" err="1">
                <a:latin typeface="Times New Roman" panose="02020603050405020304" pitchFamily="18" charset="0"/>
                <a:cs typeface="Times New Roman" panose="02020603050405020304" pitchFamily="18" charset="0"/>
              </a:rPr>
              <a:t>теплопотребляющая</a:t>
            </a:r>
            <a:r>
              <a:rPr lang="ru-RU" sz="2000" b="1" dirty="0">
                <a:latin typeface="Times New Roman" panose="02020603050405020304" pitchFamily="18" charset="0"/>
                <a:cs typeface="Times New Roman" panose="02020603050405020304" pitchFamily="18" charset="0"/>
              </a:rPr>
              <a:t> установка </a:t>
            </a:r>
            <a:r>
              <a:rPr lang="ru-RU" sz="2000" dirty="0">
                <a:latin typeface="Times New Roman" panose="02020603050405020304" pitchFamily="18" charset="0"/>
                <a:cs typeface="Times New Roman" panose="02020603050405020304" pitchFamily="18" charset="0"/>
              </a:rPr>
              <a:t>- устройство, предназначенное для использования тепловой энергии, теплоносителя для нужд потребителя тепловой энергии; </a:t>
            </a:r>
          </a:p>
        </p:txBody>
      </p:sp>
    </p:spTree>
    <p:extLst>
      <p:ext uri="{BB962C8B-B14F-4D97-AF65-F5344CB8AC3E}">
        <p14:creationId xmlns:p14="http://schemas.microsoft.com/office/powerpoint/2010/main" val="429228207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D0150529-AA01-7764-8D64-E516DF6E05B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64C785B-E0C7-81DD-D2BB-618DE8E45432}"/>
              </a:ext>
            </a:extLst>
          </p:cNvPr>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B9608DE9-CFDA-6088-4D2C-24BB3145C456}"/>
              </a:ext>
            </a:extLst>
          </p:cNvPr>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62500" lnSpcReduction="20000"/>
          </a:bodyPr>
          <a:lstStyle/>
          <a:p>
            <a:pPr marL="11113" indent="0" algn="just">
              <a:buNone/>
            </a:pPr>
            <a:r>
              <a:rPr lang="ru-RU" dirty="0">
                <a:latin typeface="Times New Roman" panose="02020603050405020304" pitchFamily="18" charset="0"/>
                <a:cs typeface="Times New Roman" panose="02020603050405020304" pitchFamily="18" charset="0"/>
              </a:rPr>
              <a:t>8) определение размера средств, направляемых на оплату труда, в соответствии с отраслевыми тарифными соглашениями;</a:t>
            </a:r>
          </a:p>
          <a:p>
            <a:pPr marL="11113" indent="0" algn="just">
              <a:buNone/>
            </a:pPr>
            <a:r>
              <a:rPr lang="ru-RU" dirty="0">
                <a:latin typeface="Times New Roman" panose="02020603050405020304" pitchFamily="18" charset="0"/>
                <a:cs typeface="Times New Roman" panose="02020603050405020304" pitchFamily="18" charset="0"/>
              </a:rPr>
              <a:t> 9) обязательный раздельный учет организациями, осуществляющими регулируемые виды деятельности в сфере теплоснабжения, объема производства тепловой энергии, теплоносителя, доходов и расходов, связанных с производством, передачей и со сбытом тепловой энергии, теплоносителя; </a:t>
            </a:r>
          </a:p>
          <a:p>
            <a:pPr marL="11113" indent="0" algn="just">
              <a:buNone/>
            </a:pPr>
            <a:r>
              <a:rPr lang="ru-RU" dirty="0">
                <a:latin typeface="Times New Roman" panose="02020603050405020304" pitchFamily="18" charset="0"/>
                <a:cs typeface="Times New Roman" panose="02020603050405020304" pitchFamily="18" charset="0"/>
              </a:rPr>
              <a:t>10) осуществление государственного контроля (надзора) за соблюдением требований законодательства об энергосбережении и о повышении энергетической эффективности в целях сокращения потерь энергетических ресурсов; </a:t>
            </a:r>
          </a:p>
          <a:p>
            <a:pPr marL="11113" indent="0" algn="just">
              <a:buNone/>
            </a:pPr>
            <a:r>
              <a:rPr lang="ru-RU" dirty="0">
                <a:latin typeface="Times New Roman" panose="02020603050405020304" pitchFamily="18" charset="0"/>
                <a:cs typeface="Times New Roman" panose="02020603050405020304" pitchFamily="18" charset="0"/>
              </a:rPr>
              <a:t>11) осуществление федерального и регионального государственного контроля (надзора) в области регулирования цен (тарифов) в сфере теплоснабжения, в том числе за установлением и изменением в ценовых зонах теплоснабжения предельного уровня цены на тепловую энергию (мощность).</a:t>
            </a:r>
          </a:p>
        </p:txBody>
      </p:sp>
      <p:sp>
        <p:nvSpPr>
          <p:cNvPr id="4" name="Заголовок 1">
            <a:extLst>
              <a:ext uri="{FF2B5EF4-FFF2-40B4-BE49-F238E27FC236}">
                <a16:creationId xmlns:a16="http://schemas.microsoft.com/office/drawing/2014/main" xmlns="" id="{524804F2-8419-224F-F233-C32298F82434}"/>
              </a:ext>
            </a:extLst>
          </p:cNvPr>
          <p:cNvSpPr txBox="1">
            <a:spLocks/>
          </p:cNvSpPr>
          <p:nvPr/>
        </p:nvSpPr>
        <p:spPr>
          <a:xfrm>
            <a:off x="457200" y="274638"/>
            <a:ext cx="8229600" cy="1143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700" b="1">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700" dirty="0"/>
          </a:p>
        </p:txBody>
      </p:sp>
    </p:spTree>
    <p:extLst>
      <p:ext uri="{BB962C8B-B14F-4D97-AF65-F5344CB8AC3E}">
        <p14:creationId xmlns:p14="http://schemas.microsoft.com/office/powerpoint/2010/main" val="418761405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E9DA26BC-9588-AB3B-7C07-BC223548138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891EC4B-2C0A-584B-8B9E-F5C2958D7BD0}"/>
              </a:ext>
            </a:extLst>
          </p:cNvPr>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9FD71E8D-1AFE-E44E-561B-D4C9BA99F35D}"/>
              </a:ext>
            </a:extLst>
          </p:cNvPr>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Autofit/>
          </a:bodyPr>
          <a:lstStyle/>
          <a:p>
            <a:pPr marL="11113" indent="-11113" algn="just">
              <a:buFont typeface="Wingdings" pitchFamily="2" charset="2"/>
              <a:buChar char="Ø"/>
            </a:pPr>
            <a:r>
              <a:rPr lang="ru-RU" sz="1700" dirty="0">
                <a:latin typeface="Times New Roman" panose="02020603050405020304" pitchFamily="18" charset="0"/>
                <a:cs typeface="Times New Roman" panose="02020603050405020304" pitchFamily="18" charset="0"/>
              </a:rPr>
              <a:t>Федеральный орган исполнительной власти в области государственного регулирования тарифов в сфере теплоснабжения </a:t>
            </a:r>
            <a:r>
              <a:rPr lang="ru-RU" sz="1700" b="1" dirty="0">
                <a:latin typeface="Times New Roman" panose="02020603050405020304" pitchFamily="18" charset="0"/>
                <a:cs typeface="Times New Roman" panose="02020603050405020304" pitchFamily="18" charset="0"/>
              </a:rPr>
              <a:t>осуществляет следующие полномочия:</a:t>
            </a:r>
          </a:p>
          <a:p>
            <a:pPr marL="11113" indent="0" algn="just">
              <a:buNone/>
            </a:pPr>
            <a:r>
              <a:rPr lang="en-US" sz="1700" dirty="0">
                <a:latin typeface="Times New Roman" panose="02020603050405020304" pitchFamily="18" charset="0"/>
                <a:cs typeface="Times New Roman" panose="02020603050405020304" pitchFamily="18" charset="0"/>
              </a:rPr>
              <a:t>1) </a:t>
            </a:r>
            <a:r>
              <a:rPr lang="ru-RU" sz="1700" dirty="0">
                <a:latin typeface="Times New Roman" panose="02020603050405020304" pitchFamily="18" charset="0"/>
                <a:cs typeface="Times New Roman" panose="02020603050405020304" pitchFamily="18" charset="0"/>
              </a:rPr>
              <a:t>утверждает методические указания по расчету цен (тарифов) в сфере теплоснабжения; </a:t>
            </a:r>
          </a:p>
          <a:p>
            <a:pPr marL="11113" indent="0" algn="just">
              <a:buNone/>
            </a:pPr>
            <a:r>
              <a:rPr lang="ru-RU" sz="1700" dirty="0">
                <a:latin typeface="Times New Roman" panose="02020603050405020304" pitchFamily="18" charset="0"/>
                <a:cs typeface="Times New Roman" panose="02020603050405020304" pitchFamily="18" charset="0"/>
              </a:rPr>
              <a:t>2) устанавливает единую систему классификации и раздельного учета затрат относительно видов деятельности теплоснабжающих организаций, теплосетевых организаций, а также систему отчетности, представляемой в федеральный орган исполнительной власти в области государственного регулирования тарифов в сфере теплоснабжения, исполнительные органы субъектов Российской Федерации в области регулирования цен (тарифов), органы местного самоуправления;</a:t>
            </a:r>
          </a:p>
          <a:p>
            <a:pPr marL="11113" indent="0" algn="just">
              <a:buNone/>
            </a:pPr>
            <a:r>
              <a:rPr lang="en-US" sz="1700" dirty="0">
                <a:latin typeface="Times New Roman" panose="02020603050405020304" pitchFamily="18" charset="0"/>
                <a:cs typeface="Times New Roman" panose="02020603050405020304" pitchFamily="18" charset="0"/>
              </a:rPr>
              <a:t>3</a:t>
            </a:r>
            <a:r>
              <a:rPr lang="ru-RU" sz="1700" dirty="0">
                <a:latin typeface="Times New Roman" panose="02020603050405020304" pitchFamily="18" charset="0"/>
                <a:cs typeface="Times New Roman" panose="02020603050405020304" pitchFamily="18" charset="0"/>
              </a:rPr>
              <a:t>) запрашивает у федеральных органов исполнительной власти, исполнительных органов субъектов Российской Федерации, органов местного самоуправления, организаций, осуществляющих регулируемые виды деятельности в сфере теплоснабжения, и получает от них информацию и необходимые материалы по вопросам установления, изменения и применения тарифов</a:t>
            </a:r>
            <a:r>
              <a:rPr lang="en-US" sz="1700" dirty="0">
                <a:latin typeface="Times New Roman" panose="02020603050405020304" pitchFamily="18" charset="0"/>
                <a:cs typeface="Times New Roman" panose="02020603050405020304" pitchFamily="18" charset="0"/>
              </a:rPr>
              <a:t>;</a:t>
            </a:r>
            <a:endParaRPr lang="ru-RU" sz="1700" dirty="0">
              <a:latin typeface="Times New Roman" panose="02020603050405020304" pitchFamily="18" charset="0"/>
              <a:cs typeface="Times New Roman" panose="02020603050405020304" pitchFamily="18" charset="0"/>
            </a:endParaRPr>
          </a:p>
        </p:txBody>
      </p:sp>
      <p:sp>
        <p:nvSpPr>
          <p:cNvPr id="4" name="Заголовок 1">
            <a:extLst>
              <a:ext uri="{FF2B5EF4-FFF2-40B4-BE49-F238E27FC236}">
                <a16:creationId xmlns:a16="http://schemas.microsoft.com/office/drawing/2014/main" xmlns="" id="{17902B9E-0663-42E1-6EA2-A0FE97F2C548}"/>
              </a:ext>
            </a:extLst>
          </p:cNvPr>
          <p:cNvSpPr txBox="1">
            <a:spLocks/>
          </p:cNvSpPr>
          <p:nvPr/>
        </p:nvSpPr>
        <p:spPr>
          <a:xfrm>
            <a:off x="457200" y="274638"/>
            <a:ext cx="8229600" cy="1143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700" b="1">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700" dirty="0"/>
          </a:p>
        </p:txBody>
      </p:sp>
    </p:spTree>
    <p:extLst>
      <p:ext uri="{BB962C8B-B14F-4D97-AF65-F5344CB8AC3E}">
        <p14:creationId xmlns:p14="http://schemas.microsoft.com/office/powerpoint/2010/main" val="238961077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ECAD36EE-5A5F-E1C8-10AC-E324652E194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CD30F95-7887-40A4-80CB-C49705A4E814}"/>
              </a:ext>
            </a:extLst>
          </p:cNvPr>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C28B1C6B-57F4-19C6-3C32-36522224E068}"/>
              </a:ext>
            </a:extLst>
          </p:cNvPr>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Autofit/>
          </a:bodyPr>
          <a:lstStyle/>
          <a:p>
            <a:pPr marL="11113" indent="0" algn="just">
              <a:buNone/>
            </a:pPr>
            <a:r>
              <a:rPr lang="en-US" sz="1700" dirty="0">
                <a:latin typeface="Times New Roman" panose="02020603050405020304" pitchFamily="18" charset="0"/>
                <a:cs typeface="Times New Roman" panose="02020603050405020304" pitchFamily="18" charset="0"/>
              </a:rPr>
              <a:t>4</a:t>
            </a:r>
            <a:r>
              <a:rPr lang="ru-RU" sz="1700" dirty="0">
                <a:latin typeface="Times New Roman" panose="02020603050405020304" pitchFamily="18" charset="0"/>
                <a:cs typeface="Times New Roman" panose="02020603050405020304" pitchFamily="18" charset="0"/>
              </a:rPr>
              <a:t>) рассматривает разногласия по вопросам установленных цен (тарифов), возникающие между исполнительными органами субъектов Российской Федерации в области регулирования цен (тарифов),</a:t>
            </a:r>
            <a:r>
              <a:rPr lang="en-US" sz="1700" dirty="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органами местного самоуправления, теплоснабжающими организациями, теплосетевыми организациями и потребителями тепловой энергии, при обращении этих органов или организаций и принимает решения, обязательные для исполнения; </a:t>
            </a:r>
            <a:endParaRPr lang="en-US" sz="1700" dirty="0">
              <a:latin typeface="Times New Roman" panose="02020603050405020304" pitchFamily="18" charset="0"/>
              <a:cs typeface="Times New Roman" panose="02020603050405020304" pitchFamily="18" charset="0"/>
            </a:endParaRPr>
          </a:p>
          <a:p>
            <a:pPr marL="11113" indent="0" algn="just">
              <a:buNone/>
            </a:pPr>
            <a:r>
              <a:rPr lang="en-US" sz="1700" dirty="0">
                <a:latin typeface="Times New Roman" panose="02020603050405020304" pitchFamily="18" charset="0"/>
                <a:cs typeface="Times New Roman" panose="02020603050405020304" pitchFamily="18" charset="0"/>
              </a:rPr>
              <a:t>5</a:t>
            </a:r>
            <a:r>
              <a:rPr lang="ru-RU" sz="1700" dirty="0">
                <a:latin typeface="Times New Roman" panose="02020603050405020304" pitchFamily="18" charset="0"/>
                <a:cs typeface="Times New Roman" panose="02020603050405020304" pitchFamily="18" charset="0"/>
              </a:rPr>
              <a:t>) осуществляет в случаях, предусмотренных настоящим Федеральным законом, в установленном порядке согласование решений исполнительных органов субъектов Российской Федерации в области государственного регулирования цен (тарифов); </a:t>
            </a:r>
            <a:endParaRPr lang="en-US" sz="1700" dirty="0">
              <a:latin typeface="Times New Roman" panose="02020603050405020304" pitchFamily="18" charset="0"/>
              <a:cs typeface="Times New Roman" panose="02020603050405020304" pitchFamily="18" charset="0"/>
            </a:endParaRPr>
          </a:p>
          <a:p>
            <a:pPr marL="11113" indent="0" algn="just">
              <a:buNone/>
            </a:pPr>
            <a:r>
              <a:rPr lang="en-US" sz="1700" dirty="0">
                <a:latin typeface="Times New Roman" panose="02020603050405020304" pitchFamily="18" charset="0"/>
                <a:cs typeface="Times New Roman" panose="02020603050405020304" pitchFamily="18" charset="0"/>
              </a:rPr>
              <a:t>6</a:t>
            </a:r>
            <a:r>
              <a:rPr lang="ru-RU" sz="1700" dirty="0">
                <a:latin typeface="Times New Roman" panose="02020603050405020304" pitchFamily="18" charset="0"/>
                <a:cs typeface="Times New Roman" panose="02020603050405020304" pitchFamily="18" charset="0"/>
              </a:rPr>
              <a:t>) осуществляет федеральный государственный контроль (надзор) в области регулирования цен (тарифов) в сфере теплоснабжения в части обоснованности установления и изменения цен (тарифов); </a:t>
            </a:r>
            <a:endParaRPr lang="en-US" sz="1700" dirty="0">
              <a:latin typeface="Times New Roman" panose="02020603050405020304" pitchFamily="18" charset="0"/>
              <a:cs typeface="Times New Roman" panose="02020603050405020304" pitchFamily="18" charset="0"/>
            </a:endParaRPr>
          </a:p>
          <a:p>
            <a:pPr marL="11113" indent="0" algn="just">
              <a:buNone/>
            </a:pPr>
            <a:r>
              <a:rPr lang="en-US" sz="1700" dirty="0">
                <a:latin typeface="Times New Roman" panose="02020603050405020304" pitchFamily="18" charset="0"/>
                <a:cs typeface="Times New Roman" panose="02020603050405020304" pitchFamily="18" charset="0"/>
              </a:rPr>
              <a:t>7</a:t>
            </a:r>
            <a:r>
              <a:rPr lang="ru-RU" sz="1700" dirty="0">
                <a:latin typeface="Times New Roman" panose="02020603050405020304" pitchFamily="18" charset="0"/>
                <a:cs typeface="Times New Roman" panose="02020603050405020304" pitchFamily="18" charset="0"/>
              </a:rPr>
              <a:t>) рассматривает в досудебном порядке споры, возникающие между органами регулирования тарифов в сфере теплоснабжения, теплоснабжающими организациями, теплосетевыми организациями, потребителями тепловой энергии при установлении и применении цен (тарифов) в сфере теплоснабжения.</a:t>
            </a:r>
            <a:endParaRPr lang="en-US" sz="1700" dirty="0">
              <a:latin typeface="Times New Roman" panose="02020603050405020304" pitchFamily="18" charset="0"/>
              <a:cs typeface="Times New Roman" panose="02020603050405020304" pitchFamily="18" charset="0"/>
            </a:endParaRPr>
          </a:p>
        </p:txBody>
      </p:sp>
      <p:sp>
        <p:nvSpPr>
          <p:cNvPr id="4" name="Заголовок 1">
            <a:extLst>
              <a:ext uri="{FF2B5EF4-FFF2-40B4-BE49-F238E27FC236}">
                <a16:creationId xmlns:a16="http://schemas.microsoft.com/office/drawing/2014/main" xmlns="" id="{66FE8119-B1DD-1737-432E-3FC704C1D892}"/>
              </a:ext>
            </a:extLst>
          </p:cNvPr>
          <p:cNvSpPr txBox="1">
            <a:spLocks/>
          </p:cNvSpPr>
          <p:nvPr/>
        </p:nvSpPr>
        <p:spPr>
          <a:xfrm>
            <a:off x="457200" y="274638"/>
            <a:ext cx="8229600" cy="1143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700" b="1">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700" dirty="0"/>
          </a:p>
        </p:txBody>
      </p:sp>
    </p:spTree>
    <p:extLst>
      <p:ext uri="{BB962C8B-B14F-4D97-AF65-F5344CB8AC3E}">
        <p14:creationId xmlns:p14="http://schemas.microsoft.com/office/powerpoint/2010/main" val="225227119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C3010FDD-9F79-B6AD-7442-3DF5F1BEBA8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88AD0B0-A042-2409-F816-BEC9BF5C284E}"/>
              </a:ext>
            </a:extLst>
          </p:cNvPr>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822416DF-1A96-A752-790E-D7E607AA06F7}"/>
              </a:ext>
            </a:extLst>
          </p:cNvPr>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Autofit/>
          </a:bodyPr>
          <a:lstStyle/>
          <a:p>
            <a:pPr marL="11113" indent="-11113" algn="just">
              <a:buFont typeface="Wingdings" pitchFamily="2" charset="2"/>
              <a:buChar char="Ø"/>
            </a:pPr>
            <a:r>
              <a:rPr lang="ru-RU" sz="1800" dirty="0">
                <a:latin typeface="Times New Roman" panose="02020603050405020304" pitchFamily="18" charset="0"/>
                <a:cs typeface="Times New Roman" panose="02020603050405020304" pitchFamily="18" charset="0"/>
              </a:rPr>
              <a:t>Исполнительные органы субъектов Российской Федерации в области государственного регулирования цен (тарифов) </a:t>
            </a:r>
            <a:r>
              <a:rPr lang="ru-RU" sz="1800" b="1" dirty="0">
                <a:latin typeface="Times New Roman" panose="02020603050405020304" pitchFamily="18" charset="0"/>
                <a:cs typeface="Times New Roman" panose="02020603050405020304" pitchFamily="18" charset="0"/>
              </a:rPr>
              <a:t>осуществляют следующие полномочия:</a:t>
            </a:r>
          </a:p>
          <a:p>
            <a:pPr marL="11113" indent="0" algn="just">
              <a:buNone/>
            </a:pPr>
            <a:r>
              <a:rPr lang="ru-RU" sz="1800" dirty="0">
                <a:latin typeface="Times New Roman" panose="02020603050405020304" pitchFamily="18" charset="0"/>
                <a:cs typeface="Times New Roman" panose="02020603050405020304" pitchFamily="18" charset="0"/>
              </a:rPr>
              <a:t>1) устанавливают тарифы, перечень которых приведен в статье 8 настоящего Федерального закона; </a:t>
            </a:r>
          </a:p>
          <a:p>
            <a:pPr marL="11113" indent="0" algn="just">
              <a:buNone/>
            </a:pPr>
            <a:r>
              <a:rPr lang="ru-RU" sz="1800" dirty="0">
                <a:latin typeface="Times New Roman" panose="02020603050405020304" pitchFamily="18" charset="0"/>
                <a:cs typeface="Times New Roman" panose="02020603050405020304" pitchFamily="18" charset="0"/>
              </a:rPr>
              <a:t>2) вправе запрашивать у органов местного самоуправления, организаций, осуществляющих регулируемые виды деятельности в сфере теплоснабжения, и получать от них информацию и необходимые материалы по вопросам установления, изменения и применения цен (тарифов), регулируемых в соответствии с настоящим Федеральным законом, в формате и в сроки, которые определяются указанными исполнительными органами субъектов Российской Федерации в области государственного регулирования цен (тарифов); </a:t>
            </a:r>
          </a:p>
          <a:p>
            <a:pPr marL="11113" indent="0" algn="just">
              <a:buNone/>
            </a:pPr>
            <a:r>
              <a:rPr lang="ru-RU" sz="1800" dirty="0">
                <a:latin typeface="Times New Roman" panose="02020603050405020304" pitchFamily="18" charset="0"/>
                <a:cs typeface="Times New Roman" panose="02020603050405020304" pitchFamily="18" charset="0"/>
              </a:rPr>
              <a:t>3) осуществляют региональный государственный контроль (надзор) в области регулирования цен (тарифов) в сфере теплоснабжения в части обоснованности установления, изменения и применения цен (тарифов); </a:t>
            </a:r>
          </a:p>
        </p:txBody>
      </p:sp>
      <p:sp>
        <p:nvSpPr>
          <p:cNvPr id="4" name="Заголовок 1">
            <a:extLst>
              <a:ext uri="{FF2B5EF4-FFF2-40B4-BE49-F238E27FC236}">
                <a16:creationId xmlns:a16="http://schemas.microsoft.com/office/drawing/2014/main" xmlns="" id="{935AFBCA-5253-F858-B3AE-7EA12C834D00}"/>
              </a:ext>
            </a:extLst>
          </p:cNvPr>
          <p:cNvSpPr txBox="1">
            <a:spLocks/>
          </p:cNvSpPr>
          <p:nvPr/>
        </p:nvSpPr>
        <p:spPr>
          <a:xfrm>
            <a:off x="457200" y="274638"/>
            <a:ext cx="8229600" cy="1143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700" b="1">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700" dirty="0"/>
          </a:p>
        </p:txBody>
      </p:sp>
    </p:spTree>
    <p:extLst>
      <p:ext uri="{BB962C8B-B14F-4D97-AF65-F5344CB8AC3E}">
        <p14:creationId xmlns:p14="http://schemas.microsoft.com/office/powerpoint/2010/main" val="97544817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2ADC747C-FA67-8CF9-0D82-D38250DC24F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FB465D7-A3ED-5A2C-6B42-293369B621B7}"/>
              </a:ext>
            </a:extLst>
          </p:cNvPr>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400" dirty="0"/>
          </a:p>
        </p:txBody>
      </p:sp>
      <p:sp>
        <p:nvSpPr>
          <p:cNvPr id="3" name="Объект 2">
            <a:extLst>
              <a:ext uri="{FF2B5EF4-FFF2-40B4-BE49-F238E27FC236}">
                <a16:creationId xmlns:a16="http://schemas.microsoft.com/office/drawing/2014/main" xmlns="" id="{A493D64E-AE4D-7E5D-C588-14DD52EDBC8E}"/>
              </a:ext>
            </a:extLst>
          </p:cNvPr>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Autofit/>
          </a:bodyPr>
          <a:lstStyle/>
          <a:p>
            <a:pPr marL="11113" indent="0" algn="just">
              <a:buNone/>
            </a:pPr>
            <a:r>
              <a:rPr lang="ru-RU" sz="1800" dirty="0">
                <a:latin typeface="Times New Roman" panose="02020603050405020304" pitchFamily="18" charset="0"/>
                <a:cs typeface="Times New Roman" panose="02020603050405020304" pitchFamily="18" charset="0"/>
              </a:rPr>
              <a:t>4) принимают решения о частичной или полной отмене регулирования тарифов на тепловую энергию (мощность); </a:t>
            </a:r>
          </a:p>
          <a:p>
            <a:pPr marL="11113" indent="0" algn="just">
              <a:buNone/>
            </a:pPr>
            <a:r>
              <a:rPr lang="ru-RU" sz="1800" dirty="0">
                <a:latin typeface="Times New Roman" panose="02020603050405020304" pitchFamily="18" charset="0"/>
                <a:cs typeface="Times New Roman" panose="02020603050405020304" pitchFamily="18" charset="0"/>
              </a:rPr>
              <a:t>5) вправе запрашивать у органов местного самоуправления, организаций, осуществляющих регулируемые виды деятельности в сфере теплоснабжения, и получать от них информацию и необходимые материалы по вопросам установления, изменения и применения цен (тарифов); </a:t>
            </a:r>
          </a:p>
          <a:p>
            <a:pPr marL="11113" indent="0" algn="just">
              <a:buNone/>
            </a:pPr>
            <a:r>
              <a:rPr lang="ru-RU" sz="1800" dirty="0">
                <a:latin typeface="Times New Roman" panose="02020603050405020304" pitchFamily="18" charset="0"/>
                <a:cs typeface="Times New Roman" panose="02020603050405020304" pitchFamily="18" charset="0"/>
              </a:rPr>
              <a:t>6) осуществляют региональный государственный контроль (надзор) в области регулирования цен (тарифов) в сфере теплоснабжения в части обоснованности установления, изменения и применения цен (тарифов); </a:t>
            </a:r>
          </a:p>
          <a:p>
            <a:pPr marL="11113" indent="0" algn="just">
              <a:buNone/>
            </a:pPr>
            <a:r>
              <a:rPr lang="ru-RU" sz="1800" dirty="0">
                <a:latin typeface="Times New Roman" panose="02020603050405020304" pitchFamily="18" charset="0"/>
                <a:cs typeface="Times New Roman" panose="02020603050405020304" pitchFamily="18" charset="0"/>
              </a:rPr>
              <a:t>7) осуществляют в случае, предусмотренном настоящим Федеральным законом, согласование значений долгосрочных параметров государственного регулирования цен (тарифов) в сфере теплоснабжения, включаемых в конкурсную документацию; </a:t>
            </a:r>
          </a:p>
          <a:p>
            <a:pPr marL="11113" indent="0" algn="just">
              <a:buNone/>
            </a:pPr>
            <a:r>
              <a:rPr lang="ru-RU" sz="1800" dirty="0">
                <a:latin typeface="Times New Roman" panose="02020603050405020304" pitchFamily="18" charset="0"/>
                <a:cs typeface="Times New Roman" panose="02020603050405020304" pitchFamily="18" charset="0"/>
              </a:rPr>
              <a:t>8) утверждают предельный уровень цены на тепловую энергию (мощность);</a:t>
            </a:r>
          </a:p>
          <a:p>
            <a:pPr marL="11113" indent="0" algn="just">
              <a:buNone/>
            </a:pPr>
            <a:r>
              <a:rPr lang="ru-RU" sz="1800" dirty="0">
                <a:latin typeface="Times New Roman" panose="02020603050405020304" pitchFamily="18" charset="0"/>
                <a:cs typeface="Times New Roman" panose="02020603050405020304" pitchFamily="18" charset="0"/>
              </a:rPr>
              <a:t>10) осуществляют иные полномочия.</a:t>
            </a:r>
          </a:p>
        </p:txBody>
      </p:sp>
      <p:sp>
        <p:nvSpPr>
          <p:cNvPr id="4" name="Заголовок 1">
            <a:extLst>
              <a:ext uri="{FF2B5EF4-FFF2-40B4-BE49-F238E27FC236}">
                <a16:creationId xmlns:a16="http://schemas.microsoft.com/office/drawing/2014/main" xmlns="" id="{CDF4F61F-C6C6-BC79-029A-D645CC2F5782}"/>
              </a:ext>
            </a:extLst>
          </p:cNvPr>
          <p:cNvSpPr txBox="1">
            <a:spLocks/>
          </p:cNvSpPr>
          <p:nvPr/>
        </p:nvSpPr>
        <p:spPr>
          <a:xfrm>
            <a:off x="457200" y="274638"/>
            <a:ext cx="8229600" cy="1143000"/>
          </a:xfrm>
          <a:prstGeom prst="rect">
            <a:avLst/>
          </a:prstGeom>
        </p:spPr>
        <p:style>
          <a:lnRef idx="1">
            <a:schemeClr val="accent4"/>
          </a:lnRef>
          <a:fillRef idx="2">
            <a:schemeClr val="accent4"/>
          </a:fillRef>
          <a:effectRef idx="1">
            <a:schemeClr val="accent4"/>
          </a:effectRef>
          <a:fontRef idx="minor">
            <a:schemeClr val="dk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700" b="1">
                <a:latin typeface="Times New Roman" panose="02020603050405020304" pitchFamily="18" charset="0"/>
                <a:cs typeface="Times New Roman" panose="02020603050405020304" pitchFamily="18" charset="0"/>
              </a:rPr>
              <a:t>Публично-правовые отношения в сфере теплоснабжения</a:t>
            </a:r>
            <a:endParaRPr lang="ru-RU" sz="2700" dirty="0"/>
          </a:p>
        </p:txBody>
      </p:sp>
    </p:spTree>
    <p:extLst>
      <p:ext uri="{BB962C8B-B14F-4D97-AF65-F5344CB8AC3E}">
        <p14:creationId xmlns:p14="http://schemas.microsoft.com/office/powerpoint/2010/main" val="7011031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Рекомендации для самостоятельной работы</a:t>
            </a:r>
            <a:endParaRPr lang="ru-RU" sz="2400" dirty="0"/>
          </a:p>
        </p:txBody>
      </p:sp>
      <p:sp>
        <p:nvSpPr>
          <p:cNvPr id="3" name="Объект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77500" lnSpcReduction="20000"/>
          </a:bodyPr>
          <a:lstStyle/>
          <a:p>
            <a:pPr algn="just"/>
            <a:r>
              <a:rPr lang="ru-RU" b="1" dirty="0">
                <a:latin typeface="Times New Roman" panose="02020603050405020304" pitchFamily="18" charset="0"/>
                <a:cs typeface="Times New Roman" panose="02020603050405020304" pitchFamily="18" charset="0"/>
              </a:rPr>
              <a:t>Для подготовки по первому разделу курса рекомендуется:</a:t>
            </a:r>
          </a:p>
          <a:p>
            <a:pPr algn="just"/>
            <a:r>
              <a:rPr lang="ru-RU" dirty="0">
                <a:latin typeface="Times New Roman" panose="02020603050405020304" pitchFamily="18" charset="0"/>
                <a:cs typeface="Times New Roman" panose="02020603050405020304" pitchFamily="18" charset="0"/>
              </a:rPr>
              <a:t>1.  Ознакомиться с ключевыми научными и учебными изданиями;</a:t>
            </a:r>
          </a:p>
          <a:p>
            <a:pPr algn="just"/>
            <a:r>
              <a:rPr lang="ru-RU" dirty="0">
                <a:latin typeface="Times New Roman" panose="02020603050405020304" pitchFamily="18" charset="0"/>
                <a:cs typeface="Times New Roman" panose="02020603050405020304" pitchFamily="18" charset="0"/>
              </a:rPr>
              <a:t>2. Проанализировать основные документы стратегического планирования;</a:t>
            </a:r>
          </a:p>
          <a:p>
            <a:pPr algn="just"/>
            <a:r>
              <a:rPr lang="ru-RU" dirty="0">
                <a:latin typeface="Times New Roman" panose="02020603050405020304" pitchFamily="18" charset="0"/>
                <a:cs typeface="Times New Roman" panose="02020603050405020304" pitchFamily="18" charset="0"/>
              </a:rPr>
              <a:t>3. Проанализировать основные нормативные правовые акты по угольному праву;</a:t>
            </a:r>
          </a:p>
          <a:p>
            <a:pPr algn="just"/>
            <a:r>
              <a:rPr lang="ru-RU" dirty="0">
                <a:latin typeface="Times New Roman" panose="02020603050405020304" pitchFamily="18" charset="0"/>
                <a:cs typeface="Times New Roman" panose="02020603050405020304" pitchFamily="18" charset="0"/>
              </a:rPr>
              <a:t>4. Проанализировать положения локального нормативно-правового регулирования угольных компаний;</a:t>
            </a:r>
          </a:p>
          <a:p>
            <a:pPr algn="just"/>
            <a:r>
              <a:rPr lang="ru-RU" dirty="0">
                <a:latin typeface="Times New Roman" panose="02020603050405020304" pitchFamily="18" charset="0"/>
                <a:cs typeface="Times New Roman" panose="02020603050405020304" pitchFamily="18" charset="0"/>
              </a:rPr>
              <a:t>5. Ознакомиться с проектами типовых договоров угольных компаний.</a:t>
            </a:r>
          </a:p>
          <a:p>
            <a:endParaRPr lang="ru-RU" dirty="0"/>
          </a:p>
        </p:txBody>
      </p:sp>
    </p:spTree>
    <p:extLst>
      <p:ext uri="{BB962C8B-B14F-4D97-AF65-F5344CB8AC3E}">
        <p14:creationId xmlns:p14="http://schemas.microsoft.com/office/powerpoint/2010/main" val="83648685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Рекомендуемые научные и учебные издания</a:t>
            </a:r>
            <a:endParaRPr lang="ru-RU" sz="24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r>
              <a:rPr lang="ru-RU" sz="1800" dirty="0">
                <a:latin typeface="Times New Roman" panose="02020603050405020304" pitchFamily="18" charset="0"/>
                <a:cs typeface="Times New Roman" panose="02020603050405020304" pitchFamily="18" charset="0"/>
              </a:rPr>
              <a:t>Актуальные задачи энергетического права и современной правовой науки. Монография под ред. </a:t>
            </a:r>
            <a:r>
              <a:rPr lang="ru-RU" sz="1800" dirty="0" err="1">
                <a:latin typeface="Times New Roman" panose="02020603050405020304" pitchFamily="18" charset="0"/>
                <a:cs typeface="Times New Roman" panose="02020603050405020304" pitchFamily="18" charset="0"/>
              </a:rPr>
              <a:t>В.В.Романовой</a:t>
            </a:r>
            <a:r>
              <a:rPr lang="ru-RU" sz="1800" dirty="0">
                <a:latin typeface="Times New Roman" panose="02020603050405020304" pitchFamily="18" charset="0"/>
                <a:cs typeface="Times New Roman" panose="02020603050405020304" pitchFamily="18" charset="0"/>
              </a:rPr>
              <a:t>. М.: АНО «Научно-исследовательский «Центр развития энергетического права и современной правовой науки имени В.А.Мусина».2024 г.  </a:t>
            </a:r>
          </a:p>
          <a:p>
            <a:pPr algn="just"/>
            <a:r>
              <a:rPr lang="ru-RU" sz="1800" dirty="0">
                <a:latin typeface="Times New Roman" panose="02020603050405020304" pitchFamily="18" charset="0"/>
                <a:cs typeface="Times New Roman" panose="02020603050405020304" pitchFamily="18" charset="0"/>
              </a:rPr>
              <a:t>Актуальные задачи энергетического права. Монография под ред. </a:t>
            </a:r>
            <a:r>
              <a:rPr lang="ru-RU" sz="1800" dirty="0" err="1">
                <a:latin typeface="Times New Roman" panose="02020603050405020304" pitchFamily="18" charset="0"/>
                <a:cs typeface="Times New Roman" panose="02020603050405020304" pitchFamily="18" charset="0"/>
              </a:rPr>
              <a:t>В.В.Романовой</a:t>
            </a:r>
            <a:r>
              <a:rPr lang="ru-RU" sz="1800" dirty="0">
                <a:latin typeface="Times New Roman" panose="02020603050405020304" pitchFamily="18" charset="0"/>
                <a:cs typeface="Times New Roman" panose="02020603050405020304" pitchFamily="18" charset="0"/>
              </a:rPr>
              <a:t>. М.: Издательство «Интеграция: Образование и наука».2022 г.   </a:t>
            </a:r>
          </a:p>
          <a:p>
            <a:pPr algn="just"/>
            <a:r>
              <a:rPr lang="ru-RU" sz="1800" dirty="0">
                <a:latin typeface="Times New Roman" panose="02020603050405020304" pitchFamily="18" charset="0"/>
                <a:cs typeface="Times New Roman" panose="02020603050405020304" pitchFamily="18" charset="0"/>
              </a:rPr>
              <a:t>Романова В.В. Энергетическое право. Учебник для подготовки кадров высшей квалификации. М.: Издательская группа «Юрист». 2021 г. </a:t>
            </a:r>
          </a:p>
          <a:p>
            <a:pPr algn="just"/>
            <a:r>
              <a:rPr lang="ru-RU" sz="1800" dirty="0">
                <a:latin typeface="Times New Roman" panose="02020603050405020304" pitchFamily="18" charset="0"/>
                <a:cs typeface="Times New Roman" panose="02020603050405020304" pitchFamily="18" charset="0"/>
              </a:rPr>
              <a:t>Романова В. В. Задачи дальнейшего развития правового регулирования в сфере теплоснабжения и защита прав участников рынка тепловой энергии в Конституционном Суде Российской Федерации // Правовой энергетический форум. – 2019. – Выпуск № 2 </a:t>
            </a:r>
            <a:r>
              <a:rPr lang="en" sz="1800" dirty="0">
                <a:latin typeface="Times New Roman" panose="02020603050405020304" pitchFamily="18" charset="0"/>
                <a:cs typeface="Times New Roman" panose="02020603050405020304" pitchFamily="18" charset="0"/>
              </a:rPr>
              <a:t>C. 19-28</a:t>
            </a:r>
            <a:r>
              <a:rPr lang="ru-RU" sz="1800" dirty="0">
                <a:latin typeface="Times New Roman" panose="02020603050405020304" pitchFamily="18" charset="0"/>
                <a:cs typeface="Times New Roman" panose="02020603050405020304" pitchFamily="18" charset="0"/>
              </a:rPr>
              <a:t>.</a:t>
            </a:r>
          </a:p>
          <a:p>
            <a:pPr algn="just"/>
            <a:r>
              <a:rPr lang="ru-RU" sz="1800" dirty="0" err="1">
                <a:latin typeface="Times New Roman" panose="02020603050405020304" pitchFamily="18" charset="0"/>
                <a:cs typeface="Times New Roman" panose="02020603050405020304" pitchFamily="18" charset="0"/>
              </a:rPr>
              <a:t>Коропец</a:t>
            </a:r>
            <a:r>
              <a:rPr lang="ru-RU" sz="1800" dirty="0">
                <a:latin typeface="Times New Roman" panose="02020603050405020304" pitchFamily="18" charset="0"/>
                <a:cs typeface="Times New Roman" panose="02020603050405020304" pitchFamily="18" charset="0"/>
              </a:rPr>
              <a:t> Н. В. Проблемные аспекты реализации органами местного самоуправления полномочий по организации обеспечения надежного теплоснабжения // Правовой энергетический форум. – 2023. – Выпуск № 3 </a:t>
            </a:r>
            <a:r>
              <a:rPr lang="en" sz="1800" dirty="0">
                <a:latin typeface="Times New Roman" panose="02020603050405020304" pitchFamily="18" charset="0"/>
                <a:cs typeface="Times New Roman" panose="02020603050405020304" pitchFamily="18" charset="0"/>
              </a:rPr>
              <a:t>C. 61-69</a:t>
            </a:r>
            <a:r>
              <a:rPr lang="ru-RU"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61568117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Рекомендуемые научные и учебные издания</a:t>
            </a:r>
            <a:endParaRPr lang="ru-RU" sz="2400" dirty="0"/>
          </a:p>
        </p:txBody>
      </p:sp>
      <p:sp>
        <p:nvSpPr>
          <p:cNvPr id="3" name="Объект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algn="just"/>
            <a:r>
              <a:rPr lang="ru-RU" sz="2400" dirty="0">
                <a:latin typeface="Times New Roman" pitchFamily="18" charset="0"/>
                <a:cs typeface="Times New Roman" pitchFamily="18" charset="0"/>
              </a:rPr>
              <a:t>Пасынков Дмитрий </a:t>
            </a:r>
            <a:r>
              <a:rPr lang="ru-RU" sz="2400" dirty="0" smtClean="0">
                <a:latin typeface="Times New Roman" pitchFamily="18" charset="0"/>
                <a:cs typeface="Times New Roman" pitchFamily="18" charset="0"/>
              </a:rPr>
              <a:t>Олегович. Проблемы </a:t>
            </a:r>
            <a:r>
              <a:rPr lang="ru-RU" sz="2400" dirty="0">
                <a:latin typeface="Times New Roman" pitchFamily="18" charset="0"/>
                <a:cs typeface="Times New Roman" pitchFamily="18" charset="0"/>
              </a:rPr>
              <a:t>реализации критериев </a:t>
            </a:r>
            <a:r>
              <a:rPr lang="ru-RU" sz="2400" dirty="0" err="1">
                <a:latin typeface="Times New Roman" pitchFamily="18" charset="0"/>
                <a:cs typeface="Times New Roman" pitchFamily="18" charset="0"/>
              </a:rPr>
              <a:t>теплосетевых</a:t>
            </a:r>
            <a:r>
              <a:rPr lang="ru-RU" sz="2400" dirty="0">
                <a:latin typeface="Times New Roman" pitchFamily="18" charset="0"/>
                <a:cs typeface="Times New Roman" pitchFamily="18" charset="0"/>
              </a:rPr>
              <a:t> организаций: договорные отношения между теплоснабжающей организацией и владельцем тепловых сетей, утратившим статус </a:t>
            </a:r>
            <a:r>
              <a:rPr lang="ru-RU" sz="2400" dirty="0" err="1">
                <a:latin typeface="Times New Roman" pitchFamily="18" charset="0"/>
                <a:cs typeface="Times New Roman" pitchFamily="18" charset="0"/>
              </a:rPr>
              <a:t>теплосетевой</a:t>
            </a:r>
            <a:r>
              <a:rPr lang="ru-RU" sz="2400" dirty="0">
                <a:latin typeface="Times New Roman" pitchFamily="18" charset="0"/>
                <a:cs typeface="Times New Roman" pitchFamily="18" charset="0"/>
              </a:rPr>
              <a:t> </a:t>
            </a:r>
            <a:r>
              <a:rPr lang="ru-RU" sz="2400" dirty="0" smtClean="0">
                <a:latin typeface="Times New Roman" pitchFamily="18" charset="0"/>
                <a:cs typeface="Times New Roman" pitchFamily="18" charset="0"/>
              </a:rPr>
              <a:t>организации. </a:t>
            </a:r>
            <a:r>
              <a:rPr lang="en-US" sz="2400" dirty="0" smtClean="0">
                <a:latin typeface="Times New Roman" pitchFamily="18" charset="0"/>
                <a:cs typeface="Times New Roman" pitchFamily="18" charset="0"/>
              </a:rPr>
              <a:t>//</a:t>
            </a:r>
            <a:r>
              <a:rPr lang="ru-RU" sz="2400" dirty="0" smtClean="0">
                <a:latin typeface="Times New Roman" pitchFamily="18" charset="0"/>
                <a:cs typeface="Times New Roman" pitchFamily="18" charset="0"/>
              </a:rPr>
              <a:t>Правовой энергетический форум.2024. № 1. 35-43 </a:t>
            </a:r>
          </a:p>
          <a:p>
            <a:pPr algn="just"/>
            <a:r>
              <a:rPr lang="ru-RU" sz="2400" dirty="0" err="1" smtClean="0">
                <a:latin typeface="Times New Roman" pitchFamily="18" charset="0"/>
                <a:cs typeface="Times New Roman" pitchFamily="18" charset="0"/>
              </a:rPr>
              <a:t>Шарафутдинов</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А.Ш.Актуальные</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проблемы лицензирования деятельности управляющих компаний в сфере </a:t>
            </a:r>
            <a:r>
              <a:rPr lang="ru-RU" sz="2400" dirty="0" smtClean="0">
                <a:latin typeface="Times New Roman" pitchFamily="18" charset="0"/>
                <a:cs typeface="Times New Roman" pitchFamily="18" charset="0"/>
              </a:rPr>
              <a:t>ЖКХ</a:t>
            </a:r>
            <a:r>
              <a:rPr lang="en-US" sz="2400" dirty="0">
                <a:latin typeface="Times New Roman" pitchFamily="18" charset="0"/>
                <a:cs typeface="Times New Roman" pitchFamily="18" charset="0"/>
              </a:rPr>
              <a:t>//</a:t>
            </a:r>
            <a:r>
              <a:rPr lang="ru-RU" sz="2400" dirty="0">
                <a:latin typeface="Times New Roman" pitchFamily="18" charset="0"/>
                <a:cs typeface="Times New Roman" pitchFamily="18" charset="0"/>
              </a:rPr>
              <a:t>Правовой энергетический </a:t>
            </a:r>
            <a:r>
              <a:rPr lang="ru-RU" sz="2400" dirty="0" smtClean="0">
                <a:latin typeface="Times New Roman" pitchFamily="18" charset="0"/>
                <a:cs typeface="Times New Roman" pitchFamily="18" charset="0"/>
              </a:rPr>
              <a:t>форум.2025. </a:t>
            </a:r>
            <a:r>
              <a:rPr lang="ru-RU" sz="2400" dirty="0">
                <a:latin typeface="Times New Roman" pitchFamily="18" charset="0"/>
                <a:cs typeface="Times New Roman" pitchFamily="18" charset="0"/>
              </a:rPr>
              <a:t>№ 1. </a:t>
            </a:r>
            <a:r>
              <a:rPr lang="ru-RU" sz="2400" dirty="0" smtClean="0">
                <a:latin typeface="Times New Roman" pitchFamily="18" charset="0"/>
                <a:cs typeface="Times New Roman" pitchFamily="18" charset="0"/>
              </a:rPr>
              <a:t>66-74.</a:t>
            </a:r>
            <a:endParaRPr lang="ru-RU" sz="2400" dirty="0">
              <a:latin typeface="Times New Roman" pitchFamily="18" charset="0"/>
              <a:cs typeface="Times New Roman" pitchFamily="18" charset="0"/>
            </a:endParaRPr>
          </a:p>
          <a:p>
            <a:pPr algn="just"/>
            <a:endParaRPr lang="ru-RU" dirty="0"/>
          </a:p>
        </p:txBody>
      </p:sp>
    </p:spTree>
    <p:extLst>
      <p:ext uri="{BB962C8B-B14F-4D97-AF65-F5344CB8AC3E}">
        <p14:creationId xmlns:p14="http://schemas.microsoft.com/office/powerpoint/2010/main" val="124164640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b="1" dirty="0">
                <a:latin typeface="Times New Roman" panose="02020603050405020304" pitchFamily="18" charset="0"/>
                <a:cs typeface="Times New Roman" panose="02020603050405020304" pitchFamily="18" charset="0"/>
              </a:rPr>
              <a:t>Электронная  библиотечная  система</a:t>
            </a:r>
            <a:endParaRPr lang="ru-RU" sz="24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sz="2800" dirty="0">
                <a:latin typeface="Times New Roman" panose="02020603050405020304" pitchFamily="18" charset="0"/>
                <a:cs typeface="Times New Roman" panose="02020603050405020304" pitchFamily="18" charset="0"/>
              </a:rPr>
              <a:t>Для слушателей курса предусмотрена возможность работы в электронной библиотечной системе </a:t>
            </a:r>
            <a:r>
              <a:rPr lang="en-US" sz="2800" b="1" dirty="0">
                <a:latin typeface="Times New Roman" panose="02020603050405020304" pitchFamily="18" charset="0"/>
                <a:cs typeface="Times New Roman" panose="02020603050405020304" pitchFamily="18" charset="0"/>
              </a:rPr>
              <a:t>IPR BOOKS</a:t>
            </a:r>
            <a:r>
              <a:rPr lang="ru-RU"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hlinkClick r:id="rId2"/>
              </a:rPr>
              <a:t>https://iprmedia.ru/products/ipr-books.html</a:t>
            </a:r>
            <a:r>
              <a:rPr lang="ru-RU" sz="2800" dirty="0">
                <a:latin typeface="Times New Roman" panose="02020603050405020304" pitchFamily="18" charset="0"/>
                <a:cs typeface="Times New Roman" panose="02020603050405020304" pitchFamily="18" charset="0"/>
              </a:rPr>
              <a:t> </a:t>
            </a:r>
          </a:p>
          <a:p>
            <a:pPr algn="just"/>
            <a:r>
              <a:rPr lang="ru-RU" sz="2800" b="1" dirty="0">
                <a:latin typeface="Times New Roman" panose="02020603050405020304" pitchFamily="18" charset="0"/>
                <a:cs typeface="Times New Roman" panose="02020603050405020304" pitchFamily="18" charset="0"/>
              </a:rPr>
              <a:t>С научными публикациями по энергетическому праву можно также ознакомиться на сайте журнала «Правовой энергетический форум», где размещены в том числе архивные номера журнала</a:t>
            </a:r>
            <a:r>
              <a:rPr lang="ru-RU" sz="2800"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hlinkClick r:id="rId3"/>
              </a:rPr>
              <a:t>https://mlcjournal.ru/</a:t>
            </a:r>
            <a:r>
              <a:rPr lang="en-US" sz="2800" dirty="0">
                <a:latin typeface="Times New Roman" panose="02020603050405020304" pitchFamily="18" charset="0"/>
                <a:cs typeface="Times New Roman" panose="02020603050405020304" pitchFamily="18" charset="0"/>
              </a:rPr>
              <a:t> </a:t>
            </a:r>
            <a:endParaRPr lang="ru-RU" sz="2800" dirty="0">
              <a:latin typeface="Times New Roman" panose="02020603050405020304" pitchFamily="18" charset="0"/>
              <a:cs typeface="Times New Roman" panose="02020603050405020304" pitchFamily="18" charset="0"/>
            </a:endParaRPr>
          </a:p>
          <a:p>
            <a:endParaRPr lang="ru-RU" dirty="0"/>
          </a:p>
          <a:p>
            <a:endParaRPr lang="ru-RU" dirty="0"/>
          </a:p>
        </p:txBody>
      </p:sp>
    </p:spTree>
    <p:extLst>
      <p:ext uri="{BB962C8B-B14F-4D97-AF65-F5344CB8AC3E}">
        <p14:creationId xmlns:p14="http://schemas.microsoft.com/office/powerpoint/2010/main" val="424855114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ru-RU" b="1" dirty="0">
                <a:latin typeface="Times New Roman" panose="02020603050405020304" pitchFamily="18" charset="0"/>
                <a:cs typeface="Times New Roman" panose="02020603050405020304" pitchFamily="18" charset="0"/>
              </a:rPr>
              <a:t>Вопросы для зачета</a:t>
            </a:r>
            <a:endParaRPr lang="ru-RU" b="1" dirty="0"/>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70000" lnSpcReduction="20000"/>
          </a:bodyPr>
          <a:lstStyle/>
          <a:p>
            <a:pPr lvl="0"/>
            <a:r>
              <a:rPr lang="ru-RU" dirty="0">
                <a:latin typeface="Times New Roman" panose="02020603050405020304" pitchFamily="18" charset="0"/>
                <a:cs typeface="Times New Roman" panose="02020603050405020304" pitchFamily="18" charset="0"/>
              </a:rPr>
              <a:t>1. Каковы стратегические задачи развития  теплоснабжения ?</a:t>
            </a:r>
          </a:p>
          <a:p>
            <a:pPr lvl="0"/>
            <a:r>
              <a:rPr lang="ru-RU" dirty="0">
                <a:latin typeface="Times New Roman" panose="02020603050405020304" pitchFamily="18" charset="0"/>
                <a:cs typeface="Times New Roman" panose="02020603050405020304" pitchFamily="18" charset="0"/>
              </a:rPr>
              <a:t>2. Назовите основные источники правового регулирования в сфере теплоснабжения .</a:t>
            </a:r>
          </a:p>
          <a:p>
            <a:pPr lvl="0"/>
            <a:r>
              <a:rPr lang="ru-RU" dirty="0">
                <a:latin typeface="Times New Roman" panose="02020603050405020304" pitchFamily="18" charset="0"/>
                <a:cs typeface="Times New Roman" panose="02020603050405020304" pitchFamily="18" charset="0"/>
              </a:rPr>
              <a:t>3. В чем заключаются особенности правового положения теплоснабжающих компаний.</a:t>
            </a:r>
          </a:p>
          <a:p>
            <a:pPr lvl="0"/>
            <a:r>
              <a:rPr lang="ru-RU" dirty="0">
                <a:latin typeface="Times New Roman" panose="02020603050405020304" pitchFamily="18" charset="0"/>
                <a:cs typeface="Times New Roman" panose="02020603050405020304" pitchFamily="18" charset="0"/>
              </a:rPr>
              <a:t>4. Каковы основные направления государственного регулирования и контроля в сфере теплоснабжения.</a:t>
            </a:r>
          </a:p>
          <a:p>
            <a:pPr lvl="0"/>
            <a:endParaRPr lang="ru-RU" dirty="0">
              <a:latin typeface="Times New Roman" panose="02020603050405020304" pitchFamily="18" charset="0"/>
              <a:cs typeface="Times New Roman" panose="02020603050405020304" pitchFamily="18" charset="0"/>
            </a:endParaRPr>
          </a:p>
          <a:p>
            <a:pPr lvl="0"/>
            <a:r>
              <a:rPr lang="ru-RU" dirty="0">
                <a:latin typeface="Times New Roman" panose="02020603050405020304" pitchFamily="18" charset="0"/>
                <a:cs typeface="Times New Roman" panose="02020603050405020304" pitchFamily="18" charset="0"/>
              </a:rPr>
              <a:t>Зачет проводится в письменном виде. Необходимо подготовить письменные </a:t>
            </a:r>
            <a:r>
              <a:rPr lang="ru-RU" b="1" dirty="0">
                <a:latin typeface="Times New Roman" panose="02020603050405020304" pitchFamily="18" charset="0"/>
                <a:cs typeface="Times New Roman" panose="02020603050405020304" pitchFamily="18" charset="0"/>
              </a:rPr>
              <a:t>краткие</a:t>
            </a:r>
            <a:r>
              <a:rPr lang="ru-RU" dirty="0">
                <a:latin typeface="Times New Roman" panose="02020603050405020304" pitchFamily="18" charset="0"/>
                <a:cs typeface="Times New Roman" panose="02020603050405020304" pitchFamily="18" charset="0"/>
              </a:rPr>
              <a:t> ответы на вопросы. Оформление: формат </a:t>
            </a:r>
            <a:r>
              <a:rPr lang="en-US" dirty="0">
                <a:latin typeface="Times New Roman" panose="02020603050405020304" pitchFamily="18" charset="0"/>
                <a:cs typeface="Times New Roman" panose="02020603050405020304" pitchFamily="18" charset="0"/>
              </a:rPr>
              <a:t>word</a:t>
            </a:r>
            <a:r>
              <a:rPr lang="ru-RU" dirty="0">
                <a:latin typeface="Times New Roman" panose="02020603050405020304" pitchFamily="18" charset="0"/>
                <a:cs typeface="Times New Roman" panose="02020603050405020304" pitchFamily="18" charset="0"/>
              </a:rPr>
              <a:t>, шрифт 14, интервал 1,5. Необходимо сверху указать 	ФИО, место работы, должность, дату. Ответ необходимо направить на почту: 	</a:t>
            </a:r>
            <a:r>
              <a:rPr lang="en-US" dirty="0">
                <a:latin typeface="Times New Roman" panose="02020603050405020304" pitchFamily="18" charset="0"/>
                <a:cs typeface="Times New Roman" panose="02020603050405020304" pitchFamily="18" charset="0"/>
                <a:hlinkClick r:id="rId2"/>
              </a:rPr>
              <a:t>musinlc@musinlc.ru</a:t>
            </a: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до</a:t>
            </a:r>
            <a:r>
              <a:rPr lang="en-US" dirty="0">
                <a:latin typeface="Times New Roman" panose="02020603050405020304" pitchFamily="18" charset="0"/>
                <a:cs typeface="Times New Roman" panose="02020603050405020304" pitchFamily="18" charset="0"/>
              </a:rPr>
              <a:t> 1</a:t>
            </a:r>
            <a:r>
              <a:rPr lang="ru-RU" dirty="0">
                <a:latin typeface="Times New Roman" panose="02020603050405020304" pitchFamily="18" charset="0"/>
                <a:cs typeface="Times New Roman" panose="02020603050405020304" pitchFamily="18" charset="0"/>
              </a:rPr>
              <a:t>5</a:t>
            </a:r>
            <a:r>
              <a:rPr lang="en-US" dirty="0">
                <a:latin typeface="Times New Roman" panose="02020603050405020304" pitchFamily="18" charset="0"/>
                <a:cs typeface="Times New Roman" panose="02020603050405020304" pitchFamily="18" charset="0"/>
              </a:rPr>
              <a:t>.00</a:t>
            </a:r>
            <a:r>
              <a:rPr lang="ru-RU" dirty="0">
                <a:latin typeface="Times New Roman" panose="02020603050405020304" pitchFamily="18" charset="0"/>
                <a:cs typeface="Times New Roman" panose="02020603050405020304" pitchFamily="18" charset="0"/>
              </a:rPr>
              <a:t>  в дату, установленную для зачета согласно расписанию курса.</a:t>
            </a:r>
            <a:endParaRPr lang="en-US" dirty="0">
              <a:latin typeface="Times New Roman" panose="02020603050405020304" pitchFamily="18" charset="0"/>
              <a:cs typeface="Times New Roman" panose="02020603050405020304" pitchFamily="18" charset="0"/>
            </a:endParaRPr>
          </a:p>
          <a:p>
            <a:endParaRPr lang="ru-RU" dirty="0"/>
          </a:p>
          <a:p>
            <a:endParaRPr lang="ru-RU" dirty="0"/>
          </a:p>
        </p:txBody>
      </p:sp>
    </p:spTree>
    <p:extLst>
      <p:ext uri="{BB962C8B-B14F-4D97-AF65-F5344CB8AC3E}">
        <p14:creationId xmlns:p14="http://schemas.microsoft.com/office/powerpoint/2010/main" val="1327767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a:extLst>
            <a:ext uri="{FF2B5EF4-FFF2-40B4-BE49-F238E27FC236}">
              <a16:creationId xmlns:a16="http://schemas.microsoft.com/office/drawing/2014/main" xmlns="" id="{66289497-53AF-569A-9F0F-3943AFFABEC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8BA9FBD-D05A-D618-73C1-A441CB796611}"/>
              </a:ext>
            </a:extLst>
          </p:cNvPr>
          <p:cNvSpPr>
            <a:spLocks noGrp="1"/>
          </p:cNvSpPr>
          <p:nvPr>
            <p:ph type="title"/>
          </p:nvPr>
        </p:nvSpPr>
        <p:spPr>
          <a:xfrm>
            <a:off x="457200" y="332656"/>
            <a:ext cx="8229600"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800" b="1" dirty="0">
                <a:latin typeface="Times New Roman" panose="02020603050405020304" pitchFamily="18" charset="0"/>
                <a:cs typeface="Times New Roman" panose="02020603050405020304" pitchFamily="18" charset="0"/>
              </a:rPr>
              <a:t>Источники правового регулирования общественных отношений в сфере теплоснабжения </a:t>
            </a:r>
          </a:p>
        </p:txBody>
      </p:sp>
      <p:sp>
        <p:nvSpPr>
          <p:cNvPr id="3" name="Объект 2">
            <a:extLst>
              <a:ext uri="{FF2B5EF4-FFF2-40B4-BE49-F238E27FC236}">
                <a16:creationId xmlns:a16="http://schemas.microsoft.com/office/drawing/2014/main" xmlns="" id="{53C26CD5-DEF7-4679-9028-C67B276B1C62}"/>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pPr marL="0" indent="0" algn="just">
              <a:buNone/>
            </a:pPr>
            <a:r>
              <a:rPr lang="ru-RU" sz="2000" dirty="0">
                <a:latin typeface="Times New Roman" panose="02020603050405020304" pitchFamily="18" charset="0"/>
                <a:cs typeface="Times New Roman" panose="02020603050405020304" pitchFamily="18" charset="0"/>
              </a:rPr>
              <a:t>4.1.) </a:t>
            </a:r>
            <a:r>
              <a:rPr lang="ru-RU" sz="2000" b="1" dirty="0">
                <a:latin typeface="Times New Roman" panose="02020603050405020304" pitchFamily="18" charset="0"/>
                <a:cs typeface="Times New Roman" panose="02020603050405020304" pitchFamily="18" charset="0"/>
              </a:rPr>
              <a:t>теплоноситель</a:t>
            </a:r>
            <a:r>
              <a:rPr lang="ru-RU" sz="2000" dirty="0">
                <a:latin typeface="Times New Roman" panose="02020603050405020304" pitchFamily="18" charset="0"/>
                <a:cs typeface="Times New Roman" panose="02020603050405020304" pitchFamily="18" charset="0"/>
              </a:rPr>
              <a:t> - пар, вода, которые используются для передачи тепловой энергии. Теплоноситель в виде воды в открытых системах теплоснабжения (горячего водоснабжения) может использоваться для теплоснабжения и для горячего водоснабжения; </a:t>
            </a:r>
          </a:p>
          <a:p>
            <a:pPr marL="0" indent="0" algn="just">
              <a:buNone/>
            </a:pPr>
            <a:r>
              <a:rPr lang="ru-RU" sz="2000" dirty="0">
                <a:latin typeface="Times New Roman" panose="02020603050405020304" pitchFamily="18" charset="0"/>
                <a:cs typeface="Times New Roman" panose="02020603050405020304" pitchFamily="18" charset="0"/>
              </a:rPr>
              <a:t>5) </a:t>
            </a:r>
            <a:r>
              <a:rPr lang="ru-RU" sz="2000" b="1" dirty="0">
                <a:latin typeface="Times New Roman" panose="02020603050405020304" pitchFamily="18" charset="0"/>
                <a:cs typeface="Times New Roman" panose="02020603050405020304" pitchFamily="18" charset="0"/>
              </a:rPr>
              <a:t>тепловая сеть </a:t>
            </a:r>
            <a:r>
              <a:rPr lang="ru-RU" sz="2000" dirty="0">
                <a:latin typeface="Times New Roman" panose="02020603050405020304" pitchFamily="18" charset="0"/>
                <a:cs typeface="Times New Roman" panose="02020603050405020304" pitchFamily="18" charset="0"/>
              </a:rPr>
              <a:t>- совокупность устройств (включая центральные тепловые пункты, насосные станции), предназначенных для передачи тепловой энергии, теплоносителя от источников тепловой энергии до </a:t>
            </a:r>
            <a:r>
              <a:rPr lang="ru-RU" sz="2000" dirty="0" err="1">
                <a:latin typeface="Times New Roman" panose="02020603050405020304" pitchFamily="18" charset="0"/>
                <a:cs typeface="Times New Roman" panose="02020603050405020304" pitchFamily="18" charset="0"/>
              </a:rPr>
              <a:t>теплопотребляющих</a:t>
            </a:r>
            <a:r>
              <a:rPr lang="ru-RU" sz="2000" dirty="0">
                <a:latin typeface="Times New Roman" panose="02020603050405020304" pitchFamily="18" charset="0"/>
                <a:cs typeface="Times New Roman" panose="02020603050405020304" pitchFamily="18" charset="0"/>
              </a:rPr>
              <a:t> установок;</a:t>
            </a:r>
          </a:p>
          <a:p>
            <a:pPr marL="0" indent="0" algn="just">
              <a:buNone/>
            </a:pPr>
            <a:r>
              <a:rPr lang="ru-RU" sz="2000" dirty="0">
                <a:latin typeface="Times New Roman" panose="02020603050405020304" pitchFamily="18" charset="0"/>
                <a:cs typeface="Times New Roman" panose="02020603050405020304" pitchFamily="18" charset="0"/>
              </a:rPr>
              <a:t>5.1) </a:t>
            </a:r>
            <a:r>
              <a:rPr lang="ru-RU" sz="2000" b="1" dirty="0">
                <a:latin typeface="Times New Roman" panose="02020603050405020304" pitchFamily="18" charset="0"/>
                <a:cs typeface="Times New Roman" panose="02020603050405020304" pitchFamily="18" charset="0"/>
              </a:rPr>
              <a:t>объекты теплоснабжения </a:t>
            </a:r>
            <a:r>
              <a:rPr lang="ru-RU" sz="2000" dirty="0">
                <a:latin typeface="Times New Roman" panose="02020603050405020304" pitchFamily="18" charset="0"/>
                <a:cs typeface="Times New Roman" panose="02020603050405020304" pitchFamily="18" charset="0"/>
              </a:rPr>
              <a:t>- источники тепловой энергии, тепловые сети или их совокупность;</a:t>
            </a:r>
          </a:p>
          <a:p>
            <a:pPr marL="0" indent="0" algn="just">
              <a:buNone/>
            </a:pPr>
            <a:r>
              <a:rPr lang="ru-RU" sz="2000" dirty="0">
                <a:latin typeface="Times New Roman" panose="02020603050405020304" pitchFamily="18" charset="0"/>
                <a:cs typeface="Times New Roman" panose="02020603050405020304" pitchFamily="18" charset="0"/>
              </a:rPr>
              <a:t>6) </a:t>
            </a:r>
            <a:r>
              <a:rPr lang="ru-RU" sz="2000" b="1" dirty="0">
                <a:latin typeface="Times New Roman" panose="02020603050405020304" pitchFamily="18" charset="0"/>
                <a:cs typeface="Times New Roman" panose="02020603050405020304" pitchFamily="18" charset="0"/>
              </a:rPr>
              <a:t>тепловая мощность </a:t>
            </a:r>
            <a:r>
              <a:rPr lang="ru-RU" sz="2000" dirty="0">
                <a:latin typeface="Times New Roman" panose="02020603050405020304" pitchFamily="18" charset="0"/>
                <a:cs typeface="Times New Roman" panose="02020603050405020304" pitchFamily="18" charset="0"/>
              </a:rPr>
              <a:t>(далее - мощность) - количество тепловой энергии, которое может быть произведено и (или) передано по тепловым сетям за единицу времени; </a:t>
            </a:r>
          </a:p>
        </p:txBody>
      </p:sp>
    </p:spTree>
    <p:extLst>
      <p:ext uri="{BB962C8B-B14F-4D97-AF65-F5344CB8AC3E}">
        <p14:creationId xmlns:p14="http://schemas.microsoft.com/office/powerpoint/2010/main" val="216078353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2152</TotalTime>
  <Words>9292</Words>
  <Application>Microsoft Office PowerPoint</Application>
  <PresentationFormat>Экран (4:3)</PresentationFormat>
  <Paragraphs>392</Paragraphs>
  <Slides>89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89</vt:i4>
      </vt:variant>
    </vt:vector>
  </HeadingPairs>
  <TitlesOfParts>
    <vt:vector size="90" baseType="lpstr">
      <vt:lpstr>Тема Office</vt:lpstr>
      <vt:lpstr>КУРС ПРОФЕССИОНАЛЬНОЙ ПЕРЕПОДГОТОВКИ</vt:lpstr>
      <vt:lpstr>Стратегические задачи в сфере теплоснабжения</vt:lpstr>
      <vt:lpstr>Стратегические задачи в сфере теплоснабжения</vt:lpstr>
      <vt:lpstr>Стратегические задачи в сфере теплоснабжения</vt:lpstr>
      <vt:lpstr>Стратегические задачи в сфере теплоснабжения</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Источники правового регулирования общественных отношений в сфере теплоснабжения </vt:lpstr>
      <vt:lpstr>Акты высших судебных инстанций. Судебная практика</vt:lpstr>
      <vt:lpstr>Акты высших судебных инстанций. Судебная практика</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Частноправовые отношения в сфере теплоснабжения</vt:lpstr>
      <vt:lpstr>Публично-правовые отношения в сфере теплоснабжения</vt:lpstr>
      <vt:lpstr>Публично-правовые отношения в сфере теплоснабжения</vt:lpstr>
      <vt:lpstr>Публично-правовые отношения в сфере теплоснабжения</vt:lpstr>
      <vt:lpstr>Публично-правовые отношения в сфере теплоснабжения</vt:lpstr>
      <vt:lpstr>Публично-правовые отношения в сфере теплоснабжения</vt:lpstr>
      <vt:lpstr>Публично-правовые отношения в сфере теплоснабжения</vt:lpstr>
      <vt:lpstr>Публично-правовые отношения в сфере теплоснабжения</vt:lpstr>
      <vt:lpstr>Публично-правовые отношения в сфере теплоснабжения</vt:lpstr>
      <vt:lpstr>Публично-правовые отношения в сфере теплоснабжения</vt:lpstr>
      <vt:lpstr>Публично-правовые отношения в сфере теплоснабжения</vt:lpstr>
      <vt:lpstr>Публично-правовые отношения в сфере теплоснабжения</vt:lpstr>
      <vt:lpstr>Публично-правовые отношения в сфере теплоснабжения</vt:lpstr>
      <vt:lpstr>Публично-правовые отношения в сфере теплоснабжения</vt:lpstr>
      <vt:lpstr>Публично-правовые отношения в сфере теплоснабжения</vt:lpstr>
      <vt:lpstr>Публично-правовые отношения в сфере теплоснабжения</vt:lpstr>
      <vt:lpstr>Публично-правовые отношения в сфере теплоснабжения</vt:lpstr>
      <vt:lpstr>Публично-правовые отношения в сфере теплоснабжения</vt:lpstr>
      <vt:lpstr>Публично-правовые отношения в сфере теплоснабжения</vt:lpstr>
      <vt:lpstr>Публично-правовые отношения в сфере теплоснабжения</vt:lpstr>
      <vt:lpstr>Публично-правовые отношения в сфере теплоснабжения</vt:lpstr>
      <vt:lpstr>Рекомендации для самостоятельной работы</vt:lpstr>
      <vt:lpstr>Рекомендуемые научные и учебные издания</vt:lpstr>
      <vt:lpstr>Рекомендуемые научные и учебные издания</vt:lpstr>
      <vt:lpstr>Электронная  библиотечная  система</vt:lpstr>
      <vt:lpstr>Вопросы для зачета</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СОВРЕМЕННОЕ ЭНЕРГЕТИЧЕСКОЕ ПРАВО РАЗДЕЛ 3</dc:title>
  <dc:creator>user</dc:creator>
  <cp:lastModifiedBy>user</cp:lastModifiedBy>
  <cp:revision>140</cp:revision>
  <dcterms:created xsi:type="dcterms:W3CDTF">2023-02-23T23:18:50Z</dcterms:created>
  <dcterms:modified xsi:type="dcterms:W3CDTF">2025-08-12T08:20:18Z</dcterms:modified>
</cp:coreProperties>
</file>