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69" r:id="rId5"/>
    <p:sldId id="272" r:id="rId6"/>
    <p:sldId id="273" r:id="rId7"/>
    <p:sldId id="274" r:id="rId8"/>
    <p:sldId id="264" r:id="rId9"/>
    <p:sldId id="275" r:id="rId10"/>
    <p:sldId id="277" r:id="rId11"/>
    <p:sldId id="278" r:id="rId12"/>
    <p:sldId id="266" r:id="rId13"/>
    <p:sldId id="290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1" r:id="rId26"/>
    <p:sldId id="296" r:id="rId27"/>
    <p:sldId id="297" r:id="rId28"/>
    <p:sldId id="298" r:id="rId29"/>
    <p:sldId id="299" r:id="rId30"/>
    <p:sldId id="301" r:id="rId31"/>
    <p:sldId id="302" r:id="rId32"/>
    <p:sldId id="303" r:id="rId33"/>
    <p:sldId id="300" r:id="rId34"/>
    <p:sldId id="304" r:id="rId35"/>
    <p:sldId id="305" r:id="rId36"/>
    <p:sldId id="306" r:id="rId37"/>
    <p:sldId id="308" r:id="rId38"/>
    <p:sldId id="309" r:id="rId39"/>
    <p:sldId id="307" r:id="rId40"/>
    <p:sldId id="310" r:id="rId41"/>
    <p:sldId id="311" r:id="rId42"/>
    <p:sldId id="313" r:id="rId43"/>
    <p:sldId id="318" r:id="rId44"/>
    <p:sldId id="319" r:id="rId45"/>
    <p:sldId id="321" r:id="rId46"/>
    <p:sldId id="320" r:id="rId47"/>
    <p:sldId id="314" r:id="rId48"/>
    <p:sldId id="315" r:id="rId49"/>
    <p:sldId id="316" r:id="rId50"/>
    <p:sldId id="317" r:id="rId51"/>
    <p:sldId id="259" r:id="rId52"/>
    <p:sldId id="322" r:id="rId53"/>
    <p:sldId id="260" r:id="rId54"/>
    <p:sldId id="261" r:id="rId55"/>
    <p:sldId id="262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73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02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485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8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66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50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07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076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96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7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3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29B57-7A7B-44B4-A030-B64E91493EE8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B8ED9-AEEF-4E61-98F1-E86FAEFDE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69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15670&amp;date=06.09.202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380602&amp;dst=101270&amp;field=134&amp;date=06.09.2024" TargetMode="External"/><Relationship Id="rId3" Type="http://schemas.openxmlformats.org/officeDocument/2006/relationships/hyperlink" Target="https://login.consultant.ru/link/?req=doc&amp;base=LAW&amp;n=380602&amp;dst=100049&amp;field=134&amp;date=06.09.2024" TargetMode="External"/><Relationship Id="rId7" Type="http://schemas.openxmlformats.org/officeDocument/2006/relationships/hyperlink" Target="https://login.consultant.ru/link/?req=doc&amp;base=LAW&amp;n=380602&amp;dst=104133&amp;field=134&amp;date=06.09.2024" TargetMode="External"/><Relationship Id="rId2" Type="http://schemas.openxmlformats.org/officeDocument/2006/relationships/hyperlink" Target="https://login.consultant.ru/link/?req=doc&amp;base=LAW&amp;n=380602&amp;dst=101811&amp;field=134&amp;date=06.09.20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380602&amp;dst=103962&amp;field=134&amp;date=06.09.2024" TargetMode="External"/><Relationship Id="rId5" Type="http://schemas.openxmlformats.org/officeDocument/2006/relationships/hyperlink" Target="https://login.consultant.ru/link/?req=doc&amp;base=LAW&amp;n=380602&amp;dst=103565&amp;field=134&amp;date=06.09.2024" TargetMode="External"/><Relationship Id="rId4" Type="http://schemas.openxmlformats.org/officeDocument/2006/relationships/hyperlink" Target="https://login.consultant.ru/link/?req=doc&amp;base=LAW&amp;n=380602&amp;dst=101394&amp;field=134&amp;date=06.09.2024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17874&amp;dst=101666&amp;field=134&amp;date=06.09.2024" TargetMode="External"/><Relationship Id="rId2" Type="http://schemas.openxmlformats.org/officeDocument/2006/relationships/hyperlink" Target="https://login.consultant.ru/link/?req=doc&amp;base=LAW&amp;n=417874&amp;dst=101654&amp;field=134&amp;date=06.09.2024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84016&amp;date=06.09.2024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ARB&amp;n=659953&amp;date=06.09.2024" TargetMode="External"/><Relationship Id="rId2" Type="http://schemas.openxmlformats.org/officeDocument/2006/relationships/hyperlink" Target="https://login.consultant.ru/link/?req=doc&amp;base=ARB&amp;n=611106&amp;date=06.09.202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ogin.consultant.ru/link/?req=doc&amp;base=ARB&amp;n=776344&amp;date=06.09.2024" TargetMode="External"/><Relationship Id="rId4" Type="http://schemas.openxmlformats.org/officeDocument/2006/relationships/hyperlink" Target="https://login.consultant.ru/link/?req=doc&amp;base=ARB&amp;n=667504&amp;date=06.09.2024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avtrans.com/news/tariff-legislation/5513/?ysclid=m0qy1efhi52151580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avtrans.com/news/tariff-legislation/5513/?ysclid=m0qy1efhi52151580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ras.arbitr.ru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52407&amp;dst=118304&amp;field=134&amp;date=08.09.2024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49656&amp;dst=9143&amp;field=134&amp;date=05.07.2025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mlcjournal.ru/" TargetMode="External"/><Relationship Id="rId2" Type="http://schemas.openxmlformats.org/officeDocument/2006/relationships/hyperlink" Target="https://iprmedia.ru/products/ipr-books.html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ПРОФЕССИОНАЛЬНОЙ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704856" cy="175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 Раздел 7</a:t>
            </a: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урегулирования споров в сфере энергетики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«Научно-исследовательский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энергетического права и современной правовой науки имени В.А.Мусина»,2025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/>
        </p:blipFill>
        <p:spPr bwMode="auto">
          <a:xfrm>
            <a:off x="3059832" y="836712"/>
            <a:ext cx="264668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2985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 в связи с применением антимонопольного законодательства 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Для целей применения указанных положений Закона о защите конкуренции не имеет значения, являются ли производство товара, заключение договора обязательными в соответствии с требованиями гражданского или иного законодательства, в частности, относится ли заключаемый доминирующим на рынке субъектом договор к категории публичных договоров.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824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Постановление Пленума Верховного Суда РФ от 27.12.2016 N 63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 рассмотрении судами споров об оплате энергии в случае признания недействующим нормативного правового акта, которым установлена регулируемая цена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223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Согласно пункту 1 статьи 424 Гражданского кодекса Российской Федерации (далее - ГК РФ) в предусмотренных законом случаях при определении цены за исполнение договора применяются цены (тарифы, расценки, ставки и т.п.), устанавливаемые или регулируемые уполномоченными на то государственными органами и (или) органами местного самоуправления (далее - регулирующий орган).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Государственное регулирование цен соответствующих ресурсов предусмотрено статьями 23 -23.3 Федерального закона от 26 марта 2003 года N 35-ФЗ "Об электроэнергетике", статьями 2, 7 - 12 Федерального закона от 27 июля 2010 года N 190-ФЗ "О теплоснабжении", статьей 21 Федерального закона от 31 марта 1999 г. N 69-ФЗ "О газоснабжении в Российской Федерации", статьями 31 - 36 Федерального закона от 7 декабря 2011 года N 416-ФЗ "О водоснабжении и водоотведении".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642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6710CB-79BA-808F-A59A-73743525F30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a:t>
            </a:r>
            <a:endParaRPr lang="ru-RU" sz="1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589AD4-D123-52CC-282B-7E5B73E9659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случае признания судом недействующим нормативного правового акта об установлении регулируемой цены, подлежащей применению в расчетах неопределенного круга лиц с ресурсоснабжающими организациями за поставленный ресурс (далее - нормативный правовой акт), с целью надлежащего урегулирования данных отношений соответствующий орган в силу его компетенции, закрепленной законом и иными правовыми актами, и в связи с принятием соответствующего решения суда обязан в установленный судом срок принять нормативный правовой акт, заменяющий нормативный правовой акт, признанный судом недействующим (часть 2 статьи 178, часть 6 статьи 180, часть 4 статьи 216 Кодекса административного судопроизводства Российской Федерации).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395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Споры об оплате ресурса за соответствующий период регулирования, в том числе за время, предшествующее вступлению в законную силу решения суда, которым признан недействующим нормативный правовой акт, подлежат рассмотрению исходя из регулируемой цены, установленной заменяющим нормативным правовым актом.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случае непринятия заменяющего нормативного правового акта спор о взыскании задолженности за поставленные ресурсы рассматривается с участием регулирующего органа.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4704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Признание нормативного правового акта недействующим, в том числе с даты, отличной от дня его принятия, по смыслу статьи 13 ГК РФ, не является основанием для отказа в защите гражданских прав, нарушенных в период действия этого акта.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нормативный правовой акт признан судом недействующим в связи с завышенным размером цены ресурса, потребитель соответствующего ресурса, добросовестно оплативший его стоимость поставщику ресурса, вправе взыскать с последнего переплату, в том числе за период до признания судом нормативного правового акта недействующим (пункт 1 статьи 424, подпункт 3 статьи 1103 ГК РФ), или зачесть это требование в отношении своих обязательств перед поставщиком (статья 410 ГК РФ).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 этом поставщик не лишен права представить доказательства того, что излишне уплаченные денежные средства полностью или частично компенсированы потребителю ресурса иным способом.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774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энергетики, возникающих из публично-правовых отношений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случаях, когда регулируемая цена была вопреки требованиям закона установлена ниже экономически обоснованной и нормативный акт, в соответствии с которым она определялась, признан судом недействующим, участвовавший в ее формировании поставщик не вправе требовать взыскания доплаты в соответствующей части с потребителей ресурса. Компенсация имущественных потерь поставщика при этом осуществляется путем их учета в следующих периодах регулирования, а также посредством реализации иных способов защиты нарушенного права (статья 12 ГК РФ</a:t>
            </a:r>
            <a:r>
              <a:rPr lang="ru-RU" dirty="0"/>
              <a:t>).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639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 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000" dirty="0">
                <a:latin typeface="Times New Roman" panose="02020603050405020304" pitchFamily="18" charset="0"/>
                <a:cs typeface="Times New Roman" pitchFamily="18" charset="0"/>
              </a:rPr>
              <a:t>Остановимся также на практике разрешения споров энергетических компаний с таможенными органами.</a:t>
            </a:r>
          </a:p>
          <a:p>
            <a:pPr algn="just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позиции судебных инстанций по Споры в связи с разногласиями по объему задекларированного по временной таможенной декларации товара</a:t>
            </a:r>
            <a:b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рассмотрения в арбитражном суде был спор между  ООО «</a:t>
            </a:r>
            <a: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трансгаз Екатеринбург» и Центральной энергетической таможней (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 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А60-29715/2022).</a:t>
            </a:r>
            <a:endParaRPr lang="ru-RU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ООО 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трансгаз Екатеринбург», обратилось в Арбитражный суд Свердловской области с заявлением о признании незаконным и отмене постановления Центральной энергетической таможни о назначении административного наказания по делу об административном правонарушении N 10006000-233/2022 от 26.05.2022.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аможенный орган посчитал, что ООО «Газпром трансгаз Екатеринбург» допустил  нарушение декларантом требований </a:t>
            </a:r>
            <a:r>
              <a:rPr lang="ru-RU" sz="6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пункта 12 статьи </a:t>
            </a:r>
            <a:r>
              <a:rPr lang="ru-RU" sz="6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</a:t>
            </a:r>
            <a:r>
              <a:rPr lang="ru-RU" sz="60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N 289-ФЗ, выразившееся в вывозе товара (сжиженный природный газ)  с территории Российской Федерации в количестве, превышающем количество, заявленное во временной таможенной декларации.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Суды в трех инстанциях пришли к выводу об отсутствии в действиях заявителя состава вмененного административного правонарушения.</a:t>
            </a:r>
            <a:b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lvl="1" indent="0" algn="just">
              <a:spcBef>
                <a:spcPts val="0"/>
              </a:spcBef>
              <a:buNone/>
            </a:pPr>
            <a:r>
              <a:rPr lang="ru-RU" sz="6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суды исходили из того, что </a:t>
            </a:r>
            <a:r>
              <a:rPr lang="ru-RU" sz="6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фактически перемещенного через таможенную границу Российской Федерации товара (сжиженный природный газ), превышающий объем задекларированного по временной таможенной декларации, был задекларирован обществом в полных таможенных декларациях, подача которых является завершающим этапом декларирования поставленного товара в рамках процедуры периодического таможенного декларирования. </a:t>
            </a:r>
          </a:p>
          <a:p>
            <a:pPr marL="0" marR="0" algn="just">
              <a:spcAft>
                <a:spcPts val="0"/>
              </a:spcAft>
            </a:pPr>
            <a:endParaRPr lang="ru-RU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600" b="0" dirty="0">
                <a:effectLst/>
              </a:rPr>
              <a:t/>
            </a:r>
            <a:br>
              <a:rPr lang="ru-RU" sz="5600" b="0" dirty="0">
                <a:effectLst/>
              </a:rPr>
            </a:br>
            <a:endParaRPr lang="ru-RU" sz="5600" b="0" dirty="0">
              <a:effectLst/>
            </a:endParaRPr>
          </a:p>
          <a:p>
            <a:r>
              <a:rPr lang="ru-RU" sz="5600" b="0" dirty="0">
                <a:effectLst/>
              </a:rPr>
              <a:t/>
            </a:r>
            <a:br>
              <a:rPr lang="ru-RU" sz="5600" b="0" dirty="0">
                <a:effectLst/>
              </a:rPr>
            </a:br>
            <a:endParaRPr lang="ru-RU" sz="5600" b="0" dirty="0">
              <a:effectLst/>
            </a:endParaRPr>
          </a:p>
          <a:p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endParaRPr lang="ru-RU" b="0" dirty="0">
              <a:effectLst/>
            </a:endParaRPr>
          </a:p>
          <a:p>
            <a:endParaRPr lang="ru-RU" dirty="0"/>
          </a:p>
          <a:p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634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судебных актах отмечается, что </a:t>
            </a:r>
            <a: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1 статьи 16.2</a:t>
            </a:r>
            <a: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КоАП РФ установлена ответственность за недекларирование товаров и (или) транспортных средств, когда лицом фактически не выполняются требования таможенного законодательства по декларированию и таможенному оформлению товара.</a:t>
            </a:r>
            <a:br>
              <a:rPr lang="ru-RU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5331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73D8A2A-3E7C-B6C9-C2A2-61430348D72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6F5CDF1-1A28-9241-86F6-D344786B1F2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рассматриваемом случае объем фактически ввезенного товара, превышающий объем задекларированного товара по временной таможенной декларации, был задекларирован обществом в полной таможенной декларации.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факт недекларирования товара таможней в данном случае не доказан.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288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энергетики, возникающих из публично-правовых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Споры, возникающие из публично-правовых отношений в сфере энергетики, касаются разногласий с уполномоченными органами в связи с применением норм энергетического законодательства, в том числе антимонопольного, тарифного регулирования, правового регулирования в сфере недропользования, промышленной безопасности, налогового, таможенного регулирования и др.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данного раздела будут рассмотрены примеры судебной практики разрешения споров по трем направлениям: антимонопольное, тарифное и таможенное регулирование.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27869313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A8E0E5-0745-609A-3DC5-50ADA165524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F4D8C1-8F55-5E9D-E566-B316A6676E5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обоснование своей позиции судебные инстанции указали следующее.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1 статьи 16.2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КоАП РФ недекларирование по установленной форме товаров, подлежащих таможенному декларированию, за исключением случаев, предусмотренных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16.4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Кодекса, влечет наложение административного штрафа на граждан и юридических лиц в размере от одной второй до двукратного размера стоимости товаров, явившихся предметами административного правонарушения, с их конфискацией или без таковой либо конфискацию предметов административного правонарушения.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Aft>
                <a:spcPts val="0"/>
              </a:spcAft>
            </a:pP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2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закона от 03.08.2018 N 289-ФЗ "О таможенном регулировании в Российской Федерации и о внесении изменений в отдельные законодательные акты Российской Федерации" (далее - Федеральный закон N 289-ФЗ) установлено, что таможенное регулирование в Российской Федерации осуществляется в соответствии с регулирующими таможенные правоотношения международными договорами Российской Федерации, включая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 Таможенном кодексе Евразийского экономического союза (далее - ТК ЕАЭС), и актами, составляющими право Союза, а также в соответствии с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Договором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 Евразийском экономическом союзе от 29.05.2014 и законодательством Российской Федерации.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8363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13946C-132C-322A-5FCA-2274E859CE8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881089-54A7-8C3C-4F63-6E8CC0E2A3E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Пунктом 1 статьи 127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 ЕАЭС предусмотрено, что товары, перемещаемые через таможенную границу ЕАЭС, для нахождения и использования на таможенной территории ЕАЭС, вывоза с таможенной территории ЕАЭС и (или) нахождения и использования за пределами таможенной территории ЕАЭС подлежат помещению под таможенные процедуры.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Таможенное декларирование - заявление таможенному органу с использованием таможенной декларации сведений о товарах, об избранной таможенной процедуре и (или) иных сведений, необходимых для выпуска товаров (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подпункт 35 пункта 1 статьи 2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 ЕАЭС). </a:t>
            </a:r>
          </a:p>
          <a:p>
            <a:pPr marL="0" marR="0" algn="just"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пунктом 1 статьи 104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 ЕАЭС товары подлежат таможенному декларированию при их помещении под таможенную процедуру либо в случаях, предусмотренных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пунктом 4 статьи 258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пунктом 4 статьи 272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пунктом 2 статьи 281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Кодекса. </a:t>
            </a:r>
          </a:p>
          <a:p>
            <a:pPr marL="0" marR="0" algn="just"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пункта 5 статьи 94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 ЕАЭС товары Союза могут быть вывезены с таможенной территории Союза в меньшем количестве, чем количество, заявленное при их помещении под определенную таможенную процедуру, вне зависимости от причин, по которым произошло уменьшение количества товаров.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2623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1161FC-23D3-7F48-BDDD-83EB6C0C53B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E78A20-DB7F-F56F-E45E-748EEC9B9EF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частью 1 статьи 102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 N 289-ФЗ при вывозе с таможенной территории Союза товаров Союза, в отношении которых не могут быть представлены точные сведения об их количестве и (или) таможенной стоимости, допускается временное периодическое таможенное декларирование путем подачи временной декларации на товары (временной таможенной декларации).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временной декларации на товары допускается заявление сведений исходя из намерений о вывозе ориентировочного количества товаров, условной таможенной стоимости (оценки), определяемой в соответствии с планируемым к перемещению через таможенную границу Союза количеством товаров, а также исходя из предусмотренных условиями внешнеэкономической сделки потребительских свойств товаров и порядка определения их цены на день подачи временной декларации на товары (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часть 10 статьи 102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 N 289-ФЗ).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376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F522FA-A5BA-4C85-8ED2-3F7ABB3CCB9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2CF934-08F8-D7B1-F850-A4FC9734229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в силу </a:t>
            </a:r>
            <a:r>
              <a:rPr lang="ru-RU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15 статьи 102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 N 289-ФЗ после фактического вывоза товаров с таможенной территории Союза и (или) из Российской Федерации декларант обязан подать одну или несколько полных деклараций на товары (полных таможенных деклараций), вывезенные за пределы таможенной территории Союза и (или) из Российской Федерации.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3292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6FC981-A468-B1D8-46BE-AE891E358DE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546F7AB-5EB0-A632-F883-55104A12207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Аналогичные выводы содержатся в иных судебных актах по такого рода спорам.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по делу № А02-1121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2023, в рамках которого рассматривался аналогичный  спор с Центральной энергетической таможней.</a:t>
            </a:r>
          </a:p>
          <a:p>
            <a:pPr marL="0" algn="just">
              <a:spcBef>
                <a:spcPts val="0"/>
              </a:spcBef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Постановлении Арбитражного суда Западно-Сибирского округа от 05.03.2024 N Ф04-7879/2024 по делу N А02-1121/2023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Отмечается, что представление в таможенный орган как временной, так и полной таможенной декларации производится в рамках единого комплекса отношений - процедуры периодического таможенного декларирования (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определение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от 07.11.2008 N 631-О-О Конституционного суда Российской Федерации), суды пришли к обоснованному выводу о недоказанности административным органом состава вменяемого обществу административного правонарушения, в связи с чем удовлетворили заявленное требование.</a:t>
            </a:r>
            <a:b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77005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F021FA-778D-8099-D5C3-536055E805A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641BC18-DCCB-126B-9AFA-BE64503249D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just"/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выводы также согласуются с правовой позицией, изложенной в определениях Верховного Суда Российской Федерации от 16.12.2019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 305-ЭС19-23930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от 22.03.2021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N 305-ЭС21-1301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от 25.05.2021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N 305-ЭС21-8516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от 25.08.2023 </a:t>
            </a:r>
            <a:r>
              <a:rPr lang="ru-RU" b="0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N 309-ЭС23-14597</a:t>
            </a:r>
            <a:r>
              <a:rPr lang="ru-RU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3736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endParaRPr lang="ru-RU" b="1" dirty="0" smtClean="0"/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хотелось бы остановиться на судебной практике разрешения энергетических споров с таможенными органами в связи с разногласиями по расчету таможенных платежей на основании измененной стоимости поставки природного газа на экспорт.</a:t>
            </a: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с рассмотрением данной категории  споров справедливо является предметом обсуждения в экспертном , научном правовом сообществе.</a:t>
            </a:r>
          </a:p>
          <a:p>
            <a:pPr algn="just"/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https://www.slavtrans.com/news/tariff-legislation/5513/?ysclid=m0qy1efhi52151580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 отмечают, что  «организация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таможенного контроля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уже традиционно выставляет претензии «Газпрому», если окончательная цена по контракту на поставку природного газа увеличивалась. В этом случае «Газпром экспорт» заявлял о пересмотре сведений, которые использовались в ходе 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декларирования таможенной стоимости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Оперативно производился дополнительный расчет таможенных платежей на основании обновленной стоимости поставки. Разница – перечислялась, но ЦЭТ исправно выставляет компании требования заплатить пеню за якобы несвоевременную оплату пошлины.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6715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судебные разбирательства по искам «Газпром экспорта» завершаются в пользу участника внешнеэкономической деятельности. Более того, в каждом решении суды отмечают, что ЦЭТ, требуя уплаты пени за якобы нарушенные сроки внесения таможенных пошлин, «забывает», что в федеральный бюджет уже перечислены авансовые платежи за поставки газа за границу. Более того, имеются и излишне уплаченные суммы. Десятки, а то и сотни миллионов рублей таможня уже возвращала экспортеру.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 экспорт» успешно оспаривает в Арбитражном суде Москвы суммы пени от сотен тысяч до десятков миллионов рублей. Как говорится, процесс идет. ЦЭТ выставляет счета на оплату пени, экспортер газа направляет иски в суд, арбитраж рассматривает их, выносит свои решения, указывая, что 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таможенное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производится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установленными законом нормами. Все загружены работой. Возможно, что в ЦЭТ для начисления пени «Газпром экспорту» даже выделен специалист. Судебные пошлины, которые, как проигравшая сторона, оплачивает ФТС, идут из бюджета. Но никого это не волнует.</a:t>
            </a:r>
          </a:p>
          <a:p>
            <a:r>
              <a:rPr lang="en-US" dirty="0">
                <a:hlinkClick r:id="rId2"/>
              </a:rPr>
              <a:t>https://www.slavtrans.com/news/tariff-legislation/5513/?ysclid=m0qy1efhi52151580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2265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ситуация не изменилась.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Подробнее с правовыми позициями судебных инстанций можно ознакомиться на примере в том числе следующих  судебных актов, вступивших в законную силу: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А40-2437/24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А40-2388/24-17-17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А40-2440/24-17-12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А40-32630/24-121-141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А40-1461/24-130-12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также: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С.С. Проблемные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начисления пеней при поставках природного газа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форум.2021.№ 3. С. 31-35.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801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энергетических компаний также характерно значительное количество споров с таможенными органами в связи с классификацией экспортируемых товаров.</a:t>
            </a:r>
          </a:p>
          <a:p>
            <a:pPr algn="just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примеры решений, принятых в пользу энергокомпаний, есть примеры решений, в которых поддержана позиция таможенных органов.</a:t>
            </a:r>
          </a:p>
          <a:p>
            <a:pPr algn="just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сначала на примере решения в пользу поставщика  -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см.подр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удебные акты по делу А40-176438/2023. При этом следует отметить, что данное решение обусловлено фактически несоответствием решения таможенного органа материалам дела.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"Славянск Эко" (Поставщик) заключен контракт от 17.06.2022 N ЕСО 17-062022/341 ЕХР (далее - Контракт) с компанией "CORAL ENERGY DMCC" (Объединенные Арабские Эмираты) (Покупатель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В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условиями Контракта ООО "Славянск Эко" обязуется поставить в адрес компании "CORAL ENERGY DMCC" товар - "Газойль тип А", качество товара определяется по композитной пробе, отобранной из береговых танков в порту погрузки (п. 3.2 Контракта). </a:t>
            </a:r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регистрации временной и полной таможенной декларации таможенным органом проведены меры таможенного контроля, никаких нарушений со стороны декларанта как при временном, так и при полном таможенном декларировании таможенными органами не выявлено. Никаких отметок о нарушения декларантом международных договоров, актов в сфере таможенного регулирования и (или) законодательства государств-членов таможенные декларации не содержат, как и не содержат информации о недостаточности представленных в рамках таможенного декларирования документов и информации для определения кода ТН ВЭД ЕАЭС товара.</a:t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63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энергетики, возникающих из публично-правовых отношений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Остановимся подробнее на положениях актов высших судебных инстанций.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Постановление Пленума Верховного Суда РФ от 28.06.2022 N 21 «О некоторых вопросах применения судами положений главы 22 Кодекса административного судопроизводства Российской Федерации и главы 24 Арбитражного процессуального кодекса Российской Федерации», в который включены общие положения, положения о порядке обращения в суд, о рассмотрении дела, отдельные вопросы рассмотрения административных дел по правилам главы 22 КАС РФ и исполнения судебных актов, Отдельные вопросы рассмотрения дел по правилам главы 24 АПК РФ </a:t>
            </a:r>
          </a:p>
          <a:p>
            <a:r>
              <a:rPr lang="ru-RU" dirty="0"/>
              <a:t>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26793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после проведения Центральной Энергетической таможней камеральной таможенной проверки по указанным декларациям. в адрес ООО "Славянск Эко" был направлен акт камеральной таможенной проверки, согласно которому  таможенный орган пришел к мнению, что декларант нарушил требование статьи 17 ТК ЕАЭС, заключающееся в осуществлении отбора проб товара, задекларированного ООО "Славянск Эко" по ПДЗ N 10006060/221222/3116231 и находящегося под таможенных контролем без разрешения таможенного органа.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Таможенный орган посчитал, что паспорт качества от 29.06.2022 N 76 Д, представленный ООО "Славянск Эко" при таможенном декларировании товара по ЦЦЗ N 10006060/221222/3116231, не подтверждает сведения о заявленном классификационном коде товара в соответствии с ТН ВЭД ЕАЭС в связи с осуществлением отбора проб товара из береговых резервуаров ООО "ИПП", а не из транспортного средства морской перевозки, на котором производилось перемещение товара с таможенной территории ЕАЭС.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3762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Судом было установлено, что таможенном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органом приведена недостоверная информация об имевшем место уточнении самим декларантом классификационного кода при подаче ПДЗ (полной таможенной декларации), поскольку как во временной декларации, так и в полной декларации декларантом приведен один единственный код экспортируемого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1263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Суда также отметили, что если при проведении таможенного контроля до фактического выпуска товара у таможенного органа были основания полагать, что имели место нарушения международных договоров, актов в сфере таможенного регулирования и (или) законодательства государств-членов, а также основания для возбуждения административного или уголовного дела, то такие сведения подлежали включению во временную таможенную декларацию. Таможенный орган не исполнил указанные положения и обязанности, предусмотренные таможенным законодательством.</a:t>
            </a:r>
          </a:p>
          <a:p>
            <a:pPr algn="just"/>
            <a: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все обстоятельства дела, суд пришел  к выводу, что оспариваемое решение является незаконным и необоснованным, поскольку оно не соответствует требованиям закона и нарушает права и законные интересы Заявителя и подлежит отмене.</a:t>
            </a:r>
          </a:p>
          <a:p>
            <a:pPr algn="just"/>
            <a: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Подробнее с содержанием судебных актов  можно ознакомиться на сайте Верховного Суда Российской Федерации в разделе Банк решений арбитражных судов.: </a:t>
            </a:r>
            <a:r>
              <a:rPr lang="en-US" sz="6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https://ras.arbitr.ru/</a:t>
            </a:r>
            <a: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 Верховного Суда Российской Федерации от </a:t>
            </a:r>
            <a:r>
              <a:rPr lang="ru-RU" sz="6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6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29 июля 2024 г. N 305-ЭС24-12080 </a:t>
            </a:r>
            <a: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Центральной энергетической таможне оказано в передаче кассационной жалобы для рассмотрения в судебном заседании Судебной коллегии по экономическим спорам Верховного Суда Российской Федерации</a:t>
            </a:r>
            <a:b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2883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остановимся подробнее на решениях арбитражных судов, принятых в пользу таможенных органов.</a:t>
            </a:r>
          </a:p>
          <a:p>
            <a:pPr algn="just"/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примеров можно ознакомиться с судебными актами по делу № А40-79805/2023 и по делу № А40-108570/2023.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дела №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А40-79805/2023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Публичное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"Татнефть" имени В.Д.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Шашина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обратилось в арбитражный суд к Центральной энергетической таможне с заявлением о признании незаконными решений о классификации товара о признании незаконным и отмене решение о внесении изменений (дополнений) в сведения, заявленные в декларации на товары, после выпуска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товара.</a:t>
            </a:r>
          </a:p>
          <a:p>
            <a:pPr algn="just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Центральной энергетической таможней (далее - ЦЭТ) составлен акт камеральной таможенной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проверки, на  основании которого 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вынесено решение таможенного органа о внесении изменений (дополнений) в сведения, заявленные в декларации на товары, после выпуска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товара,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которому внесены изменения в полные таможенные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декларации.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основании указанных решений о внесении изменений (дополнений) в сведения, заявленные в декларации на товары, после выпуска товара и решений о классификации товара в соответствие с ТНВЭД ЕАЭС ЦЭТ выставлены уведомления о неуплаченных в установленный срок суммах таможенных платежей, специальных, антидемпинговых, компенсационных таможенных пошлин, процентов и пеней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2004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 аналитические отчеты, отчеты о результатах испытаний, сертификат качества, представленные Обществом, не подтверждают сведения о заявленном классификационном коде товаров в соответствии с ТН ВЭД, так как отбор проб товаров осуществлен без разрешения таможенного органа и из береговых резервуаров АО "Петербургский нефтяной терминал", а также из судовых танков морского судна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Согласно сведениям, представленным письмом Балтийской таможни от 09.08.2021 N 10-10/28086, обращения о выдаче таможенным органом разрешения на отбор проб и (или) образцов товаров в таможню от АО "Петербургский нефтяной терминал" или иных заинтересованных лиц не поступали. 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отобранные без разрешения и контроля таможенного органа пробы не могут быть идентифицированы с товарами, сведения о которых заявлены в ПВД. 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14361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Положениями статьи 19 ТК ЕАЭС предусмотрено, что ТН ВЭД утверждается Евразийской экономической комиссией и основывается на Гармонизированной системе описания и кодирования товаров Всемирной таможенной организации и единой Товарной номенклатуре внешнеэкономической деятельности Содружества Независимых Государств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Классификация товаров по ТН ВЭД осуществляется в соответствии с Основными правилами интерпретации (далее - ОПИ), применяемыми последовательно, исходя из наименования товаров, способа изготовления, материалов, из которых они изготовлены, конструкции, выполняемой функции, принципа действия, области применения, упаковки, расфасовки.</a:t>
            </a:r>
            <a:b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при классификации товара по ТН ВЭД применяются Пояснения к ТН ВЭД, которые базируются на международной основе - Пояснениях к Гармонизированной системе, представляющие собой официальное толкование Совета таможенного сотрудничества содержания всех товарных позиций и субпозиций Гармонизированной системы, причем, это толкование имеет международно-правовое значение.</a:t>
            </a:r>
            <a:b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7540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при классификации товара по ТН ВЭД последовательно должны применяться ОПИ, примечания к разделам, группам и субпозициям, дополнительные примечания и тексты товарных позиций номенклатуры, что не исключает возможности при возникновении сомнений и спорных ситуаций использовать Пояснения к ТН ВЭД ЕАЭС, содержащие толкование позиций, терминов и другой информации, необходимой для однозначного отнесения конкретного товара к определенной позиции номенклатуры.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5012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подпункту "б" пункта 11 Порядка внесения изменений (дополнений) в сведения, указанные в декларации на товары, утвержденного решением Коллегии Евразийской экономической комиссии от 10 декабря 2013 г. N 289, заявленные в ДТ сведения подлежат изменению (дополнению) после выпуска товаров при выявлении по результатам проведенного таможенного контроля или иного вида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(надзора), осуществляемого таможенными органами в пределах своей компетенции в соответствии с законодательством государств-членов ЕАЭС, в том числе недостоверных сведений, заявленных в ДТ.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2113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108 ТК ЕАЭС установлен перечень документов, подтверждающих сведения, заявленные в таможенной декларации. К таким документам, в частности, относятся документы, подтверждающие характеристики товаров, использованные при их классификации в соответствии с ТН ВЭД (подпункт 6 пункта 1 статьи 108 ТК ЕАЭС).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6364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в рамках проведения таможенного контроля после выпуска товаров установлена невозможность использования представленных обществом документов в качестве документов, подтверждающих качественные характеристики рассматриваемого товара для целей его классификации в соответствии с ТН ВЭД, у таможенного органа имелись правовые основания для принятия, в соответствии с пунктом 3 статьи 20 ТК ЕАЭС решений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товаров в товарной позиции 2710 ТН ВЭД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53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энергетики, возникающих из публично-правовых отношений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endParaRPr lang="ru-RU" dirty="0"/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Общих положениях отмечается, что граждане и организации могут обратиться за защитой своих прав, свобод и законных интересов в порядке административного, арбитражного судопроизводства с требованиями об оспаривании решений, в том числе ненормативных правовых актов (далее также - решение, решения), действий (бездействия) органов государственной власти, иных государственных органов, органов местного самоуправления, должностных лиц, государственных или муниципальных служащих, иных органов и лиц, наделенных публичными полномочиями (далее также - наделенные публичными полномочиями органы и лица), в результате которых, по их мнению, были нарушены или оспорены их права, свободы, законные интересы или созданы препятствия к осуществлению ими прав, свобод, законных интересов, на них незаконно возложена какая-либо обязанность, они незаконно привлечены к ответственности (статья 46 Конституции Российской Федерации, часть 1 статьи 4 Кодекса административного судопроизводства Российской Федерации (далее - КАС РФ), часть 1 статьи 4 Арбитражного процессуального кодекса Российской Федерации (далее - АПК РФ).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1305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также ознакомиться с судебными актами по делу А40-108570/23-93-871.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деле рассматривалось заявление ООО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Кистоун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Лоджистикс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обратилось в Арбитражный суд г. Москвы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признании незаконными решения Центральной энергетической таможни о классификации товаров</a:t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обоснование заявленных требований, ООО "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Кистоун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Лоджистикс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указывал, что задекларированные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товары являются не битумом нефтяным, а битумной смесью, так как изготовлены из битума нефтяного с добавлением сополимер стирол с бутадиеном и неорганических наполнителей, имеют характеристики и наименование, позволяющие в силу ОПИ 1 и 6 отнести их в конкретную товарную позицию ЕТН ВЭД ЕАЭС, а именно в товарную позицию 2715 ЕТН ВЭД ЕАЭС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Центральная  энергетическая таможня обосновывала, что товар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терминологии ТН ВЭД ЕАЭС идентифицируется как "битум нефтяной" и должен классифицироваться в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подсубпозиции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2713 20 000 0 ТН ВЭД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ЕАЭС.</a:t>
            </a:r>
          </a:p>
          <a:p>
            <a:pPr algn="just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Судом было установлено, что товар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является битумной смесью, поскольку компоненты, входящие в его состав, не сохраняют свои исходные свойства, а также его невозможно разделить физическими методами в отличие от смесей. Товар представляет собой композиционный материал, который смесью не является.</a:t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подсубпозиции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2713 20 000 0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ТН ВЭД ЕАЭС, Пояснения к ТН ВЭД ЕАЭС, а также установленные в ходе таможенных экспертиз признаки рассматриваемого товара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суд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сдлелал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вывод о том, 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характеристики товара соответствуют классификационным признакам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подсубпозиции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2713 20 000 0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ТН ВЭД ЕАЭС, поскольку указанная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подсубпозиция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ТН ВЭД ЕАЭС содержит наиболее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конкретное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и поддержал позицию таможенного органа.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4192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энергетических споров  с таможенными органами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исследовании указанной категории споров, целесообразно также изучить положения Постановления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от 26.11.2019 N 49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некоторых вопросах, возникающих в судебной практике в связи с вступлением в силу Таможенного кодекса Евразийского экономического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союза».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79777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споров  в связи с применением законодательства о промышленной безопасности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Статьями 9 и 11 Закона N 116-ФЗ установлены основные требования промышленной безопасности к эксплуатации опасного производственного объекта, которые должна соблюдать организация, эксплуатирующая опасный производственный объект, в том числе соблюдать положения настоящего Федерального закона, других федеральных законов, принимаемых в соответствии с ними нормативных правовых актов Президента Российской Федерации, нормативных правовых актов Правительства Российской Федерации, а также федеральных норм и правил в области промышленной безопасности; организовывать и осуществлять производственный контроль за соблюдением требований промышленной безопасности; обеспечивать проведение экспертизы промышленной безопасности зданий, сооружений и технических устройств, применяемых на опасном производственном объекте.</a:t>
            </a:r>
            <a:br>
              <a:rPr lang="ru-RU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68605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о промышленной безопасности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нарушение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промышленной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предусмотрена административная ответственность Кодексом Российской Федерации об административных правонарушениях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9.1. КоАП,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Статья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23.31 КоАП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28.1 КоАП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грубым нарушением требований промышленной безопасности опасных производственных объектов понимается нарушение требований промышленной безопасности, приведшее к возникновению непосредственной угрозы жизни или здоровью людей.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501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о промышленной безопасности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Судебная практика по данной категории споров достаточно обширна и разнообразна.</a:t>
            </a: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См., например,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судебные акты по делу 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А50-31436/2023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Судом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признано законным постановление о привлечении к административной ответственности за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требований промышленной безопасности.</a:t>
            </a:r>
            <a:b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проведения внеплановой выездной проверки установлены признаки ведения деятельности общества с использованием имеющегося на территории оборудования, выразившиеся в осуществлении слива-налива в автомобильные цистерны с помощью гибкого шланга; нахождении в резервуарах остатков нефтепродуктов; наличие на почве и оборудовании свежих следов остатков нефтепродуктов; наличие донных остатков в резервуарах, что подтверждается представленным в материалы дела протоколом осмотра территорий, помещений (отсеков), производственных и иных объектов, продукции (товаров) и иных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предметов.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консервацию указанного опасного производственного объекта или вывод его из эксплуатации в установленном законом порядке в материалы дела не представлены.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5784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о промышленной безопасности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Кассационное определение Судебной коллегии по административным делам Верховного Суда Российской Федерации от 21.06.2023 N 83-КАД23-1-К1;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 признано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виновным в совершении административного правонарушения, предусмотренного частью 1 статьи 9.1 Кодекса Российской Федерации об административных правонарушениях, и подвергнуто административному наказанию в виде штрафа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нарушение требований промышленной безопасности и условий лицензии при эксплуатации котельной, являющейся опасным производственным объектом III класса.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7539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о промышленной безопасности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Верховного Суда РФ от 24.04.2023 N 20-АД23-1-К5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делу прекращено в связи с истечением срока давности привлечения к административной ответственности.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необходимо отметить, что, исходя из правовой позиции Конституционного Суда Российской Федерации, выраженной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16 июня 2009 года N 9-П "По делу о проверке конституционности ряда положений статей 24.5, 27.1, 27.3, 27.5 и 30.7 Кодекса Российской Федерации об административных правонарушениях, пункта 1 статьи 1070 и абзаца третьего статьи 1100 Гражданского кодекса Российской Федерации и статьи 60 Гражданского процессуального кодекса Российской Федерации в связи с жалобами граждан М.Ю. Карелина, В.К. Рогожкина и М.В.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Филандрова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лицо, в отношении которого дело об административном правонарушении прекращено ввиду истечения сроков давности, считается невиновным, то есть государство, отказываясь от преследования лица за административное правонарушение, не ставит более под сомнение его статус в качестве невиновного и, более того, признает, что не имеет оснований для опровержения его невиновности.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3844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 безопасности объектов топливно-энергетического комплекса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20.30 Кодекса Российской Федерации об административных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правонарушениях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предусмотрена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 за нарушение требований обеспечения безопасности и антитеррористической защищенности объектов топливно-энергетического комплекса.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 федерального государственного контроля (надзора) за обеспечением безопасности объектов топливно-энергетического комплекса, которым присвоена категория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опасности, утверждены Постановлением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12.05.2023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740.</a:t>
            </a:r>
          </a:p>
          <a:p>
            <a:pPr algn="just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напр., судебные акты по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делу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А27-5009/2024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материалов дела следует, что в 2023 году управлением проведено контрольно-надзорное мероприятие - плановая выездная проверка пяти объектов топливно-энергетического комплекса (котельных) общества, имеющих низкую категорию опасности по антитеррористической защищенности (уведомление от 19.12.2022 N 705\9-4432), по результатам которой обществу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выданы два предписания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25.01.2023 N 9\9-142-2023 (в отношении котельной ППШ, город Полысаево, улица Читинская, 90), N 9\10-142-2023 (в отношении котельной "Центральная", город Тайга, улица Таежная, 11) об устранении в срок до 25.01.2024 выявленных нарушений Правил по обеспечению безопасности и антитеррористической защищенности объектов топливно-энергетического комплекса, утвержденных постановлением Правительства Российской Федерации от 05.05.2012 N 458дсп, Приложений к данным Правилам.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90101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о безопасности объектов топливно-энергетического комплекса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Постановлении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Арбитражного суда Западно-Сибирского округа от 28.01.2025 N Ф04-5568/2024 по делу N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А27-5009/2024 отмечено, что судами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обоснованно учтено, что внеплановые проверки были проведены в отношении общества как субъекта топливно-энергетического комплекса одновременно и завершены в один день - 28.02.2024 (акты внеплановой проверки от 28.02.2024 N 705/9-855 и N 705/9-857); в этот же день 28.02.2024 управлением в отношении общества составлены протоколы об административных правонарушениях; по результатам рассмотрения дел об административных правонарушениях управлением 05.03.2024 вынесены два постановления N 42ОГК009050324000696, N 42ОГК009050324000697 о привлечении общества к административной ответственности за совершение административного правонарушения, предусмотренного частью 36 статьи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19.5 КоАП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РФ, с назначением административного наказания в виде штрафа в размере 20 000 руб. по каждому постановлению.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статьи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 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КоАП РФ установлено, что лицо, привлекаемое к административной ответственности, не может быть подвергнуто административному наказанию иначе как на основании и в порядке, установленных законом. Согласно части 5 статьи 4.4 КоАП РФ,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 проведении одного контрольного (надзорного) мероприятия в ходе осуществления государственного контроля (надзора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муниципального контроля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два и более административных правонарушений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ответственность за которые предусмотрена одной и той же статьей (частью статьи) раздела II настоящего Кодекса или закона субъекта Российской Федерации об административных правонарушениях,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совершившему их лицу назначается административное наказание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за совершение одного административного правонарушения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86331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о безопасности объектов топливно-энергетического комплекса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установленных по делу обстоятельств суды пришли к правильному выводу о необходимости в рассматриваемом случае применения положений части 5 статьи 4.4 КоАП РФ, в связи с чем обоснованно удовлетворили заявленное требования в части, признав незаконным постановление от 05.03.2024 N 42ОГК009050324000697, поскольку постановлением от 05.03.2024 N 42ОГК009050324000696, которое является законным и обоснованным, общество уже было привлечено к административной ответственности по части 36 статьи 19.5 КоАП РФ.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658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энергетики, возникающих из публично-правовых отношений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/>
            <a:r>
              <a:rPr lang="ru-RU" sz="6200" dirty="0">
                <a:latin typeface="Times New Roman" pitchFamily="18" charset="0"/>
                <a:cs typeface="Times New Roman" pitchFamily="18" charset="0"/>
              </a:rPr>
              <a:t>Суды при рассмотрении дел по правилам главы 22 КАС РФ, главы 24 АПК РФ </a:t>
            </a:r>
            <a:r>
              <a:rPr lang="ru-RU" sz="6200" b="1" dirty="0">
                <a:latin typeface="Times New Roman" pitchFamily="18" charset="0"/>
                <a:cs typeface="Times New Roman" pitchFamily="18" charset="0"/>
              </a:rPr>
              <a:t>разрешают споры о правах, свободах и законных интересах граждан, организаций, неопределенного круга лиц в сфере административных и иных публичных правоотношений (споры в сфере публичных правоотношений), осуществляя проверку законности решений, действий (бездействия) органов и лиц, наделенных публичными полномочиями</a:t>
            </a:r>
            <a:r>
              <a:rPr lang="ru-RU" sz="6200" dirty="0">
                <a:latin typeface="Times New Roman" pitchFamily="18" charset="0"/>
                <a:cs typeface="Times New Roman" pitchFamily="18" charset="0"/>
              </a:rPr>
              <a:t>. По итогам рассмотрения дел данной категории судами могут приниматься решения, влекущие имущественные последствия для граждан и организаций, если в соответствии с законодательством это необходимо для восстановления нарушенных прав, свобод и законных интересов гражданина, организации, например, требуется возвратить излишне уплаченные (взысканные) налоговые, таможенные платежи, страховые взносы, исполнительский сбор; выплатить компенсацию за незаконные решения, действия (бездействие) органов и лиц, наделенных публичными полномочиями.</a:t>
            </a:r>
            <a:br>
              <a:rPr lang="ru-RU" sz="6200" dirty="0">
                <a:latin typeface="Times New Roman" pitchFamily="18" charset="0"/>
                <a:cs typeface="Times New Roman" pitchFamily="18" charset="0"/>
              </a:rPr>
            </a:br>
            <a:endParaRPr lang="ru-RU" sz="6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0531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 в связи с применением законодательства о безопасности объектов топливно-энергетического комплекса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также судебные акты по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делу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А24-6405/2022;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Кассационное определение Девятого кассационного суда общей юрисдикции от 26.04.2023 N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88а-3955/2023;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Арбитражного суда Восточно-Сибирского округа от 15.01.2025 N Ф02-6084/2024 по делу N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А58-11374/2023;</a:t>
            </a:r>
          </a:p>
          <a:p>
            <a:pPr algn="just"/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прилагается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о судебной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административной практике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принятым мерам по выявленным в ходе проверочных мероприятий нарушениям обязательных требований обеспечения безопасности объектов ТЭК за 1 квартал 2025 года, подготовленная  ОКОБОТЭК Главного управления 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Росгвардии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г. Санкт-Петербургу и Ленинградской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6336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/>
                <a:cs typeface="Times New Roman"/>
              </a:rPr>
              <a:t>РЕКОМЕНДАЦИИ ДЛЯ САМОСТОЯТЕЛЬНОЙ РАБОТЫ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Font typeface="Arial"/>
              <a:buNone/>
              <a:defRPr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по первому разделу курса рекомендуется: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Ознакомиться с ключевыми научными и учебными изданиями;</a:t>
            </a:r>
          </a:p>
          <a:p>
            <a:pPr marL="0" indent="0" algn="just">
              <a:buFont typeface="Arial"/>
              <a:buNone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Проанализировать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энергетического законодательства о государственном регулировании, государственном контроле (надзоре) в сфере энергетики, в том числе в отдельных  отраслях энергетики;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/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Проанализировать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высших судебных инстанций, судебную практику.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98228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/>
                <a:cs typeface="Times New Roman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Орлов С.А. Совершенствование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привлечения к административной ответственности субъектов топливно-энергетического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2024. № 1. с.101-107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Батыжева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А.Д. Актуальные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правового регулирования промышленной безопасности опасных производственных объектов нефтепромышленного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2024. № 1.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с.108-114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Торопов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Н.Н.Правовое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создание систем оповещения о чрезвычайных ситуациях на объектах транспортировки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энергетический форум. 2024. №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с.61 - 68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063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/>
                <a:cs typeface="Times New Roman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Андреева Е.И.,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Скупова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М.Д. Классификация нефти и нефтепродуктов в таможенных целях // Вестник Российской таможенной академии. 2024. N 1. С. 65 - 75.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Кошман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С.С. Проблемные вопросы начисления пеней при поставках природного газа на экспорт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форум.2021.№ 3. С. 31-35.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ru-RU" sz="1900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ru-RU" sz="1900" b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Недосекова</a:t>
            </a:r>
            <a:r>
              <a:rPr lang="ru-RU" sz="19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Е.С. Особенности терминологии и правового регулирования обжалования и оспаривания актов, решений, действий или бездействия таможенных органов или их должностных лиц // Арбитражный и гражданский процесс. 2022. N 12. С. 40 - 44.</a:t>
            </a:r>
            <a:br>
              <a:rPr lang="ru-RU" sz="19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Тай Ю.,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Рего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А.,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Кобаненко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М., Васин А.,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Шаститко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А., Пружанский В., Варламова А., Вознесенский Н., Соколовская Е., Рохлин А., Москвитин О., Мосунова Н., Ульянов А. Антимонопольное Постановление Верховного Суда // Закон. 2021. N 3. С. 16 - 32.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Шайхеев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Т.И. Правовые позиции судов по экономическим спорам в примерах из судебной практики // Арбитражные споры. 2022. N 3. С. 103 - 162.</a:t>
            </a:r>
          </a:p>
          <a:p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Шевченко Л.И. Некоторые теоретические и практические вопросы защиты прав хозяйствующих субъектов в сфере энергетики судебно-арбитражными и антимонопольными органами.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энергетический форум. 2019.№ 2. с.29-37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51565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/>
                <a:cs typeface="Times New Roman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Для слушателей курса предусмотрена возможность работы в электронной библиотечной системе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IPR BOOKS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 </a:t>
            </a:r>
            <a:r>
              <a:rPr lang="ru-RU" u="sng" dirty="0">
                <a:latin typeface="Times New Roman"/>
                <a:ea typeface="Times New Roman"/>
                <a:cs typeface="Times New Roman"/>
                <a:hlinkClick r:id="rId2" tooltip="https://iprmedia.ru/products/ipr-books.html"/>
              </a:rPr>
              <a:t>https://iprmedia.ru/products/ipr-books.html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С научными публикациями по можно также ознакомиться на сайте журнала «Правовой энергетический форум», где размещены в том числе архивные номера журнала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u="sng" dirty="0">
                <a:latin typeface="Times New Roman"/>
                <a:ea typeface="Times New Roman"/>
                <a:cs typeface="Times New Roman"/>
                <a:hlinkClick r:id="rId3" tooltip="https://mlcjournal.ru/"/>
              </a:rPr>
              <a:t>https://mlcjournal.ru/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5367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/>
                <a:cs typeface="Times New Roman"/>
              </a:rPr>
              <a:t>ПРИМЕРНЫЕ ВОПРОСЫ ДЛЯ ЗАЧЕТА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lvl="0" indent="0" algn="just">
              <a:buNone/>
              <a:defRPr/>
            </a:pPr>
            <a:endParaRPr lang="ru-RU" sz="1900" dirty="0">
              <a:latin typeface="Times New Roman"/>
              <a:cs typeface="Times New Roman"/>
            </a:endParaRPr>
          </a:p>
          <a:p>
            <a:pPr marL="0" lvl="0" indent="0" algn="just">
              <a:buNone/>
              <a:defRPr/>
            </a:pPr>
            <a:r>
              <a:rPr lang="en-US" sz="1900" dirty="0">
                <a:latin typeface="Times New Roman"/>
                <a:cs typeface="Times New Roman"/>
              </a:rPr>
              <a:t>1.</a:t>
            </a:r>
            <a:r>
              <a:rPr lang="ru-RU" sz="1900" b="1" dirty="0">
                <a:latin typeface="Times New Roman"/>
                <a:cs typeface="Times New Roman"/>
              </a:rPr>
              <a:t>Какова позиция высших судебных инстанций о соотношении норм антимонопольного и энергетического законодательства при рассмотрении дел о нарушениях требований антимонопольного регулирования?</a:t>
            </a: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2. </a:t>
            </a:r>
            <a:r>
              <a:rPr lang="ru-RU" sz="2000" b="1" dirty="0">
                <a:latin typeface="Times New Roman"/>
                <a:cs typeface="Times New Roman"/>
              </a:rPr>
              <a:t>Какова позиция высших судебных инстанций по </a:t>
            </a:r>
            <a:r>
              <a:rPr lang="ru-RU" sz="2000" b="1" dirty="0" smtClean="0">
                <a:latin typeface="Times New Roman"/>
                <a:cs typeface="Times New Roman"/>
              </a:rPr>
              <a:t>спорам в связи с нарушениями требований о промышленной безопасности опасных производственных объектов, по спорам о нарушении требований законодательства о безопасности объектов топливно-энергетического комплекса?</a:t>
            </a:r>
          </a:p>
          <a:p>
            <a:pPr marL="0" lvl="0" indent="0" algn="just">
              <a:buNone/>
              <a:defRPr/>
            </a:pPr>
            <a:r>
              <a:rPr lang="ru-RU" sz="1900" dirty="0" smtClean="0">
                <a:latin typeface="Times New Roman"/>
                <a:cs typeface="Times New Roman"/>
              </a:rPr>
              <a:t>3</a:t>
            </a:r>
            <a:r>
              <a:rPr lang="ru-RU" sz="1900" dirty="0">
                <a:latin typeface="Times New Roman"/>
                <a:cs typeface="Times New Roman"/>
              </a:rPr>
              <a:t>. </a:t>
            </a:r>
            <a:r>
              <a:rPr lang="ru-RU" sz="1900" b="1" dirty="0">
                <a:latin typeface="Times New Roman"/>
                <a:cs typeface="Times New Roman"/>
              </a:rPr>
              <a:t>Какова </a:t>
            </a:r>
            <a:r>
              <a:rPr lang="ru-RU" sz="1900" b="1" dirty="0" smtClean="0">
                <a:latin typeface="Times New Roman"/>
                <a:cs typeface="Times New Roman"/>
              </a:rPr>
              <a:t>позиции </a:t>
            </a:r>
            <a:r>
              <a:rPr lang="ru-RU" sz="1900" b="1" dirty="0">
                <a:latin typeface="Times New Roman"/>
                <a:cs typeface="Times New Roman"/>
              </a:rPr>
              <a:t>высших судебных инстанций по спорам </a:t>
            </a:r>
            <a:r>
              <a:rPr lang="ru-RU" sz="1900" b="1" dirty="0" smtClean="0">
                <a:latin typeface="Times New Roman"/>
                <a:cs typeface="Times New Roman"/>
              </a:rPr>
              <a:t>компаний ТЭК с </a:t>
            </a:r>
            <a:r>
              <a:rPr lang="ru-RU" sz="1900" b="1" dirty="0">
                <a:latin typeface="Times New Roman"/>
                <a:cs typeface="Times New Roman"/>
              </a:rPr>
              <a:t>участием Центральной энергетической </a:t>
            </a:r>
            <a:r>
              <a:rPr lang="ru-RU" sz="1900" b="1" dirty="0" smtClean="0">
                <a:latin typeface="Times New Roman"/>
                <a:cs typeface="Times New Roman"/>
              </a:rPr>
              <a:t>таможни?</a:t>
            </a:r>
          </a:p>
          <a:p>
            <a:pPr marL="0" lvl="0" indent="0" algn="just">
              <a:buNone/>
              <a:defRPr/>
            </a:pPr>
            <a:endParaRPr lang="ru-RU" sz="1900" b="1" dirty="0">
              <a:latin typeface="Times New Roman"/>
              <a:cs typeface="Times New Roman"/>
            </a:endParaRPr>
          </a:p>
          <a:p>
            <a:pPr marL="0" lvl="0" indent="0" algn="just">
              <a:buNone/>
              <a:defRPr/>
            </a:pPr>
            <a:endParaRPr lang="ru-RU" sz="1900" b="1" dirty="0">
              <a:latin typeface="Times New Roman"/>
              <a:cs typeface="Times New Roman"/>
            </a:endParaRPr>
          </a:p>
          <a:p>
            <a:pPr marL="0" lvl="0" indent="0" algn="just">
              <a:buNone/>
              <a:defRPr/>
            </a:pPr>
            <a:r>
              <a:rPr lang="ru-RU" sz="1900" b="1" dirty="0" smtClean="0">
                <a:latin typeface="Times New Roman"/>
                <a:cs typeface="Times New Roman"/>
              </a:rPr>
              <a:t>Зачет </a:t>
            </a:r>
            <a:r>
              <a:rPr lang="ru-RU" sz="1900" b="1" dirty="0">
                <a:latin typeface="Times New Roman"/>
                <a:cs typeface="Times New Roman"/>
              </a:rPr>
              <a:t>проводится в письменном виде. </a:t>
            </a: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Необходимо подготовить </a:t>
            </a:r>
            <a:r>
              <a:rPr lang="ru-RU" sz="1900" dirty="0" smtClean="0">
                <a:latin typeface="Times New Roman"/>
                <a:cs typeface="Times New Roman"/>
              </a:rPr>
              <a:t>письменный краткий ответ  на  один из указанных вопросов. </a:t>
            </a:r>
            <a:endParaRPr lang="ru-RU" sz="1900" dirty="0">
              <a:latin typeface="Times New Roman"/>
              <a:cs typeface="Times New Roman"/>
            </a:endParaRP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Оформление: формат </a:t>
            </a:r>
            <a:r>
              <a:rPr lang="en-US" sz="1900" dirty="0">
                <a:latin typeface="Times New Roman"/>
                <a:cs typeface="Times New Roman"/>
              </a:rPr>
              <a:t>word</a:t>
            </a:r>
            <a:r>
              <a:rPr lang="ru-RU" sz="1900" dirty="0">
                <a:latin typeface="Times New Roman"/>
                <a:cs typeface="Times New Roman"/>
              </a:rPr>
              <a:t>, шрифт 14, интервал 1,5. </a:t>
            </a: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Необходимо сверху указать ФИО, место работы, должность, дату. </a:t>
            </a:r>
          </a:p>
          <a:p>
            <a:pPr marL="0" lvl="0" indent="0" algn="just">
              <a:buNone/>
              <a:defRPr/>
            </a:pPr>
            <a:r>
              <a:rPr lang="ru-RU" sz="1900" dirty="0">
                <a:latin typeface="Times New Roman"/>
                <a:cs typeface="Times New Roman"/>
              </a:rPr>
              <a:t>Ответ необходимо направить на почту: </a:t>
            </a:r>
            <a:r>
              <a:rPr lang="en-US" sz="1900" u="sng" dirty="0">
                <a:latin typeface="Times New Roman"/>
                <a:cs typeface="Times New Roman"/>
                <a:hlinkClick r:id="rId2" tooltip="mailto:musinlc@musinlc.ru"/>
              </a:rPr>
              <a:t>musinlc@musinlc.ru</a:t>
            </a:r>
            <a:r>
              <a:rPr lang="en-US" sz="1900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 в дату, установленную для зачета согласно расписанию курса.</a:t>
            </a:r>
            <a:endParaRPr lang="en-US" sz="1900" dirty="0"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8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энергетики, возникающих из публично-правовых отношений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Требования, не вытекающие из публичных правоотношений, включая требования о возмещении вреда, причиненного принятием незаконных решений, совершением действий (допущенным бездействием), могут быть отдельно предъявлены гражданином или организацией в порядке гражданского, арбитражного судопроизводства.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316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 в связи с применением антимонопольного законодательства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Остановимся также на положениях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Постановления Пленума Верховного Суда РФ от 04.03.2021 N 2 «О некоторых вопросах, возникающих в связи с применением судами антимонопольного законодательства»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Постановлении Пленума Верховного Суда РФ от 04.03.2021 N 2 «О некоторых вопросах, возникающих в связи с применением судами антимонопольного законодательства»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обращается  внимание судов на то, что наличие в законах, имеющих цели, предмет и сферу действия, отличные от целей, предмета и сферы действия Закона о защите конкуренции, отдельных положений, которые направлены на обеспечение конкуренции, либо положений, соблюдение которых находится в сфере полномочий по контролю за соблюдением антимонопольных требований, не означает, что соответствующий нормативный правовой акт как таковой относится к законодательству, регулирующему отношения в сфере защиты конкуренции.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/>
              <a:t>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8480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 в связи с применением антимонопольного законодательства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связи с этим при рассмотрении дел о нарушении антимонопольного законодательства и квалификации нарушения со ссылкой на соответствующие акты законодательства (например, 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Закон о торговле,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Федеральный закон от 26 марта 2003 года N 35-ФЗ "Об электроэнергетике", Федеральный закон от 27 июля 2010 года N 190-ФЗ "О теплоснабжении", Федеральный закон от 31 марта 1999 года N 69-ФЗ "О газоснабжении в Российской Федерации",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Федеральный закон от 7 декабря 2011 года N 416-ФЗ "О водоснабжении и водоотведении") и об определении границ компетенции антимонопольного органа судам в соответствии с частью 1 статьи 1 Закона о защите конкуренции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 каждом случае необходимо оценивать, относятся ли непосредственно применяемые нормативные положения к антимонопольным требованиям, предъявляемым к участникам оборота, в частности направлены ли соответствующие нормы на защиту конкуренции на товарных рынках, в том числе на предупреждение и пресечение монополистической деятельности и недобросовестной конкуренции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68060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Правовой анализ и тенденции судебной практики разрешения споров в сфере энергетики в связи с применением антимонопольного законодательства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Постановлении Пленума Верховного Суда РФ от 04.03.2021 N 2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также отмечается, что на основании пунктов 4 и 5 части 1 статьи 10 Закона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запрещаются экономически или технологически не обоснованные сокращение или прекращение производства товара, в отношении которого имеется спрос, экономически или технологически не обоснованные отказ либо уклонение доминирующего на рынке субъекта от заключения договора с отдельными покупателями (заказчиками) в случае наличия возможности производства или поставок соответствующего товара, в частности, при необходимости доступа к принадлежащим такому субъекту объектам инфраструктуры и ресурсам, например к инфраструктуре морских и речных портов, аэропортов, железнодорожных путей, системам газо- (водо-, тепло-,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энерго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-) снабжения, системам связи, платежным системам.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7089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1837</TotalTime>
  <Words>4593</Words>
  <Application>Microsoft Office PowerPoint</Application>
  <PresentationFormat>Экран (4:3)</PresentationFormat>
  <Paragraphs>237</Paragraphs>
  <Slides>55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Тема Office</vt:lpstr>
      <vt:lpstr>КУРС ПРОФЕССИОНАЛЬНОЙ ПЕРЕПОДГОТОВКИ</vt:lpstr>
      <vt:lpstr>Правовой анализ и тенденции судебной практики разрешения споров в сфере энергетики, возникающих из публично-правовых отношений</vt:lpstr>
      <vt:lpstr>Правовой анализ и тенденции судебной практики разрешения споров в сфере энергетики, возникающих из публично-правовых отношений</vt:lpstr>
      <vt:lpstr>Правовой анализ и тенденции судебной практики разрешения споров в сфере энергетики, возникающих из публично-правовых отношений</vt:lpstr>
      <vt:lpstr>Правовой анализ и тенденции судебной практики разрешения споров в сфере энергетики, возникающих из публично-правовых отношений</vt:lpstr>
      <vt:lpstr>Правовой анализ и тенденции судебной практики разрешения споров в сфере энергетики, возникающих из публично-правовых отношений</vt:lpstr>
      <vt:lpstr>Правовой анализ и тенденции судебной практики разрешения споров в сфере энергетики в связи с применением антимонопольного законодательства </vt:lpstr>
      <vt:lpstr>Правовой анализ и тенденции судебной практики разрешения споров в сфере энергетики в связи с применением антимонопольного законодательства </vt:lpstr>
      <vt:lpstr>Правовой анализ и тенденции судебной практики разрешения споров в сфере энергетики в связи с применением антимонопольного законодательства </vt:lpstr>
      <vt:lpstr>Правовой анализ и тенденции судебной практики разрешения споров в сфере энергетики в связи с применением антимонопольного законодательства </vt:lpstr>
      <vt:lpstr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vt:lpstr>
      <vt:lpstr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vt:lpstr>
      <vt:lpstr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vt:lpstr>
      <vt:lpstr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vt:lpstr>
      <vt:lpstr>Правовой анализ и тенденции судебной практики разрешения споров об оплате энергии в случае признания недействующим нормативного правового акта, которым установлена регулируемая цена </vt:lpstr>
      <vt:lpstr>Правовой анализ и тенденции судебной практики разрешения споров в сфере энергетики, возникающих из публично-правовых отношений</vt:lpstr>
      <vt:lpstr>Правовой анализ и тенденции судебной практики разрешения энергетических споров  с таможенными органами  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энергетических споров  с таможенными органами</vt:lpstr>
      <vt:lpstr>Правовой анализ и тенденции судебной практики разрешения споров  в связи с применением законодательства о промышленной безопасности</vt:lpstr>
      <vt:lpstr>Правовой анализ и тенденции судебной практики разрешения споров  в связи с применением законодательства о промышленной безопасности</vt:lpstr>
      <vt:lpstr>Правовой анализ и тенденции судебной практики разрешения споров  в связи с применением законодательства о промышленной безопасности</vt:lpstr>
      <vt:lpstr>Правовой анализ и тенденции судебной практики разрешения споров  в связи с применением законодательства о промышленной безопасности</vt:lpstr>
      <vt:lpstr>Правовой анализ и тенденции судебной практики разрешения споров  в связи с применением законодательства о промышленной безопасности</vt:lpstr>
      <vt:lpstr>Правовой анализ и тенденции судебной практики разрешения споров  в связи с применением законодательства о безопасности объектов топливно-энергетического комплекса</vt:lpstr>
      <vt:lpstr>Правовой анализ и тенденции судебной практики разрешения споров  в связи с применением законодательства о безопасности объектов топливно-энергетического комплекса</vt:lpstr>
      <vt:lpstr>Правовой анализ и тенденции судебной практики разрешения споров  в связи с применением законодательства о безопасности объектов топливно-энергетического комплекса</vt:lpstr>
      <vt:lpstr>Правовой анализ и тенденции судебной практики разрешения споров  в связи с применением законодательства о безопасности объектов топливно-энергетического комплекса</vt:lpstr>
      <vt:lpstr>РЕКОМЕНДАЦИИ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  <vt:lpstr>ПРИМЕРНЫЕ ВОПРОСЫ ДЛЯ ЗАЧЕТА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урегулирования споров в сфере энергетики</dc:title>
  <dc:creator>user</dc:creator>
  <cp:lastModifiedBy>user</cp:lastModifiedBy>
  <cp:revision>79</cp:revision>
  <dcterms:created xsi:type="dcterms:W3CDTF">2024-08-24T19:04:17Z</dcterms:created>
  <dcterms:modified xsi:type="dcterms:W3CDTF">2025-10-01T17:39:16Z</dcterms:modified>
</cp:coreProperties>
</file>