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9" r:id="rId4"/>
    <p:sldId id="270" r:id="rId5"/>
    <p:sldId id="272" r:id="rId6"/>
    <p:sldId id="273" r:id="rId7"/>
    <p:sldId id="276" r:id="rId8"/>
    <p:sldId id="277" r:id="rId9"/>
    <p:sldId id="278" r:id="rId10"/>
    <p:sldId id="284" r:id="rId11"/>
    <p:sldId id="285" r:id="rId12"/>
    <p:sldId id="260" r:id="rId13"/>
    <p:sldId id="274" r:id="rId14"/>
    <p:sldId id="275" r:id="rId15"/>
    <p:sldId id="282" r:id="rId16"/>
    <p:sldId id="279" r:id="rId17"/>
    <p:sldId id="280" r:id="rId18"/>
    <p:sldId id="281" r:id="rId19"/>
    <p:sldId id="263" r:id="rId20"/>
    <p:sldId id="265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587AC-9E6A-4965-B42F-9ED5420CAF50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0816E-92BC-41ED-830B-83A0DBC0A2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97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AC2F-EB48-40D1-9097-5B50FC5B2862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32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E861D-F71D-498E-A614-DD213C8F8A50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6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816-2BCD-4A66-AA56-9111C9D7D0C9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1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35CE-FC3C-459E-A736-979DFB04CB32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5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9EB9-C8CF-45E3-9BC1-AA1306745A48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4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55E96-9A24-4C45-966C-BFC994D3C1CF}" type="datetime1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B422-D161-49C9-A3BF-6EB3239E5538}" type="datetime1">
              <a:rPr lang="ru-RU" smtClean="0"/>
              <a:t>27.05.2025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2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E10B-1DFC-4506-ABAE-810F82D76896}" type="datetime1">
              <a:rPr lang="ru-RU" smtClean="0"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2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9D41-8945-49E1-B817-B9952269B276}" type="datetime1">
              <a:rPr lang="ru-RU" smtClean="0"/>
              <a:t>27.05.2025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86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B53D-DC7F-4607-8752-8101C5AD29E4}" type="datetime1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37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A6B1-1849-4059-9534-0CFFDE1ECBD4}" type="datetime1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39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B280-7611-4A83-953C-2930C79D9BD8}" type="datetime1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5850-1484-4E70-8656-0382A2309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9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plagiat.ru/" TargetMode="External"/><Relationship Id="rId2" Type="http://schemas.openxmlformats.org/officeDocument/2006/relationships/hyperlink" Target="https://text.rucont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isser.spbu.ru/spbu-normativnye-dokumenty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pbu.ru/openuniversity/documents/ob-utverzhdenii-rekomendaciy-po-otdelnym-voprosam-oformleniya-dissertacii" TargetMode="External"/><Relationship Id="rId2" Type="http://schemas.openxmlformats.org/officeDocument/2006/relationships/hyperlink" Target="https://disser.spbu.ru/files/2024/20211119_11181_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ak.minobrnauki.gov.ru/documents#tab=_tab:editions~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ak.minobrnauki.gov.ru/uploader/loader?type=19&amp;name=91107547002&amp;f=2290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lcjournal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lcjournal.ru/license-mlc.html" TargetMode="External"/><Relationship Id="rId2" Type="http://schemas.openxmlformats.org/officeDocument/2006/relationships/hyperlink" Target="https://mlcjournal.ru/rules-for-authors-mlc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lcjournal.ru/ethics-mlc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0988" y="1628800"/>
            <a:ext cx="7772400" cy="158417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и организация написания научно-квалификационной работы (диссертации)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201622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 к опубликованию основных результатов исследования. Организация работы над диссертационным исследованием. Требования к оформлению диссертационного исследования</a:t>
            </a:r>
            <a:r>
              <a:rPr lang="ru-RU" dirty="0" smtClean="0"/>
              <a:t>.</a:t>
            </a:r>
          </a:p>
          <a:p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Романова В.В.2025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B054376-F4EB-D761-9FD5-E4CC21CD15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09938"/>
            <a:ext cx="2646680" cy="78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92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искусственного интеллекта в образовании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71657-2024. Национальный стандарт Российской Федерации. Технологии искусственного интеллекта в образовании. Функциональная подсистема создания научных публикаций. Общие положения"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(утв. и введен в действие Приказом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01.10.2024 N 1364-ст)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обнаружения текстовых заимствований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система обнаружения текстовых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заимствований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Руконтекст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https://text.rucont.ru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обнаружения текстовых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заимствований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Антиплагиат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https://antiplagiat.ru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62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над диссертационным исследованием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5 Положения о подготовке научных и научно-педагогических кадров в аспирантуре (адъюнктуре), утвержденного Постановлением Правительства Российской Федерации </a:t>
            </a:r>
          </a:p>
          <a:p>
            <a:pPr algn="just"/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30.11.2021 </a:t>
            </a:r>
            <a:r>
              <a:rPr lang="en-US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 2122</a:t>
            </a:r>
            <a:br>
              <a:rPr lang="en-US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диссертации к защите включает в себя выполнение индивидуального плана научной деятельности, написание, оформление и представление диссертации для прохождения итоговой аттестации.</a:t>
            </a:r>
            <a:b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415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над диссертационным исследованием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научной деятельности включает в себя </a:t>
            </a:r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►примерный план выполнения научного исследования, </a:t>
            </a:r>
          </a:p>
          <a:p>
            <a:pPr algn="just"/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план подготовки диссертации и публикаций, в которых излагаются основные научные результаты диссертации, </a:t>
            </a:r>
          </a:p>
          <a:p>
            <a:pPr algn="just"/>
            <a: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а также перечень этапов освоения научного компонента программы аспирантуры (адъюнктуры), распределение указанных этапов и итоговой аттестации аспирантов (адъюнктов).</a:t>
            </a:r>
            <a:br>
              <a:rPr lang="ru-RU" sz="2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над диссертационным исследованием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научной деятельности предусматривает осуществление аспирантом (адъюнктом) научной (научно-исследовательской) деятельности, направленной на подготовку диссертации в соответствии с программой аспирантуры (адъюнктуры).</a:t>
            </a:r>
          </a:p>
          <a:p>
            <a:pPr algn="just"/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►Итоговая аттестация по программам аспирантуры (адъюнктуры) проводится </a:t>
            </a:r>
            <a:r>
              <a:rPr lang="ru-RU" sz="7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оценки диссертации на предмет ее соответствия критериям</a:t>
            </a:r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 в соответствии с Федеральным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«О науке и государственной научно-технической политике».</a:t>
            </a:r>
            <a:b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►К итоговой аттестации </a:t>
            </a:r>
            <a:r>
              <a:rPr lang="ru-RU" sz="7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аспирант (адъюнкт), полностью выполнивший индивидуальный план работы, в том числе подготовивший диссертацию к защите. </a:t>
            </a:r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является обязательной. Аспиранту, успешно прошедшему итоговую аттестацию по программе аспирантуры, не позднее 30 календарных дней с даты проведения итоговой аттестации выдается </a:t>
            </a:r>
            <a:r>
              <a:rPr lang="ru-RU" sz="7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и свидетельство об окончании аспирантуры </a:t>
            </a:r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3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над диссертационным исследованием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дает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 соответствии диссертации критериям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 в соответствии с Федеральным законом «О науке и государственной научно-технической политике»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заключении отражаются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участие аспиранта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(адъюнкта) в получении результатов, изложенных в диссертации,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достоверности результатов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проведенных аспирантом (адъюнктом) исследований, 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и практическая значимость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научных работ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аспиранта (адъюнкта),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диссертации требованиям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 в соответствии с Федеральным законом «О науке и государственной научно-технической политике», научная специальность (научные специальности) и отрасль науки, которым соответствует диссертация, полнота изложения материалов диссертации в работах, принятых к публикации и (или) опубликованных аспирантом (адъюнктом).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43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диссертационного исследования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оформлению диссертации содержатся в </a:t>
            </a: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Положении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совете по защите диссертаций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соискание ученой степени кандидата наук, на соискание ученой степени доктора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которое утверждено Приказом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10.11.2017 N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1093.</a:t>
            </a:r>
          </a:p>
          <a:p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п.30 </a:t>
            </a: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совете по защите диссертаций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Диссертация оформляется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рукописи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научного доклада и имеет следующую структуру:</a:t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титульный лист (обложку - для диссертации, оформленной в виде научного доклада);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оглавление;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текст диссертации, включающий в себя: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часть (основное содержание - для диссертации, оформленной в виде научного доклада);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литературы;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научных публикаций, в которых изложены основные научные результаты диссертации - для диссертации, оформленной в виде научного доклада (с указанием квартилей научных изданий (при наличии).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8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диссертационного исследования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к диссертации включает в себя актуальность избранной темы, степень ее разработанности, цели и задачи, научную новизну, теоретическую и практическую значимость работы, методологию и методы диссертационного исследования, положения, выносимые на защиту, степень достоверности и апробацию результатов.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основной части текст диссертации подразделяется на главы и параграфы или разделы и подразделы, которые нумеруются арабскими цифрами (основное содержание работы кратко раскрывает содержание глав (разделов) диссертации - для диссертаций, оформленных в виде научного доклада).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заключении диссертации излагаются итоги выполненного исследования, рекомендации, перспективы дальнейшей разработки темы.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6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диссертационного исследования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также устанавливаются Положениями о присуждении ученых степеней наделенных соответствующими полномочиями ВУЗов и научных организаций.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положения размещены на сайтах данных учреждений и организаций.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на сайте Санкт-Петербургского государственного университета: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disser.spbu.ru/spbu-normativnye-dokumenty.html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7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источники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24.09.2013 N 842 «О порядке присуждения ученых степеней»</a:t>
            </a:r>
          </a:p>
          <a:p>
            <a:pPr algn="just"/>
            <a:endParaRPr lang="ru-RU" sz="56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30.11.2021 N 2122 «Об утверждении Положения о подготовке научных и научно-педагогических кадров в аспирантуре (адъюнктуре)»</a:t>
            </a:r>
          </a:p>
          <a:p>
            <a:pPr algn="just"/>
            <a: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</a:t>
            </a:r>
            <a:r>
              <a:rPr lang="ru-RU" sz="5600" b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31.05.2023 N 534 «Об утверждении правил формирования перечня рецензируемых научных изданий, в которых должны быть опубликованы основные научные результаты диссертаций на соискание ученой степени кандидата наук, на соискание ученой степени доктора наук, и требований к рецензируемым научным изданиям для включения в перечень рецензируемых научных изданий, в которых должны быть опубликованы основные научные результаты диссертаций на соискание ученой степени кандидата наук, на соискание ученой степени доктора наук»</a:t>
            </a:r>
            <a:br>
              <a:rPr lang="ru-RU" sz="5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№ 11181/1 от 19.11.2021 «О порядке присуждения ученых степеней в Санкт-Петербургском государственном университете» (с изменениями и дополнениями)</a:t>
            </a:r>
          </a:p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5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disser.spbu.ru/files/2024/20211119_11181_1.pdf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№ 9287/1 от 03.07.2023 «Об утверждении Рекомендаций по отдельным вопросам оформления диссертации на соискание ученой степени кандидата наук, доктора наук для представления в СПбГУ на рассмотрение и защиту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5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spbu.ru/openuniversity/documents/ob-utverzhdenii-rekomendaciy-po-otdelnym-voprosam-oformleniya-dissertacii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6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опубликованию основных результатов диссертации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Положению о присуждении ученых степеней, утвержденного Постановление Правительства РФ от 24.09.2013 N 842 установлено:</a:t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dirty="0" smtClean="0">
                <a:effectLst/>
                <a:latin typeface="Times New Roman"/>
                <a:cs typeface="Times New Roman"/>
              </a:rPr>
              <a:t>►</a:t>
            </a:r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П.11. Основные научные результаты диссертации должны быть опубликованы в рецензируемых научных изданиях (далее - рецензируемые издания).</a:t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smtClean="0">
                <a:effectLst/>
                <a:latin typeface="Times New Roman"/>
                <a:cs typeface="Times New Roman"/>
              </a:rPr>
              <a:t>►</a:t>
            </a:r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П.13. Количество публикаций, в которых излагаются основные научные результаты диссертации на соискание ученой степени кандидата наук, в рецензируемых изданиях должно быть:</a:t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историческим, педагогическим, политическим, психологическим, социологическим, филологическим, философским, экономическим, юридическим отраслям науки, искусствоведению, культурологии и теологии - не менее 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650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и задания по теме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Составить список требований к оформлению научной публикации по теме диссертации.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Изложить требования к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оформлению диссертации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с указанием ФИО автора направляются на почту: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musinlc@musinlc.ru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рецензируемых научных изданий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рецензируемых научных изданий, в которых должны быть опубликованы основные научные результаты диссертаций на соискание ученой степени кандидата наук, на соискание ученой степени доктора наук (по состоянию на </a:t>
            </a:r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18.03.2025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года) размещен в открытом доступе на сайте ВАК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https://vak.minobrnauki.gov.ru/documents#tab=_tab:editions~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37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рецензируемых научных изданий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2215. Правовой энергетический форум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специальности и соответствующие им отрасли науки, по которым присуждаются ученые степени: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5.1.2. Публично-правовые (государственно-правовые) науки (юридические науки),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5.1.3.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-правовые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цивилистические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науки (юридические науки),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5.1.5. Международно-правовые науки (юридические науки)</a:t>
            </a: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https://vak.minobrnauki.gov.ru/uploader/loader?type=19&amp;name=91107547002&amp;f=22905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4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 — повышение качества освещения основных результатов диссертационных работ и создание базовых условий выполнения требований Высшей аттестационной комиссии Министерства образования и науки России, предъявляемых к научным публикациям соискателей ученых степеней кандидатов и докторов юридических наук (5.1.2, 5.1.3, 5.1.5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издается в печатном и электронном виде на русском и английском языках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Журнала: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https://mlcjournal.ru/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8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оформления и подачи авторских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материалов: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https://mlcjournal.ru/rules-for-authors-mlc.html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Лицензионный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договор: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https://mlcjournal.ru/license-mlc.html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этика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https://mlcjournal.ru/ethics-mlc.html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19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научной публикации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научной статьи к опубликованию рекомендуется делать самостоятельную предварительную проверку своего труда с использованием следующих критериев: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соответствие темы работы и содержания. Следует проверить не подразумевает  ли тема работы более широкий охват содержательной части или наоборот более узкий. В случае несоответствия рекомендуется корректировка темы научной публикации;</a:t>
            </a:r>
          </a:p>
          <a:p>
            <a:pPr algn="just"/>
            <a:r>
              <a:rPr lang="ru-RU" sz="2400" b="1" dirty="0" smtClean="0">
                <a:latin typeface="Times New Roman"/>
                <a:cs typeface="Times New Roman"/>
              </a:rPr>
              <a:t>► следует проверить достаточно ли обоснована актуальность темы исследования в рамках статьи;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06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научной публикации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► следует проверить содержит ли научная статья данные о степени изученности темы, приведен ли анализ доктринальных положений (при наличии), представлена ли авторская точка зрения по обсуждаемым в доктрине аспектам;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►целесообразно проверить проведен ли анализ текущего состояния правового регулирования и правоприменительной практики в рассматриваемой сфере;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69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научной публикации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► рекомендуется также проверить выявлены ли автором пробелы, противоречия в правовом регулировании, противоречия в судебной практике разрешения споров;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► следует проверить наличие выводов, рекомендаций, предложений автора по развитию правового регулирования на национальном и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ru-RU" dirty="0" smtClean="0">
                <a:latin typeface="Times New Roman"/>
                <a:cs typeface="Times New Roman"/>
              </a:rPr>
              <a:t>или международном уровне, позволяющими восполнить выявленные пробелы или устранить противоречия в правовом регулировании.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1002</Words>
  <Application>Microsoft Office PowerPoint</Application>
  <PresentationFormat>Экран (4:3)</PresentationFormat>
  <Paragraphs>107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Методология и организация написания научно-квалификационной работы (диссертации)</vt:lpstr>
      <vt:lpstr>Требования к опубликованию основных результатов диссертации</vt:lpstr>
      <vt:lpstr>ПЕРЕЧЕНЬ рецензируемых научных изданий</vt:lpstr>
      <vt:lpstr>ПЕРЕЧЕНЬ рецензируемых научных изданий</vt:lpstr>
      <vt:lpstr>Журнал Правовой энергетический форум</vt:lpstr>
      <vt:lpstr>Журнал Правовой энергетический форум</vt:lpstr>
      <vt:lpstr>Подготовка научной публикации</vt:lpstr>
      <vt:lpstr>Подготовка научной публикации</vt:lpstr>
      <vt:lpstr>Подготовка научной публикации</vt:lpstr>
      <vt:lpstr>Технологии искусственного интеллекта в образовании</vt:lpstr>
      <vt:lpstr>Системы обнаружения текстовых заимствований</vt:lpstr>
      <vt:lpstr>Организация работы над диссертационным исследованием</vt:lpstr>
      <vt:lpstr>Организация работы над диссертационным исследованием</vt:lpstr>
      <vt:lpstr>Организация работы над диссертационным исследованием</vt:lpstr>
      <vt:lpstr>Организация работы над диссертационным исследованием</vt:lpstr>
      <vt:lpstr>Требования к оформлению диссертационного исследования</vt:lpstr>
      <vt:lpstr>Требования к оформлению диссертационного исследования</vt:lpstr>
      <vt:lpstr>Требования к оформлению диссертационного исследования</vt:lpstr>
      <vt:lpstr>Основные источники</vt:lpstr>
      <vt:lpstr>Вопросы и задания по теме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и организация написания научно-квалификационной работы (диссертации)</dc:title>
  <dc:creator>user</dc:creator>
  <cp:lastModifiedBy>user</cp:lastModifiedBy>
  <cp:revision>37</cp:revision>
  <cp:lastPrinted>2024-05-12T13:17:11Z</cp:lastPrinted>
  <dcterms:created xsi:type="dcterms:W3CDTF">2024-05-11T15:16:03Z</dcterms:created>
  <dcterms:modified xsi:type="dcterms:W3CDTF">2025-05-26T23:21:21Z</dcterms:modified>
</cp:coreProperties>
</file>