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73" r:id="rId5"/>
    <p:sldId id="258" r:id="rId6"/>
    <p:sldId id="266" r:id="rId7"/>
    <p:sldId id="297" r:id="rId8"/>
    <p:sldId id="268" r:id="rId9"/>
    <p:sldId id="269" r:id="rId10"/>
    <p:sldId id="270" r:id="rId11"/>
    <p:sldId id="271" r:id="rId12"/>
    <p:sldId id="267" r:id="rId13"/>
    <p:sldId id="275" r:id="rId14"/>
    <p:sldId id="276" r:id="rId15"/>
    <p:sldId id="298" r:id="rId16"/>
    <p:sldId id="279" r:id="rId17"/>
    <p:sldId id="280" r:id="rId18"/>
    <p:sldId id="281" r:id="rId19"/>
    <p:sldId id="282" r:id="rId20"/>
    <p:sldId id="299" r:id="rId21"/>
    <p:sldId id="283" r:id="rId22"/>
    <p:sldId id="284" r:id="rId23"/>
    <p:sldId id="300" r:id="rId24"/>
    <p:sldId id="301" r:id="rId25"/>
    <p:sldId id="303" r:id="rId26"/>
    <p:sldId id="304" r:id="rId27"/>
    <p:sldId id="305" r:id="rId28"/>
    <p:sldId id="306" r:id="rId29"/>
    <p:sldId id="307" r:id="rId30"/>
    <p:sldId id="308" r:id="rId31"/>
    <p:sldId id="309" r:id="rId32"/>
    <p:sldId id="285" r:id="rId33"/>
    <p:sldId id="277" r:id="rId34"/>
    <p:sldId id="263" r:id="rId35"/>
    <p:sldId id="286" r:id="rId36"/>
    <p:sldId id="287" r:id="rId37"/>
    <p:sldId id="289" r:id="rId38"/>
    <p:sldId id="288" r:id="rId39"/>
    <p:sldId id="318" r:id="rId40"/>
    <p:sldId id="319" r:id="rId41"/>
    <p:sldId id="274" r:id="rId42"/>
    <p:sldId id="290" r:id="rId43"/>
    <p:sldId id="291" r:id="rId44"/>
    <p:sldId id="292" r:id="rId45"/>
    <p:sldId id="293" r:id="rId46"/>
    <p:sldId id="294" r:id="rId47"/>
    <p:sldId id="295" r:id="rId48"/>
    <p:sldId id="310" r:id="rId49"/>
    <p:sldId id="311" r:id="rId50"/>
    <p:sldId id="312" r:id="rId51"/>
    <p:sldId id="313" r:id="rId52"/>
    <p:sldId id="314" r:id="rId53"/>
    <p:sldId id="317" r:id="rId54"/>
    <p:sldId id="315" r:id="rId55"/>
    <p:sldId id="259" r:id="rId56"/>
    <p:sldId id="260" r:id="rId57"/>
    <p:sldId id="261" r:id="rId58"/>
    <p:sldId id="262" r:id="rId5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73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3629B57-7A7B-44B4-A030-B64E91493EE8}" type="datetimeFigureOut">
              <a:rPr lang="ru-RU" smtClean="0"/>
              <a:t>01.10.2025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5B8ED9-AEEF-4E61-98F1-E86FAEFDE2A5}" type="slidenum">
              <a:rPr lang="ru-RU" smtClean="0"/>
              <a:t>‹#›</a:t>
            </a:fld>
            <a:endParaRPr lang="ru-RU"/>
          </a:p>
        </p:txBody>
      </p:sp>
    </p:spTree>
    <p:extLst>
      <p:ext uri="{BB962C8B-B14F-4D97-AF65-F5344CB8AC3E}">
        <p14:creationId xmlns:p14="http://schemas.microsoft.com/office/powerpoint/2010/main" val="1946738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3629B57-7A7B-44B4-A030-B64E91493EE8}" type="datetimeFigureOut">
              <a:rPr lang="ru-RU" smtClean="0"/>
              <a:t>01.10.2025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5B8ED9-AEEF-4E61-98F1-E86FAEFDE2A5}" type="slidenum">
              <a:rPr lang="ru-RU" smtClean="0"/>
              <a:t>‹#›</a:t>
            </a:fld>
            <a:endParaRPr lang="ru-RU"/>
          </a:p>
        </p:txBody>
      </p:sp>
    </p:spTree>
    <p:extLst>
      <p:ext uri="{BB962C8B-B14F-4D97-AF65-F5344CB8AC3E}">
        <p14:creationId xmlns:p14="http://schemas.microsoft.com/office/powerpoint/2010/main" val="1624027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3629B57-7A7B-44B4-A030-B64E91493EE8}" type="datetimeFigureOut">
              <a:rPr lang="ru-RU" smtClean="0"/>
              <a:t>01.10.2025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5B8ED9-AEEF-4E61-98F1-E86FAEFDE2A5}" type="slidenum">
              <a:rPr lang="ru-RU" smtClean="0"/>
              <a:t>‹#›</a:t>
            </a:fld>
            <a:endParaRPr lang="ru-RU"/>
          </a:p>
        </p:txBody>
      </p:sp>
    </p:spTree>
    <p:extLst>
      <p:ext uri="{BB962C8B-B14F-4D97-AF65-F5344CB8AC3E}">
        <p14:creationId xmlns:p14="http://schemas.microsoft.com/office/powerpoint/2010/main" val="1167485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3629B57-7A7B-44B4-A030-B64E91493EE8}" type="datetimeFigureOut">
              <a:rPr lang="ru-RU" smtClean="0"/>
              <a:t>01.10.2025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5B8ED9-AEEF-4E61-98F1-E86FAEFDE2A5}" type="slidenum">
              <a:rPr lang="ru-RU" smtClean="0"/>
              <a:t>‹#›</a:t>
            </a:fld>
            <a:endParaRPr lang="ru-RU"/>
          </a:p>
        </p:txBody>
      </p:sp>
    </p:spTree>
    <p:extLst>
      <p:ext uri="{BB962C8B-B14F-4D97-AF65-F5344CB8AC3E}">
        <p14:creationId xmlns:p14="http://schemas.microsoft.com/office/powerpoint/2010/main" val="3652184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3629B57-7A7B-44B4-A030-B64E91493EE8}" type="datetimeFigureOut">
              <a:rPr lang="ru-RU" smtClean="0"/>
              <a:t>01.10.2025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5B8ED9-AEEF-4E61-98F1-E86FAEFDE2A5}" type="slidenum">
              <a:rPr lang="ru-RU" smtClean="0"/>
              <a:t>‹#›</a:t>
            </a:fld>
            <a:endParaRPr lang="ru-RU"/>
          </a:p>
        </p:txBody>
      </p:sp>
    </p:spTree>
    <p:extLst>
      <p:ext uri="{BB962C8B-B14F-4D97-AF65-F5344CB8AC3E}">
        <p14:creationId xmlns:p14="http://schemas.microsoft.com/office/powerpoint/2010/main" val="580668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3629B57-7A7B-44B4-A030-B64E91493EE8}" type="datetimeFigureOut">
              <a:rPr lang="ru-RU" smtClean="0"/>
              <a:t>01.10.2025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15B8ED9-AEEF-4E61-98F1-E86FAEFDE2A5}" type="slidenum">
              <a:rPr lang="ru-RU" smtClean="0"/>
              <a:t>‹#›</a:t>
            </a:fld>
            <a:endParaRPr lang="ru-RU"/>
          </a:p>
        </p:txBody>
      </p:sp>
    </p:spTree>
    <p:extLst>
      <p:ext uri="{BB962C8B-B14F-4D97-AF65-F5344CB8AC3E}">
        <p14:creationId xmlns:p14="http://schemas.microsoft.com/office/powerpoint/2010/main" val="1681507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3629B57-7A7B-44B4-A030-B64E91493EE8}" type="datetimeFigureOut">
              <a:rPr lang="ru-RU" smtClean="0"/>
              <a:t>01.10.2025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15B8ED9-AEEF-4E61-98F1-E86FAEFDE2A5}" type="slidenum">
              <a:rPr lang="ru-RU" smtClean="0"/>
              <a:t>‹#›</a:t>
            </a:fld>
            <a:endParaRPr lang="ru-RU"/>
          </a:p>
        </p:txBody>
      </p:sp>
    </p:spTree>
    <p:extLst>
      <p:ext uri="{BB962C8B-B14F-4D97-AF65-F5344CB8AC3E}">
        <p14:creationId xmlns:p14="http://schemas.microsoft.com/office/powerpoint/2010/main" val="838072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3629B57-7A7B-44B4-A030-B64E91493EE8}" type="datetimeFigureOut">
              <a:rPr lang="ru-RU" smtClean="0"/>
              <a:t>01.10.2025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15B8ED9-AEEF-4E61-98F1-E86FAEFDE2A5}" type="slidenum">
              <a:rPr lang="ru-RU" smtClean="0"/>
              <a:t>‹#›</a:t>
            </a:fld>
            <a:endParaRPr lang="ru-RU"/>
          </a:p>
        </p:txBody>
      </p:sp>
    </p:spTree>
    <p:extLst>
      <p:ext uri="{BB962C8B-B14F-4D97-AF65-F5344CB8AC3E}">
        <p14:creationId xmlns:p14="http://schemas.microsoft.com/office/powerpoint/2010/main" val="3212076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3629B57-7A7B-44B4-A030-B64E91493EE8}" type="datetimeFigureOut">
              <a:rPr lang="ru-RU" smtClean="0"/>
              <a:t>01.10.2025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15B8ED9-AEEF-4E61-98F1-E86FAEFDE2A5}" type="slidenum">
              <a:rPr lang="ru-RU" smtClean="0"/>
              <a:t>‹#›</a:t>
            </a:fld>
            <a:endParaRPr lang="ru-RU"/>
          </a:p>
        </p:txBody>
      </p:sp>
    </p:spTree>
    <p:extLst>
      <p:ext uri="{BB962C8B-B14F-4D97-AF65-F5344CB8AC3E}">
        <p14:creationId xmlns:p14="http://schemas.microsoft.com/office/powerpoint/2010/main" val="3462967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3629B57-7A7B-44B4-A030-B64E91493EE8}" type="datetimeFigureOut">
              <a:rPr lang="ru-RU" smtClean="0"/>
              <a:t>01.10.2025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15B8ED9-AEEF-4E61-98F1-E86FAEFDE2A5}" type="slidenum">
              <a:rPr lang="ru-RU" smtClean="0"/>
              <a:t>‹#›</a:t>
            </a:fld>
            <a:endParaRPr lang="ru-RU"/>
          </a:p>
        </p:txBody>
      </p:sp>
    </p:spTree>
    <p:extLst>
      <p:ext uri="{BB962C8B-B14F-4D97-AF65-F5344CB8AC3E}">
        <p14:creationId xmlns:p14="http://schemas.microsoft.com/office/powerpoint/2010/main" val="2303079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3629B57-7A7B-44B4-A030-B64E91493EE8}" type="datetimeFigureOut">
              <a:rPr lang="ru-RU" smtClean="0"/>
              <a:t>01.10.2025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15B8ED9-AEEF-4E61-98F1-E86FAEFDE2A5}" type="slidenum">
              <a:rPr lang="ru-RU" smtClean="0"/>
              <a:t>‹#›</a:t>
            </a:fld>
            <a:endParaRPr lang="ru-RU"/>
          </a:p>
        </p:txBody>
      </p:sp>
    </p:spTree>
    <p:extLst>
      <p:ext uri="{BB962C8B-B14F-4D97-AF65-F5344CB8AC3E}">
        <p14:creationId xmlns:p14="http://schemas.microsoft.com/office/powerpoint/2010/main" val="2218375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66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629B57-7A7B-44B4-A030-B64E91493EE8}" type="datetimeFigureOut">
              <a:rPr lang="ru-RU" smtClean="0"/>
              <a:t>01.10.2025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5B8ED9-AEEF-4E61-98F1-E86FAEFDE2A5}" type="slidenum">
              <a:rPr lang="ru-RU" smtClean="0"/>
              <a:t>‹#›</a:t>
            </a:fld>
            <a:endParaRPr lang="ru-RU"/>
          </a:p>
        </p:txBody>
      </p:sp>
    </p:spTree>
    <p:extLst>
      <p:ext uri="{BB962C8B-B14F-4D97-AF65-F5344CB8AC3E}">
        <p14:creationId xmlns:p14="http://schemas.microsoft.com/office/powerpoint/2010/main" val="16146986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realty-rbc-ru.turbopages.org/realty.rbc.ru/s/news/63ef78c49a794775c9c29e95"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https://doc.ksrf.ru/decision/KSRFDecision734724.pdf"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https://mlcjournal.ru/" TargetMode="External"/><Relationship Id="rId2" Type="http://schemas.openxmlformats.org/officeDocument/2006/relationships/hyperlink" Target="https://iprmedia.ru/products/ipr-books.html"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hyperlink" Target="mailto:musinlc@musinlc.ru"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solidFill>
            <a:schemeClr val="tx2">
              <a:lumMod val="60000"/>
              <a:lumOff val="40000"/>
            </a:schemeClr>
          </a:solidFill>
        </p:spPr>
        <p:txBody>
          <a:bodyPr>
            <a:normAutofit fontScale="90000"/>
          </a:bodyPr>
          <a:lstStyle/>
          <a:p>
            <a:r>
              <a:rPr lang="ru-RU" sz="3200" b="1" dirty="0">
                <a:latin typeface="Times New Roman" panose="02020603050405020304" pitchFamily="18" charset="0"/>
                <a:cs typeface="Times New Roman" panose="02020603050405020304" pitchFamily="18" charset="0"/>
              </a:rPr>
              <a:t>КУРС ПРОФЕССИОНАЛЬНОЙ </a:t>
            </a:r>
            <a:r>
              <a:rPr lang="ru-RU" sz="3200" b="1" dirty="0" smtClean="0">
                <a:latin typeface="Times New Roman" panose="02020603050405020304" pitchFamily="18" charset="0"/>
                <a:cs typeface="Times New Roman" panose="02020603050405020304" pitchFamily="18" charset="0"/>
              </a:rPr>
              <a:t>ПЕРЕПОДГОТОВКИ</a:t>
            </a:r>
            <a:br>
              <a:rPr lang="ru-RU" sz="3200" b="1" dirty="0" smtClean="0">
                <a:latin typeface="Times New Roman" panose="02020603050405020304" pitchFamily="18" charset="0"/>
                <a:cs typeface="Times New Roman" panose="02020603050405020304" pitchFamily="18" charset="0"/>
              </a:rPr>
            </a:br>
            <a:endParaRPr lang="ru-RU" sz="32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755576" y="3886200"/>
            <a:ext cx="7776864" cy="1752600"/>
          </a:xfrm>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r>
              <a:rPr lang="ru-RU" sz="2800" b="1" dirty="0" smtClean="0">
                <a:solidFill>
                  <a:schemeClr val="tx1"/>
                </a:solidFill>
                <a:latin typeface="Times New Roman" panose="02020603050405020304" pitchFamily="18" charset="0"/>
                <a:cs typeface="Times New Roman" panose="02020603050405020304" pitchFamily="18" charset="0"/>
              </a:rPr>
              <a:t>Модуль 2. Раздел 7. </a:t>
            </a:r>
            <a:endParaRPr lang="ru-RU" sz="2800" b="1" dirty="0" smtClean="0">
              <a:solidFill>
                <a:schemeClr val="tx1"/>
              </a:solidFill>
              <a:latin typeface="Times New Roman" panose="02020603050405020304" pitchFamily="18" charset="0"/>
              <a:cs typeface="Times New Roman" panose="02020603050405020304" pitchFamily="18" charset="0"/>
            </a:endParaRPr>
          </a:p>
          <a:p>
            <a:r>
              <a:rPr lang="ru-RU" sz="2800" b="1" dirty="0">
                <a:solidFill>
                  <a:schemeClr val="tx1"/>
                </a:solidFill>
                <a:latin typeface="Times New Roman" panose="02020603050405020304" pitchFamily="18" charset="0"/>
                <a:cs typeface="Times New Roman" panose="02020603050405020304" pitchFamily="18" charset="0"/>
              </a:rPr>
              <a:t>Порядок урегулирования споров в сфере энергетики </a:t>
            </a:r>
            <a:r>
              <a:rPr lang="ru-RU" sz="2800" b="1" dirty="0" smtClean="0">
                <a:solidFill>
                  <a:schemeClr val="tx1"/>
                </a:solidFill>
                <a:latin typeface="Times New Roman" panose="02020603050405020304" pitchFamily="18" charset="0"/>
                <a:cs typeface="Times New Roman" panose="02020603050405020304" pitchFamily="18" charset="0"/>
              </a:rPr>
              <a:t>Часть </a:t>
            </a:r>
            <a:r>
              <a:rPr lang="ru-RU" sz="2800" b="1" dirty="0" smtClean="0">
                <a:solidFill>
                  <a:schemeClr val="tx1"/>
                </a:solidFill>
                <a:latin typeface="Times New Roman" panose="02020603050405020304" pitchFamily="18" charset="0"/>
                <a:cs typeface="Times New Roman" panose="02020603050405020304" pitchFamily="18" charset="0"/>
              </a:rPr>
              <a:t>3</a:t>
            </a:r>
            <a:endParaRPr lang="ru-RU" sz="2800" b="1" dirty="0" smtClean="0">
              <a:solidFill>
                <a:schemeClr val="tx1"/>
              </a:solidFill>
              <a:latin typeface="Times New Roman" panose="02020603050405020304" pitchFamily="18" charset="0"/>
              <a:cs typeface="Times New Roman" panose="02020603050405020304" pitchFamily="18" charset="0"/>
            </a:endParaRPr>
          </a:p>
          <a:p>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a:solidFill>
                  <a:schemeClr val="tx1"/>
                </a:solidFill>
                <a:latin typeface="Times New Roman" panose="02020603050405020304" pitchFamily="18" charset="0"/>
                <a:cs typeface="Times New Roman" panose="02020603050405020304" pitchFamily="18" charset="0"/>
              </a:rPr>
              <a:t>АНО «Научно-исследовательский «Центр развития энергетического права и современной правовой науки имени В.А.Мусина»,2025</a:t>
            </a:r>
          </a:p>
          <a:p>
            <a:endParaRPr lang="ru-RU" sz="2000" dirty="0">
              <a:solidFill>
                <a:schemeClr val="tx1"/>
              </a:solidFill>
              <a:latin typeface="Times New Roman" panose="02020603050405020304" pitchFamily="18" charset="0"/>
              <a:cs typeface="Times New Roman" panose="02020603050405020304" pitchFamily="18" charset="0"/>
            </a:endParaRPr>
          </a:p>
        </p:txBody>
      </p:sp>
      <p:pic>
        <p:nvPicPr>
          <p:cNvPr id="4" name="Рисунок 3"/>
          <p:cNvPicPr/>
          <p:nvPr/>
        </p:nvPicPr>
        <p:blipFill>
          <a:blip r:embed="rId2"/>
          <a:stretch/>
        </p:blipFill>
        <p:spPr bwMode="auto">
          <a:xfrm>
            <a:off x="3059832" y="836712"/>
            <a:ext cx="2646680" cy="781050"/>
          </a:xfrm>
          <a:prstGeom prst="rect">
            <a:avLst/>
          </a:prstGeom>
          <a:noFill/>
          <a:ln>
            <a:noFill/>
          </a:ln>
        </p:spPr>
      </p:pic>
    </p:spTree>
    <p:extLst>
      <p:ext uri="{BB962C8B-B14F-4D97-AF65-F5344CB8AC3E}">
        <p14:creationId xmlns:p14="http://schemas.microsoft.com/office/powerpoint/2010/main" val="28429855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сфере энергетики, возникающих из частноправовых отношений</a:t>
            </a:r>
            <a:endParaRPr lang="ru-RU" sz="2000" dirty="0"/>
          </a:p>
        </p:txBody>
      </p:sp>
      <p:sp>
        <p:nvSpPr>
          <p:cNvPr id="3" name="Объект 2"/>
          <p:cNvSpPr>
            <a:spLocks noGrp="1"/>
          </p:cNvSpPr>
          <p:nvPr>
            <p:ph idx="1"/>
          </p:nvPr>
        </p:nvSpPr>
        <p:spPr>
          <a:solidFill>
            <a:schemeClr val="accent6">
              <a:lumMod val="60000"/>
              <a:lumOff val="40000"/>
            </a:schemeClr>
          </a:solidFill>
        </p:spPr>
        <p:txBody>
          <a:bodyPr>
            <a:normAutofit fontScale="70000" lnSpcReduction="20000"/>
          </a:bodyPr>
          <a:lstStyle/>
          <a:p>
            <a:pPr algn="just"/>
            <a:r>
              <a:rPr lang="ru-RU" dirty="0" smtClean="0">
                <a:latin typeface="Times New Roman" pitchFamily="18" charset="0"/>
                <a:cs typeface="Times New Roman" pitchFamily="18" charset="0"/>
              </a:rPr>
              <a:t>Взаимосвязанные </a:t>
            </a:r>
            <a:r>
              <a:rPr lang="ru-RU" dirty="0">
                <a:latin typeface="Times New Roman" pitchFamily="18" charset="0"/>
                <a:cs typeface="Times New Roman" pitchFamily="18" charset="0"/>
              </a:rPr>
              <a:t>положения пункта 6 части четвертой статьи 392 ГПК Российской Федерации, пункта 1 статьи 222 ГК Российской Федерации и статьи 32 Федерального закона "О газоснабжении в Российской Федерации" - по своему конституционно-правовому смыслу в системе действующего правового регулирования - не предполагают отказа в пересмотре по новым обстоятельствам вступившего в законную силу, но не исполненного судебного акта о сносе построек, расположенных ближе минимальных расстояний до объектов систем газоснабжения или возведенных в границах охранных зон газопроводов</a:t>
            </a:r>
            <a:r>
              <a:rPr lang="ru-RU" b="1" dirty="0">
                <a:latin typeface="Times New Roman" pitchFamily="18" charset="0"/>
                <a:cs typeface="Times New Roman" pitchFamily="18" charset="0"/>
              </a:rPr>
              <a:t>, если судами при вынесении решения о сносе не исследовался вопрос о том, знал ли и мог ли знать собственник земельного участка, осуществивший постройку, о наличии ограничений в отношении принадлежащего ему земельного участка.</a:t>
            </a:r>
            <a:br>
              <a:rPr lang="ru-RU" b="1" dirty="0">
                <a:latin typeface="Times New Roman" pitchFamily="18" charset="0"/>
                <a:cs typeface="Times New Roman" pitchFamily="18" charset="0"/>
              </a:rPr>
            </a:br>
            <a:endParaRPr lang="ru-RU" b="1"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866629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сфере энергетики, возникающих из частноправовых отношений</a:t>
            </a:r>
            <a:endParaRPr lang="ru-RU" sz="2000" dirty="0"/>
          </a:p>
        </p:txBody>
      </p:sp>
      <p:sp>
        <p:nvSpPr>
          <p:cNvPr id="3" name="Объект 2"/>
          <p:cNvSpPr>
            <a:spLocks noGrp="1"/>
          </p:cNvSpPr>
          <p:nvPr>
            <p:ph idx="1"/>
          </p:nvPr>
        </p:nvSpPr>
        <p:spPr>
          <a:solidFill>
            <a:schemeClr val="accent6">
              <a:lumMod val="60000"/>
              <a:lumOff val="40000"/>
            </a:schemeClr>
          </a:solidFill>
        </p:spPr>
        <p:txBody>
          <a:bodyPr>
            <a:normAutofit fontScale="85000" lnSpcReduction="10000"/>
          </a:bodyPr>
          <a:lstStyle/>
          <a:p>
            <a:pPr algn="just"/>
            <a:r>
              <a:rPr lang="ru-RU" dirty="0">
                <a:latin typeface="Times New Roman" pitchFamily="18" charset="0"/>
                <a:cs typeface="Times New Roman" pitchFamily="18" charset="0"/>
              </a:rPr>
              <a:t>Конституционно-правовой смысл взаимосвязанных положений пункта 6 части четвертой статьи 392 ГПК Российской Федерации, пункта 1 статьи 222 ГК Российской Федерации и статьи 32 Федерального закона "О газоснабжении в Российской Федерации", выявленный в </a:t>
            </a:r>
            <a:r>
              <a:rPr lang="ru-RU" dirty="0" smtClean="0">
                <a:latin typeface="Times New Roman" pitchFamily="18" charset="0"/>
                <a:cs typeface="Times New Roman" pitchFamily="18" charset="0"/>
              </a:rPr>
              <a:t>Постановлении Конституционного </a:t>
            </a:r>
            <a:r>
              <a:rPr lang="ru-RU" dirty="0">
                <a:latin typeface="Times New Roman" pitchFamily="18" charset="0"/>
                <a:cs typeface="Times New Roman" pitchFamily="18" charset="0"/>
              </a:rPr>
              <a:t>Суда </a:t>
            </a:r>
            <a:r>
              <a:rPr lang="ru-RU" dirty="0" smtClean="0">
                <a:latin typeface="Times New Roman" pitchFamily="18" charset="0"/>
                <a:cs typeface="Times New Roman" pitchFamily="18" charset="0"/>
              </a:rPr>
              <a:t>Российской Федерации  </a:t>
            </a:r>
            <a:r>
              <a:rPr lang="ru-RU" dirty="0">
                <a:latin typeface="Times New Roman" pitchFamily="18" charset="0"/>
                <a:cs typeface="Times New Roman" pitchFamily="18" charset="0"/>
              </a:rPr>
              <a:t>от 11.11.2021 N </a:t>
            </a:r>
            <a:r>
              <a:rPr lang="ru-RU" dirty="0" smtClean="0">
                <a:latin typeface="Times New Roman" pitchFamily="18" charset="0"/>
                <a:cs typeface="Times New Roman" pitchFamily="18" charset="0"/>
              </a:rPr>
              <a:t>48-П , </a:t>
            </a:r>
            <a:r>
              <a:rPr lang="ru-RU" dirty="0">
                <a:latin typeface="Times New Roman" pitchFamily="18" charset="0"/>
                <a:cs typeface="Times New Roman" pitchFamily="18" charset="0"/>
              </a:rPr>
              <a:t>является общеобязательным, что исключает любое иное их истолкование в правоприменительной практике.</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4986844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сфере энергетики, возникающих из частноправовых отношений</a:t>
            </a:r>
            <a:endParaRPr lang="ru-RU" sz="2000" dirty="0"/>
          </a:p>
        </p:txBody>
      </p:sp>
      <p:sp>
        <p:nvSpPr>
          <p:cNvPr id="3" name="Объект 2"/>
          <p:cNvSpPr>
            <a:spLocks noGrp="1"/>
          </p:cNvSpPr>
          <p:nvPr>
            <p:ph idx="1"/>
          </p:nvPr>
        </p:nvSpPr>
        <p:spPr>
          <a:solidFill>
            <a:schemeClr val="accent6">
              <a:lumMod val="60000"/>
              <a:lumOff val="40000"/>
            </a:schemeClr>
          </a:solidFill>
        </p:spPr>
        <p:txBody>
          <a:bodyPr>
            <a:normAutofit fontScale="85000" lnSpcReduction="20000"/>
          </a:bodyPr>
          <a:lstStyle/>
          <a:p>
            <a:pPr algn="just"/>
            <a:r>
              <a:rPr lang="ru-RU" dirty="0" smtClean="0">
                <a:latin typeface="Times New Roman" pitchFamily="18" charset="0"/>
                <a:cs typeface="Times New Roman" pitchFamily="18" charset="0"/>
              </a:rPr>
              <a:t>В Постановлении </a:t>
            </a:r>
            <a:r>
              <a:rPr lang="ru-RU" dirty="0">
                <a:latin typeface="Times New Roman" pitchFamily="18" charset="0"/>
                <a:cs typeface="Times New Roman" pitchFamily="18" charset="0"/>
              </a:rPr>
              <a:t>Конституционного Суда Российской Федерации  от 11.11.2021 N 48-П </a:t>
            </a:r>
            <a:r>
              <a:rPr lang="ru-RU" dirty="0" smtClean="0">
                <a:latin typeface="Times New Roman" pitchFamily="18" charset="0"/>
                <a:cs typeface="Times New Roman" pitchFamily="18" charset="0"/>
              </a:rPr>
              <a:t>отмечается, что </a:t>
            </a:r>
            <a:r>
              <a:rPr lang="ru-RU" b="1" dirty="0" smtClean="0">
                <a:latin typeface="Times New Roman" pitchFamily="18" charset="0"/>
                <a:cs typeface="Times New Roman" pitchFamily="18" charset="0"/>
              </a:rPr>
              <a:t>сходной </a:t>
            </a:r>
            <a:r>
              <a:rPr lang="ru-RU" b="1" dirty="0">
                <a:latin typeface="Times New Roman" pitchFamily="18" charset="0"/>
                <a:cs typeface="Times New Roman" pitchFamily="18" charset="0"/>
              </a:rPr>
              <a:t>позиции придерживается Верховный Суд Российской Федерации </a:t>
            </a:r>
            <a:r>
              <a:rPr lang="ru-RU" dirty="0">
                <a:latin typeface="Times New Roman" pitchFamily="18" charset="0"/>
                <a:cs typeface="Times New Roman" pitchFamily="18" charset="0"/>
              </a:rPr>
              <a:t>(пункты 6, 11 и 12 </a:t>
            </a:r>
            <a:r>
              <a:rPr lang="ru-RU" b="1" dirty="0">
                <a:latin typeface="Times New Roman" pitchFamily="18" charset="0"/>
                <a:cs typeface="Times New Roman" pitchFamily="18" charset="0"/>
              </a:rPr>
              <a:t>Обзор</a:t>
            </a:r>
            <a:r>
              <a:rPr lang="ru-RU" dirty="0">
                <a:latin typeface="Times New Roman" pitchFamily="18" charset="0"/>
                <a:cs typeface="Times New Roman" pitchFamily="18" charset="0"/>
              </a:rPr>
              <a:t>а </a:t>
            </a:r>
            <a:r>
              <a:rPr lang="ru-RU" b="1" dirty="0">
                <a:latin typeface="Times New Roman" pitchFamily="18" charset="0"/>
                <a:cs typeface="Times New Roman" pitchFamily="18" charset="0"/>
              </a:rPr>
              <a:t>судебной практики по спорам, связанным с возведением зданий и сооружений в охранных зонах трубопроводов и в границах минимальных расстояний до магистральных или промышленных </a:t>
            </a:r>
            <a:r>
              <a:rPr lang="ru-RU" b="1" dirty="0" smtClean="0">
                <a:latin typeface="Times New Roman" pitchFamily="18" charset="0"/>
                <a:cs typeface="Times New Roman" pitchFamily="18" charset="0"/>
              </a:rPr>
              <a:t>трубопроводов</a:t>
            </a:r>
            <a:r>
              <a:rPr lang="ru-RU" dirty="0" smtClean="0">
                <a:latin typeface="Times New Roman" pitchFamily="18" charset="0"/>
                <a:cs typeface="Times New Roman" pitchFamily="18" charset="0"/>
              </a:rPr>
              <a:t>, утвержден </a:t>
            </a:r>
            <a:r>
              <a:rPr lang="ru-RU" dirty="0">
                <a:latin typeface="Times New Roman" pitchFamily="18" charset="0"/>
                <a:cs typeface="Times New Roman" pitchFamily="18" charset="0"/>
              </a:rPr>
              <a:t>Президиумом Верховного Суда Российской Федерации 23 июня 2021 года).</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1230871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сфере энергетики, возникающих из частноправовых отношений</a:t>
            </a:r>
            <a:endParaRPr lang="ru-RU" sz="2000" dirty="0"/>
          </a:p>
        </p:txBody>
      </p:sp>
      <p:sp>
        <p:nvSpPr>
          <p:cNvPr id="3" name="Объект 2"/>
          <p:cNvSpPr>
            <a:spLocks noGrp="1"/>
          </p:cNvSpPr>
          <p:nvPr>
            <p:ph idx="1"/>
          </p:nvPr>
        </p:nvSpPr>
        <p:spPr>
          <a:solidFill>
            <a:schemeClr val="accent6">
              <a:lumMod val="60000"/>
              <a:lumOff val="40000"/>
            </a:schemeClr>
          </a:solidFill>
        </p:spPr>
        <p:txBody>
          <a:bodyPr>
            <a:normAutofit fontScale="70000" lnSpcReduction="20000"/>
          </a:bodyPr>
          <a:lstStyle/>
          <a:p>
            <a:pPr algn="just"/>
            <a:r>
              <a:rPr lang="ru-RU" dirty="0">
                <a:latin typeface="Times New Roman" pitchFamily="18" charset="0"/>
                <a:cs typeface="Times New Roman" pitchFamily="18" charset="0"/>
              </a:rPr>
              <a:t>Так, в  пункте 6 </a:t>
            </a:r>
            <a:r>
              <a:rPr lang="ru-RU" b="1" dirty="0">
                <a:latin typeface="Times New Roman" pitchFamily="18" charset="0"/>
                <a:cs typeface="Times New Roman" pitchFamily="18" charset="0"/>
              </a:rPr>
              <a:t>Обзор</a:t>
            </a:r>
            <a:r>
              <a:rPr lang="ru-RU" dirty="0">
                <a:latin typeface="Times New Roman" pitchFamily="18" charset="0"/>
                <a:cs typeface="Times New Roman" pitchFamily="18" charset="0"/>
              </a:rPr>
              <a:t>а </a:t>
            </a:r>
            <a:r>
              <a:rPr lang="ru-RU" b="1" dirty="0">
                <a:latin typeface="Times New Roman" pitchFamily="18" charset="0"/>
                <a:cs typeface="Times New Roman" pitchFamily="18" charset="0"/>
              </a:rPr>
              <a:t>судебной практики по спорам, связанным с возведением зданий и сооружений в охранных зонах трубопроводов и в границах минимальных расстояний до магистральных или промышленных трубопроводов </a:t>
            </a:r>
            <a:r>
              <a:rPr lang="ru-RU" b="1" dirty="0" smtClean="0">
                <a:latin typeface="Times New Roman" pitchFamily="18" charset="0"/>
                <a:cs typeface="Times New Roman" pitchFamily="18" charset="0"/>
              </a:rPr>
              <a:t>отмечается, что р</a:t>
            </a:r>
            <a:r>
              <a:rPr lang="ru-RU" dirty="0" smtClean="0">
                <a:latin typeface="Times New Roman" pitchFamily="18" charset="0"/>
                <a:cs typeface="Times New Roman" pitchFamily="18" charset="0"/>
              </a:rPr>
              <a:t>ешение </a:t>
            </a:r>
            <a:r>
              <a:rPr lang="ru-RU" dirty="0">
                <a:latin typeface="Times New Roman" pitchFamily="18" charset="0"/>
                <a:cs typeface="Times New Roman" pitchFamily="18" charset="0"/>
              </a:rPr>
              <a:t>суда о сносе строения, расположенного в границах минимальных расстояний до магистрального или промышленного трубопровода, принятое до 4 августа 2018 г., может быть пересмотрено по новым обстоятельствам в соответствии с пунктом 6 части 4 статьи 392 ГПК РФ, пунктом 6 части 3 статьи 311 АПК РФ, если при его вынесении не устанавливались обстоятельства, связанные с наличием или отсутствием осведомленности собственника такого строения о существовании ограничений в использовании земельного участка, либо установлено, что он не знал и не мог знать о наличии данных ограничений.</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39070792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a:t>
            </a:r>
            <a:r>
              <a:rPr lang="ru-RU" sz="2000" b="1" dirty="0" smtClean="0">
                <a:latin typeface="Times New Roman" panose="02020603050405020304" pitchFamily="18" charset="0"/>
                <a:cs typeface="Times New Roman" panose="02020603050405020304" pitchFamily="18" charset="0"/>
              </a:rPr>
              <a:t>анализ </a:t>
            </a:r>
            <a:r>
              <a:rPr lang="ru-RU" sz="2000" b="1" dirty="0">
                <a:latin typeface="Times New Roman" panose="02020603050405020304" pitchFamily="18" charset="0"/>
                <a:cs typeface="Times New Roman" panose="02020603050405020304" pitchFamily="18" charset="0"/>
              </a:rPr>
              <a:t>и тенденции судебной практики разрешения споров в связи с осуществлением газификации</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40000" lnSpcReduction="20000"/>
          </a:bodyPr>
          <a:lstStyle/>
          <a:p>
            <a:endParaRPr lang="ru-RU" dirty="0" smtClean="0"/>
          </a:p>
          <a:p>
            <a:pPr algn="just"/>
            <a:r>
              <a:rPr lang="ru-RU" sz="5200" b="1" dirty="0" smtClean="0">
                <a:latin typeface="Times New Roman" pitchFamily="18" charset="0"/>
                <a:cs typeface="Times New Roman" pitchFamily="18" charset="0"/>
              </a:rPr>
              <a:t>Остановимся подробнее также на судебной практике разрешения споров в связи с осуществлением газификации</a:t>
            </a:r>
            <a:r>
              <a:rPr lang="ru-RU" sz="5200" dirty="0" smtClean="0">
                <a:latin typeface="Times New Roman" pitchFamily="18" charset="0"/>
                <a:cs typeface="Times New Roman" pitchFamily="18" charset="0"/>
              </a:rPr>
              <a:t>.</a:t>
            </a:r>
          </a:p>
          <a:p>
            <a:pPr algn="just"/>
            <a:r>
              <a:rPr lang="ru-RU" sz="5200" dirty="0" smtClean="0">
                <a:latin typeface="Times New Roman" pitchFamily="18" charset="0"/>
                <a:cs typeface="Times New Roman" pitchFamily="18" charset="0"/>
              </a:rPr>
              <a:t>Согласно данным экспертов в 2023 году только </a:t>
            </a:r>
            <a:r>
              <a:rPr lang="ru-RU" sz="5200" dirty="0">
                <a:latin typeface="Times New Roman" pitchFamily="18" charset="0"/>
                <a:cs typeface="Times New Roman" pitchFamily="18" charset="0"/>
              </a:rPr>
              <a:t>в Подмосковье </a:t>
            </a:r>
            <a:r>
              <a:rPr lang="ru-RU" sz="5200" dirty="0" err="1">
                <a:latin typeface="Times New Roman" pitchFamily="18" charset="0"/>
                <a:cs typeface="Times New Roman" pitchFamily="18" charset="0"/>
              </a:rPr>
              <a:t>Мособлгаз</a:t>
            </a:r>
            <a:r>
              <a:rPr lang="ru-RU" sz="5200" dirty="0">
                <a:latin typeface="Times New Roman" pitchFamily="18" charset="0"/>
                <a:cs typeface="Times New Roman" pitchFamily="18" charset="0"/>
              </a:rPr>
              <a:t> подал 323 исковых заявления о </a:t>
            </a:r>
            <a:r>
              <a:rPr lang="ru-RU" sz="5200" dirty="0" err="1">
                <a:latin typeface="Times New Roman" pitchFamily="18" charset="0"/>
                <a:cs typeface="Times New Roman" pitchFamily="18" charset="0"/>
              </a:rPr>
              <a:t>нечинении</a:t>
            </a:r>
            <a:r>
              <a:rPr lang="ru-RU" sz="5200" dirty="0">
                <a:latin typeface="Times New Roman" pitchFamily="18" charset="0"/>
                <a:cs typeface="Times New Roman" pitchFamily="18" charset="0"/>
              </a:rPr>
              <a:t> препятствий в газификации. Из этих исков 217 поданы в арбитражные суды к юридическим лицам и 106 в суды общей юрисдикции к физическим лицам. На сегодняшний день 294 исковых заявления рассмотрено судами, требования АО «</a:t>
            </a:r>
            <a:r>
              <a:rPr lang="ru-RU" sz="5200" dirty="0" err="1">
                <a:latin typeface="Times New Roman" pitchFamily="18" charset="0"/>
                <a:cs typeface="Times New Roman" pitchFamily="18" charset="0"/>
              </a:rPr>
              <a:t>Мособлгаз</a:t>
            </a:r>
            <a:r>
              <a:rPr lang="ru-RU" sz="5200" dirty="0">
                <a:latin typeface="Times New Roman" pitchFamily="18" charset="0"/>
                <a:cs typeface="Times New Roman" pitchFamily="18" charset="0"/>
              </a:rPr>
              <a:t>» удовлетворены, остальные находятся на рассмотрении</a:t>
            </a:r>
            <a:r>
              <a:rPr lang="ru-RU" sz="5200" dirty="0" smtClean="0">
                <a:latin typeface="Times New Roman" pitchFamily="18" charset="0"/>
                <a:cs typeface="Times New Roman" pitchFamily="18" charset="0"/>
              </a:rPr>
              <a:t>,. </a:t>
            </a:r>
            <a:r>
              <a:rPr lang="ru-RU" sz="5200" dirty="0">
                <a:latin typeface="Times New Roman" pitchFamily="18" charset="0"/>
                <a:cs typeface="Times New Roman" pitchFamily="18" charset="0"/>
              </a:rPr>
              <a:t>Во многих российских регионах местные сетевые компании также подают в суды на собственников частных газопроводов для подключения новых пользователей, отмечают юристы, опрошенные редакцией</a:t>
            </a:r>
            <a:r>
              <a:rPr lang="ru-RU" sz="5200" dirty="0" smtClean="0">
                <a:latin typeface="Times New Roman" pitchFamily="18" charset="0"/>
                <a:cs typeface="Times New Roman" pitchFamily="18" charset="0"/>
              </a:rPr>
              <a:t>.</a:t>
            </a:r>
          </a:p>
          <a:p>
            <a:pPr algn="just"/>
            <a:r>
              <a:rPr lang="en-US" sz="5200" dirty="0">
                <a:latin typeface="Times New Roman" pitchFamily="18" charset="0"/>
                <a:cs typeface="Times New Roman" pitchFamily="18" charset="0"/>
                <a:hlinkClick r:id="rId2"/>
              </a:rPr>
              <a:t>https://</a:t>
            </a:r>
            <a:r>
              <a:rPr lang="en-US" sz="5200" dirty="0" smtClean="0">
                <a:latin typeface="Times New Roman" pitchFamily="18" charset="0"/>
                <a:cs typeface="Times New Roman" pitchFamily="18" charset="0"/>
                <a:hlinkClick r:id="rId2"/>
              </a:rPr>
              <a:t>realty-rbc-ru.turbopages.org/realty.rbc.ru/s/news/63ef78c49a794775c9c29e95</a:t>
            </a:r>
            <a:endParaRPr lang="ru-RU" sz="5200" dirty="0" smtClean="0">
              <a:latin typeface="Times New Roman" pitchFamily="18" charset="0"/>
              <a:cs typeface="Times New Roman" pitchFamily="18" charset="0"/>
            </a:endParaRPr>
          </a:p>
          <a:p>
            <a:pPr algn="just"/>
            <a:endParaRPr lang="ru-RU" sz="5200" dirty="0" smtClean="0">
              <a:latin typeface="Times New Roman" pitchFamily="18" charset="0"/>
              <a:cs typeface="Times New Roman" pitchFamily="18" charset="0"/>
            </a:endParaRPr>
          </a:p>
          <a:p>
            <a:endParaRPr lang="ru-RU" dirty="0"/>
          </a:p>
          <a:p>
            <a:endParaRPr lang="ru-RU" dirty="0" smtClean="0"/>
          </a:p>
        </p:txBody>
      </p:sp>
    </p:spTree>
    <p:extLst>
      <p:ext uri="{BB962C8B-B14F-4D97-AF65-F5344CB8AC3E}">
        <p14:creationId xmlns:p14="http://schemas.microsoft.com/office/powerpoint/2010/main" val="21591743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связи с осуществлением газификации</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40000" lnSpcReduction="20000"/>
          </a:bodyPr>
          <a:lstStyle/>
          <a:p>
            <a:pPr algn="just"/>
            <a:r>
              <a:rPr lang="ru-RU" sz="4000" dirty="0">
                <a:latin typeface="Times New Roman" pitchFamily="18" charset="0"/>
                <a:cs typeface="Times New Roman" pitchFamily="18" charset="0"/>
              </a:rPr>
              <a:t>Приведем примеры актов судебных инстанций.</a:t>
            </a:r>
          </a:p>
          <a:p>
            <a:pPr algn="just"/>
            <a:endParaRPr lang="ru-RU" sz="4000" dirty="0">
              <a:latin typeface="Times New Roman" pitchFamily="18" charset="0"/>
              <a:cs typeface="Times New Roman" pitchFamily="18" charset="0"/>
            </a:endParaRPr>
          </a:p>
          <a:p>
            <a:pPr algn="just"/>
            <a:r>
              <a:rPr lang="ru-RU" sz="4000" b="1" dirty="0">
                <a:latin typeface="Times New Roman" pitchFamily="18" charset="0"/>
                <a:cs typeface="Times New Roman" pitchFamily="18" charset="0"/>
              </a:rPr>
              <a:t>Определение Конституционного Суда РФ от 18.01.2024 N 5-О «Об отказе в принятии к рассмотрению жалобы некоммерческого партнерства по проведению коммуникаций, благоустройству территории "Горки-Инфраструктура" на нарушение его конституционных прав частью третьей статьи 27 Федерального закона "О газоснабжении в Российской Федерации", а также абзацами третьим и четвертым пункта 48 Правил подключения (технологического присоединения) газоиспользующего оборудования и объектов капитального строительства к сетям газораспределения«».</a:t>
            </a:r>
          </a:p>
          <a:p>
            <a:pPr algn="just"/>
            <a:endParaRPr lang="ru-RU" sz="4000" dirty="0">
              <a:latin typeface="Times New Roman" pitchFamily="18" charset="0"/>
              <a:cs typeface="Times New Roman" pitchFamily="18" charset="0"/>
            </a:endParaRPr>
          </a:p>
          <a:p>
            <a:pPr algn="just"/>
            <a:r>
              <a:rPr lang="ru-RU" sz="4000" dirty="0">
                <a:latin typeface="Times New Roman" pitchFamily="18" charset="0"/>
                <a:cs typeface="Times New Roman" pitchFamily="18" charset="0"/>
              </a:rPr>
              <a:t>Некоммерческое партнерство по проведению коммуникаций, благоустройству территории "Горки-Инфраструктура" (далее - НП "Горки-Инфраструктура") оспаривало конституционность части третьей статьи 27  Федерального закона от 31 марта 1999 года N 69-ФЗ "О газоснабжении в Российской Федерации", а также абзацев третьего и четвертого пункта 48 Правил подключения (технологического присоединения) газоиспользующего оборудования и объектов капитального строительства к сетям газораспределения (утверждены Постановлением Правительства Российской Федерации от 13 сентября 2021 года N 1547).</a:t>
            </a:r>
            <a:br>
              <a:rPr lang="ru-RU" sz="4000" dirty="0">
                <a:latin typeface="Times New Roman" pitchFamily="18" charset="0"/>
                <a:cs typeface="Times New Roman" pitchFamily="18" charset="0"/>
              </a:rPr>
            </a:br>
            <a:endParaRPr lang="ru-RU" sz="40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1256474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связи с осуществлением газификации</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Autofit/>
          </a:bodyPr>
          <a:lstStyle/>
          <a:p>
            <a:pPr algn="just"/>
            <a:r>
              <a:rPr lang="ru-RU" sz="1600" dirty="0" smtClean="0">
                <a:latin typeface="Times New Roman" pitchFamily="18" charset="0"/>
                <a:cs typeface="Times New Roman" pitchFamily="18" charset="0"/>
              </a:rPr>
              <a:t>Конституционным Судом Российской Федерации было установлено следующее.</a:t>
            </a:r>
          </a:p>
          <a:p>
            <a:pPr algn="just"/>
            <a:r>
              <a:rPr lang="ru-RU" sz="1600" dirty="0" smtClean="0">
                <a:latin typeface="Times New Roman" pitchFamily="18" charset="0"/>
                <a:cs typeface="Times New Roman" pitchFamily="18" charset="0"/>
              </a:rPr>
              <a:t>Администрация </a:t>
            </a:r>
            <a:r>
              <a:rPr lang="ru-RU" sz="1600" dirty="0">
                <a:latin typeface="Times New Roman" pitchFamily="18" charset="0"/>
                <a:cs typeface="Times New Roman" pitchFamily="18" charset="0"/>
              </a:rPr>
              <a:t>Дмитровского городского округа Московской области обратилась к НП "Горки-Инфраструктура" с просьбой дать согласие на подключение (технологическое присоединение) к его сети газораспределения ряда жилых домов в деревне Горки, включенной в региональную программу социальной газификации, ввиду достаточной пропускной способности этой сети газораспределения, на что получила отказ.</a:t>
            </a:r>
            <a:br>
              <a:rPr lang="ru-RU" sz="1600" dirty="0">
                <a:latin typeface="Times New Roman" pitchFamily="18" charset="0"/>
                <a:cs typeface="Times New Roman" pitchFamily="18" charset="0"/>
              </a:rPr>
            </a:br>
            <a:r>
              <a:rPr lang="ru-RU" sz="1600" b="1" dirty="0" smtClean="0">
                <a:latin typeface="Times New Roman" pitchFamily="18" charset="0"/>
                <a:cs typeface="Times New Roman" pitchFamily="18" charset="0"/>
              </a:rPr>
              <a:t>Акционерное </a:t>
            </a:r>
            <a:r>
              <a:rPr lang="ru-RU" sz="1600" b="1" dirty="0">
                <a:latin typeface="Times New Roman" pitchFamily="18" charset="0"/>
                <a:cs typeface="Times New Roman" pitchFamily="18" charset="0"/>
              </a:rPr>
              <a:t>общество "</a:t>
            </a:r>
            <a:r>
              <a:rPr lang="ru-RU" sz="1600" b="1" dirty="0" err="1">
                <a:latin typeface="Times New Roman" pitchFamily="18" charset="0"/>
                <a:cs typeface="Times New Roman" pitchFamily="18" charset="0"/>
              </a:rPr>
              <a:t>Мособлгаз</a:t>
            </a:r>
            <a:r>
              <a:rPr lang="ru-RU" sz="1600" b="1" dirty="0">
                <a:latin typeface="Times New Roman" pitchFamily="18" charset="0"/>
                <a:cs typeface="Times New Roman" pitchFamily="18" charset="0"/>
              </a:rPr>
              <a:t>" (далее - АО "</a:t>
            </a:r>
            <a:r>
              <a:rPr lang="ru-RU" sz="1600" b="1" dirty="0" err="1">
                <a:latin typeface="Times New Roman" pitchFamily="18" charset="0"/>
                <a:cs typeface="Times New Roman" pitchFamily="18" charset="0"/>
              </a:rPr>
              <a:t>Мособлгаз</a:t>
            </a:r>
            <a:r>
              <a:rPr lang="ru-RU" sz="1600" b="1" dirty="0">
                <a:latin typeface="Times New Roman" pitchFamily="18" charset="0"/>
                <a:cs typeface="Times New Roman" pitchFamily="18" charset="0"/>
              </a:rPr>
              <a:t>") обратилось в суд с требованием обязать НП "Горки-Инфраструктура" не чинить препятствий в подключении (технологическом присоединении) к принадлежащим ему сетям газораспределения жилых домов в деревне Горки ввиду реализации региональной программы социальной газификации. </a:t>
            </a:r>
          </a:p>
          <a:p>
            <a:pPr algn="just"/>
            <a:r>
              <a:rPr lang="ru-RU" sz="1600" dirty="0">
                <a:latin typeface="Times New Roman" pitchFamily="18" charset="0"/>
                <a:cs typeface="Times New Roman" pitchFamily="18" charset="0"/>
              </a:rPr>
              <a:t>Арбитражный суд Московской области решением от 27 декабря 2021 года (оставленным без изменения </a:t>
            </a:r>
            <a:r>
              <a:rPr lang="ru-RU" sz="1600" dirty="0" smtClean="0">
                <a:latin typeface="Times New Roman" pitchFamily="18" charset="0"/>
                <a:cs typeface="Times New Roman" pitchFamily="18" charset="0"/>
              </a:rPr>
              <a:t>постановлением  Десятого </a:t>
            </a:r>
            <a:r>
              <a:rPr lang="ru-RU" sz="1600" dirty="0">
                <a:latin typeface="Times New Roman" pitchFamily="18" charset="0"/>
                <a:cs typeface="Times New Roman" pitchFamily="18" charset="0"/>
              </a:rPr>
              <a:t>арбитражного апелляционного суда от 16 марта 2022 года и </a:t>
            </a:r>
            <a:r>
              <a:rPr lang="ru-RU" sz="1600" dirty="0" smtClean="0">
                <a:latin typeface="Times New Roman" pitchFamily="18" charset="0"/>
                <a:cs typeface="Times New Roman" pitchFamily="18" charset="0"/>
              </a:rPr>
              <a:t>постановлением  </a:t>
            </a:r>
            <a:r>
              <a:rPr lang="ru-RU" sz="1600" dirty="0">
                <a:latin typeface="Times New Roman" pitchFamily="18" charset="0"/>
                <a:cs typeface="Times New Roman" pitchFamily="18" charset="0"/>
              </a:rPr>
              <a:t>Арбитражного суда Московского округа от 4 июля 2022 года) обязал НП "Горки-Инфраструктура" не чинить препятствий в подключении (технологическом присоединении) жилых домов в деревне Горки, включенной в региональную программу социальной газификации, к его сетям газораспределения. </a:t>
            </a:r>
          </a:p>
          <a:p>
            <a:endParaRPr lang="ru-RU" sz="1600" dirty="0"/>
          </a:p>
        </p:txBody>
      </p:sp>
    </p:spTree>
    <p:extLst>
      <p:ext uri="{BB962C8B-B14F-4D97-AF65-F5344CB8AC3E}">
        <p14:creationId xmlns:p14="http://schemas.microsoft.com/office/powerpoint/2010/main" val="25338691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связи с осуществлением газификации</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55000" lnSpcReduction="20000"/>
          </a:bodyPr>
          <a:lstStyle/>
          <a:p>
            <a:pPr algn="just"/>
            <a:r>
              <a:rPr lang="ru-RU" dirty="0">
                <a:latin typeface="Times New Roman" pitchFamily="18" charset="0"/>
                <a:cs typeface="Times New Roman" pitchFamily="18" charset="0"/>
              </a:rPr>
              <a:t>В частности, арбитражный суд </a:t>
            </a:r>
            <a:r>
              <a:rPr lang="ru-RU" dirty="0" smtClean="0">
                <a:latin typeface="Times New Roman" pitchFamily="18" charset="0"/>
                <a:cs typeface="Times New Roman" pitchFamily="18" charset="0"/>
              </a:rPr>
              <a:t>, рассмотрев </a:t>
            </a:r>
            <a:r>
              <a:rPr lang="ru-RU" b="1" dirty="0" smtClean="0">
                <a:latin typeface="Times New Roman" pitchFamily="18" charset="0"/>
                <a:cs typeface="Times New Roman" pitchFamily="18" charset="0"/>
              </a:rPr>
              <a:t>дело А41-77990/21</a:t>
            </a:r>
            <a:r>
              <a:rPr lang="ru-RU" dirty="0" smtClean="0">
                <a:latin typeface="Times New Roman" pitchFamily="18" charset="0"/>
                <a:cs typeface="Times New Roman" pitchFamily="18" charset="0"/>
              </a:rPr>
              <a:t>, указал</a:t>
            </a:r>
            <a:r>
              <a:rPr lang="ru-RU" dirty="0">
                <a:latin typeface="Times New Roman" pitchFamily="18" charset="0"/>
                <a:cs typeface="Times New Roman" pitchFamily="18" charset="0"/>
              </a:rPr>
              <a:t>, что принадлежащие НП </a:t>
            </a:r>
            <a:r>
              <a:rPr lang="ru-RU" dirty="0" smtClean="0">
                <a:latin typeface="Times New Roman" pitchFamily="18" charset="0"/>
                <a:cs typeface="Times New Roman" pitchFamily="18" charset="0"/>
              </a:rPr>
              <a:t>«Горки-Инфраструктура» </a:t>
            </a:r>
            <a:r>
              <a:rPr lang="ru-RU" dirty="0">
                <a:latin typeface="Times New Roman" pitchFamily="18" charset="0"/>
                <a:cs typeface="Times New Roman" pitchFamily="18" charset="0"/>
              </a:rPr>
              <a:t>сети газораспределения </a:t>
            </a:r>
            <a:r>
              <a:rPr lang="ru-RU" b="1" dirty="0">
                <a:latin typeface="Times New Roman" pitchFamily="18" charset="0"/>
                <a:cs typeface="Times New Roman" pitchFamily="18" charset="0"/>
              </a:rPr>
              <a:t>не являются обособленным объектом газового хозяйства, а присоединены непосредственно к газораспределительной системе </a:t>
            </a:r>
            <a:r>
              <a:rPr lang="ru-RU" dirty="0">
                <a:latin typeface="Times New Roman" pitchFamily="18" charset="0"/>
                <a:cs typeface="Times New Roman" pitchFamily="18" charset="0"/>
              </a:rPr>
              <a:t>Московской области и </a:t>
            </a:r>
            <a:r>
              <a:rPr lang="ru-RU" b="1" dirty="0">
                <a:latin typeface="Times New Roman" pitchFamily="18" charset="0"/>
                <a:cs typeface="Times New Roman" pitchFamily="18" charset="0"/>
              </a:rPr>
              <a:t>являются ее неотъемлемой частью</a:t>
            </a:r>
            <a:r>
              <a:rPr lang="ru-RU" dirty="0">
                <a:latin typeface="Times New Roman" pitchFamily="18" charset="0"/>
                <a:cs typeface="Times New Roman" pitchFamily="18" charset="0"/>
              </a:rPr>
              <a:t>, </a:t>
            </a:r>
            <a:r>
              <a:rPr lang="ru-RU" b="1" dirty="0">
                <a:latin typeface="Times New Roman" pitchFamily="18" charset="0"/>
                <a:cs typeface="Times New Roman" pitchFamily="18" charset="0"/>
              </a:rPr>
              <a:t>обладая достаточной пропускной способностью, обеспечивающей техническую возможность для подключения оборудования и объектов капитального строительства новых потребителей газа с сохранением условий газоснабжения имеющихся потребителей газа. </a:t>
            </a:r>
            <a:endParaRPr lang="ru-RU" b="1" dirty="0" smtClean="0">
              <a:latin typeface="Times New Roman" pitchFamily="18" charset="0"/>
              <a:cs typeface="Times New Roman" pitchFamily="18" charset="0"/>
            </a:endParaRPr>
          </a:p>
          <a:p>
            <a:pPr algn="just"/>
            <a:endParaRPr lang="ru-RU" dirty="0">
              <a:latin typeface="Times New Roman" pitchFamily="18" charset="0"/>
              <a:cs typeface="Times New Roman" pitchFamily="18" charset="0"/>
            </a:endParaRPr>
          </a:p>
          <a:p>
            <a:pPr algn="just"/>
            <a:r>
              <a:rPr lang="ru-RU" dirty="0" smtClean="0">
                <a:latin typeface="Times New Roman" pitchFamily="18" charset="0"/>
                <a:cs typeface="Times New Roman" pitchFamily="18" charset="0"/>
              </a:rPr>
              <a:t>Поэтому </a:t>
            </a:r>
            <a:r>
              <a:rPr lang="ru-RU" dirty="0">
                <a:latin typeface="Times New Roman" pitchFamily="18" charset="0"/>
                <a:cs typeface="Times New Roman" pitchFamily="18" charset="0"/>
              </a:rPr>
              <a:t>НП </a:t>
            </a:r>
            <a:r>
              <a:rPr lang="ru-RU" dirty="0" smtClean="0">
                <a:latin typeface="Times New Roman" pitchFamily="18" charset="0"/>
                <a:cs typeface="Times New Roman" pitchFamily="18" charset="0"/>
              </a:rPr>
              <a:t>«Горки-Инфраструктура» </a:t>
            </a:r>
            <a:r>
              <a:rPr lang="ru-RU" b="1" dirty="0">
                <a:latin typeface="Times New Roman" pitchFamily="18" charset="0"/>
                <a:cs typeface="Times New Roman" pitchFamily="18" charset="0"/>
              </a:rPr>
              <a:t>не вправе препятствовать </a:t>
            </a:r>
            <a:r>
              <a:rPr lang="ru-RU" dirty="0">
                <a:latin typeface="Times New Roman" pitchFamily="18" charset="0"/>
                <a:cs typeface="Times New Roman" pitchFamily="18" charset="0"/>
              </a:rPr>
              <a:t>АО </a:t>
            </a:r>
            <a:r>
              <a:rPr lang="ru-RU" dirty="0" smtClean="0">
                <a:latin typeface="Times New Roman" pitchFamily="18" charset="0"/>
                <a:cs typeface="Times New Roman" pitchFamily="18" charset="0"/>
              </a:rPr>
              <a:t>«</a:t>
            </a:r>
            <a:r>
              <a:rPr lang="ru-RU" dirty="0" err="1" smtClean="0">
                <a:latin typeface="Times New Roman" pitchFamily="18" charset="0"/>
                <a:cs typeface="Times New Roman" pitchFamily="18" charset="0"/>
              </a:rPr>
              <a:t>Мособлгаз</a:t>
            </a:r>
            <a:r>
              <a:rPr lang="ru-RU" dirty="0" smtClean="0">
                <a:latin typeface="Times New Roman" pitchFamily="18" charset="0"/>
                <a:cs typeface="Times New Roman" pitchFamily="18" charset="0"/>
              </a:rPr>
              <a:t>» </a:t>
            </a:r>
            <a:r>
              <a:rPr lang="ru-RU" b="1" dirty="0">
                <a:latin typeface="Times New Roman" pitchFamily="18" charset="0"/>
                <a:cs typeface="Times New Roman" pitchFamily="18" charset="0"/>
              </a:rPr>
              <a:t>в осуществлении деятельности по подключению (технологическому присоединению) к своим сетям газораспределения новых потребителей газа и обязано выдать согласие на такое подключение</a:t>
            </a:r>
            <a:r>
              <a:rPr lang="ru-RU" dirty="0">
                <a:latin typeface="Times New Roman" pitchFamily="18" charset="0"/>
                <a:cs typeface="Times New Roman" pitchFamily="18" charset="0"/>
              </a:rPr>
              <a:t>. Также арбитражный суд отметил, что в случае наличия материальных претензий, возникших у НП "Горки-Инфраструктура" в ходе проведения работ по подключению к газопроводу-источнику, оно не лишено права на обращение в суд за защитой своих прав и законных интересов.</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28099847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связи с осуществлением газификации</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Autofit/>
          </a:bodyPr>
          <a:lstStyle/>
          <a:p>
            <a:pPr algn="just"/>
            <a:r>
              <a:rPr lang="ru-RU" sz="1800" dirty="0">
                <a:latin typeface="Times New Roman" pitchFamily="18" charset="0"/>
                <a:cs typeface="Times New Roman" pitchFamily="18" charset="0"/>
              </a:rPr>
              <a:t>Определением </a:t>
            </a:r>
            <a:r>
              <a:rPr lang="ru-RU" sz="1800" dirty="0" smtClean="0">
                <a:latin typeface="Times New Roman" pitchFamily="18" charset="0"/>
                <a:cs typeface="Times New Roman" pitchFamily="18" charset="0"/>
              </a:rPr>
              <a:t>Верховного </a:t>
            </a:r>
            <a:r>
              <a:rPr lang="ru-RU" sz="1800" dirty="0">
                <a:latin typeface="Times New Roman" pitchFamily="18" charset="0"/>
                <a:cs typeface="Times New Roman" pitchFamily="18" charset="0"/>
              </a:rPr>
              <a:t>Суда Российской Федерации от </a:t>
            </a:r>
            <a:r>
              <a:rPr lang="ru-RU" sz="1800" b="1" dirty="0" smtClean="0">
                <a:latin typeface="Times New Roman" pitchFamily="18" charset="0"/>
                <a:cs typeface="Times New Roman" pitchFamily="18" charset="0"/>
              </a:rPr>
              <a:t> </a:t>
            </a:r>
            <a:r>
              <a:rPr lang="ru-RU" sz="1800" b="1" dirty="0">
                <a:latin typeface="Times New Roman" pitchFamily="18" charset="0"/>
                <a:cs typeface="Times New Roman" pitchFamily="18" charset="0"/>
              </a:rPr>
              <a:t>28 сентября 2022 г. N </a:t>
            </a:r>
            <a:r>
              <a:rPr lang="ru-RU" sz="1800" b="1" dirty="0" smtClean="0">
                <a:latin typeface="Times New Roman" pitchFamily="18" charset="0"/>
                <a:cs typeface="Times New Roman" pitchFamily="18" charset="0"/>
              </a:rPr>
              <a:t>305-ЭС22-20238 </a:t>
            </a:r>
            <a:r>
              <a:rPr lang="ru-RU" sz="1800" dirty="0" smtClean="0">
                <a:latin typeface="Times New Roman" pitchFamily="18" charset="0"/>
                <a:cs typeface="Times New Roman" pitchFamily="18" charset="0"/>
              </a:rPr>
              <a:t> </a:t>
            </a:r>
            <a:r>
              <a:rPr lang="ru-RU" sz="1800" dirty="0">
                <a:latin typeface="Times New Roman" pitchFamily="18" charset="0"/>
                <a:cs typeface="Times New Roman" pitchFamily="18" charset="0"/>
              </a:rPr>
              <a:t>отказано в передаче кассационной жалобы НП "Горки- Инфраструктура" для рассмотрения в судебном заседании Судебной коллегии по экономическим спорам Верховного Суда Российской Федерации</a:t>
            </a:r>
            <a:r>
              <a:rPr lang="ru-RU" sz="1800" dirty="0" smtClean="0">
                <a:latin typeface="Times New Roman" pitchFamily="18" charset="0"/>
                <a:cs typeface="Times New Roman" pitchFamily="18" charset="0"/>
              </a:rPr>
              <a:t>.</a:t>
            </a:r>
          </a:p>
          <a:p>
            <a:pPr algn="just"/>
            <a:r>
              <a:rPr lang="ru-RU" sz="1700" dirty="0" smtClean="0">
                <a:latin typeface="Times New Roman" pitchFamily="18" charset="0"/>
                <a:cs typeface="Times New Roman" pitchFamily="18" charset="0"/>
              </a:rPr>
              <a:t>Суды </a:t>
            </a:r>
            <a:r>
              <a:rPr lang="ru-RU" sz="1700" dirty="0">
                <a:latin typeface="Times New Roman" pitchFamily="18" charset="0"/>
                <a:cs typeface="Times New Roman" pitchFamily="18" charset="0"/>
              </a:rPr>
              <a:t>установили, что </a:t>
            </a:r>
            <a:r>
              <a:rPr lang="ru-RU" sz="1700" b="1" dirty="0">
                <a:latin typeface="Times New Roman" pitchFamily="18" charset="0"/>
                <a:cs typeface="Times New Roman" pitchFamily="18" charset="0"/>
              </a:rPr>
              <a:t>решение об указанном подключении (технологическом присоединении) было принято во исполнение пункта 8 перечня поручений по реализации Послания Президента Федеральному Собранию, утвержденного Президентом Российской Федерации 2 мая 2021 года N Пр-753</a:t>
            </a:r>
            <a:r>
              <a:rPr lang="ru-RU" sz="1700" dirty="0">
                <a:latin typeface="Times New Roman" pitchFamily="18" charset="0"/>
                <a:cs typeface="Times New Roman" pitchFamily="18" charset="0"/>
              </a:rPr>
              <a:t>. Согласно данному пункту Правительству Российской Федерации совместно с органами исполнительной власти субъектов Российской Федерации, публичным акционерным обществом </a:t>
            </a:r>
            <a:r>
              <a:rPr lang="ru-RU" sz="1700" dirty="0" smtClean="0">
                <a:latin typeface="Times New Roman" pitchFamily="18" charset="0"/>
                <a:cs typeface="Times New Roman" pitchFamily="18" charset="0"/>
              </a:rPr>
              <a:t>«Газпром» </a:t>
            </a:r>
            <a:r>
              <a:rPr lang="ru-RU" sz="1700" dirty="0">
                <a:latin typeface="Times New Roman" pitchFamily="18" charset="0"/>
                <a:cs typeface="Times New Roman" pitchFamily="18" charset="0"/>
              </a:rPr>
              <a:t>и иными газораспределительными организациями поручалось обеспечить до 2023 года в газифицированных населенных пунктах без привлечения средств населения подводку газа до границ </a:t>
            </a:r>
            <a:r>
              <a:rPr lang="ru-RU" sz="1700" dirty="0" err="1">
                <a:latin typeface="Times New Roman" pitchFamily="18" charset="0"/>
                <a:cs typeface="Times New Roman" pitchFamily="18" charset="0"/>
              </a:rPr>
              <a:t>негазифицированных</a:t>
            </a:r>
            <a:r>
              <a:rPr lang="ru-RU" sz="1700" dirty="0">
                <a:latin typeface="Times New Roman" pitchFamily="18" charset="0"/>
                <a:cs typeface="Times New Roman" pitchFamily="18" charset="0"/>
              </a:rPr>
              <a:t> домовладений, расположенных вблизи от </a:t>
            </a:r>
            <a:r>
              <a:rPr lang="ru-RU" sz="1700" dirty="0" err="1">
                <a:latin typeface="Times New Roman" pitchFamily="18" charset="0"/>
                <a:cs typeface="Times New Roman" pitchFamily="18" charset="0"/>
              </a:rPr>
              <a:t>внутрипоселковых</a:t>
            </a:r>
            <a:r>
              <a:rPr lang="ru-RU" sz="1700" dirty="0">
                <a:latin typeface="Times New Roman" pitchFamily="18" charset="0"/>
                <a:cs typeface="Times New Roman" pitchFamily="18" charset="0"/>
              </a:rPr>
              <a:t> газопроводов, в случае наличия соответствующей заявки, определив критерии и условия такого подключения (технологического присоединения).</a:t>
            </a:r>
            <a:br>
              <a:rPr lang="ru-RU" sz="1700" dirty="0">
                <a:latin typeface="Times New Roman" pitchFamily="18" charset="0"/>
                <a:cs typeface="Times New Roman" pitchFamily="18" charset="0"/>
              </a:rPr>
            </a:br>
            <a:endParaRPr lang="ru-RU" sz="1700" dirty="0">
              <a:latin typeface="Times New Roman" pitchFamily="18" charset="0"/>
              <a:cs typeface="Times New Roman" pitchFamily="18" charset="0"/>
            </a:endParaRPr>
          </a:p>
          <a:p>
            <a:r>
              <a:rPr lang="ru-RU" sz="1800" dirty="0"/>
              <a:t/>
            </a:r>
            <a:br>
              <a:rPr lang="ru-RU" sz="1800" dirty="0"/>
            </a:br>
            <a:endParaRPr lang="ru-RU" sz="1800" dirty="0"/>
          </a:p>
          <a:p>
            <a:endParaRPr lang="ru-RU" sz="1800" dirty="0"/>
          </a:p>
        </p:txBody>
      </p:sp>
    </p:spTree>
    <p:extLst>
      <p:ext uri="{BB962C8B-B14F-4D97-AF65-F5344CB8AC3E}">
        <p14:creationId xmlns:p14="http://schemas.microsoft.com/office/powerpoint/2010/main" val="30703816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связи с осуществлением газификации</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Autofit/>
          </a:bodyPr>
          <a:lstStyle/>
          <a:p>
            <a:pPr algn="just"/>
            <a:r>
              <a:rPr lang="ru-RU" sz="1600" dirty="0" smtClean="0">
                <a:latin typeface="Times New Roman" pitchFamily="18" charset="0"/>
                <a:cs typeface="Times New Roman" pitchFamily="18" charset="0"/>
              </a:rPr>
              <a:t>Конституционный Суд Российской Федерации отказал </a:t>
            </a:r>
            <a:r>
              <a:rPr lang="ru-RU" sz="1600" dirty="0">
                <a:latin typeface="Times New Roman" pitchFamily="18" charset="0"/>
                <a:cs typeface="Times New Roman" pitchFamily="18" charset="0"/>
              </a:rPr>
              <a:t>в принятии к рассмотрению жалобы некоммерческого партнерства по проведению коммуникаций, благоустройству территории "</a:t>
            </a:r>
            <a:r>
              <a:rPr lang="ru-RU" sz="1600" dirty="0" smtClean="0">
                <a:latin typeface="Times New Roman" pitchFamily="18" charset="0"/>
                <a:cs typeface="Times New Roman" pitchFamily="18" charset="0"/>
              </a:rPr>
              <a:t>Горки-Инфраструктура«, указав следующее.</a:t>
            </a:r>
          </a:p>
          <a:p>
            <a:pPr algn="just"/>
            <a:r>
              <a:rPr lang="ru-RU" sz="1600" b="1" dirty="0">
                <a:latin typeface="Times New Roman" pitchFamily="18" charset="0"/>
                <a:cs typeface="Times New Roman" pitchFamily="18" charset="0"/>
              </a:rPr>
              <a:t>Газоснабжение, будучи частью энергетической системы, обеспечивающей не только единство экономического пространства в Российской Федерации, но и ее стратегические интересы, имеет свои особенности, обусловливающие его повышенную значимость для общества и государства.</a:t>
            </a:r>
            <a:br>
              <a:rPr lang="ru-RU" sz="1600" b="1" dirty="0">
                <a:latin typeface="Times New Roman" pitchFamily="18" charset="0"/>
                <a:cs typeface="Times New Roman" pitchFamily="18" charset="0"/>
              </a:rPr>
            </a:br>
            <a:r>
              <a:rPr lang="ru-RU" sz="1600" dirty="0" smtClean="0">
                <a:latin typeface="Times New Roman" pitchFamily="18" charset="0"/>
                <a:cs typeface="Times New Roman" pitchFamily="18" charset="0"/>
              </a:rPr>
              <a:t>Согласно </a:t>
            </a:r>
            <a:r>
              <a:rPr lang="ru-RU" sz="1600" dirty="0">
                <a:latin typeface="Times New Roman" pitchFamily="18" charset="0"/>
                <a:cs typeface="Times New Roman" pitchFamily="18" charset="0"/>
              </a:rPr>
              <a:t>части третьей статьи 27 Федерального закона "О газоснабжении в Российской Федерации" юридические лица, владеющие на праве собственности или ином законном основании газораспределительными сетями и их объектами и (или) сетями </a:t>
            </a:r>
            <a:r>
              <a:rPr lang="ru-RU" sz="1600" dirty="0" err="1">
                <a:latin typeface="Times New Roman" pitchFamily="18" charset="0"/>
                <a:cs typeface="Times New Roman" pitchFamily="18" charset="0"/>
              </a:rPr>
              <a:t>газопотребления</a:t>
            </a:r>
            <a:r>
              <a:rPr lang="ru-RU" sz="1600" dirty="0">
                <a:latin typeface="Times New Roman" pitchFamily="18" charset="0"/>
                <a:cs typeface="Times New Roman" pitchFamily="18" charset="0"/>
              </a:rPr>
              <a:t> и их объектами, </a:t>
            </a:r>
            <a:r>
              <a:rPr lang="ru-RU" sz="1600" b="1" dirty="0">
                <a:latin typeface="Times New Roman" pitchFamily="18" charset="0"/>
                <a:cs typeface="Times New Roman" pitchFamily="18" charset="0"/>
              </a:rPr>
              <a:t>не вправе препятствовать транспортировке и подаче газа по указанным сетям и их объектам потребителям, а также технологическому присоединению к указанным сетям и их объектам при наличии пропускной способности таких сетей</a:t>
            </a:r>
            <a:r>
              <a:rPr lang="ru-RU" sz="1600" dirty="0">
                <a:latin typeface="Times New Roman" pitchFamily="18" charset="0"/>
                <a:cs typeface="Times New Roman" pitchFamily="18" charset="0"/>
              </a:rPr>
              <a:t>.</a:t>
            </a:r>
            <a:br>
              <a:rPr lang="ru-RU" sz="1600" dirty="0">
                <a:latin typeface="Times New Roman" pitchFamily="18" charset="0"/>
                <a:cs typeface="Times New Roman" pitchFamily="18" charset="0"/>
              </a:rPr>
            </a:br>
            <a:r>
              <a:rPr lang="ru-RU" sz="1600" dirty="0">
                <a:latin typeface="Times New Roman" pitchFamily="18" charset="0"/>
                <a:cs typeface="Times New Roman" pitchFamily="18" charset="0"/>
              </a:rPr>
              <a:t/>
            </a:r>
            <a:br>
              <a:rPr lang="ru-RU" sz="1600" dirty="0">
                <a:latin typeface="Times New Roman" pitchFamily="18" charset="0"/>
                <a:cs typeface="Times New Roman" pitchFamily="18" charset="0"/>
              </a:rPr>
            </a:br>
            <a:endParaRPr lang="ru-RU" sz="1600" dirty="0">
              <a:latin typeface="Times New Roman" pitchFamily="18" charset="0"/>
              <a:cs typeface="Times New Roman" pitchFamily="18" charset="0"/>
            </a:endParaRPr>
          </a:p>
          <a:p>
            <a:pPr algn="just"/>
            <a:r>
              <a:rPr lang="ru-RU" sz="1400" dirty="0">
                <a:latin typeface="Times New Roman" pitchFamily="18" charset="0"/>
                <a:cs typeface="Times New Roman" pitchFamily="18" charset="0"/>
              </a:rPr>
              <a:t/>
            </a:r>
            <a:br>
              <a:rPr lang="ru-RU" sz="1400" dirty="0">
                <a:latin typeface="Times New Roman" pitchFamily="18" charset="0"/>
                <a:cs typeface="Times New Roman" pitchFamily="18" charset="0"/>
              </a:rPr>
            </a:br>
            <a:endParaRPr lang="ru-RU" sz="1400" dirty="0">
              <a:latin typeface="Times New Roman" pitchFamily="18" charset="0"/>
              <a:cs typeface="Times New Roman" pitchFamily="18" charset="0"/>
            </a:endParaRPr>
          </a:p>
          <a:p>
            <a:pPr algn="just"/>
            <a:r>
              <a:rPr lang="ru-RU" sz="1400" dirty="0">
                <a:latin typeface="Times New Roman" pitchFamily="18" charset="0"/>
                <a:cs typeface="Times New Roman" pitchFamily="18" charset="0"/>
              </a:rPr>
              <a:t/>
            </a:r>
            <a:br>
              <a:rPr lang="ru-RU" sz="1400" dirty="0">
                <a:latin typeface="Times New Roman" pitchFamily="18" charset="0"/>
                <a:cs typeface="Times New Roman" pitchFamily="18" charset="0"/>
              </a:rPr>
            </a:br>
            <a:endParaRPr lang="ru-RU" sz="1400" dirty="0">
              <a:latin typeface="Times New Roman" pitchFamily="18" charset="0"/>
              <a:cs typeface="Times New Roman" pitchFamily="18" charset="0"/>
            </a:endParaRPr>
          </a:p>
          <a:p>
            <a:pPr algn="just"/>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3186554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fontScale="90000"/>
          </a:bodyPr>
          <a:lstStyle/>
          <a:p>
            <a:r>
              <a:rPr lang="ru-RU" sz="2400" b="1" dirty="0" smtClean="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сфере энергетики, возникающих из частноправовых отношений</a:t>
            </a:r>
            <a:endParaRPr lang="ru-RU" sz="24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solidFill>
            <a:schemeClr val="accent6">
              <a:lumMod val="60000"/>
              <a:lumOff val="40000"/>
            </a:schemeClr>
          </a:solidFill>
        </p:spPr>
        <p:txBody>
          <a:bodyPr>
            <a:normAutofit/>
          </a:bodyPr>
          <a:lstStyle/>
          <a:p>
            <a:pPr algn="just"/>
            <a:r>
              <a:rPr lang="ru-RU" sz="2400" dirty="0" smtClean="0">
                <a:latin typeface="Times New Roman" panose="02020603050405020304" pitchFamily="18" charset="0"/>
                <a:cs typeface="Times New Roman" panose="02020603050405020304" pitchFamily="18" charset="0"/>
              </a:rPr>
              <a:t>Споры, возникающие из частноправовых отношений, могут касаться отношений, которые складываются  между субъектами частноправовых отношений при осуществлении поиска, добычи, поставки, транспортировки, передачи, хранения энергетических ресурсов, технологического присоединения </a:t>
            </a:r>
            <a:r>
              <a:rPr lang="ru-RU" sz="2400" dirty="0" err="1" smtClean="0">
                <a:latin typeface="Times New Roman" panose="02020603050405020304" pitchFamily="18" charset="0"/>
                <a:cs typeface="Times New Roman" panose="02020603050405020304" pitchFamily="18" charset="0"/>
              </a:rPr>
              <a:t>энергопринимающих</a:t>
            </a:r>
            <a:r>
              <a:rPr lang="ru-RU" sz="2400" dirty="0" smtClean="0">
                <a:latin typeface="Times New Roman" panose="02020603050405020304" pitchFamily="18" charset="0"/>
                <a:cs typeface="Times New Roman" panose="02020603050405020304" pitchFamily="18" charset="0"/>
              </a:rPr>
              <a:t> устройств к энергетическим сетям, проектирования, строительства, реконструкции, модернизации, эксплуатации энергетических объектов, поставки, монтажа энергетического оборудования и др.</a:t>
            </a:r>
          </a:p>
        </p:txBody>
      </p:sp>
    </p:spTree>
    <p:extLst>
      <p:ext uri="{BB962C8B-B14F-4D97-AF65-F5344CB8AC3E}">
        <p14:creationId xmlns:p14="http://schemas.microsoft.com/office/powerpoint/2010/main" val="27869313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связи с осуществлением газификации</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pPr algn="just"/>
            <a:r>
              <a:rPr lang="ru-RU" dirty="0">
                <a:latin typeface="Times New Roman" pitchFamily="18" charset="0"/>
                <a:cs typeface="Times New Roman" pitchFamily="18" charset="0"/>
              </a:rPr>
              <a:t>В соответствии с пунктом 48 Правил подключения (технологического присоединения) газоиспользующего оборудования и объектов капитального строительства к сетям газораспределения, утвержденных Постановлением Правительства Российской Федерации от 13 сентября 2021 года N 1547 </a:t>
            </a:r>
            <a:r>
              <a:rPr lang="ru-RU" b="1" dirty="0">
                <a:latin typeface="Times New Roman" pitchFamily="18" charset="0"/>
                <a:cs typeface="Times New Roman" pitchFamily="18" charset="0"/>
              </a:rPr>
              <a:t>основной абонент (юридическое лицо) не вправе препятствовать подключению (технологическому присоединению) к принадлежащим ему сетям газораспределения и (или) </a:t>
            </a:r>
            <a:r>
              <a:rPr lang="ru-RU" b="1" dirty="0" err="1">
                <a:latin typeface="Times New Roman" pitchFamily="18" charset="0"/>
                <a:cs typeface="Times New Roman" pitchFamily="18" charset="0"/>
              </a:rPr>
              <a:t>газопотребления</a:t>
            </a:r>
            <a:r>
              <a:rPr lang="ru-RU" b="1" dirty="0">
                <a:latin typeface="Times New Roman" pitchFamily="18" charset="0"/>
                <a:cs typeface="Times New Roman" pitchFamily="18" charset="0"/>
              </a:rPr>
              <a:t> при наличии пропускной способности таких </a:t>
            </a:r>
            <a:r>
              <a:rPr lang="ru-RU" b="1" dirty="0" smtClean="0">
                <a:latin typeface="Times New Roman" pitchFamily="18" charset="0"/>
                <a:cs typeface="Times New Roman" pitchFamily="18" charset="0"/>
              </a:rPr>
              <a:t>сетей.</a:t>
            </a:r>
            <a:endParaRPr lang="ru-RU" dirty="0"/>
          </a:p>
        </p:txBody>
      </p:sp>
    </p:spTree>
    <p:extLst>
      <p:ext uri="{BB962C8B-B14F-4D97-AF65-F5344CB8AC3E}">
        <p14:creationId xmlns:p14="http://schemas.microsoft.com/office/powerpoint/2010/main" val="38161221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связи с осуществлением газификации</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55000" lnSpcReduction="20000"/>
          </a:bodyPr>
          <a:lstStyle/>
          <a:p>
            <a:pPr algn="just"/>
            <a:r>
              <a:rPr lang="ru-RU" sz="3500" dirty="0">
                <a:latin typeface="Times New Roman" pitchFamily="18" charset="0"/>
                <a:cs typeface="Times New Roman" pitchFamily="18" charset="0"/>
              </a:rPr>
              <a:t>Из приведенных положений, действующих в системе правового регулирования, следует, что основной абонент не вправе препятствовать подключению (технологическому присоединению) оборудования, объектов капитального строительства новых потребителей газа к принадлежащим ему сетям газораспределения и (или) </a:t>
            </a:r>
            <a:r>
              <a:rPr lang="ru-RU" sz="3500" dirty="0" err="1">
                <a:latin typeface="Times New Roman" pitchFamily="18" charset="0"/>
                <a:cs typeface="Times New Roman" pitchFamily="18" charset="0"/>
              </a:rPr>
              <a:t>газопотребления</a:t>
            </a:r>
            <a:r>
              <a:rPr lang="ru-RU" sz="3500" dirty="0">
                <a:latin typeface="Times New Roman" pitchFamily="18" charset="0"/>
                <a:cs typeface="Times New Roman" pitchFamily="18" charset="0"/>
              </a:rPr>
              <a:t> при наличии пропускной способности этих сетей. </a:t>
            </a:r>
            <a:endParaRPr lang="ru-RU" sz="3500" dirty="0" smtClean="0">
              <a:latin typeface="Times New Roman" pitchFamily="18" charset="0"/>
              <a:cs typeface="Times New Roman" pitchFamily="18" charset="0"/>
            </a:endParaRPr>
          </a:p>
          <a:p>
            <a:pPr algn="just"/>
            <a:r>
              <a:rPr lang="ru-RU" sz="3500" dirty="0" smtClean="0">
                <a:latin typeface="Times New Roman" pitchFamily="18" charset="0"/>
                <a:cs typeface="Times New Roman" pitchFamily="18" charset="0"/>
              </a:rPr>
              <a:t>Такое </a:t>
            </a:r>
            <a:r>
              <a:rPr lang="ru-RU" sz="3500" dirty="0">
                <a:latin typeface="Times New Roman" pitchFamily="18" charset="0"/>
                <a:cs typeface="Times New Roman" pitchFamily="18" charset="0"/>
              </a:rPr>
              <a:t>правовое регулирование основано на технологических особенностях газоснабжения, а также технической и экономической нецелесообразности, а во многих случаях - и невозможности прокладки отдельных газопроводов к объектам каждого потребителя газа</a:t>
            </a:r>
            <a:r>
              <a:rPr lang="ru-RU" sz="3500" dirty="0" smtClean="0">
                <a:latin typeface="Times New Roman" pitchFamily="18" charset="0"/>
                <a:cs typeface="Times New Roman" pitchFamily="18" charset="0"/>
              </a:rPr>
              <a:t>.</a:t>
            </a:r>
          </a:p>
          <a:p>
            <a:pPr algn="just"/>
            <a:r>
              <a:rPr lang="ru-RU" sz="3500" dirty="0" smtClean="0">
                <a:latin typeface="Times New Roman" pitchFamily="18" charset="0"/>
                <a:cs typeface="Times New Roman" pitchFamily="18" charset="0"/>
              </a:rPr>
              <a:t> </a:t>
            </a:r>
            <a:r>
              <a:rPr lang="ru-RU" sz="3500" dirty="0">
                <a:latin typeface="Times New Roman" pitchFamily="18" charset="0"/>
                <a:cs typeface="Times New Roman" pitchFamily="18" charset="0"/>
              </a:rPr>
              <a:t>При этом подключение (технологическое присоединение) к сетям газораспределения новых объектов возможно лишь при наличии достаточной пропускной способности таких сетей с сохранением условий газоснабжения имеющихся потребителей газа и не связано с возложением на основного абонента как их собственника обязанности несения дополнительных расходов</a:t>
            </a:r>
            <a:r>
              <a:rPr lang="ru-RU" dirty="0"/>
              <a:t>.</a:t>
            </a:r>
            <a:br>
              <a:rPr lang="ru-RU" dirty="0"/>
            </a:br>
            <a:endParaRPr lang="ru-RU" dirty="0"/>
          </a:p>
          <a:p>
            <a:endParaRPr lang="ru-RU" dirty="0"/>
          </a:p>
        </p:txBody>
      </p:sp>
    </p:spTree>
    <p:extLst>
      <p:ext uri="{BB962C8B-B14F-4D97-AF65-F5344CB8AC3E}">
        <p14:creationId xmlns:p14="http://schemas.microsoft.com/office/powerpoint/2010/main" val="24211561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связи с осуществлением газификации</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pPr algn="just"/>
            <a:r>
              <a:rPr lang="ru-RU" dirty="0" smtClean="0">
                <a:latin typeface="Times New Roman" pitchFamily="18" charset="0"/>
                <a:cs typeface="Times New Roman" pitchFamily="18" charset="0"/>
              </a:rPr>
              <a:t>Аналогичная позиция изложена в Определении  </a:t>
            </a:r>
            <a:r>
              <a:rPr lang="ru-RU" dirty="0">
                <a:latin typeface="Times New Roman" pitchFamily="18" charset="0"/>
                <a:cs typeface="Times New Roman" pitchFamily="18" charset="0"/>
              </a:rPr>
              <a:t>Конституционного Суда РФ от 18.01.2024 N 6-О</a:t>
            </a:r>
            <a:br>
              <a:rPr lang="ru-RU" dirty="0">
                <a:latin typeface="Times New Roman" pitchFamily="18" charset="0"/>
                <a:cs typeface="Times New Roman" pitchFamily="18" charset="0"/>
              </a:rPr>
            </a:br>
            <a:r>
              <a:rPr lang="ru-RU" dirty="0" smtClean="0">
                <a:latin typeface="Times New Roman" pitchFamily="18" charset="0"/>
                <a:cs typeface="Times New Roman" pitchFamily="18" charset="0"/>
              </a:rPr>
              <a:t>«Об </a:t>
            </a:r>
            <a:r>
              <a:rPr lang="ru-RU" dirty="0">
                <a:latin typeface="Times New Roman" pitchFamily="18" charset="0"/>
                <a:cs typeface="Times New Roman" pitchFamily="18" charset="0"/>
              </a:rPr>
              <a:t>отказе в принятии к рассмотрению жалобы союза содействия в газификации и благоустройстве территории "Союз-Газ" на нарушение его конституционных прав частью третьей статьи 27 Федерального закона "О газоснабжении в Российской Федерации" и пунктом 48 Правил подключения (технологического присоединения) газоиспользующего оборудования и объектов капитального строительства к сетям </a:t>
            </a:r>
            <a:r>
              <a:rPr lang="ru-RU" dirty="0" smtClean="0">
                <a:latin typeface="Times New Roman" pitchFamily="18" charset="0"/>
                <a:cs typeface="Times New Roman" pitchFamily="18" charset="0"/>
              </a:rPr>
              <a:t>газораспределения».</a:t>
            </a:r>
          </a:p>
          <a:p>
            <a:pPr algn="just"/>
            <a:r>
              <a:rPr lang="ru-RU" dirty="0" smtClean="0">
                <a:latin typeface="Times New Roman" pitchFamily="18" charset="0"/>
                <a:cs typeface="Times New Roman" pitchFamily="18" charset="0"/>
              </a:rPr>
              <a:t>См. судебные акты по делу </a:t>
            </a:r>
            <a:r>
              <a:rPr lang="ru-RU" b="1" dirty="0" smtClean="0">
                <a:latin typeface="Times New Roman" pitchFamily="18" charset="0"/>
                <a:cs typeface="Times New Roman" pitchFamily="18" charset="0"/>
              </a:rPr>
              <a:t>А41-13491/2022</a:t>
            </a:r>
            <a:r>
              <a:rPr lang="ru-RU" b="1" dirty="0" smtClean="0"/>
              <a:t>.</a:t>
            </a:r>
            <a:r>
              <a:rPr lang="ru-RU" b="1" dirty="0"/>
              <a:t/>
            </a:r>
            <a:br>
              <a:rPr lang="ru-RU" b="1" dirty="0"/>
            </a:br>
            <a:endParaRPr lang="ru-RU" b="1" dirty="0"/>
          </a:p>
          <a:p>
            <a:pPr algn="just"/>
            <a:r>
              <a:rPr lang="ru-RU"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29609956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200" b="1" dirty="0">
                <a:latin typeface="Times New Roman" panose="02020603050405020304" pitchFamily="18" charset="0"/>
                <a:cs typeface="Times New Roman" panose="02020603050405020304" pitchFamily="18" charset="0"/>
              </a:rPr>
              <a:t>Судебная практика разрешения споров с сетевыми и газораспределительными организациями</a:t>
            </a:r>
            <a:r>
              <a:rPr lang="ru-RU" b="1" dirty="0">
                <a:latin typeface="Times New Roman" panose="02020603050405020304" pitchFamily="18" charset="0"/>
                <a:cs typeface="Times New Roman" panose="02020603050405020304" pitchFamily="18" charset="0"/>
              </a:rPr>
              <a:t> </a:t>
            </a:r>
            <a:endParaRPr lang="ru-RU"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r>
              <a:rPr lang="ru-RU" sz="2400" dirty="0">
                <a:latin typeface="Times New Roman" panose="02020603050405020304" pitchFamily="18" charset="0"/>
                <a:cs typeface="Times New Roman" panose="02020603050405020304" pitchFamily="18" charset="0"/>
              </a:rPr>
              <a:t>В </a:t>
            </a:r>
            <a:r>
              <a:rPr lang="ru-RU" sz="2400" b="1" dirty="0">
                <a:latin typeface="Times New Roman" panose="02020603050405020304" pitchFamily="18" charset="0"/>
                <a:cs typeface="Times New Roman" panose="02020603050405020304" pitchFamily="18" charset="0"/>
              </a:rPr>
              <a:t>Обзоре судебной практики Верховного Суда Российской Федерации N 3 (2022</a:t>
            </a:r>
            <a:r>
              <a:rPr lang="ru-RU" sz="2400" b="1" dirty="0" smtClean="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(утв. Президиумом Верховного Суда РФ 21.12.2022) уделяется внимание разрешению споров с сетевыми и газораспределительными </a:t>
            </a:r>
            <a:r>
              <a:rPr lang="ru-RU" sz="2400" dirty="0" smtClean="0">
                <a:latin typeface="Times New Roman" panose="02020603050405020304" pitchFamily="18" charset="0"/>
                <a:cs typeface="Times New Roman" panose="02020603050405020304" pitchFamily="18" charset="0"/>
              </a:rPr>
              <a:t>организациями. </a:t>
            </a:r>
          </a:p>
          <a:p>
            <a:pPr algn="just"/>
            <a:r>
              <a:rPr lang="ru-RU" sz="2400" dirty="0" smtClean="0">
                <a:latin typeface="Times New Roman" panose="02020603050405020304" pitchFamily="18" charset="0"/>
                <a:cs typeface="Times New Roman" panose="02020603050405020304" pitchFamily="18" charset="0"/>
              </a:rPr>
              <a:t>П.7</a:t>
            </a:r>
            <a:r>
              <a:rPr lang="ru-RU" sz="2400" dirty="0">
                <a:latin typeface="Times New Roman" panose="02020603050405020304" pitchFamily="18" charset="0"/>
                <a:cs typeface="Times New Roman" panose="02020603050405020304" pitchFamily="18" charset="0"/>
              </a:rPr>
              <a:t>. Повторное технологическое присоединение </a:t>
            </a:r>
            <a:r>
              <a:rPr lang="ru-RU" sz="2400" dirty="0" err="1">
                <a:latin typeface="Times New Roman" panose="02020603050405020304" pitchFamily="18" charset="0"/>
                <a:cs typeface="Times New Roman" panose="02020603050405020304" pitchFamily="18" charset="0"/>
              </a:rPr>
              <a:t>энергопринимающего</a:t>
            </a:r>
            <a:r>
              <a:rPr lang="ru-RU" sz="2400" dirty="0">
                <a:latin typeface="Times New Roman" panose="02020603050405020304" pitchFamily="18" charset="0"/>
                <a:cs typeface="Times New Roman" panose="02020603050405020304" pitchFamily="18" charset="0"/>
              </a:rPr>
              <a:t> устройства, которое ранее в надлежащем порядке было технологически присоединено, </a:t>
            </a:r>
            <a:r>
              <a:rPr lang="ru-RU" sz="2400" b="1" dirty="0">
                <a:latin typeface="Times New Roman" panose="02020603050405020304" pitchFamily="18" charset="0"/>
                <a:cs typeface="Times New Roman" panose="02020603050405020304" pitchFamily="18" charset="0"/>
              </a:rPr>
              <a:t>не требуется при смене собственника или иного законного владельца</a:t>
            </a:r>
            <a:r>
              <a:rPr lang="ru-RU" sz="2400" dirty="0"/>
              <a:t>.</a:t>
            </a:r>
            <a:br>
              <a:rPr lang="ru-RU" sz="2400" dirty="0"/>
            </a:br>
            <a:endParaRPr lang="ru-RU" sz="2400" dirty="0"/>
          </a:p>
          <a:p>
            <a:pPr algn="just"/>
            <a:endParaRPr lang="ru-RU" sz="24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4940483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Судебная практика разрешения споров с сетевыми и газораспределительными организациями </a:t>
            </a:r>
            <a:endParaRPr lang="ru-RU" sz="20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lgn="just"/>
            <a:r>
              <a:rPr lang="ru-RU" b="1" dirty="0">
                <a:latin typeface="Times New Roman" panose="02020603050405020304" pitchFamily="18" charset="0"/>
                <a:cs typeface="Times New Roman" panose="02020603050405020304" pitchFamily="18" charset="0"/>
              </a:rPr>
              <a:t>См. подробнее Определение </a:t>
            </a:r>
            <a:r>
              <a:rPr lang="ru-RU" dirty="0">
                <a:latin typeface="Times New Roman" panose="02020603050405020304" pitchFamily="18" charset="0"/>
                <a:cs typeface="Times New Roman" panose="02020603050405020304" pitchFamily="18" charset="0"/>
              </a:rPr>
              <a:t>Судебной коллегии по гражданским делам Верховного Суда Российской Федерации от 26.07.2022 N 39-КГ22-5-К1 (УИД 46RS0002-01-2021-000062-95</a:t>
            </a:r>
            <a:r>
              <a:rPr lang="ru-RU" dirty="0" smtClean="0">
                <a:latin typeface="Times New Roman" panose="02020603050405020304" pitchFamily="18" charset="0"/>
                <a:cs typeface="Times New Roman" panose="02020603050405020304" pitchFamily="18" charset="0"/>
              </a:rPr>
              <a:t>) , которая рассмотрела дело по иску </a:t>
            </a:r>
            <a:r>
              <a:rPr lang="ru-RU" dirty="0" err="1" smtClean="0">
                <a:latin typeface="Times New Roman" panose="02020603050405020304" pitchFamily="18" charset="0"/>
                <a:cs typeface="Times New Roman" panose="02020603050405020304" pitchFamily="18" charset="0"/>
              </a:rPr>
              <a:t>Мелашенко</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Николая </a:t>
            </a:r>
            <a:r>
              <a:rPr lang="ru-RU" dirty="0" smtClean="0">
                <a:latin typeface="Times New Roman" panose="02020603050405020304" pitchFamily="18" charset="0"/>
                <a:cs typeface="Times New Roman" panose="02020603050405020304" pitchFamily="18" charset="0"/>
              </a:rPr>
              <a:t>Ивановича к </a:t>
            </a:r>
            <a:r>
              <a:rPr lang="ru-RU" dirty="0">
                <a:latin typeface="Times New Roman" panose="02020603050405020304" pitchFamily="18" charset="0"/>
                <a:cs typeface="Times New Roman" panose="02020603050405020304" pitchFamily="18" charset="0"/>
              </a:rPr>
              <a:t>АО "</a:t>
            </a:r>
            <a:r>
              <a:rPr lang="ru-RU" dirty="0" err="1">
                <a:latin typeface="Times New Roman" panose="02020603050405020304" pitchFamily="18" charset="0"/>
                <a:cs typeface="Times New Roman" panose="02020603050405020304" pitchFamily="18" charset="0"/>
              </a:rPr>
              <a:t>АтомЭнергоСбыт</a:t>
            </a:r>
            <a:r>
              <a:rPr lang="ru-RU" dirty="0">
                <a:latin typeface="Times New Roman" panose="02020603050405020304" pitchFamily="18" charset="0"/>
                <a:cs typeface="Times New Roman" panose="02020603050405020304" pitchFamily="18" charset="0"/>
              </a:rPr>
              <a:t>" в лице обособленного подразделения  "</a:t>
            </a:r>
            <a:r>
              <a:rPr lang="ru-RU" dirty="0" err="1">
                <a:latin typeface="Times New Roman" panose="02020603050405020304" pitchFamily="18" charset="0"/>
                <a:cs typeface="Times New Roman" panose="02020603050405020304" pitchFamily="18" charset="0"/>
              </a:rPr>
              <a:t>КурскАтомЭнергоСбыт</a:t>
            </a:r>
            <a:r>
              <a:rPr lang="ru-RU" dirty="0">
                <a:latin typeface="Times New Roman" panose="02020603050405020304" pitchFamily="18" charset="0"/>
                <a:cs typeface="Times New Roman" panose="02020603050405020304" pitchFamily="18" charset="0"/>
              </a:rPr>
              <a:t>" (далее - гарантирующий поставщик) о возложении обязанности заключить договор снабжения электрической энергией нежилого помещения - коровника.</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a:p>
            <a:endParaRPr lang="ru-RU" dirty="0"/>
          </a:p>
        </p:txBody>
      </p:sp>
    </p:spTree>
    <p:extLst>
      <p:ext uri="{BB962C8B-B14F-4D97-AF65-F5344CB8AC3E}">
        <p14:creationId xmlns:p14="http://schemas.microsoft.com/office/powerpoint/2010/main" val="19434565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Судебная практика разрешения споров с сетевыми и газораспределительными организациями </a:t>
            </a:r>
            <a:endParaRPr lang="ru-RU" sz="20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algn="just"/>
            <a:r>
              <a:rPr lang="ru-RU" dirty="0" smtClean="0">
                <a:latin typeface="Times New Roman" panose="02020603050405020304" pitchFamily="18" charset="0"/>
                <a:cs typeface="Times New Roman" panose="02020603050405020304" pitchFamily="18" charset="0"/>
              </a:rPr>
              <a:t>Разрешая </a:t>
            </a:r>
            <a:r>
              <a:rPr lang="ru-RU" dirty="0">
                <a:latin typeface="Times New Roman" panose="02020603050405020304" pitchFamily="18" charset="0"/>
                <a:cs typeface="Times New Roman" panose="02020603050405020304" pitchFamily="18" charset="0"/>
              </a:rPr>
              <a:t>спор и отказывая в удовлетворении исковых требований, суд первой инстанции, с которым согласился суд апелляционной инстанции, исходил, в частности, из того, что акт об осуществлении технологического присоединения от 24 марта 2020 г., представленный истцом до расторжения договора энергоснабжения от 1 апреля 2014 г., заключенного между гарантирующим поставщиком и агрофирмой в лице М., не может служить подтверждением надлежащего подключения </a:t>
            </a:r>
            <a:r>
              <a:rPr lang="ru-RU" dirty="0" err="1">
                <a:latin typeface="Times New Roman" panose="02020603050405020304" pitchFamily="18" charset="0"/>
                <a:cs typeface="Times New Roman" panose="02020603050405020304" pitchFamily="18" charset="0"/>
              </a:rPr>
              <a:t>энергопринимающего</a:t>
            </a:r>
            <a:r>
              <a:rPr lang="ru-RU" dirty="0">
                <a:latin typeface="Times New Roman" panose="02020603050405020304" pitchFamily="18" charset="0"/>
                <a:cs typeface="Times New Roman" panose="02020603050405020304" pitchFamily="18" charset="0"/>
              </a:rPr>
              <a:t> устройства к электрическим сетям сетевой организации при заключении нового договора истцом, в обязанности которого входит представление необходимых документов согласно пункту 34 Основных положений функционирования розничных рынков электрической энергии. </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49462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Судебная практика разрешения споров с сетевыми и газораспределительными организациями </a:t>
            </a:r>
            <a:endParaRPr lang="ru-RU" sz="20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r>
              <a:rPr lang="ru-RU" dirty="0">
                <a:latin typeface="Times New Roman" panose="02020603050405020304" pitchFamily="18" charset="0"/>
                <a:cs typeface="Times New Roman" panose="02020603050405020304" pitchFamily="18" charset="0"/>
              </a:rPr>
              <a:t>Судебная коллегия по гражданским делам Верховного Суда Российской Федерации признала состоявшиеся по делу судебные постановления вынесенными с существенным нарушением норм права, отменила их и направила дело на новое рассмотрение в суд первой инстанции, указав в том числе следующее.</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1928603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Судебная практика разрешения споров с сетевыми и газораспределительными организациями </a:t>
            </a:r>
            <a:endParaRPr lang="ru-RU" sz="20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55000" lnSpcReduction="20000"/>
          </a:bodyPr>
          <a:lstStyle/>
          <a:p>
            <a:pPr algn="just"/>
            <a:r>
              <a:rPr lang="ru-RU" dirty="0">
                <a:latin typeface="Times New Roman" panose="02020603050405020304" pitchFamily="18" charset="0"/>
                <a:cs typeface="Times New Roman" panose="02020603050405020304" pitchFamily="18" charset="0"/>
              </a:rPr>
              <a:t>В соответствии со статьей 539 ГК РФ по договору энергоснабжения </a:t>
            </a:r>
            <a:r>
              <a:rPr lang="ru-RU" dirty="0" err="1">
                <a:latin typeface="Times New Roman" panose="02020603050405020304" pitchFamily="18" charset="0"/>
                <a:cs typeface="Times New Roman" panose="02020603050405020304" pitchFamily="18" charset="0"/>
              </a:rPr>
              <a:t>энергоснабжающая</a:t>
            </a:r>
            <a:r>
              <a:rPr lang="ru-RU" dirty="0">
                <a:latin typeface="Times New Roman" panose="02020603050405020304" pitchFamily="18" charset="0"/>
                <a:cs typeface="Times New Roman" panose="02020603050405020304" pitchFamily="18" charset="0"/>
              </a:rPr>
              <a:t> организация обязуется подавать абоненту (потребителю) через присоединенную сеть энергию, а абонент обязуется оплачивать принятую энергию, а также соблюдать предусмотренный договором режим ее потребления, обеспечивать безопасность эксплуатации находящихся в его ведении энергетических сетей и исправность используемых им приборов и оборудования, связанных с потреблением энергии (пункт 1).</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Договор энергоснабжения заключается с абонентом при наличии у него отвечающего установленным техническим требованиям </a:t>
            </a:r>
            <a:r>
              <a:rPr lang="ru-RU" dirty="0" err="1">
                <a:latin typeface="Times New Roman" panose="02020603050405020304" pitchFamily="18" charset="0"/>
                <a:cs typeface="Times New Roman" panose="02020603050405020304" pitchFamily="18" charset="0"/>
              </a:rPr>
              <a:t>энергопринимающего</a:t>
            </a:r>
            <a:r>
              <a:rPr lang="ru-RU" dirty="0">
                <a:latin typeface="Times New Roman" panose="02020603050405020304" pitchFamily="18" charset="0"/>
                <a:cs typeface="Times New Roman" panose="02020603050405020304" pitchFamily="18" charset="0"/>
              </a:rPr>
              <a:t> устройства, присоединенного к сетям </a:t>
            </a:r>
            <a:r>
              <a:rPr lang="ru-RU" dirty="0" err="1">
                <a:latin typeface="Times New Roman" panose="02020603050405020304" pitchFamily="18" charset="0"/>
                <a:cs typeface="Times New Roman" panose="02020603050405020304" pitchFamily="18" charset="0"/>
              </a:rPr>
              <a:t>энергоснабжающей</a:t>
            </a:r>
            <a:r>
              <a:rPr lang="ru-RU" dirty="0">
                <a:latin typeface="Times New Roman" panose="02020603050405020304" pitchFamily="18" charset="0"/>
                <a:cs typeface="Times New Roman" panose="02020603050405020304" pitchFamily="18" charset="0"/>
              </a:rPr>
              <a:t> организации, и другого необходимого оборудования, а также при обеспечении учета потребления энергии (пункт 2). </a:t>
            </a:r>
          </a:p>
          <a:p>
            <a:pPr algn="just"/>
            <a:r>
              <a:rPr lang="ru-RU" dirty="0">
                <a:latin typeface="Times New Roman" panose="02020603050405020304" pitchFamily="18" charset="0"/>
                <a:cs typeface="Times New Roman" panose="02020603050405020304" pitchFamily="18" charset="0"/>
              </a:rPr>
              <a:t>К отношениям по договору снабжения электрической энергией правила данного параграфа применяются, если законом или иными правовыми актами не установлено иное (пункт 4). </a:t>
            </a:r>
          </a:p>
          <a:p>
            <a:endParaRPr lang="ru-RU" dirty="0"/>
          </a:p>
        </p:txBody>
      </p:sp>
    </p:spTree>
    <p:extLst>
      <p:ext uri="{BB962C8B-B14F-4D97-AF65-F5344CB8AC3E}">
        <p14:creationId xmlns:p14="http://schemas.microsoft.com/office/powerpoint/2010/main" val="8280770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Судебная практика разрешения споров с сетевыми и газораспределительными организациями </a:t>
            </a:r>
            <a:endParaRPr lang="ru-RU" sz="20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55000" lnSpcReduction="20000"/>
          </a:bodyPr>
          <a:lstStyle/>
          <a:p>
            <a:pPr algn="just"/>
            <a:r>
              <a:rPr lang="ru-RU" dirty="0">
                <a:latin typeface="Times New Roman" panose="02020603050405020304" pitchFamily="18" charset="0"/>
                <a:cs typeface="Times New Roman" panose="02020603050405020304" pitchFamily="18" charset="0"/>
              </a:rPr>
              <a:t>Правовые основы экономических отношений в сфере электроэнергетики, полномочия органов государственной власти на регулирование этих отношений, основные права и обязанности субъектов электроэнергетики при осуществлении деятельности в сфере электроэнергетики (в том числе производства в режиме комбинированной выработки электрической и тепловой энергии) и потребителей электрической энергии установлены Федеральным законом от 26 марта 2003 г. N 35-ФЗ "Об электроэнергетике</a:t>
            </a:r>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Согласно статье 26 указанного закона технологическое присоединение к объектам электросетевого хозяйства </a:t>
            </a:r>
            <a:r>
              <a:rPr lang="ru-RU" dirty="0" err="1">
                <a:latin typeface="Times New Roman" panose="02020603050405020304" pitchFamily="18" charset="0"/>
                <a:cs typeface="Times New Roman" panose="02020603050405020304" pitchFamily="18" charset="0"/>
              </a:rPr>
              <a:t>энергопринимающих</a:t>
            </a:r>
            <a:r>
              <a:rPr lang="ru-RU" dirty="0">
                <a:latin typeface="Times New Roman" panose="02020603050405020304" pitchFamily="18" charset="0"/>
                <a:cs typeface="Times New Roman" panose="02020603050405020304" pitchFamily="18" charset="0"/>
              </a:rPr>
              <a:t> устройств потребителей электрической энергии, объектов по производству электрической энергии, в том числе объектов </a:t>
            </a:r>
            <a:r>
              <a:rPr lang="ru-RU" dirty="0" err="1">
                <a:latin typeface="Times New Roman" panose="02020603050405020304" pitchFamily="18" charset="0"/>
                <a:cs typeface="Times New Roman" panose="02020603050405020304" pitchFamily="18" charset="0"/>
              </a:rPr>
              <a:t>микрогенерации</a:t>
            </a:r>
            <a:r>
              <a:rPr lang="ru-RU" dirty="0">
                <a:latin typeface="Times New Roman" panose="02020603050405020304" pitchFamily="18" charset="0"/>
                <a:cs typeface="Times New Roman" panose="02020603050405020304" pitchFamily="18" charset="0"/>
              </a:rPr>
              <a:t>, а также объектов электросетевого хозяйства, принадлежащих сетевым организациям и иным лицам (далее также - технологическое присоединение), осуществляется в порядке, установленном Правительством Российской Федерации, и носит однократный характер (пункт 1). </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00738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Судебная практика разрешения споров с сетевыми и газораспределительными организациями </a:t>
            </a:r>
            <a:endParaRPr lang="ru-RU" sz="20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algn="just"/>
            <a:r>
              <a:rPr lang="ru-RU" dirty="0">
                <a:latin typeface="Times New Roman" panose="02020603050405020304" pitchFamily="18" charset="0"/>
                <a:cs typeface="Times New Roman" panose="02020603050405020304" pitchFamily="18" charset="0"/>
              </a:rPr>
              <a:t>В случае, если происходит смена собственника или иного законного владельца </a:t>
            </a:r>
            <a:r>
              <a:rPr lang="ru-RU" dirty="0" err="1">
                <a:latin typeface="Times New Roman" panose="02020603050405020304" pitchFamily="18" charset="0"/>
                <a:cs typeface="Times New Roman" panose="02020603050405020304" pitchFamily="18" charset="0"/>
              </a:rPr>
              <a:t>энергопринимающих</a:t>
            </a:r>
            <a:r>
              <a:rPr lang="ru-RU" dirty="0">
                <a:latin typeface="Times New Roman" panose="02020603050405020304" pitchFamily="18" charset="0"/>
                <a:cs typeface="Times New Roman" panose="02020603050405020304" pitchFamily="18" charset="0"/>
              </a:rPr>
              <a:t> устройств или объектов электроэнергетики, которые ранее в надлежащем порядке были технологически присоединены, а виды производственной деятельности, осуществляемой новым собственником или иным законным владельцем, не влекут за собой пересмотр величины присоединенной мощности и не требуют изменения схемы внешнего электроснабжения и категории надежности электроснабжения, повторное технологическое присоединение не требуется и ранее определенные границы балансовой принадлежности устройств или объектов и ответственности за нарушение правил эксплуатации объектов электросетевого хозяйства не изменяются (пункт 4).</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602230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сфере энергетики, возникающих из частноправовых отношений</a:t>
            </a:r>
            <a:endParaRPr lang="ru-RU" sz="2000" dirty="0"/>
          </a:p>
        </p:txBody>
      </p:sp>
      <p:sp>
        <p:nvSpPr>
          <p:cNvPr id="3" name="Объект 2"/>
          <p:cNvSpPr>
            <a:spLocks noGrp="1"/>
          </p:cNvSpPr>
          <p:nvPr>
            <p:ph idx="1"/>
          </p:nvPr>
        </p:nvSpPr>
        <p:spPr>
          <a:solidFill>
            <a:schemeClr val="accent6">
              <a:lumMod val="60000"/>
              <a:lumOff val="40000"/>
            </a:schemeClr>
          </a:solidFill>
        </p:spPr>
        <p:txBody>
          <a:bodyPr>
            <a:normAutofit fontScale="70000" lnSpcReduction="20000"/>
          </a:bodyPr>
          <a:lstStyle/>
          <a:p>
            <a:pPr algn="just"/>
            <a:r>
              <a:rPr lang="ru-RU" dirty="0" smtClean="0">
                <a:latin typeface="Times New Roman" pitchFamily="18" charset="0"/>
                <a:cs typeface="Times New Roman" pitchFamily="18" charset="0"/>
              </a:rPr>
              <a:t>Согласно статье 118 Конституции Российской Федерации:</a:t>
            </a:r>
          </a:p>
          <a:p>
            <a:pPr algn="just"/>
            <a:r>
              <a:rPr lang="ru-RU" dirty="0" smtClean="0">
                <a:latin typeface="Times New Roman" pitchFamily="18" charset="0"/>
                <a:cs typeface="Times New Roman" pitchFamily="18" charset="0"/>
              </a:rPr>
              <a:t>1. Правосудие </a:t>
            </a:r>
            <a:r>
              <a:rPr lang="ru-RU" dirty="0">
                <a:latin typeface="Times New Roman" pitchFamily="18" charset="0"/>
                <a:cs typeface="Times New Roman" pitchFamily="18" charset="0"/>
              </a:rPr>
              <a:t>в Российской Федерации осуществляется только судом.</a:t>
            </a:r>
            <a:br>
              <a:rPr lang="ru-RU" dirty="0">
                <a:latin typeface="Times New Roman" pitchFamily="18" charset="0"/>
                <a:cs typeface="Times New Roman" pitchFamily="18" charset="0"/>
              </a:rPr>
            </a:br>
            <a:r>
              <a:rPr lang="ru-RU" dirty="0" smtClean="0">
                <a:latin typeface="Times New Roman" pitchFamily="18" charset="0"/>
                <a:cs typeface="Times New Roman" pitchFamily="18" charset="0"/>
              </a:rPr>
              <a:t>2</a:t>
            </a:r>
            <a:r>
              <a:rPr lang="ru-RU" dirty="0">
                <a:latin typeface="Times New Roman" pitchFamily="18" charset="0"/>
                <a:cs typeface="Times New Roman" pitchFamily="18" charset="0"/>
              </a:rPr>
              <a:t>. Судебная власть осуществляется посредством конституционного, гражданского, арбитражного, административного и уголовного </a:t>
            </a:r>
            <a:r>
              <a:rPr lang="ru-RU" dirty="0" smtClean="0">
                <a:latin typeface="Times New Roman" pitchFamily="18" charset="0"/>
                <a:cs typeface="Times New Roman" pitchFamily="18" charset="0"/>
              </a:rPr>
              <a:t>судопроизводства.</a:t>
            </a:r>
            <a:endParaRPr lang="ru-RU" dirty="0">
              <a:latin typeface="Times New Roman" pitchFamily="18" charset="0"/>
              <a:cs typeface="Times New Roman" pitchFamily="18" charset="0"/>
            </a:endParaRPr>
          </a:p>
          <a:p>
            <a:pPr algn="just"/>
            <a:r>
              <a:rPr lang="ru-RU" dirty="0">
                <a:latin typeface="Times New Roman" pitchFamily="18" charset="0"/>
                <a:cs typeface="Times New Roman" pitchFamily="18" charset="0"/>
              </a:rPr>
              <a:t>3. Судебная система Российской Федерации устанавливается Конституцией Российской Федерации и федеральным конституционным законом. Судебную систему Российской Федерации составляют Конституционный Суд Российской Федерации, Верховный Суд Российской Федерации, федеральные суды общей юрисдикции, арбитражные суды, мировые судьи субъектов Российской Федерации. Создание чрезвычайных судов не </a:t>
            </a:r>
            <a:r>
              <a:rPr lang="ru-RU" dirty="0" smtClean="0">
                <a:latin typeface="Times New Roman" pitchFamily="18" charset="0"/>
                <a:cs typeface="Times New Roman" pitchFamily="18" charset="0"/>
              </a:rPr>
              <a:t>допускается.</a:t>
            </a:r>
            <a:endParaRPr lang="ru-RU"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20629707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Судебная практика разрешения споров с сетевыми и газораспределительными организациями </a:t>
            </a:r>
            <a:endParaRPr lang="ru-RU" sz="20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lgn="just"/>
            <a:r>
              <a:rPr lang="ru-RU" dirty="0" smtClean="0">
                <a:latin typeface="Times New Roman" panose="02020603050405020304" pitchFamily="18" charset="0"/>
                <a:cs typeface="Times New Roman" panose="02020603050405020304" pitchFamily="18" charset="0"/>
              </a:rPr>
              <a:t>Верховным Судом РФ подчеркивается, что повторное </a:t>
            </a:r>
            <a:r>
              <a:rPr lang="ru-RU" dirty="0">
                <a:latin typeface="Times New Roman" panose="02020603050405020304" pitchFamily="18" charset="0"/>
                <a:cs typeface="Times New Roman" panose="02020603050405020304" pitchFamily="18" charset="0"/>
              </a:rPr>
              <a:t>технологическое присоединение </a:t>
            </a:r>
            <a:r>
              <a:rPr lang="ru-RU" dirty="0" err="1">
                <a:latin typeface="Times New Roman" panose="02020603050405020304" pitchFamily="18" charset="0"/>
                <a:cs typeface="Times New Roman" panose="02020603050405020304" pitchFamily="18" charset="0"/>
              </a:rPr>
              <a:t>энергопринимающего</a:t>
            </a:r>
            <a:r>
              <a:rPr lang="ru-RU" dirty="0">
                <a:latin typeface="Times New Roman" panose="02020603050405020304" pitchFamily="18" charset="0"/>
                <a:cs typeface="Times New Roman" panose="02020603050405020304" pitchFamily="18" charset="0"/>
              </a:rPr>
              <a:t> устройства, которое ранее в надлежащем порядке было технологически присоединено, не требуется при смене собственника или иного законного владельца в случае, если виды производственной деятельности указанных лиц не влекут за собой пересмотр величины присоединенной мощности и не требуют изменения схемы внешнего электроснабжения и категории надежности электроснабжения.</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8102019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Судебная практика разрешения споров с сетевыми и газораспределительными организациями </a:t>
            </a:r>
            <a:endParaRPr lang="ru-RU" sz="20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p>
            <a:pPr algn="just"/>
            <a:r>
              <a:rPr lang="ru-RU" dirty="0" smtClean="0">
                <a:latin typeface="Times New Roman" panose="02020603050405020304" pitchFamily="18" charset="0"/>
                <a:cs typeface="Times New Roman" panose="02020603050405020304" pitchFamily="18" charset="0"/>
              </a:rPr>
              <a:t>Учитывая вышеизложенное, Верховным Судом Российской Федерации признан неправомерным   вывод нижестоящих судебных инстанций  </a:t>
            </a:r>
            <a:r>
              <a:rPr lang="ru-RU" dirty="0">
                <a:latin typeface="Times New Roman" panose="02020603050405020304" pitchFamily="18" charset="0"/>
                <a:cs typeface="Times New Roman" panose="02020603050405020304" pitchFamily="18" charset="0"/>
              </a:rPr>
              <a:t>о том, что представленный истцом акт об осуществлении технологического присоединения не может расцениваться в качестве документа, подтверждающего подключение </a:t>
            </a:r>
            <a:r>
              <a:rPr lang="ru-RU" dirty="0" err="1">
                <a:latin typeface="Times New Roman" panose="02020603050405020304" pitchFamily="18" charset="0"/>
                <a:cs typeface="Times New Roman" panose="02020603050405020304" pitchFamily="18" charset="0"/>
              </a:rPr>
              <a:t>энергопринимающего</a:t>
            </a:r>
            <a:r>
              <a:rPr lang="ru-RU" dirty="0">
                <a:latin typeface="Times New Roman" panose="02020603050405020304" pitchFamily="18" charset="0"/>
                <a:cs typeface="Times New Roman" panose="02020603050405020304" pitchFamily="18" charset="0"/>
              </a:rPr>
              <a:t> устройства к электрическим сетям сетевой организации в установленном порядке при заключении нового </a:t>
            </a:r>
            <a:r>
              <a:rPr lang="ru-RU" dirty="0" smtClean="0">
                <a:latin typeface="Times New Roman" panose="02020603050405020304" pitchFamily="18" charset="0"/>
                <a:cs typeface="Times New Roman" panose="02020603050405020304" pitchFamily="18" charset="0"/>
              </a:rPr>
              <a:t>договора.</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5235524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связи с платой неучтенного потребления энергии, поставляемой через присоединенную сеть</a:t>
            </a:r>
            <a:endParaRPr lang="ru-RU" sz="20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pPr algn="just"/>
            <a:r>
              <a:rPr lang="ru-RU" b="1" dirty="0" smtClean="0">
                <a:latin typeface="Times New Roman" pitchFamily="18" charset="0"/>
                <a:cs typeface="Times New Roman" pitchFamily="18" charset="0"/>
              </a:rPr>
              <a:t>Также хотелось бы остановиться на судебной практике по спорам в связи с платой неучтенного потребления энергии, поставляемой через присоединенную сеть.</a:t>
            </a:r>
          </a:p>
          <a:p>
            <a:pPr algn="just"/>
            <a:endParaRPr lang="ru-RU" b="1" dirty="0" smtClean="0">
              <a:latin typeface="Times New Roman" pitchFamily="18" charset="0"/>
              <a:cs typeface="Times New Roman" pitchFamily="18" charset="0"/>
            </a:endParaRPr>
          </a:p>
          <a:p>
            <a:pPr algn="just"/>
            <a:r>
              <a:rPr lang="ru-RU" sz="3400" dirty="0" smtClean="0">
                <a:latin typeface="Times New Roman" pitchFamily="18" charset="0"/>
                <a:cs typeface="Times New Roman" pitchFamily="18" charset="0"/>
              </a:rPr>
              <a:t>В </a:t>
            </a:r>
            <a:r>
              <a:rPr lang="ru-RU" sz="3400" dirty="0">
                <a:latin typeface="Times New Roman" pitchFamily="18" charset="0"/>
                <a:cs typeface="Times New Roman" pitchFamily="18" charset="0"/>
              </a:rPr>
              <a:t>целях обеспечения единообразного подхода к разрешению экономических споров, связанных с оплатой неучтенного потребления энергии, поставленной по присоединенной сети, Верховным Судом Российской Федерации </a:t>
            </a:r>
            <a:r>
              <a:rPr lang="ru-RU" sz="3400" dirty="0" smtClean="0">
                <a:latin typeface="Times New Roman" pitchFamily="18" charset="0"/>
                <a:cs typeface="Times New Roman" pitchFamily="18" charset="0"/>
              </a:rPr>
              <a:t>в  </a:t>
            </a:r>
            <a:r>
              <a:rPr lang="ru-RU" sz="3400" b="1" dirty="0" smtClean="0">
                <a:latin typeface="Times New Roman" pitchFamily="18" charset="0"/>
                <a:cs typeface="Times New Roman" pitchFamily="18" charset="0"/>
              </a:rPr>
              <a:t>Обзоре </a:t>
            </a:r>
            <a:r>
              <a:rPr lang="ru-RU" sz="3400" b="1" dirty="0">
                <a:latin typeface="Times New Roman" pitchFamily="18" charset="0"/>
                <a:cs typeface="Times New Roman" pitchFamily="18" charset="0"/>
              </a:rPr>
              <a:t>судебной практики по спорам об оплате неучтенного потребления воды, тепловой и электрической энергии, поставленной по присоединенной </a:t>
            </a:r>
            <a:r>
              <a:rPr lang="ru-RU" sz="3400" b="1" dirty="0" smtClean="0">
                <a:latin typeface="Times New Roman" pitchFamily="18" charset="0"/>
                <a:cs typeface="Times New Roman" pitchFamily="18" charset="0"/>
              </a:rPr>
              <a:t>сети </a:t>
            </a:r>
            <a:r>
              <a:rPr lang="ru-RU" sz="3400" b="1" dirty="0">
                <a:latin typeface="Times New Roman" pitchFamily="18" charset="0"/>
                <a:cs typeface="Times New Roman" pitchFamily="18" charset="0"/>
              </a:rPr>
              <a:t>(утв. Президиумом Верховного Суда РФ 22.12.2021</a:t>
            </a:r>
            <a:r>
              <a:rPr lang="ru-RU" sz="3400" b="1" dirty="0" smtClean="0">
                <a:latin typeface="Times New Roman" pitchFamily="18" charset="0"/>
                <a:cs typeface="Times New Roman" pitchFamily="18" charset="0"/>
              </a:rPr>
              <a:t>) </a:t>
            </a:r>
            <a:r>
              <a:rPr lang="ru-RU" sz="3400" dirty="0" smtClean="0">
                <a:latin typeface="Times New Roman" pitchFamily="18" charset="0"/>
                <a:cs typeface="Times New Roman" pitchFamily="18" charset="0"/>
              </a:rPr>
              <a:t>определены </a:t>
            </a:r>
            <a:r>
              <a:rPr lang="ru-RU" sz="3400" dirty="0">
                <a:latin typeface="Times New Roman" pitchFamily="18" charset="0"/>
                <a:cs typeface="Times New Roman" pitchFamily="18" charset="0"/>
              </a:rPr>
              <a:t>следующие правовые позиции.</a:t>
            </a:r>
            <a:r>
              <a:rPr lang="ru-RU" sz="3400" dirty="0"/>
              <a:t/>
            </a:r>
            <a:br>
              <a:rPr lang="ru-RU" sz="3400" dirty="0"/>
            </a:br>
            <a:endParaRPr lang="ru-RU" sz="3400" dirty="0"/>
          </a:p>
          <a:p>
            <a:endParaRPr lang="ru-RU" dirty="0"/>
          </a:p>
        </p:txBody>
      </p:sp>
    </p:spTree>
    <p:extLst>
      <p:ext uri="{BB962C8B-B14F-4D97-AF65-F5344CB8AC3E}">
        <p14:creationId xmlns:p14="http://schemas.microsoft.com/office/powerpoint/2010/main" val="21745901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связи с платой неучтенного потребления энергии, поставляемой через присоединенную сеть</a:t>
            </a:r>
            <a:endParaRPr lang="ru-RU" sz="20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47500" lnSpcReduction="20000"/>
          </a:bodyPr>
          <a:lstStyle/>
          <a:p>
            <a:pPr algn="just"/>
            <a:r>
              <a:rPr lang="ru-RU" sz="4200" dirty="0">
                <a:latin typeface="Times New Roman" pitchFamily="18" charset="0"/>
                <a:cs typeface="Times New Roman" pitchFamily="18" charset="0"/>
              </a:rPr>
              <a:t>1. </a:t>
            </a:r>
            <a:r>
              <a:rPr lang="ru-RU" sz="4200" b="1" dirty="0">
                <a:latin typeface="Times New Roman" pitchFamily="18" charset="0"/>
                <a:cs typeface="Times New Roman" pitchFamily="18" charset="0"/>
              </a:rPr>
              <a:t>Бездоговорное потребление электроэнергии отсутствует, если факт подачи напряжения в точку присоединения </a:t>
            </a:r>
            <a:r>
              <a:rPr lang="ru-RU" sz="4200" b="1" dirty="0" err="1">
                <a:latin typeface="Times New Roman" pitchFamily="18" charset="0"/>
                <a:cs typeface="Times New Roman" pitchFamily="18" charset="0"/>
              </a:rPr>
              <a:t>энергопринимающего</a:t>
            </a:r>
            <a:r>
              <a:rPr lang="ru-RU" sz="4200" b="1" dirty="0">
                <a:latin typeface="Times New Roman" pitchFamily="18" charset="0"/>
                <a:cs typeface="Times New Roman" pitchFamily="18" charset="0"/>
              </a:rPr>
              <a:t> устройства абонента не доказан</a:t>
            </a:r>
            <a:r>
              <a:rPr lang="ru-RU" sz="4200" dirty="0">
                <a:latin typeface="Times New Roman" pitchFamily="18" charset="0"/>
                <a:cs typeface="Times New Roman" pitchFamily="18" charset="0"/>
              </a:rPr>
              <a:t>.</a:t>
            </a:r>
            <a:br>
              <a:rPr lang="ru-RU" sz="4200" dirty="0">
                <a:latin typeface="Times New Roman" pitchFamily="18" charset="0"/>
                <a:cs typeface="Times New Roman" pitchFamily="18" charset="0"/>
              </a:rPr>
            </a:br>
            <a:r>
              <a:rPr lang="ru-RU" sz="4200" dirty="0" smtClean="0">
                <a:latin typeface="Times New Roman" pitchFamily="18" charset="0"/>
                <a:cs typeface="Times New Roman" pitchFamily="18" charset="0"/>
              </a:rPr>
              <a:t>Исходя </a:t>
            </a:r>
            <a:r>
              <a:rPr lang="ru-RU" sz="4200" dirty="0">
                <a:latin typeface="Times New Roman" pitchFamily="18" charset="0"/>
                <a:cs typeface="Times New Roman" pitchFamily="18" charset="0"/>
              </a:rPr>
              <a:t>из особенностей рассматриваемых правоотношений именно </a:t>
            </a:r>
            <a:r>
              <a:rPr lang="ru-RU" sz="4200" b="1" dirty="0">
                <a:latin typeface="Times New Roman" pitchFamily="18" charset="0"/>
                <a:cs typeface="Times New Roman" pitchFamily="18" charset="0"/>
              </a:rPr>
              <a:t>сетевая организация</a:t>
            </a:r>
            <a:r>
              <a:rPr lang="ru-RU" sz="4200" dirty="0">
                <a:latin typeface="Times New Roman" pitchFamily="18" charset="0"/>
                <a:cs typeface="Times New Roman" pitchFamily="18" charset="0"/>
              </a:rPr>
              <a:t>, ссылающаяся на неучтенное потребление абонентом электрической энергии вследствие отсутствия заключенного с гарантирующим поставщиком договора энергоснабжения, </a:t>
            </a:r>
            <a:r>
              <a:rPr lang="ru-RU" sz="4200" b="1" dirty="0">
                <a:latin typeface="Times New Roman" pitchFamily="18" charset="0"/>
                <a:cs typeface="Times New Roman" pitchFamily="18" charset="0"/>
              </a:rPr>
              <a:t>должна доказать, что у абонента имелись фактические (подача напряжения и мощности) и юридические (составление соответствующих документов) основания для заключения соответствующего </a:t>
            </a:r>
            <a:r>
              <a:rPr lang="ru-RU" sz="4200" b="1" dirty="0" smtClean="0">
                <a:latin typeface="Times New Roman" pitchFamily="18" charset="0"/>
                <a:cs typeface="Times New Roman" pitchFamily="18" charset="0"/>
              </a:rPr>
              <a:t>договора</a:t>
            </a:r>
            <a:r>
              <a:rPr lang="ru-RU" sz="4200" dirty="0" smtClean="0">
                <a:latin typeface="Times New Roman" pitchFamily="18" charset="0"/>
                <a:cs typeface="Times New Roman" pitchFamily="18" charset="0"/>
              </a:rPr>
              <a:t>.</a:t>
            </a:r>
          </a:p>
          <a:p>
            <a:pPr algn="just"/>
            <a:r>
              <a:rPr lang="ru-RU" sz="4200" b="1" dirty="0" smtClean="0">
                <a:latin typeface="Times New Roman" pitchFamily="18" charset="0"/>
                <a:cs typeface="Times New Roman" pitchFamily="18" charset="0"/>
              </a:rPr>
              <a:t>Отсутствие </a:t>
            </a:r>
            <a:r>
              <a:rPr lang="ru-RU" sz="4200" b="1" dirty="0">
                <a:latin typeface="Times New Roman" pitchFamily="18" charset="0"/>
                <a:cs typeface="Times New Roman" pitchFamily="18" charset="0"/>
              </a:rPr>
              <a:t>фактической возможности потреблять ресурс в точке присоединения </a:t>
            </a:r>
            <a:r>
              <a:rPr lang="ru-RU" sz="4200" b="1" dirty="0" err="1">
                <a:latin typeface="Times New Roman" pitchFamily="18" charset="0"/>
                <a:cs typeface="Times New Roman" pitchFamily="18" charset="0"/>
              </a:rPr>
              <a:t>энергопринимающего</a:t>
            </a:r>
            <a:r>
              <a:rPr lang="ru-RU" sz="4200" b="1" dirty="0">
                <a:latin typeface="Times New Roman" pitchFamily="18" charset="0"/>
                <a:cs typeface="Times New Roman" pitchFamily="18" charset="0"/>
              </a:rPr>
              <a:t> устройства абонента исключает основания для взыскания с него платы за бездоговорное потребление электрической энергии.</a:t>
            </a:r>
            <a:br>
              <a:rPr lang="ru-RU" sz="4200" b="1" dirty="0">
                <a:latin typeface="Times New Roman" pitchFamily="18" charset="0"/>
                <a:cs typeface="Times New Roman" pitchFamily="18" charset="0"/>
              </a:rPr>
            </a:br>
            <a:endParaRPr lang="ru-RU" sz="4200" b="1" dirty="0">
              <a:latin typeface="Times New Roman" pitchFamily="18" charset="0"/>
              <a:cs typeface="Times New Roman" pitchFamily="18" charset="0"/>
            </a:endParaRPr>
          </a:p>
          <a:p>
            <a:r>
              <a:rPr lang="ru-RU" dirty="0"/>
              <a:t/>
            </a:r>
            <a:br>
              <a:rPr lang="ru-RU" dirty="0"/>
            </a:br>
            <a:endParaRPr lang="ru-RU" dirty="0"/>
          </a:p>
          <a:p>
            <a:endParaRPr lang="ru-RU" dirty="0"/>
          </a:p>
          <a:p>
            <a:endParaRPr lang="ru-RU" dirty="0"/>
          </a:p>
        </p:txBody>
      </p:sp>
    </p:spTree>
    <p:extLst>
      <p:ext uri="{BB962C8B-B14F-4D97-AF65-F5344CB8AC3E}">
        <p14:creationId xmlns:p14="http://schemas.microsoft.com/office/powerpoint/2010/main" val="25682293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связи с платой неучтенного потребления энергии, поставляемой через присоединенную сеть</a:t>
            </a:r>
            <a:endParaRPr lang="ru-RU" sz="20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25000" lnSpcReduction="20000"/>
          </a:bodyPr>
          <a:lstStyle/>
          <a:p>
            <a:pPr algn="just"/>
            <a:r>
              <a:rPr lang="ru-RU" sz="7200" dirty="0">
                <a:latin typeface="Times New Roman" pitchFamily="18" charset="0"/>
                <a:cs typeface="Times New Roman" pitchFamily="18" charset="0"/>
              </a:rPr>
              <a:t>2. При неизменности количества </a:t>
            </a:r>
            <a:r>
              <a:rPr lang="ru-RU" sz="7200" dirty="0" err="1">
                <a:latin typeface="Times New Roman" pitchFamily="18" charset="0"/>
                <a:cs typeface="Times New Roman" pitchFamily="18" charset="0"/>
              </a:rPr>
              <a:t>теплопотребляющих</a:t>
            </a:r>
            <a:r>
              <a:rPr lang="ru-RU" sz="7200" dirty="0">
                <a:latin typeface="Times New Roman" pitchFamily="18" charset="0"/>
                <a:cs typeface="Times New Roman" pitchFamily="18" charset="0"/>
              </a:rPr>
              <a:t> установок потребителя, включенных в договор, превышение договорного количества тепловой энергии в расчетном месяце не является основанием для применения правил о бездоговорном потреблении тепловой энергии</a:t>
            </a:r>
            <a:r>
              <a:rPr lang="ru-RU" sz="7200" dirty="0" smtClean="0">
                <a:latin typeface="Times New Roman" pitchFamily="18" charset="0"/>
                <a:cs typeface="Times New Roman" pitchFamily="18" charset="0"/>
              </a:rPr>
              <a:t>.</a:t>
            </a:r>
          </a:p>
          <a:p>
            <a:pPr algn="just"/>
            <a:r>
              <a:rPr lang="ru-RU" sz="7200" dirty="0">
                <a:latin typeface="Times New Roman" pitchFamily="18" charset="0"/>
                <a:cs typeface="Times New Roman" pitchFamily="18" charset="0"/>
              </a:rPr>
              <a:t>3. Бездействие гарантирующего поставщика и сетевой организации как профессиональных участников отношений по энергоснабжению, выразившееся в несоблюдении ими установленного действующим законодательством порядка ввода прибора учета в эксплуатацию, его опломбирования и последующей регулярной проверки, не является основанием для возложения на добросовестных абонентов неблагоприятных последствий такого бездействия</a:t>
            </a:r>
            <a:r>
              <a:rPr lang="ru-RU" sz="7200" dirty="0" smtClean="0">
                <a:latin typeface="Times New Roman" pitchFamily="18" charset="0"/>
                <a:cs typeface="Times New Roman" pitchFamily="18" charset="0"/>
              </a:rPr>
              <a:t>.</a:t>
            </a:r>
          </a:p>
          <a:p>
            <a:pPr algn="just"/>
            <a:r>
              <a:rPr lang="ru-RU" sz="7200" dirty="0">
                <a:latin typeface="Times New Roman" pitchFamily="18" charset="0"/>
                <a:cs typeface="Times New Roman" pitchFamily="18" charset="0"/>
              </a:rPr>
              <a:t>4. Гарантирующий поставщик и (или) сетевая организация, ссылающиеся на отсутствие пломбы на приборе учета абонента в обоснование требования об оплате неучтенного потребления электроэнергии, обязаны доказать, что такая пломба была ими своевременно установлена в соответствии с нормативными требованиями, определяющими места установки пломб.</a:t>
            </a:r>
            <a:br>
              <a:rPr lang="ru-RU" sz="7200" dirty="0">
                <a:latin typeface="Times New Roman" pitchFamily="18" charset="0"/>
                <a:cs typeface="Times New Roman" pitchFamily="18" charset="0"/>
              </a:rPr>
            </a:br>
            <a:endParaRPr lang="ru-RU" sz="7200" dirty="0">
              <a:latin typeface="Times New Roman" pitchFamily="18" charset="0"/>
              <a:cs typeface="Times New Roman" pitchFamily="18" charset="0"/>
            </a:endParaRPr>
          </a:p>
          <a:p>
            <a:pPr algn="just"/>
            <a:r>
              <a:rPr lang="ru-RU" sz="7200" dirty="0">
                <a:latin typeface="Times New Roman" pitchFamily="18" charset="0"/>
                <a:cs typeface="Times New Roman" pitchFamily="18" charset="0"/>
              </a:rPr>
              <a:t/>
            </a:r>
            <a:br>
              <a:rPr lang="ru-RU" sz="7200" dirty="0">
                <a:latin typeface="Times New Roman" pitchFamily="18" charset="0"/>
                <a:cs typeface="Times New Roman" pitchFamily="18" charset="0"/>
              </a:rPr>
            </a:br>
            <a:endParaRPr lang="ru-RU" sz="7200" dirty="0">
              <a:latin typeface="Times New Roman" pitchFamily="18" charset="0"/>
              <a:cs typeface="Times New Roman" pitchFamily="18" charset="0"/>
            </a:endParaRPr>
          </a:p>
          <a:p>
            <a:r>
              <a:rPr lang="ru-RU" dirty="0"/>
              <a:t/>
            </a:r>
            <a:br>
              <a:rPr lang="ru-RU" dirty="0"/>
            </a:br>
            <a:endParaRPr lang="ru-RU" dirty="0"/>
          </a:p>
          <a:p>
            <a:endParaRPr lang="ru-RU" b="1" dirty="0"/>
          </a:p>
          <a:p>
            <a:endParaRPr lang="ru-RU" dirty="0"/>
          </a:p>
        </p:txBody>
      </p:sp>
    </p:spTree>
    <p:extLst>
      <p:ext uri="{BB962C8B-B14F-4D97-AF65-F5344CB8AC3E}">
        <p14:creationId xmlns:p14="http://schemas.microsoft.com/office/powerpoint/2010/main" val="17944225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связи с платой неучтенного потребления энергии, поставляемой через присоединенную сеть</a:t>
            </a:r>
            <a:endParaRPr lang="ru-RU" sz="20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62500" lnSpcReduction="20000"/>
          </a:bodyPr>
          <a:lstStyle/>
          <a:p>
            <a:pPr algn="just"/>
            <a:r>
              <a:rPr lang="ru-RU" dirty="0">
                <a:latin typeface="Times New Roman" pitchFamily="18" charset="0"/>
                <a:cs typeface="Times New Roman" pitchFamily="18" charset="0"/>
              </a:rPr>
              <a:t>5. При проведении проверки прибора учета абонента не в месте его установки, в том числе при передаче такого прибора на исследование (экспертизу) иным лицам, сетевая организация обязана заблаговременно уведомить абонента о времени и месте предстоящего исследования в целях предоставления последнему возможности присутствовать при вскрытии транспортировочных пломб и пломб, нанесенных на прибор учета.</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6. </a:t>
            </a:r>
            <a:r>
              <a:rPr lang="ru-RU" dirty="0" err="1">
                <a:latin typeface="Times New Roman" pitchFamily="18" charset="0"/>
                <a:cs typeface="Times New Roman" pitchFamily="18" charset="0"/>
              </a:rPr>
              <a:t>Неуведомление</a:t>
            </a:r>
            <a:r>
              <a:rPr lang="ru-RU" dirty="0">
                <a:latin typeface="Times New Roman" pitchFamily="18" charset="0"/>
                <a:cs typeface="Times New Roman" pitchFamily="18" charset="0"/>
              </a:rPr>
              <a:t> абонента о дате и времени проведения сетевой организацией проверки прибора учета не влияет на действительность составленных по ее результатам актов и не может являться основанием для отказа во взыскании с абонента стоимости неучтенного потребления энергии, если доступ к </a:t>
            </a:r>
            <a:r>
              <a:rPr lang="ru-RU" dirty="0" err="1">
                <a:latin typeface="Times New Roman" pitchFamily="18" charset="0"/>
                <a:cs typeface="Times New Roman" pitchFamily="18" charset="0"/>
              </a:rPr>
              <a:t>энергопринимающим</a:t>
            </a:r>
            <a:r>
              <a:rPr lang="ru-RU" dirty="0">
                <a:latin typeface="Times New Roman" pitchFamily="18" charset="0"/>
                <a:cs typeface="Times New Roman" pitchFamily="18" charset="0"/>
              </a:rPr>
              <a:t> устройствам и расчетному прибору абонента был обеспечен его сотрудниками, включая случаи, когда их полномочия выступать от имени абонента явствовали из обстановки, в которой они действовали.</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a:p>
            <a:pPr algn="just"/>
            <a:endParaRPr lang="ru-RU"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5982755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связи с платой неучтенного потребления энергии, поставляемой через присоединенную сеть</a:t>
            </a:r>
            <a:endParaRPr lang="ru-RU" sz="20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pPr algn="just"/>
            <a:r>
              <a:rPr lang="ru-RU" dirty="0">
                <a:latin typeface="Times New Roman" pitchFamily="18" charset="0"/>
                <a:cs typeface="Times New Roman" pitchFamily="18" charset="0"/>
              </a:rPr>
              <a:t>7. Акт выявления бездоговорного потребления тепловой энергии, в котором не указаны способ и место осуществления такого потребления, описание приборов учета на момент составления указанного акта, не является достаточным доказательством факта бездоговорного потребления и не может служить основанием для применения расчетного способа определения объема подлежащей оплате абонентом тепловой энергии.</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8. Потребление тепловой энергии абонентом, </a:t>
            </a:r>
            <a:r>
              <a:rPr lang="ru-RU" dirty="0" err="1">
                <a:latin typeface="Times New Roman" pitchFamily="18" charset="0"/>
                <a:cs typeface="Times New Roman" pitchFamily="18" charset="0"/>
              </a:rPr>
              <a:t>теплопотребляющие</a:t>
            </a:r>
            <a:r>
              <a:rPr lang="ru-RU" dirty="0">
                <a:latin typeface="Times New Roman" pitchFamily="18" charset="0"/>
                <a:cs typeface="Times New Roman" pitchFamily="18" charset="0"/>
              </a:rPr>
              <a:t> установки которого в установленном порядке подключены к тепловым сетям, не может быть признано бездоговорным при условии внесения абонентом теплоснабжающей организации платы за поставленную тепловую энергию и принятия последней этой платы.</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a:p>
            <a:endParaRPr lang="ru-RU" dirty="0"/>
          </a:p>
          <a:p>
            <a:endParaRPr lang="ru-RU" dirty="0"/>
          </a:p>
        </p:txBody>
      </p:sp>
    </p:spTree>
    <p:extLst>
      <p:ext uri="{BB962C8B-B14F-4D97-AF65-F5344CB8AC3E}">
        <p14:creationId xmlns:p14="http://schemas.microsoft.com/office/powerpoint/2010/main" val="38736085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связи с платой неучтенного потребления энергии, поставляемой через присоединенную сеть</a:t>
            </a:r>
            <a:endParaRPr lang="ru-RU" sz="20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55000" lnSpcReduction="20000"/>
          </a:bodyPr>
          <a:lstStyle/>
          <a:p>
            <a:endParaRPr lang="ru-RU" dirty="0" smtClean="0"/>
          </a:p>
          <a:p>
            <a:pPr algn="just"/>
            <a:r>
              <a:rPr lang="ru-RU" dirty="0">
                <a:latin typeface="Times New Roman" pitchFamily="18" charset="0"/>
                <a:cs typeface="Times New Roman" pitchFamily="18" charset="0"/>
              </a:rPr>
              <a:t>9. В случае надлежащего присоединения объекта абонента к централизованной системе холодного водоснабжения пользование абонентом такой системой не может быть признано самовольным в случае принятия им разумных и достаточных мер по заключению договора водоснабжения.</a:t>
            </a:r>
            <a:br>
              <a:rPr lang="ru-RU" dirty="0">
                <a:latin typeface="Times New Roman" pitchFamily="18" charset="0"/>
                <a:cs typeface="Times New Roman" pitchFamily="18" charset="0"/>
              </a:rPr>
            </a:br>
            <a:endParaRPr lang="ru-RU" dirty="0" smtClean="0">
              <a:latin typeface="Times New Roman" pitchFamily="18" charset="0"/>
              <a:cs typeface="Times New Roman" pitchFamily="18" charset="0"/>
            </a:endParaRPr>
          </a:p>
          <a:p>
            <a:pPr algn="just"/>
            <a:r>
              <a:rPr lang="ru-RU" dirty="0" smtClean="0">
                <a:latin typeface="Times New Roman" pitchFamily="18" charset="0"/>
                <a:cs typeface="Times New Roman" pitchFamily="18" charset="0"/>
              </a:rPr>
              <a:t>10</a:t>
            </a:r>
            <a:r>
              <a:rPr lang="ru-RU" dirty="0">
                <a:latin typeface="Times New Roman" pitchFamily="18" charset="0"/>
                <a:cs typeface="Times New Roman" pitchFamily="18" charset="0"/>
              </a:rPr>
              <a:t>. Проведенная по истечении </a:t>
            </a:r>
            <a:r>
              <a:rPr lang="ru-RU" dirty="0" err="1">
                <a:latin typeface="Times New Roman" pitchFamily="18" charset="0"/>
                <a:cs typeface="Times New Roman" pitchFamily="18" charset="0"/>
              </a:rPr>
              <a:t>межповерочного</a:t>
            </a:r>
            <a:r>
              <a:rPr lang="ru-RU" dirty="0">
                <a:latin typeface="Times New Roman" pitchFamily="18" charset="0"/>
                <a:cs typeface="Times New Roman" pitchFamily="18" charset="0"/>
              </a:rPr>
              <a:t> интервала поверка прибора учета, в результате которой установлено соответствие этого прибора метрологическим требованиям, подтверждает достоверность отображаемых им учетных данных за весь период после истечения срока поверки.</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a:p>
            <a:pPr algn="just"/>
            <a:endParaRPr lang="ru-RU" dirty="0">
              <a:latin typeface="Times New Roman" pitchFamily="18" charset="0"/>
              <a:cs typeface="Times New Roman" pitchFamily="18" charset="0"/>
            </a:endParaRPr>
          </a:p>
          <a:p>
            <a:pPr algn="just"/>
            <a:r>
              <a:rPr lang="ru-RU" dirty="0" smtClean="0">
                <a:latin typeface="Times New Roman" pitchFamily="18" charset="0"/>
                <a:cs typeface="Times New Roman" pitchFamily="18" charset="0"/>
              </a:rPr>
              <a:t>11</a:t>
            </a:r>
            <a:r>
              <a:rPr lang="ru-RU" dirty="0">
                <a:latin typeface="Times New Roman" pitchFamily="18" charset="0"/>
                <a:cs typeface="Times New Roman" pitchFamily="18" charset="0"/>
              </a:rPr>
              <a:t>. Стоимость неучтенного потребления энергии может быть уменьшена судом при доказанности абонентом объема фактического потребления энергии и наличии оснований для снижения его ответственности за допущенные при бездоговорном или </a:t>
            </a:r>
            <a:r>
              <a:rPr lang="ru-RU" dirty="0" err="1">
                <a:latin typeface="Times New Roman" pitchFamily="18" charset="0"/>
                <a:cs typeface="Times New Roman" pitchFamily="18" charset="0"/>
              </a:rPr>
              <a:t>безучетном</a:t>
            </a:r>
            <a:r>
              <a:rPr lang="ru-RU" dirty="0">
                <a:latin typeface="Times New Roman" pitchFamily="18" charset="0"/>
                <a:cs typeface="Times New Roman" pitchFamily="18" charset="0"/>
              </a:rPr>
              <a:t> потреблении нарушения правил пользования энергией.</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28568468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сфере энергетики, возникающих из частноправовых отношений</a:t>
            </a:r>
            <a:endParaRPr lang="ru-RU" sz="20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pPr algn="just"/>
            <a:r>
              <a:rPr lang="ru-RU" dirty="0">
                <a:latin typeface="Times New Roman" pitchFamily="18" charset="0"/>
                <a:cs typeface="Times New Roman" pitchFamily="18" charset="0"/>
              </a:rPr>
              <a:t>12. Совокупный период </a:t>
            </a:r>
            <a:r>
              <a:rPr lang="ru-RU" dirty="0" err="1">
                <a:latin typeface="Times New Roman" pitchFamily="18" charset="0"/>
                <a:cs typeface="Times New Roman" pitchFamily="18" charset="0"/>
              </a:rPr>
              <a:t>безучетного</a:t>
            </a:r>
            <a:r>
              <a:rPr lang="ru-RU" dirty="0">
                <a:latin typeface="Times New Roman" pitchFamily="18" charset="0"/>
                <a:cs typeface="Times New Roman" pitchFamily="18" charset="0"/>
              </a:rPr>
              <a:t> потребления электрической энергии определятся с даты предыдущей проверки прибора учета абонента или с даты, не позднее которой такая проверка должна была быть проведена, до даты выявления факта неучтенного потребления.</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13. Обжалование акта о неучтенном потреблении электроэнергии является надлежащим способом защиты нарушенного права абонента.</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a:p>
            <a:endParaRPr lang="ru-RU" dirty="0"/>
          </a:p>
          <a:p>
            <a:endParaRPr lang="ru-RU" dirty="0"/>
          </a:p>
        </p:txBody>
      </p:sp>
    </p:spTree>
    <p:extLst>
      <p:ext uri="{BB962C8B-B14F-4D97-AF65-F5344CB8AC3E}">
        <p14:creationId xmlns:p14="http://schemas.microsoft.com/office/powerpoint/2010/main" val="27114783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18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сфере энергетики, возникающих из частноправовых отношений</a:t>
            </a:r>
            <a:endParaRPr lang="ru-RU" sz="18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25000" lnSpcReduction="20000"/>
          </a:bodyPr>
          <a:lstStyle/>
          <a:p>
            <a:pPr algn="just"/>
            <a:r>
              <a:rPr lang="ru-RU" sz="6400" dirty="0" smtClean="0">
                <a:latin typeface="Times New Roman" panose="02020603050405020304" pitchFamily="18" charset="0"/>
                <a:cs typeface="Times New Roman" panose="02020603050405020304" pitchFamily="18" charset="0"/>
              </a:rPr>
              <a:t>Приведем также примеры судебной практики.</a:t>
            </a:r>
          </a:p>
          <a:p>
            <a:pPr algn="just"/>
            <a:r>
              <a:rPr lang="ru-RU" sz="6400" dirty="0" smtClean="0">
                <a:latin typeface="Times New Roman" panose="02020603050405020304" pitchFamily="18" charset="0"/>
                <a:cs typeface="Times New Roman" panose="02020603050405020304" pitchFamily="18" charset="0"/>
              </a:rPr>
              <a:t>Целесообразно ознакомиться с судебными актами по делу А66-4249/2023</a:t>
            </a:r>
            <a:r>
              <a:rPr lang="ru-RU" sz="6400" dirty="0">
                <a:latin typeface="Times New Roman" panose="02020603050405020304" pitchFamily="18" charset="0"/>
                <a:cs typeface="Times New Roman" panose="02020603050405020304" pitchFamily="18" charset="0"/>
              </a:rPr>
              <a:t/>
            </a:r>
            <a:br>
              <a:rPr lang="ru-RU" sz="6400" dirty="0">
                <a:latin typeface="Times New Roman" panose="02020603050405020304" pitchFamily="18" charset="0"/>
                <a:cs typeface="Times New Roman" panose="02020603050405020304" pitchFamily="18" charset="0"/>
              </a:rPr>
            </a:br>
            <a:r>
              <a:rPr lang="ru-RU" sz="6400" dirty="0" smtClean="0">
                <a:latin typeface="Times New Roman" panose="02020603050405020304" pitchFamily="18" charset="0"/>
                <a:cs typeface="Times New Roman" panose="02020603050405020304" pitchFamily="18" charset="0"/>
              </a:rPr>
              <a:t>по иску индивидуального </a:t>
            </a:r>
            <a:r>
              <a:rPr lang="ru-RU" sz="6400" dirty="0">
                <a:latin typeface="Times New Roman" panose="02020603050405020304" pitchFamily="18" charset="0"/>
                <a:cs typeface="Times New Roman" panose="02020603050405020304" pitchFamily="18" charset="0"/>
              </a:rPr>
              <a:t>предпринимателя </a:t>
            </a:r>
            <a:r>
              <a:rPr lang="ru-RU" sz="6400" dirty="0" err="1">
                <a:latin typeface="Times New Roman" panose="02020603050405020304" pitchFamily="18" charset="0"/>
                <a:cs typeface="Times New Roman" panose="02020603050405020304" pitchFamily="18" charset="0"/>
              </a:rPr>
              <a:t>Кайяли</a:t>
            </a:r>
            <a:r>
              <a:rPr lang="ru-RU" sz="6400" dirty="0">
                <a:latin typeface="Times New Roman" panose="02020603050405020304" pitchFamily="18" charset="0"/>
                <a:cs typeface="Times New Roman" panose="02020603050405020304" pitchFamily="18" charset="0"/>
              </a:rPr>
              <a:t> </a:t>
            </a:r>
            <a:r>
              <a:rPr lang="ru-RU" sz="6400" dirty="0" err="1" smtClean="0">
                <a:latin typeface="Times New Roman" panose="02020603050405020304" pitchFamily="18" charset="0"/>
                <a:cs typeface="Times New Roman" panose="02020603050405020304" pitchFamily="18" charset="0"/>
              </a:rPr>
              <a:t>Мухабак</a:t>
            </a:r>
            <a:r>
              <a:rPr lang="ru-RU" sz="6400" dirty="0" smtClean="0">
                <a:latin typeface="Times New Roman" panose="02020603050405020304" pitchFamily="18" charset="0"/>
                <a:cs typeface="Times New Roman" panose="02020603050405020304" pitchFamily="18" charset="0"/>
              </a:rPr>
              <a:t> к  акционерному </a:t>
            </a:r>
            <a:r>
              <a:rPr lang="ru-RU" sz="6400" dirty="0">
                <a:latin typeface="Times New Roman" panose="02020603050405020304" pitchFamily="18" charset="0"/>
                <a:cs typeface="Times New Roman" panose="02020603050405020304" pitchFamily="18" charset="0"/>
              </a:rPr>
              <a:t>обществу "</a:t>
            </a:r>
            <a:r>
              <a:rPr lang="ru-RU" sz="6400" dirty="0" err="1">
                <a:latin typeface="Times New Roman" panose="02020603050405020304" pitchFamily="18" charset="0"/>
                <a:cs typeface="Times New Roman" panose="02020603050405020304" pitchFamily="18" charset="0"/>
              </a:rPr>
              <a:t>АтомЭнергоСбыт</a:t>
            </a:r>
            <a:r>
              <a:rPr lang="ru-RU" sz="6400" dirty="0">
                <a:latin typeface="Times New Roman" panose="02020603050405020304" pitchFamily="18" charset="0"/>
                <a:cs typeface="Times New Roman" panose="02020603050405020304" pitchFamily="18" charset="0"/>
              </a:rPr>
              <a:t>" (далее - общество) и публичному акционерному обществу "</a:t>
            </a:r>
            <a:r>
              <a:rPr lang="ru-RU" sz="6400" dirty="0" err="1">
                <a:latin typeface="Times New Roman" panose="02020603050405020304" pitchFamily="18" charset="0"/>
                <a:cs typeface="Times New Roman" panose="02020603050405020304" pitchFamily="18" charset="0"/>
              </a:rPr>
              <a:t>Россети</a:t>
            </a:r>
            <a:r>
              <a:rPr lang="ru-RU" sz="6400" dirty="0">
                <a:latin typeface="Times New Roman" panose="02020603050405020304" pitchFamily="18" charset="0"/>
                <a:cs typeface="Times New Roman" panose="02020603050405020304" pitchFamily="18" charset="0"/>
              </a:rPr>
              <a:t> </a:t>
            </a:r>
            <a:r>
              <a:rPr lang="ru-RU" sz="6400" dirty="0" smtClean="0">
                <a:latin typeface="Times New Roman" panose="02020603050405020304" pitchFamily="18" charset="0"/>
                <a:cs typeface="Times New Roman" panose="02020603050405020304" pitchFamily="18" charset="0"/>
              </a:rPr>
              <a:t>Центр«.</a:t>
            </a:r>
          </a:p>
          <a:p>
            <a:pPr algn="just"/>
            <a:r>
              <a:rPr lang="ru-RU" sz="6400" dirty="0" smtClean="0">
                <a:latin typeface="Times New Roman" panose="02020603050405020304" pitchFamily="18" charset="0"/>
                <a:cs typeface="Times New Roman" panose="02020603050405020304" pitchFamily="18" charset="0"/>
              </a:rPr>
              <a:t>Дело рассматривалось во всех инстанциях.</a:t>
            </a:r>
            <a:r>
              <a:rPr lang="ru-RU" sz="6400" dirty="0">
                <a:latin typeface="Times New Roman" panose="02020603050405020304" pitchFamily="18" charset="0"/>
                <a:cs typeface="Times New Roman" panose="02020603050405020304" pitchFamily="18" charset="0"/>
              </a:rPr>
              <a:t/>
            </a:r>
            <a:br>
              <a:rPr lang="ru-RU" sz="6400" dirty="0">
                <a:latin typeface="Times New Roman" panose="02020603050405020304" pitchFamily="18" charset="0"/>
                <a:cs typeface="Times New Roman" panose="02020603050405020304" pitchFamily="18" charset="0"/>
              </a:rPr>
            </a:br>
            <a:r>
              <a:rPr lang="ru-RU" sz="6400" dirty="0" smtClean="0">
                <a:latin typeface="Times New Roman" panose="02020603050405020304" pitchFamily="18" charset="0"/>
                <a:cs typeface="Times New Roman" panose="02020603050405020304" pitchFamily="18" charset="0"/>
              </a:rPr>
              <a:t>В Определении </a:t>
            </a:r>
            <a:r>
              <a:rPr lang="ru-RU" sz="6400" dirty="0">
                <a:latin typeface="Times New Roman" panose="02020603050405020304" pitchFamily="18" charset="0"/>
                <a:cs typeface="Times New Roman" panose="02020603050405020304" pitchFamily="18" charset="0"/>
              </a:rPr>
              <a:t>Верховного Суда РФ от 10.06.2025 N 307-ЭС25-4391 по делу N </a:t>
            </a:r>
            <a:r>
              <a:rPr lang="ru-RU" sz="6400" dirty="0" smtClean="0">
                <a:latin typeface="Times New Roman" panose="02020603050405020304" pitchFamily="18" charset="0"/>
                <a:cs typeface="Times New Roman" panose="02020603050405020304" pitchFamily="18" charset="0"/>
              </a:rPr>
              <a:t>А66-4249/2023 отмечается, </a:t>
            </a:r>
            <a:r>
              <a:rPr lang="ru-RU" sz="6400" dirty="0">
                <a:latin typeface="Times New Roman" panose="02020603050405020304" pitchFamily="18" charset="0"/>
                <a:cs typeface="Times New Roman" panose="02020603050405020304" pitchFamily="18" charset="0"/>
              </a:rPr>
              <a:t/>
            </a:r>
            <a:br>
              <a:rPr lang="ru-RU" sz="6400" dirty="0">
                <a:latin typeface="Times New Roman" panose="02020603050405020304" pitchFamily="18" charset="0"/>
                <a:cs typeface="Times New Roman" panose="02020603050405020304" pitchFamily="18" charset="0"/>
              </a:rPr>
            </a:br>
            <a:endParaRPr lang="ru-RU" sz="6400" dirty="0">
              <a:latin typeface="Times New Roman" panose="02020603050405020304" pitchFamily="18" charset="0"/>
              <a:cs typeface="Times New Roman" panose="02020603050405020304" pitchFamily="18" charset="0"/>
            </a:endParaRPr>
          </a:p>
          <a:p>
            <a:pPr algn="just"/>
            <a:r>
              <a:rPr lang="ru-RU" sz="6400" dirty="0" smtClean="0">
                <a:latin typeface="Times New Roman" panose="02020603050405020304" pitchFamily="18" charset="0"/>
                <a:cs typeface="Times New Roman" panose="02020603050405020304" pitchFamily="18" charset="0"/>
              </a:rPr>
              <a:t>что суды </a:t>
            </a:r>
            <a:r>
              <a:rPr lang="ru-RU" sz="6400" dirty="0">
                <a:latin typeface="Times New Roman" panose="02020603050405020304" pitchFamily="18" charset="0"/>
                <a:cs typeface="Times New Roman" panose="02020603050405020304" pitchFamily="18" charset="0"/>
              </a:rPr>
              <a:t>пришли к выводу о доказанности факта </a:t>
            </a:r>
            <a:r>
              <a:rPr lang="ru-RU" sz="6400" dirty="0" err="1">
                <a:latin typeface="Times New Roman" panose="02020603050405020304" pitchFamily="18" charset="0"/>
                <a:cs typeface="Times New Roman" panose="02020603050405020304" pitchFamily="18" charset="0"/>
              </a:rPr>
              <a:t>безучетного</a:t>
            </a:r>
            <a:r>
              <a:rPr lang="ru-RU" sz="6400" dirty="0">
                <a:latin typeface="Times New Roman" panose="02020603050405020304" pitchFamily="18" charset="0"/>
                <a:cs typeface="Times New Roman" panose="02020603050405020304" pitchFamily="18" charset="0"/>
              </a:rPr>
              <a:t> потребления предпринимателем электроэнергии, выразившегося в отсутствии ранее установленных пломб на ширме токоведущих частей, а также о соответствии оспариваемого акта о неучтенном потреблении электрической энергии требованиям Основных положений, в связи с чем отказали в удовлетворении первоначального иска предпринимателя и удовлетворили встречные исковые требования общества.</a:t>
            </a:r>
            <a:br>
              <a:rPr lang="ru-RU" sz="6400" dirty="0">
                <a:latin typeface="Times New Roman" panose="02020603050405020304" pitchFamily="18" charset="0"/>
                <a:cs typeface="Times New Roman" panose="02020603050405020304" pitchFamily="18" charset="0"/>
              </a:rPr>
            </a:br>
            <a:endParaRPr lang="ru-RU" sz="6400" dirty="0">
              <a:latin typeface="Times New Roman" panose="02020603050405020304" pitchFamily="18" charset="0"/>
              <a:cs typeface="Times New Roman" panose="02020603050405020304" pitchFamily="18" charset="0"/>
            </a:endParaRPr>
          </a:p>
          <a:p>
            <a:pPr algn="just"/>
            <a:r>
              <a:rPr lang="ru-RU" sz="6400" dirty="0">
                <a:latin typeface="Times New Roman" panose="02020603050405020304" pitchFamily="18" charset="0"/>
                <a:cs typeface="Times New Roman" panose="02020603050405020304" pitchFamily="18" charset="0"/>
              </a:rPr>
              <a:t>Суды указали на то, что отсутствие пломб на ширме токоведущих частей, выполняющей роль дверцы камеры установки трансформаторов тока, предоставляет доступ к открытым, неопломбированным токоведущим частям системы учета и может привести к недоучету потребленной электрической энергии, сокрытию фактического объема потребления ресурса. </a:t>
            </a:r>
          </a:p>
          <a:p>
            <a:endParaRPr lang="ru-RU" sz="6400" dirty="0">
              <a:latin typeface="Times New Roman" panose="02020603050405020304" pitchFamily="18" charset="0"/>
              <a:cs typeface="Times New Roman" panose="02020603050405020304" pitchFamily="18" charset="0"/>
            </a:endParaRPr>
          </a:p>
          <a:p>
            <a:r>
              <a:rPr lang="ru-RU" sz="6400" dirty="0">
                <a:latin typeface="Times New Roman" panose="02020603050405020304" pitchFamily="18" charset="0"/>
                <a:cs typeface="Times New Roman" panose="02020603050405020304" pitchFamily="18" charset="0"/>
              </a:rPr>
              <a:t/>
            </a:r>
            <a:br>
              <a:rPr lang="ru-RU" sz="6400" dirty="0">
                <a:latin typeface="Times New Roman" panose="02020603050405020304" pitchFamily="18" charset="0"/>
                <a:cs typeface="Times New Roman" panose="02020603050405020304" pitchFamily="18" charset="0"/>
              </a:rPr>
            </a:br>
            <a:endParaRPr lang="ru-RU" sz="6400" dirty="0">
              <a:latin typeface="Times New Roman" panose="02020603050405020304" pitchFamily="18" charset="0"/>
              <a:cs typeface="Times New Roman" panose="02020603050405020304" pitchFamily="18" charset="0"/>
            </a:endParaRPr>
          </a:p>
          <a:p>
            <a:endParaRPr lang="ru-RU" dirty="0"/>
          </a:p>
          <a:p>
            <a:endParaRPr lang="ru-RU" dirty="0"/>
          </a:p>
        </p:txBody>
      </p:sp>
    </p:spTree>
    <p:extLst>
      <p:ext uri="{BB962C8B-B14F-4D97-AF65-F5344CB8AC3E}">
        <p14:creationId xmlns:p14="http://schemas.microsoft.com/office/powerpoint/2010/main" val="506848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сфере энергетики, возникающих из частноправовых отношений</a:t>
            </a:r>
            <a:endParaRPr lang="ru-RU" sz="2000" dirty="0"/>
          </a:p>
        </p:txBody>
      </p:sp>
      <p:sp>
        <p:nvSpPr>
          <p:cNvPr id="3" name="Объект 2"/>
          <p:cNvSpPr>
            <a:spLocks noGrp="1"/>
          </p:cNvSpPr>
          <p:nvPr>
            <p:ph idx="1"/>
          </p:nvPr>
        </p:nvSpPr>
        <p:spPr>
          <a:solidFill>
            <a:schemeClr val="accent6">
              <a:lumMod val="60000"/>
              <a:lumOff val="40000"/>
            </a:schemeClr>
          </a:solidFill>
        </p:spPr>
        <p:txBody>
          <a:bodyPr>
            <a:normAutofit fontScale="92500" lnSpcReduction="20000"/>
          </a:bodyPr>
          <a:lstStyle/>
          <a:p>
            <a:pPr algn="just"/>
            <a:r>
              <a:rPr lang="ru-RU" dirty="0" smtClean="0">
                <a:latin typeface="Times New Roman" pitchFamily="18" charset="0"/>
                <a:cs typeface="Times New Roman" pitchFamily="18" charset="0"/>
              </a:rPr>
              <a:t>При рассмотрении споров в сфере энергетики, возникающих из частноправовых отношений, необходимо учитывать, что государственное регулирование оказывает значительное влияние на частноправовые отношения, что характерно для всех отраслей энергетики. Таким образом, самое сложное –это обеспечить баланс интересов частных и публичных. На это неоднократно обращал внимание Конституционный Суд Российской Федерации.</a:t>
            </a:r>
          </a:p>
          <a:p>
            <a:endParaRPr lang="ru-RU" dirty="0"/>
          </a:p>
        </p:txBody>
      </p:sp>
    </p:spTree>
    <p:extLst>
      <p:ext uri="{BB962C8B-B14F-4D97-AF65-F5344CB8AC3E}">
        <p14:creationId xmlns:p14="http://schemas.microsoft.com/office/powerpoint/2010/main" val="5367494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Autofit/>
          </a:bodyPr>
          <a:lstStyle/>
          <a:p>
            <a:r>
              <a:rPr lang="ru-RU" sz="18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сфере энергетики, возникающих из частноправовых отношений</a:t>
            </a:r>
            <a:endParaRPr lang="ru-RU" sz="18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25000" lnSpcReduction="20000"/>
          </a:bodyPr>
          <a:lstStyle/>
          <a:p>
            <a:pPr algn="just"/>
            <a:r>
              <a:rPr lang="ru-RU" sz="7200" dirty="0" smtClean="0">
                <a:latin typeface="Times New Roman" panose="02020603050405020304" pitchFamily="18" charset="0"/>
                <a:cs typeface="Times New Roman" panose="02020603050405020304" pitchFamily="18" charset="0"/>
              </a:rPr>
              <a:t>Также целесообразно ознакомиться с судебными актами по Делу </a:t>
            </a:r>
            <a:r>
              <a:rPr lang="en-US" sz="7200" dirty="0">
                <a:latin typeface="Times New Roman" panose="02020603050405020304" pitchFamily="18" charset="0"/>
                <a:cs typeface="Times New Roman" panose="02020603050405020304" pitchFamily="18" charset="0"/>
              </a:rPr>
              <a:t>N </a:t>
            </a:r>
            <a:r>
              <a:rPr lang="ru-RU" sz="7200" dirty="0" smtClean="0">
                <a:latin typeface="Times New Roman" panose="02020603050405020304" pitchFamily="18" charset="0"/>
                <a:cs typeface="Times New Roman" panose="02020603050405020304" pitchFamily="18" charset="0"/>
              </a:rPr>
              <a:t>А76-31611/2023</a:t>
            </a:r>
          </a:p>
          <a:p>
            <a:endParaRPr lang="ru-RU" sz="5500" dirty="0" smtClean="0">
              <a:latin typeface="Times New Roman" panose="02020603050405020304" pitchFamily="18" charset="0"/>
              <a:cs typeface="Times New Roman" panose="02020603050405020304" pitchFamily="18" charset="0"/>
            </a:endParaRPr>
          </a:p>
          <a:p>
            <a:pPr algn="just"/>
            <a:r>
              <a:rPr lang="ru-RU" sz="7200" dirty="0" smtClean="0">
                <a:latin typeface="Times New Roman" panose="02020603050405020304" pitchFamily="18" charset="0"/>
                <a:cs typeface="Times New Roman" panose="02020603050405020304" pitchFamily="18" charset="0"/>
              </a:rPr>
              <a:t>В Постановлении </a:t>
            </a:r>
            <a:r>
              <a:rPr lang="ru-RU" sz="7200" dirty="0">
                <a:latin typeface="Times New Roman" panose="02020603050405020304" pitchFamily="18" charset="0"/>
                <a:cs typeface="Times New Roman" panose="02020603050405020304" pitchFamily="18" charset="0"/>
              </a:rPr>
              <a:t>Арбитражного суда Уральского округа от 28.02.2025 N Ф09-601/25 по делу N </a:t>
            </a:r>
            <a:r>
              <a:rPr lang="ru-RU" sz="7200" dirty="0" smtClean="0">
                <a:latin typeface="Times New Roman" panose="02020603050405020304" pitchFamily="18" charset="0"/>
                <a:cs typeface="Times New Roman" panose="02020603050405020304" pitchFamily="18" charset="0"/>
              </a:rPr>
              <a:t>А76-31611/2023 отмечается, что ответчик</a:t>
            </a:r>
            <a:r>
              <a:rPr lang="ru-RU" sz="7200" dirty="0">
                <a:latin typeface="Times New Roman" panose="02020603050405020304" pitchFamily="18" charset="0"/>
                <a:cs typeface="Times New Roman" panose="02020603050405020304" pitchFamily="18" charset="0"/>
              </a:rPr>
              <a:t>, действуя разумно, осмотрительно, реализуя минимальный стандарт добросовестного поведения, мог и должен был не допускать выявленного нарушения, однако, такое нарушение им допущено, и о его наличии ответчик не уведомил ни истца по делу, ни сетевую организацию, и прекратил такое нарушение самостоятельно в границах своей балансовой принадлежности только после его выявления, чем дополнительно фактическое наличие такого нарушения по существу подтвердил</a:t>
            </a:r>
            <a:r>
              <a:rPr lang="ru-RU" sz="7200" dirty="0" smtClean="0">
                <a:latin typeface="Times New Roman" panose="02020603050405020304" pitchFamily="18" charset="0"/>
                <a:cs typeface="Times New Roman" panose="02020603050405020304" pitchFamily="18" charset="0"/>
              </a:rPr>
              <a:t>. При </a:t>
            </a:r>
            <a:r>
              <a:rPr lang="ru-RU" sz="7200" dirty="0">
                <a:latin typeface="Times New Roman" panose="02020603050405020304" pitchFamily="18" charset="0"/>
                <a:cs typeface="Times New Roman" panose="02020603050405020304" pitchFamily="18" charset="0"/>
              </a:rPr>
              <a:t>таких обстоятельствах суд апелляционной инстанции пришел к правильному выводу о том, что факт </a:t>
            </a:r>
            <a:r>
              <a:rPr lang="ru-RU" sz="7200" dirty="0" err="1">
                <a:latin typeface="Times New Roman" panose="02020603050405020304" pitchFamily="18" charset="0"/>
                <a:cs typeface="Times New Roman" panose="02020603050405020304" pitchFamily="18" charset="0"/>
              </a:rPr>
              <a:t>безучетного</a:t>
            </a:r>
            <a:r>
              <a:rPr lang="ru-RU" sz="7200" dirty="0">
                <a:latin typeface="Times New Roman" panose="02020603050405020304" pitchFamily="18" charset="0"/>
                <a:cs typeface="Times New Roman" panose="02020603050405020304" pitchFamily="18" charset="0"/>
              </a:rPr>
              <a:t> потребления подтверждается представленными в материалы дела доказательствами. </a:t>
            </a:r>
            <a:endParaRPr lang="ru-RU" sz="7200" dirty="0" smtClean="0">
              <a:latin typeface="Times New Roman" panose="02020603050405020304" pitchFamily="18" charset="0"/>
              <a:cs typeface="Times New Roman" panose="02020603050405020304" pitchFamily="18" charset="0"/>
            </a:endParaRPr>
          </a:p>
          <a:p>
            <a:pPr algn="just"/>
            <a:r>
              <a:rPr lang="ru-RU" sz="7200" dirty="0" smtClean="0">
                <a:latin typeface="Times New Roman" panose="02020603050405020304" pitchFamily="18" charset="0"/>
                <a:cs typeface="Times New Roman" panose="02020603050405020304" pitchFamily="18" charset="0"/>
              </a:rPr>
              <a:t>Определением </a:t>
            </a:r>
            <a:r>
              <a:rPr lang="ru-RU" sz="7200" dirty="0">
                <a:latin typeface="Times New Roman" panose="02020603050405020304" pitchFamily="18" charset="0"/>
                <a:cs typeface="Times New Roman" panose="02020603050405020304" pitchFamily="18" charset="0"/>
              </a:rPr>
              <a:t>Верховного Суда РФ от 09.06.2025 N 309-ЭС25-5000 по делу N </a:t>
            </a:r>
            <a:r>
              <a:rPr lang="ru-RU" sz="7200" dirty="0" smtClean="0">
                <a:latin typeface="Times New Roman" panose="02020603050405020304" pitchFamily="18" charset="0"/>
                <a:cs typeface="Times New Roman" panose="02020603050405020304" pitchFamily="18" charset="0"/>
              </a:rPr>
              <a:t>А76-31611/2023 в  </a:t>
            </a:r>
            <a:r>
              <a:rPr lang="ru-RU" sz="7200" dirty="0">
                <a:latin typeface="Times New Roman" panose="02020603050405020304" pitchFamily="18" charset="0"/>
                <a:cs typeface="Times New Roman" panose="02020603050405020304" pitchFamily="18" charset="0"/>
              </a:rPr>
              <a:t>передаче дела в Судебную коллегию по экономическим спорам Верховного Суда РФ </a:t>
            </a:r>
            <a:r>
              <a:rPr lang="ru-RU" sz="7200" dirty="0" smtClean="0">
                <a:latin typeface="Times New Roman" panose="02020603050405020304" pitchFamily="18" charset="0"/>
                <a:cs typeface="Times New Roman" panose="02020603050405020304" pitchFamily="18" charset="0"/>
              </a:rPr>
              <a:t> было отказано</a:t>
            </a:r>
            <a:r>
              <a:rPr lang="ru-RU" sz="7200" dirty="0">
                <a:latin typeface="Times New Roman" panose="02020603050405020304" pitchFamily="18" charset="0"/>
                <a:cs typeface="Times New Roman" panose="02020603050405020304" pitchFamily="18" charset="0"/>
              </a:rPr>
              <a:t>.</a:t>
            </a:r>
            <a:br>
              <a:rPr lang="ru-RU" sz="7200" dirty="0">
                <a:latin typeface="Times New Roman" panose="02020603050405020304" pitchFamily="18" charset="0"/>
                <a:cs typeface="Times New Roman" panose="02020603050405020304" pitchFamily="18" charset="0"/>
              </a:rPr>
            </a:br>
            <a:endParaRPr lang="ru-RU" sz="7200" dirty="0">
              <a:latin typeface="Times New Roman" panose="02020603050405020304" pitchFamily="18" charset="0"/>
              <a:cs typeface="Times New Roman" panose="02020603050405020304" pitchFamily="18" charset="0"/>
            </a:endParaRPr>
          </a:p>
          <a:p>
            <a:r>
              <a:rPr lang="ru-RU" dirty="0"/>
              <a:t/>
            </a:r>
            <a:br>
              <a:rPr lang="ru-RU" dirty="0"/>
            </a:br>
            <a:endParaRPr lang="ru-RU" dirty="0"/>
          </a:p>
          <a:p>
            <a:endParaRPr lang="ru-RU" dirty="0"/>
          </a:p>
          <a:p>
            <a:r>
              <a:rPr lang="ru-RU" dirty="0"/>
              <a:t/>
            </a:r>
            <a:br>
              <a:rPr lang="ru-RU" dirty="0"/>
            </a:br>
            <a:endParaRPr lang="ru-RU" dirty="0"/>
          </a:p>
          <a:p>
            <a:r>
              <a:rPr lang="ru-RU" dirty="0"/>
              <a:t/>
            </a:r>
            <a:br>
              <a:rPr lang="ru-RU" dirty="0"/>
            </a:br>
            <a:endParaRPr lang="ru-RU" dirty="0"/>
          </a:p>
          <a:p>
            <a:endParaRPr lang="ru-RU" dirty="0"/>
          </a:p>
        </p:txBody>
      </p:sp>
    </p:spTree>
    <p:extLst>
      <p:ext uri="{BB962C8B-B14F-4D97-AF65-F5344CB8AC3E}">
        <p14:creationId xmlns:p14="http://schemas.microsoft.com/office/powerpoint/2010/main" val="344347739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000" b="1" dirty="0" smtClean="0">
                <a:latin typeface="Times New Roman" pitchFamily="18" charset="0"/>
                <a:cs typeface="Times New Roman" pitchFamily="18" charset="0"/>
              </a:rPr>
              <a:t>Судебная практика </a:t>
            </a:r>
            <a:r>
              <a:rPr lang="ru-RU" sz="2000" b="1" dirty="0">
                <a:latin typeface="Times New Roman" pitchFamily="18" charset="0"/>
                <a:cs typeface="Times New Roman" pitchFamily="18" charset="0"/>
              </a:rPr>
              <a:t>применения законодательства об энергоснабжении и оказании коммунальных услуг</a:t>
            </a:r>
            <a:endParaRPr lang="ru-RU" sz="2000" dirty="0"/>
          </a:p>
        </p:txBody>
      </p:sp>
      <p:sp>
        <p:nvSpPr>
          <p:cNvPr id="3" name="Объект 2"/>
          <p:cNvSpPr>
            <a:spLocks noGrp="1"/>
          </p:cNvSpPr>
          <p:nvPr>
            <p:ph idx="1"/>
          </p:nvPr>
        </p:nvSpPr>
        <p:spPr>
          <a:solidFill>
            <a:schemeClr val="accent6">
              <a:lumMod val="60000"/>
              <a:lumOff val="40000"/>
            </a:schemeClr>
          </a:solidFill>
        </p:spPr>
        <p:txBody>
          <a:bodyPr>
            <a:normAutofit fontScale="77500" lnSpcReduction="20000"/>
          </a:bodyPr>
          <a:lstStyle/>
          <a:p>
            <a:pPr algn="just"/>
            <a:r>
              <a:rPr lang="ru-RU" b="1" dirty="0" smtClean="0">
                <a:latin typeface="Times New Roman" pitchFamily="18" charset="0"/>
                <a:cs typeface="Times New Roman" pitchFamily="18" charset="0"/>
              </a:rPr>
              <a:t>Практика </a:t>
            </a:r>
            <a:r>
              <a:rPr lang="ru-RU" b="1" dirty="0">
                <a:latin typeface="Times New Roman" pitchFamily="18" charset="0"/>
                <a:cs typeface="Times New Roman" pitchFamily="18" charset="0"/>
              </a:rPr>
              <a:t>применения законодательства об </a:t>
            </a:r>
            <a:r>
              <a:rPr lang="ru-RU" b="1" dirty="0" smtClean="0">
                <a:latin typeface="Times New Roman" pitchFamily="18" charset="0"/>
                <a:cs typeface="Times New Roman" pitchFamily="18" charset="0"/>
              </a:rPr>
              <a:t>энергоснабжении и </a:t>
            </a:r>
            <a:r>
              <a:rPr lang="ru-RU" b="1" dirty="0">
                <a:latin typeface="Times New Roman" pitchFamily="18" charset="0"/>
                <a:cs typeface="Times New Roman" pitchFamily="18" charset="0"/>
              </a:rPr>
              <a:t>оказании коммунальных услуг</a:t>
            </a:r>
            <a:r>
              <a:rPr lang="ru-RU" dirty="0">
                <a:latin typeface="Times New Roman" pitchFamily="18" charset="0"/>
                <a:cs typeface="Times New Roman" pitchFamily="18" charset="0"/>
              </a:rPr>
              <a:t> </a:t>
            </a:r>
            <a:r>
              <a:rPr lang="ru-RU" dirty="0" smtClean="0">
                <a:latin typeface="Times New Roman" pitchFamily="18" charset="0"/>
                <a:cs typeface="Times New Roman" pitchFamily="18" charset="0"/>
              </a:rPr>
              <a:t>нашла отражение также и в Обзоре </a:t>
            </a:r>
            <a:r>
              <a:rPr lang="ru-RU" dirty="0">
                <a:latin typeface="Times New Roman" pitchFamily="18" charset="0"/>
                <a:cs typeface="Times New Roman" pitchFamily="18" charset="0"/>
              </a:rPr>
              <a:t>судебной практики Верховного Суда Российской Федерации N 1 (2024</a:t>
            </a:r>
            <a:r>
              <a:rPr lang="ru-RU" dirty="0" smtClean="0">
                <a:latin typeface="Times New Roman" pitchFamily="18" charset="0"/>
                <a:cs typeface="Times New Roman" pitchFamily="18" charset="0"/>
              </a:rPr>
              <a:t>), утв</a:t>
            </a:r>
            <a:r>
              <a:rPr lang="ru-RU" dirty="0">
                <a:latin typeface="Times New Roman" pitchFamily="18" charset="0"/>
                <a:cs typeface="Times New Roman" pitchFamily="18" charset="0"/>
              </a:rPr>
              <a:t>. Президиумом Верховного Суда РФ </a:t>
            </a:r>
            <a:r>
              <a:rPr lang="ru-RU" dirty="0" smtClean="0">
                <a:latin typeface="Times New Roman" pitchFamily="18" charset="0"/>
                <a:cs typeface="Times New Roman" pitchFamily="18" charset="0"/>
              </a:rPr>
              <a:t>29.05.2024.</a:t>
            </a:r>
          </a:p>
          <a:p>
            <a:pPr algn="just"/>
            <a:r>
              <a:rPr lang="ru-RU" dirty="0" smtClean="0">
                <a:latin typeface="Times New Roman" pitchFamily="18" charset="0"/>
                <a:cs typeface="Times New Roman" pitchFamily="18" charset="0"/>
              </a:rPr>
              <a:t>В пункте 16 данного Обзора указано, что изменение </a:t>
            </a:r>
            <a:r>
              <a:rPr lang="ru-RU" dirty="0">
                <a:latin typeface="Times New Roman" pitchFamily="18" charset="0"/>
                <a:cs typeface="Times New Roman" pitchFamily="18" charset="0"/>
              </a:rPr>
              <a:t>собственника участка линии, примыкающей к сетям владельца объектов электросетевого хозяйства, которые входят в единую национальную (общероссийскую) электрическую сеть, не освобождает организацию по управлению этой сетью от исполнения договора о порядке использования таких объектов.</a:t>
            </a:r>
            <a:br>
              <a:rPr lang="ru-RU" dirty="0">
                <a:latin typeface="Times New Roman" pitchFamily="18" charset="0"/>
                <a:cs typeface="Times New Roman" pitchFamily="18" charset="0"/>
              </a:rPr>
            </a:br>
            <a:r>
              <a:rPr lang="ru-RU" dirty="0" smtClean="0">
                <a:latin typeface="Times New Roman" pitchFamily="18" charset="0"/>
                <a:cs typeface="Times New Roman" pitchFamily="18" charset="0"/>
              </a:rPr>
              <a:t>Далее в Обзоре приводится анализ судебной практики по указанному вопросу.</a:t>
            </a:r>
            <a:endParaRPr lang="ru-RU" dirty="0">
              <a:latin typeface="Times New Roman" pitchFamily="18" charset="0"/>
              <a:cs typeface="Times New Roman" pitchFamily="18" charset="0"/>
            </a:endParaRPr>
          </a:p>
          <a:p>
            <a:endParaRPr lang="ru-RU" dirty="0"/>
          </a:p>
          <a:p>
            <a:endParaRPr lang="ru-RU" dirty="0"/>
          </a:p>
        </p:txBody>
      </p:sp>
    </p:spTree>
    <p:extLst>
      <p:ext uri="{BB962C8B-B14F-4D97-AF65-F5344CB8AC3E}">
        <p14:creationId xmlns:p14="http://schemas.microsoft.com/office/powerpoint/2010/main" val="137482365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000" b="1" dirty="0">
                <a:latin typeface="Times New Roman" pitchFamily="18" charset="0"/>
                <a:cs typeface="Times New Roman" pitchFamily="18" charset="0"/>
              </a:rPr>
              <a:t>Судебная практика применения законодательства об энергоснабжении и оказании коммунальных услуг</a:t>
            </a:r>
            <a:endParaRPr lang="ru-RU" sz="2000" dirty="0"/>
          </a:p>
        </p:txBody>
      </p:sp>
      <p:sp>
        <p:nvSpPr>
          <p:cNvPr id="3" name="Объект 2"/>
          <p:cNvSpPr>
            <a:spLocks noGrp="1"/>
          </p:cNvSpPr>
          <p:nvPr>
            <p:ph idx="1"/>
          </p:nvPr>
        </p:nvSpPr>
        <p:spPr>
          <a:solidFill>
            <a:schemeClr val="accent6">
              <a:lumMod val="60000"/>
              <a:lumOff val="40000"/>
            </a:schemeClr>
          </a:solidFill>
        </p:spPr>
        <p:txBody>
          <a:bodyPr>
            <a:normAutofit fontScale="85000" lnSpcReduction="20000"/>
          </a:bodyPr>
          <a:lstStyle/>
          <a:p>
            <a:pPr algn="just"/>
            <a:r>
              <a:rPr lang="ru-RU" dirty="0" smtClean="0">
                <a:latin typeface="Times New Roman" pitchFamily="18" charset="0"/>
                <a:cs typeface="Times New Roman" pitchFamily="18" charset="0"/>
              </a:rPr>
              <a:t>Следует также учитывать позицию Конституционного Суда Российской Федерации по вопросу о </a:t>
            </a:r>
            <a:r>
              <a:rPr lang="ru-RU" dirty="0" err="1" smtClean="0">
                <a:latin typeface="Times New Roman" pitchFamily="18" charset="0"/>
                <a:cs typeface="Times New Roman" pitchFamily="18" charset="0"/>
              </a:rPr>
              <a:t>безучетном</a:t>
            </a:r>
            <a:r>
              <a:rPr lang="ru-RU" dirty="0" smtClean="0">
                <a:latin typeface="Times New Roman" pitchFamily="18" charset="0"/>
                <a:cs typeface="Times New Roman" pitchFamily="18" charset="0"/>
              </a:rPr>
              <a:t> потреблении газа при неисправном приборе учета.</a:t>
            </a:r>
          </a:p>
          <a:p>
            <a:pPr algn="just"/>
            <a:r>
              <a:rPr lang="ru-RU" dirty="0" smtClean="0">
                <a:latin typeface="Times New Roman" pitchFamily="18" charset="0"/>
                <a:cs typeface="Times New Roman" pitchFamily="18" charset="0"/>
              </a:rPr>
              <a:t>Остановимся подробнее на положениях Определения </a:t>
            </a:r>
            <a:r>
              <a:rPr lang="ru-RU" dirty="0">
                <a:latin typeface="Times New Roman" pitchFamily="18" charset="0"/>
                <a:cs typeface="Times New Roman" pitchFamily="18" charset="0"/>
              </a:rPr>
              <a:t>Конституционного Суда РФ от 18.01.2024 N </a:t>
            </a:r>
            <a:r>
              <a:rPr lang="ru-RU" dirty="0" smtClean="0">
                <a:latin typeface="Times New Roman" pitchFamily="18" charset="0"/>
                <a:cs typeface="Times New Roman" pitchFamily="18" charset="0"/>
              </a:rPr>
              <a:t>7-О «Об </a:t>
            </a:r>
            <a:r>
              <a:rPr lang="ru-RU" dirty="0">
                <a:latin typeface="Times New Roman" pitchFamily="18" charset="0"/>
                <a:cs typeface="Times New Roman" pitchFamily="18" charset="0"/>
              </a:rPr>
              <a:t>отказе в принятии к рассмотрению жалобы гражданки Астаповой Марины Ивановны на нарушение ее конституционных прав абзацем вторым пункта 28 Правил поставки газа для обеспечения коммунально-бытовых нужд </a:t>
            </a:r>
            <a:r>
              <a:rPr lang="ru-RU" dirty="0" smtClean="0">
                <a:latin typeface="Times New Roman" pitchFamily="18" charset="0"/>
                <a:cs typeface="Times New Roman" pitchFamily="18" charset="0"/>
              </a:rPr>
              <a:t>граждан».</a:t>
            </a:r>
            <a:endParaRPr lang="ru-RU"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4844774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000" b="1" dirty="0">
                <a:latin typeface="Times New Roman" pitchFamily="18" charset="0"/>
                <a:cs typeface="Times New Roman" pitchFamily="18" charset="0"/>
              </a:rPr>
              <a:t>Судебная практика применения законодательства об энергоснабжении и оказании коммунальных услуг</a:t>
            </a:r>
            <a:endParaRPr lang="ru-RU" sz="2000" dirty="0"/>
          </a:p>
        </p:txBody>
      </p:sp>
      <p:sp>
        <p:nvSpPr>
          <p:cNvPr id="3" name="Объект 2"/>
          <p:cNvSpPr>
            <a:spLocks noGrp="1"/>
          </p:cNvSpPr>
          <p:nvPr>
            <p:ph idx="1"/>
          </p:nvPr>
        </p:nvSpPr>
        <p:spPr>
          <a:solidFill>
            <a:schemeClr val="accent6">
              <a:lumMod val="60000"/>
              <a:lumOff val="40000"/>
            </a:schemeClr>
          </a:solidFill>
        </p:spPr>
        <p:txBody>
          <a:bodyPr>
            <a:normAutofit fontScale="47500" lnSpcReduction="20000"/>
          </a:bodyPr>
          <a:lstStyle/>
          <a:p>
            <a:pPr algn="just"/>
            <a:r>
              <a:rPr lang="ru-RU" sz="3600" dirty="0" smtClean="0">
                <a:latin typeface="Times New Roman" pitchFamily="18" charset="0"/>
                <a:cs typeface="Times New Roman" pitchFamily="18" charset="0"/>
              </a:rPr>
              <a:t>Конституционный Суд Российской Федерации установил, что </a:t>
            </a:r>
            <a:r>
              <a:rPr lang="ru-RU" sz="3600" dirty="0">
                <a:latin typeface="Times New Roman" pitchFamily="18" charset="0"/>
                <a:cs typeface="Times New Roman" pitchFamily="18" charset="0"/>
              </a:rPr>
              <a:t>М.И. Астапова, будучи основным квартиросъемщиком, 22 декабря 2011 года заключила с организацией - поставщиком газа договор купли-продажи природного газа. Расход потребления газа в квартире многоквартирного дома определялся по показаниям прибора учета газа, установленного, со слов заявительницы, 18 мая 2016 года, а его последняя плановая проверка, по ее утверждению, проводилась 7 июня 2016 года.</a:t>
            </a:r>
            <a:br>
              <a:rPr lang="ru-RU" sz="3600" dirty="0">
                <a:latin typeface="Times New Roman" pitchFamily="18" charset="0"/>
                <a:cs typeface="Times New Roman" pitchFamily="18" charset="0"/>
              </a:rPr>
            </a:br>
            <a:endParaRPr lang="ru-RU" sz="3600" dirty="0">
              <a:latin typeface="Times New Roman" pitchFamily="18" charset="0"/>
              <a:cs typeface="Times New Roman" pitchFamily="18" charset="0"/>
            </a:endParaRPr>
          </a:p>
          <a:p>
            <a:pPr algn="just"/>
            <a:r>
              <a:rPr lang="ru-RU" sz="3600" dirty="0">
                <a:latin typeface="Times New Roman" pitchFamily="18" charset="0"/>
                <a:cs typeface="Times New Roman" pitchFamily="18" charset="0"/>
              </a:rPr>
              <a:t>19 апреля 2021 года сотрудниками организации - поставщика газа в присутствии и с согласия заявительницы произведено обследование системы газоснабжения ее квартиры, по результатам которого составлен акт проверки, содержащий сведения о выявленных нарушениях, связанных с неисправностью прибора учета газа, и подписанный М.И. Астаповой без замечаний. </a:t>
            </a:r>
          </a:p>
          <a:p>
            <a:pPr algn="just"/>
            <a:r>
              <a:rPr lang="ru-RU" sz="3600" dirty="0">
                <a:latin typeface="Times New Roman" pitchFamily="18" charset="0"/>
                <a:cs typeface="Times New Roman" pitchFamily="18" charset="0"/>
              </a:rPr>
              <a:t>21 апреля 2021 года организация - поставщик газа уведомила М.И. Астапову о необходимости направить прибор учета газа для проведения исследования его неисправности. В последующем заявительница извещена о перерасчете размера платы за потребленный газ в соответствии с пунктом 28 Правил поставки газа для обеспечения коммунально-бытовых нужд граждан за период с 20 октября 2020 года по 1 мая 2021 года с указанием срока для погашения задолженности. </a:t>
            </a:r>
          </a:p>
          <a:p>
            <a:endParaRPr lang="ru-RU" dirty="0"/>
          </a:p>
        </p:txBody>
      </p:sp>
    </p:spTree>
    <p:extLst>
      <p:ext uri="{BB962C8B-B14F-4D97-AF65-F5344CB8AC3E}">
        <p14:creationId xmlns:p14="http://schemas.microsoft.com/office/powerpoint/2010/main" val="31626762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000" b="1" dirty="0">
                <a:latin typeface="Times New Roman" pitchFamily="18" charset="0"/>
                <a:cs typeface="Times New Roman" pitchFamily="18" charset="0"/>
              </a:rPr>
              <a:t>Судебная практика применения законодательства об энергоснабжении и оказании коммунальных услуг</a:t>
            </a:r>
            <a:endParaRPr lang="ru-RU" sz="2000" dirty="0"/>
          </a:p>
        </p:txBody>
      </p:sp>
      <p:sp>
        <p:nvSpPr>
          <p:cNvPr id="3" name="Объект 2"/>
          <p:cNvSpPr>
            <a:spLocks noGrp="1"/>
          </p:cNvSpPr>
          <p:nvPr>
            <p:ph idx="1"/>
          </p:nvPr>
        </p:nvSpPr>
        <p:spPr>
          <a:solidFill>
            <a:schemeClr val="accent6">
              <a:lumMod val="60000"/>
              <a:lumOff val="40000"/>
            </a:schemeClr>
          </a:solidFill>
        </p:spPr>
        <p:txBody>
          <a:bodyPr>
            <a:normAutofit fontScale="40000" lnSpcReduction="20000"/>
          </a:bodyPr>
          <a:lstStyle/>
          <a:p>
            <a:pPr algn="just"/>
            <a:r>
              <a:rPr lang="ru-RU" sz="3500" dirty="0">
                <a:latin typeface="Times New Roman" pitchFamily="18" charset="0"/>
                <a:cs typeface="Times New Roman" pitchFamily="18" charset="0"/>
              </a:rPr>
              <a:t>14 мая 2021 года сотрудниками организации - поставщика газа произведен монтаж нового прибора учета газа. Демонтированный же прибор по результатам проверки, произведенной Федеральным бюджетным учреждением "Государственный региональный центр стандартизации, метрологии и испытаний в Курской области", признан непригодным к применению в связи с тем, что его основная отрицательная погрешность превышает допустимый предел.</a:t>
            </a:r>
            <a:br>
              <a:rPr lang="ru-RU" sz="3500" dirty="0">
                <a:latin typeface="Times New Roman" pitchFamily="18" charset="0"/>
                <a:cs typeface="Times New Roman" pitchFamily="18" charset="0"/>
              </a:rPr>
            </a:br>
            <a:endParaRPr lang="ru-RU" sz="3500" dirty="0">
              <a:latin typeface="Times New Roman" pitchFamily="18" charset="0"/>
              <a:cs typeface="Times New Roman" pitchFamily="18" charset="0"/>
            </a:endParaRPr>
          </a:p>
          <a:p>
            <a:pPr algn="just"/>
            <a:r>
              <a:rPr lang="ru-RU" sz="3500" dirty="0">
                <a:latin typeface="Times New Roman" pitchFamily="18" charset="0"/>
                <a:cs typeface="Times New Roman" pitchFamily="18" charset="0"/>
              </a:rPr>
              <a:t>Ввиду отказа М.И. Астаповой от добровольного погашения задолженности организация - поставщик газа обратилась в суд с иском, в котором требовала взыскать с нее задолженность за природный газ за период с 20 октября 2020 года по 13 мая 2021 года, рассчитав объем потребленного газа по нормативу за 6 месяцев, предшествующих дате выявления неисправности в работе прибора учета газа (19 апреля 2021 года), а также за период с момента выявления указанной неисправности до даты установки нового прибора учета газа (по 13 мая 2021 года включительно) - т.е. всего за 6 месяцев 24 дня. </a:t>
            </a:r>
          </a:p>
          <a:p>
            <a:pPr algn="just"/>
            <a:r>
              <a:rPr lang="ru-RU" sz="3500" dirty="0">
                <a:latin typeface="Times New Roman" pitchFamily="18" charset="0"/>
                <a:cs typeface="Times New Roman" pitchFamily="18" charset="0"/>
              </a:rPr>
              <a:t>Решением мирового судьи от 11 марта 2022 года, оставленным без изменения вышестоящими судами (апелляционное определение от 15 июля 2022 года и определение кассационного суда общей юрисдикции от 15 ноября 2022 года), исковые требования удовлетворены в полном объеме. Суды со ссылкой в том числе на абзац второй пункта </a:t>
            </a:r>
            <a:r>
              <a:rPr lang="ru-RU" sz="3500" dirty="0" smtClean="0">
                <a:latin typeface="Times New Roman" pitchFamily="18" charset="0"/>
                <a:cs typeface="Times New Roman" pitchFamily="18" charset="0"/>
              </a:rPr>
              <a:t>28 Правил </a:t>
            </a:r>
            <a:r>
              <a:rPr lang="ru-RU" sz="3500" dirty="0" err="1">
                <a:latin typeface="Times New Roman" pitchFamily="18" charset="0"/>
                <a:cs typeface="Times New Roman" pitchFamily="18" charset="0"/>
              </a:rPr>
              <a:t>Правил</a:t>
            </a:r>
            <a:r>
              <a:rPr lang="ru-RU" sz="3500" dirty="0">
                <a:latin typeface="Times New Roman" pitchFamily="18" charset="0"/>
                <a:cs typeface="Times New Roman" pitchFamily="18" charset="0"/>
              </a:rPr>
              <a:t> поставки газа для обеспечения коммунально-бытовых нужд граждан</a:t>
            </a:r>
            <a:br>
              <a:rPr lang="ru-RU" sz="3500" dirty="0">
                <a:latin typeface="Times New Roman" pitchFamily="18" charset="0"/>
                <a:cs typeface="Times New Roman" pitchFamily="18" charset="0"/>
              </a:rPr>
            </a:br>
            <a:endParaRPr lang="ru-RU" sz="3500" dirty="0">
              <a:latin typeface="Times New Roman" pitchFamily="18" charset="0"/>
              <a:cs typeface="Times New Roman" pitchFamily="18" charset="0"/>
            </a:endParaRPr>
          </a:p>
          <a:p>
            <a:pPr algn="just"/>
            <a:r>
              <a:rPr lang="ru-RU" sz="3500" dirty="0" smtClean="0">
                <a:latin typeface="Times New Roman" pitchFamily="18" charset="0"/>
                <a:cs typeface="Times New Roman" pitchFamily="18" charset="0"/>
              </a:rPr>
              <a:t>указали</a:t>
            </a:r>
            <a:r>
              <a:rPr lang="ru-RU" sz="3500" dirty="0">
                <a:latin typeface="Times New Roman" pitchFamily="18" charset="0"/>
                <a:cs typeface="Times New Roman" pitchFamily="18" charset="0"/>
              </a:rPr>
              <a:t>, что наличие неисправности прибора учета газа является достаточным основанием для применения расчетного способа определения объема потребления газа - по нормативу потребления; М.И. Астапова в нарушение требований законодательства и условий договора не следила за исправностью прибора учета газа, неисправность которого выявлена поставщиком газа в результате проверки.</a:t>
            </a:r>
            <a:br>
              <a:rPr lang="ru-RU" sz="3500" dirty="0">
                <a:latin typeface="Times New Roman" pitchFamily="18" charset="0"/>
                <a:cs typeface="Times New Roman" pitchFamily="18" charset="0"/>
              </a:rPr>
            </a:br>
            <a:endParaRPr lang="ru-RU" sz="3500" dirty="0">
              <a:latin typeface="Times New Roman" pitchFamily="18" charset="0"/>
              <a:cs typeface="Times New Roman" pitchFamily="18" charset="0"/>
            </a:endParaRPr>
          </a:p>
          <a:p>
            <a:endParaRPr lang="ru-RU" sz="3500" dirty="0">
              <a:latin typeface="Times New Roman" pitchFamily="18" charset="0"/>
              <a:cs typeface="Times New Roman" pitchFamily="18" charset="0"/>
            </a:endParaRPr>
          </a:p>
        </p:txBody>
      </p:sp>
    </p:spTree>
    <p:extLst>
      <p:ext uri="{BB962C8B-B14F-4D97-AF65-F5344CB8AC3E}">
        <p14:creationId xmlns:p14="http://schemas.microsoft.com/office/powerpoint/2010/main" val="8926142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000" b="1" dirty="0">
                <a:latin typeface="Times New Roman" pitchFamily="18" charset="0"/>
                <a:cs typeface="Times New Roman" pitchFamily="18" charset="0"/>
              </a:rPr>
              <a:t>Судебная практика применения законодательства об энергоснабжении и оказании коммунальных услуг</a:t>
            </a:r>
            <a:endParaRPr lang="ru-RU" sz="2000" dirty="0"/>
          </a:p>
        </p:txBody>
      </p:sp>
      <p:sp>
        <p:nvSpPr>
          <p:cNvPr id="3" name="Объект 2"/>
          <p:cNvSpPr>
            <a:spLocks noGrp="1"/>
          </p:cNvSpPr>
          <p:nvPr>
            <p:ph idx="1"/>
          </p:nvPr>
        </p:nvSpPr>
        <p:spPr>
          <a:solidFill>
            <a:schemeClr val="accent6">
              <a:lumMod val="60000"/>
              <a:lumOff val="40000"/>
            </a:schemeClr>
          </a:solidFill>
        </p:spPr>
        <p:txBody>
          <a:bodyPr>
            <a:normAutofit fontScale="92500" lnSpcReduction="20000"/>
          </a:bodyPr>
          <a:lstStyle/>
          <a:p>
            <a:pPr algn="just"/>
            <a:r>
              <a:rPr lang="ru-RU" dirty="0">
                <a:latin typeface="Times New Roman" pitchFamily="18" charset="0"/>
                <a:cs typeface="Times New Roman" pitchFamily="18" charset="0"/>
              </a:rPr>
              <a:t>По мнению М.И. Астаповой, оспариваемая норма не соответствует статье 19 (части 1 и 2) Конституции Российской Федерации в той мере, в какой она по смыслу, придаваемому ей правоприменительной практикой, содержит неопределенность в вопросе установления периода - "со дня проведения последней проверки" - для определения объема потребленного газа по нормативу при выявлении неисправности прибора учета газа поставщиком газа.</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104904655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000" b="1" dirty="0">
                <a:latin typeface="Times New Roman" pitchFamily="18" charset="0"/>
                <a:cs typeface="Times New Roman" pitchFamily="18" charset="0"/>
              </a:rPr>
              <a:t>Судебная практика применения законодательства об энергоснабжении и оказании коммунальных услуг</a:t>
            </a:r>
            <a:endParaRPr lang="ru-RU" sz="2000" dirty="0"/>
          </a:p>
        </p:txBody>
      </p:sp>
      <p:sp>
        <p:nvSpPr>
          <p:cNvPr id="3" name="Объект 2"/>
          <p:cNvSpPr>
            <a:spLocks noGrp="1"/>
          </p:cNvSpPr>
          <p:nvPr>
            <p:ph idx="1"/>
          </p:nvPr>
        </p:nvSpPr>
        <p:spPr>
          <a:solidFill>
            <a:schemeClr val="accent6">
              <a:lumMod val="60000"/>
              <a:lumOff val="40000"/>
            </a:schemeClr>
          </a:solidFill>
        </p:spPr>
        <p:txBody>
          <a:bodyPr>
            <a:normAutofit fontScale="77500" lnSpcReduction="20000"/>
          </a:bodyPr>
          <a:lstStyle/>
          <a:p>
            <a:pPr algn="just"/>
            <a:r>
              <a:rPr lang="ru-RU" dirty="0" smtClean="0">
                <a:latin typeface="Times New Roman" pitchFamily="18" charset="0"/>
                <a:cs typeface="Times New Roman" pitchFamily="18" charset="0"/>
              </a:rPr>
              <a:t>На основании детального анализа норм, регулирующих порядок учета поставляемого газа, Конституционный Суд Российской Федерации указал, что оспариваемый </a:t>
            </a:r>
            <a:r>
              <a:rPr lang="ru-RU" dirty="0">
                <a:latin typeface="Times New Roman" pitchFamily="18" charset="0"/>
                <a:cs typeface="Times New Roman" pitchFamily="18" charset="0"/>
              </a:rPr>
              <a:t>абзац второй пункта 28 Правил, предусматривающий определение объема потребленного газа в соответствии с нормативами, во всяком случае, не более чем за 6 месяцев, в которые включается период до дня, следующего за днем восстановления пломб, </a:t>
            </a:r>
            <a:r>
              <a:rPr lang="ru-RU" b="1" dirty="0">
                <a:latin typeface="Times New Roman" pitchFamily="18" charset="0"/>
                <a:cs typeface="Times New Roman" pitchFamily="18" charset="0"/>
              </a:rPr>
              <a:t>не предполагает произвольного (избирательного) исчисления 6 месяцев за предыдущий период </a:t>
            </a:r>
            <a:r>
              <a:rPr lang="ru-RU" dirty="0">
                <a:latin typeface="Times New Roman" pitchFamily="18" charset="0"/>
                <a:cs typeface="Times New Roman" pitchFamily="18" charset="0"/>
              </a:rPr>
              <a:t>и, следовательно, не может расцениваться как нарушающий конституционные права М.И. Астаповой в указанном ею аспекте.</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38931613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000" b="1" dirty="0">
                <a:latin typeface="Times New Roman" pitchFamily="18" charset="0"/>
                <a:cs typeface="Times New Roman" pitchFamily="18" charset="0"/>
              </a:rPr>
              <a:t>Судебная практика применения законодательства об энергоснабжении и оказании коммунальных услуг</a:t>
            </a:r>
            <a:endParaRPr lang="ru-RU" sz="2000" dirty="0"/>
          </a:p>
        </p:txBody>
      </p:sp>
      <p:sp>
        <p:nvSpPr>
          <p:cNvPr id="3" name="Объект 2"/>
          <p:cNvSpPr>
            <a:spLocks noGrp="1"/>
          </p:cNvSpPr>
          <p:nvPr>
            <p:ph idx="1"/>
          </p:nvPr>
        </p:nvSpPr>
        <p:spPr>
          <a:solidFill>
            <a:schemeClr val="accent6">
              <a:lumMod val="60000"/>
              <a:lumOff val="40000"/>
            </a:schemeClr>
          </a:solidFill>
        </p:spPr>
        <p:txBody>
          <a:bodyPr>
            <a:normAutofit fontScale="62500" lnSpcReduction="20000"/>
          </a:bodyPr>
          <a:lstStyle/>
          <a:p>
            <a:pPr algn="just"/>
            <a:r>
              <a:rPr lang="ru-RU" dirty="0" smtClean="0">
                <a:latin typeface="Times New Roman" pitchFamily="18" charset="0"/>
                <a:cs typeface="Times New Roman" pitchFamily="18" charset="0"/>
              </a:rPr>
              <a:t>Абзац </a:t>
            </a:r>
            <a:r>
              <a:rPr lang="ru-RU" dirty="0">
                <a:latin typeface="Times New Roman" pitchFamily="18" charset="0"/>
                <a:cs typeface="Times New Roman" pitchFamily="18" charset="0"/>
              </a:rPr>
              <a:t>второй пункта </a:t>
            </a:r>
            <a:r>
              <a:rPr lang="ru-RU" dirty="0" smtClean="0">
                <a:latin typeface="Times New Roman" pitchFamily="18" charset="0"/>
                <a:cs typeface="Times New Roman" pitchFamily="18" charset="0"/>
              </a:rPr>
              <a:t>28 Правил </a:t>
            </a:r>
            <a:r>
              <a:rPr lang="ru-RU" dirty="0">
                <a:latin typeface="Times New Roman" pitchFamily="18" charset="0"/>
                <a:cs typeface="Times New Roman" pitchFamily="18" charset="0"/>
              </a:rPr>
              <a:t>поставки газа для обеспечения коммунально-бытовых нужд граждан устанавливает максимальный срок, в течение которого при </a:t>
            </a:r>
            <a:r>
              <a:rPr lang="ru-RU" dirty="0" err="1">
                <a:latin typeface="Times New Roman" pitchFamily="18" charset="0"/>
                <a:cs typeface="Times New Roman" pitchFamily="18" charset="0"/>
              </a:rPr>
              <a:t>безучетном</a:t>
            </a:r>
            <a:r>
              <a:rPr lang="ru-RU" dirty="0">
                <a:latin typeface="Times New Roman" pitchFamily="18" charset="0"/>
                <a:cs typeface="Times New Roman" pitchFamily="18" charset="0"/>
              </a:rPr>
              <a:t> потреблении газа вследствие повреждения пломб или неисправности прибора учета газа, выявленных поставщиком газа, объем потребления данного энергоресурса определяется в соответствии с установленными нормативами его потребления. Такое правовое регулирование направлено на защиту прав определенной категории граждан - потребителей коммунальной услуги (газоснабжение) в силу их положения экономически более слабой стороны договора энергоснабжения в случае такого нарушения, как </a:t>
            </a:r>
            <a:r>
              <a:rPr lang="ru-RU" dirty="0" err="1">
                <a:latin typeface="Times New Roman" pitchFamily="18" charset="0"/>
                <a:cs typeface="Times New Roman" pitchFamily="18" charset="0"/>
              </a:rPr>
              <a:t>безучетное</a:t>
            </a:r>
            <a:r>
              <a:rPr lang="ru-RU" dirty="0">
                <a:latin typeface="Times New Roman" pitchFamily="18" charset="0"/>
                <a:cs typeface="Times New Roman" pitchFamily="18" charset="0"/>
              </a:rPr>
              <a:t> потребление энергии, и на обеспечение баланса интересов потребителя и </a:t>
            </a:r>
            <a:r>
              <a:rPr lang="ru-RU" dirty="0" err="1">
                <a:latin typeface="Times New Roman" pitchFamily="18" charset="0"/>
                <a:cs typeface="Times New Roman" pitchFamily="18" charset="0"/>
              </a:rPr>
              <a:t>энергоснабжающей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ресурсоснабжающей</a:t>
            </a:r>
            <a:r>
              <a:rPr lang="ru-RU" dirty="0">
                <a:latin typeface="Times New Roman" pitchFamily="18" charset="0"/>
                <a:cs typeface="Times New Roman" pitchFamily="18" charset="0"/>
              </a:rPr>
              <a:t>) организации (Определения Конституционного Суда Российской Федерации от 23 апреля 2015 года N 983-О, от 26 ноября 2018 года N 2996-О, от 30 марта 2023 года N 639-О и др.).</a:t>
            </a:r>
            <a:br>
              <a:rPr lang="ru-RU" dirty="0">
                <a:latin typeface="Times New Roman" pitchFamily="18" charset="0"/>
                <a:cs typeface="Times New Roman" pitchFamily="18" charset="0"/>
              </a:rPr>
            </a:br>
            <a:r>
              <a:rPr lang="en-US" dirty="0">
                <a:latin typeface="Times New Roman" pitchFamily="18" charset="0"/>
                <a:cs typeface="Times New Roman" pitchFamily="18" charset="0"/>
                <a:hlinkClick r:id="rId2"/>
              </a:rPr>
              <a:t>https://</a:t>
            </a:r>
            <a:r>
              <a:rPr lang="en-US" dirty="0" smtClean="0">
                <a:latin typeface="Times New Roman" pitchFamily="18" charset="0"/>
                <a:cs typeface="Times New Roman" pitchFamily="18" charset="0"/>
                <a:hlinkClick r:id="rId2"/>
              </a:rPr>
              <a:t>doc.ksrf.ru/decision/KSRFDecision734724.pdf</a:t>
            </a:r>
            <a:r>
              <a:rPr lang="ru-RU"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162331931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400" b="1" dirty="0" smtClean="0">
                <a:latin typeface="Times New Roman" panose="02020603050405020304" pitchFamily="18" charset="0"/>
                <a:cs typeface="Times New Roman" panose="02020603050405020304" pitchFamily="18" charset="0"/>
              </a:rPr>
              <a:t>Судебная практика разрешения споров по </a:t>
            </a:r>
            <a:r>
              <a:rPr lang="ru-RU" sz="2400" b="1" dirty="0" err="1" smtClean="0">
                <a:latin typeface="Times New Roman" panose="02020603050405020304" pitchFamily="18" charset="0"/>
                <a:cs typeface="Times New Roman" panose="02020603050405020304" pitchFamily="18" charset="0"/>
              </a:rPr>
              <a:t>антиисковым</a:t>
            </a:r>
            <a:r>
              <a:rPr lang="ru-RU" sz="2400" b="1" dirty="0" smtClean="0">
                <a:latin typeface="Times New Roman" panose="02020603050405020304" pitchFamily="18" charset="0"/>
                <a:cs typeface="Times New Roman" panose="02020603050405020304" pitchFamily="18" charset="0"/>
              </a:rPr>
              <a:t> запретам</a:t>
            </a:r>
            <a:endParaRPr lang="ru-RU" sz="24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62500" lnSpcReduction="20000"/>
          </a:bodyPr>
          <a:lstStyle/>
          <a:p>
            <a:pPr algn="just"/>
            <a:r>
              <a:rPr lang="ru-RU" dirty="0">
                <a:latin typeface="Times New Roman" panose="02020603050405020304" pitchFamily="18" charset="0"/>
                <a:cs typeface="Times New Roman" panose="02020603050405020304" pitchFamily="18" charset="0"/>
              </a:rPr>
              <a:t>Период непростой внешнеполитической и внешнеэкономической ситуации, принятие ограничительных мер со стороны недружественных государств обусловили формирование правового  регулирования, направленного на защиту интересов лиц, на которых направлены меры ограничительного характера.   </a:t>
            </a:r>
          </a:p>
          <a:p>
            <a:pPr algn="just"/>
            <a:r>
              <a:rPr lang="ru-RU" dirty="0">
                <a:latin typeface="Times New Roman" panose="02020603050405020304" pitchFamily="18" charset="0"/>
                <a:cs typeface="Times New Roman" panose="02020603050405020304" pitchFamily="18" charset="0"/>
              </a:rPr>
              <a:t>В целях установления гарантий обеспечения прав и законных интересов лиц, в отношении которых недружественными иностранными государствами были введены меры ограничительного характера в 2020 году был принят Федеральный закон от 08.06.2020 N 171-ФЗ «О внесении изменений в Арбитражный процессуальный кодекс Российской Федерации в целях защиты прав физических и юридических лиц в связи с мерами ограничительного характера, введенными иностранным государством, государственным объединением и (или) союзом и (или) государственным (межгосударственным) учреждением иностранного государства или государственного объединения и (или) союза».</a:t>
            </a:r>
          </a:p>
          <a:p>
            <a:endParaRPr lang="ru-RU" dirty="0"/>
          </a:p>
          <a:p>
            <a:endParaRPr lang="ru-RU" dirty="0"/>
          </a:p>
        </p:txBody>
      </p:sp>
    </p:spTree>
    <p:extLst>
      <p:ext uri="{BB962C8B-B14F-4D97-AF65-F5344CB8AC3E}">
        <p14:creationId xmlns:p14="http://schemas.microsoft.com/office/powerpoint/2010/main" val="130411113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400" dirty="0">
                <a:latin typeface="Times New Roman" panose="02020603050405020304" pitchFamily="18" charset="0"/>
                <a:cs typeface="Times New Roman" panose="02020603050405020304" pitchFamily="18" charset="0"/>
              </a:rPr>
              <a:t>Судебная практика разрешения споров по </a:t>
            </a:r>
            <a:r>
              <a:rPr lang="ru-RU" sz="2400" dirty="0" err="1">
                <a:latin typeface="Times New Roman" panose="02020603050405020304" pitchFamily="18" charset="0"/>
                <a:cs typeface="Times New Roman" panose="02020603050405020304" pitchFamily="18" charset="0"/>
              </a:rPr>
              <a:t>антиисковым</a:t>
            </a:r>
            <a:r>
              <a:rPr lang="ru-RU" sz="2400" dirty="0">
                <a:latin typeface="Times New Roman" panose="02020603050405020304" pitchFamily="18" charset="0"/>
                <a:cs typeface="Times New Roman" panose="02020603050405020304" pitchFamily="18" charset="0"/>
              </a:rPr>
              <a:t> запретам</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pPr algn="just"/>
            <a:r>
              <a:rPr lang="ru-RU" dirty="0">
                <a:latin typeface="Times New Roman" panose="02020603050405020304" pitchFamily="18" charset="0"/>
                <a:cs typeface="Times New Roman" panose="02020603050405020304" pitchFamily="18" charset="0"/>
              </a:rPr>
              <a:t>Арбитражный процессуальный кодекс Российской Федерации был дополнен статьями 248.1 и 248.2.</a:t>
            </a:r>
          </a:p>
          <a:p>
            <a:pPr algn="just"/>
            <a:r>
              <a:rPr lang="ru-RU" dirty="0">
                <a:latin typeface="Times New Roman" panose="02020603050405020304" pitchFamily="18" charset="0"/>
                <a:cs typeface="Times New Roman" panose="02020603050405020304" pitchFamily="18" charset="0"/>
              </a:rPr>
              <a:t>Статья 248.1. содержит положения об исключительной  компетенции арбитражных судов в Российской Федерации по спорам с участием лиц, в отношении которых введены меры ограничительного характера.</a:t>
            </a:r>
          </a:p>
          <a:p>
            <a:pPr algn="just"/>
            <a:r>
              <a:rPr lang="ru-RU" dirty="0">
                <a:latin typeface="Times New Roman" panose="02020603050405020304" pitchFamily="18" charset="0"/>
                <a:cs typeface="Times New Roman" panose="02020603050405020304" pitchFamily="18" charset="0"/>
              </a:rPr>
              <a:t>Статья 248.2 закрепляет положения о запрете инициировать или продолжать разбирательство по спорам с участием лиц, в отношении которых введены меры ограничительного характера.</a:t>
            </a:r>
          </a:p>
          <a:p>
            <a:pPr algn="just"/>
            <a:r>
              <a:rPr lang="ru-RU" dirty="0">
                <a:latin typeface="Times New Roman" panose="02020603050405020304" pitchFamily="18" charset="0"/>
                <a:cs typeface="Times New Roman" panose="02020603050405020304" pitchFamily="18" charset="0"/>
              </a:rPr>
              <a:t>Судебная практика </a:t>
            </a:r>
            <a:r>
              <a:rPr lang="ru-RU" dirty="0" err="1">
                <a:latin typeface="Times New Roman" panose="02020603050405020304" pitchFamily="18" charset="0"/>
                <a:cs typeface="Times New Roman" panose="02020603050405020304" pitchFamily="18" charset="0"/>
              </a:rPr>
              <a:t>антиисковых</a:t>
            </a:r>
            <a:r>
              <a:rPr lang="ru-RU" dirty="0">
                <a:latin typeface="Times New Roman" panose="02020603050405020304" pitchFamily="18" charset="0"/>
                <a:cs typeface="Times New Roman" panose="02020603050405020304" pitchFamily="18" charset="0"/>
              </a:rPr>
              <a:t> запретов достаточно обширная, в том числе с участием компаний с государственным участием в сфере энергетики.</a:t>
            </a:r>
          </a:p>
          <a:p>
            <a:endParaRPr lang="ru-RU" dirty="0"/>
          </a:p>
        </p:txBody>
      </p:sp>
    </p:spTree>
    <p:extLst>
      <p:ext uri="{BB962C8B-B14F-4D97-AF65-F5344CB8AC3E}">
        <p14:creationId xmlns:p14="http://schemas.microsoft.com/office/powerpoint/2010/main" val="4273518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сфере энергетики, возникающих из частноправовых отношений</a:t>
            </a:r>
            <a:endParaRPr lang="ru-RU" sz="2000" dirty="0"/>
          </a:p>
        </p:txBody>
      </p:sp>
      <p:sp>
        <p:nvSpPr>
          <p:cNvPr id="3" name="Объект 2"/>
          <p:cNvSpPr>
            <a:spLocks noGrp="1"/>
          </p:cNvSpPr>
          <p:nvPr>
            <p:ph idx="1"/>
          </p:nvPr>
        </p:nvSpPr>
        <p:spPr>
          <a:solidFill>
            <a:schemeClr val="accent6">
              <a:lumMod val="60000"/>
              <a:lumOff val="40000"/>
            </a:schemeClr>
          </a:solidFill>
        </p:spPr>
        <p:txBody>
          <a:bodyPr>
            <a:normAutofit fontScale="92500" lnSpcReduction="20000"/>
          </a:bodyPr>
          <a:lstStyle/>
          <a:p>
            <a:pPr algn="just"/>
            <a:r>
              <a:rPr lang="ru-RU" dirty="0" smtClean="0">
                <a:latin typeface="Times New Roman" pitchFamily="18" charset="0"/>
                <a:cs typeface="Times New Roman" pitchFamily="18" charset="0"/>
              </a:rPr>
              <a:t>Остановимся подробнее на положениях Постановления </a:t>
            </a:r>
            <a:r>
              <a:rPr lang="ru-RU" dirty="0">
                <a:latin typeface="Times New Roman" pitchFamily="18" charset="0"/>
                <a:cs typeface="Times New Roman" pitchFamily="18" charset="0"/>
              </a:rPr>
              <a:t>Конституционного Суда РФ от 11.11.2021 N </a:t>
            </a:r>
            <a:r>
              <a:rPr lang="ru-RU" dirty="0" smtClean="0">
                <a:latin typeface="Times New Roman" pitchFamily="18" charset="0"/>
                <a:cs typeface="Times New Roman" pitchFamily="18" charset="0"/>
              </a:rPr>
              <a:t>48-П «По </a:t>
            </a:r>
            <a:r>
              <a:rPr lang="ru-RU" dirty="0">
                <a:latin typeface="Times New Roman" pitchFamily="18" charset="0"/>
                <a:cs typeface="Times New Roman" pitchFamily="18" charset="0"/>
              </a:rPr>
              <a:t>делу о проверке конституционности положений пункта 6 части четвертой статьи 392 Гражданского процессуального кодекса Российской Федерации, пункта 1 статьи 222 Гражданского кодекса Российской Федерации и статьи 32 Федерального закона </a:t>
            </a:r>
            <a:r>
              <a:rPr lang="ru-RU" dirty="0" smtClean="0">
                <a:latin typeface="Times New Roman" pitchFamily="18" charset="0"/>
                <a:cs typeface="Times New Roman" pitchFamily="18" charset="0"/>
              </a:rPr>
              <a:t>«О </a:t>
            </a:r>
            <a:r>
              <a:rPr lang="ru-RU" dirty="0">
                <a:latin typeface="Times New Roman" pitchFamily="18" charset="0"/>
                <a:cs typeface="Times New Roman" pitchFamily="18" charset="0"/>
              </a:rPr>
              <a:t>газоснабжении в Российской </a:t>
            </a:r>
            <a:r>
              <a:rPr lang="ru-RU" dirty="0" smtClean="0">
                <a:latin typeface="Times New Roman" pitchFamily="18" charset="0"/>
                <a:cs typeface="Times New Roman" pitchFamily="18" charset="0"/>
              </a:rPr>
              <a:t>Федерации» </a:t>
            </a:r>
            <a:r>
              <a:rPr lang="ru-RU" dirty="0">
                <a:latin typeface="Times New Roman" pitchFamily="18" charset="0"/>
                <a:cs typeface="Times New Roman" pitchFamily="18" charset="0"/>
              </a:rPr>
              <a:t>в связи с жалобой гражданина Ю.В. </a:t>
            </a:r>
            <a:r>
              <a:rPr lang="ru-RU" dirty="0" smtClean="0">
                <a:latin typeface="Times New Roman" pitchFamily="18" charset="0"/>
                <a:cs typeface="Times New Roman" pitchFamily="18" charset="0"/>
              </a:rPr>
              <a:t>Тихонова». </a:t>
            </a:r>
            <a:endParaRPr lang="ru-RU"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69049060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Судебная практика разрешения споров по </a:t>
            </a:r>
            <a:r>
              <a:rPr lang="ru-RU" sz="2400" b="1" dirty="0" err="1">
                <a:latin typeface="Times New Roman" panose="02020603050405020304" pitchFamily="18" charset="0"/>
                <a:cs typeface="Times New Roman" panose="02020603050405020304" pitchFamily="18" charset="0"/>
              </a:rPr>
              <a:t>антиисковым</a:t>
            </a:r>
            <a:r>
              <a:rPr lang="ru-RU" sz="2400" b="1" dirty="0">
                <a:latin typeface="Times New Roman" panose="02020603050405020304" pitchFamily="18" charset="0"/>
                <a:cs typeface="Times New Roman" panose="02020603050405020304" pitchFamily="18" charset="0"/>
              </a:rPr>
              <a:t> запретам</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20000"/>
          </a:bodyPr>
          <a:lstStyle/>
          <a:p>
            <a:pPr algn="just"/>
            <a:r>
              <a:rPr lang="ru-RU" dirty="0">
                <a:latin typeface="Times New Roman" panose="02020603050405020304" pitchFamily="18" charset="0"/>
                <a:cs typeface="Times New Roman" panose="02020603050405020304" pitchFamily="18" charset="0"/>
              </a:rPr>
              <a:t>Лица, в отношении которых применяются меры ограничительного характера согласно пункту 2 части 3 статьи 248.1 Арбитражного процессуального кодекса вправе обратиться в порядке, предусмотренном статьей 248.2 Арбитражного процессуального кодекса, с заявлением о запрете инициировать или продолжать разбирательство в иностранном суде, международном коммерческом арбитраже, находящихся за пределами территории Российской Федерации.</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14119898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Судебная практика разрешения споров по </a:t>
            </a:r>
            <a:r>
              <a:rPr lang="ru-RU" sz="2400" b="1" dirty="0" err="1">
                <a:latin typeface="Times New Roman" panose="02020603050405020304" pitchFamily="18" charset="0"/>
                <a:cs typeface="Times New Roman" panose="02020603050405020304" pitchFamily="18" charset="0"/>
              </a:rPr>
              <a:t>антиисковым</a:t>
            </a:r>
            <a:r>
              <a:rPr lang="ru-RU" sz="2400" b="1" dirty="0">
                <a:latin typeface="Times New Roman" panose="02020603050405020304" pitchFamily="18" charset="0"/>
                <a:cs typeface="Times New Roman" panose="02020603050405020304" pitchFamily="18" charset="0"/>
              </a:rPr>
              <a:t> запретам</a:t>
            </a:r>
            <a:endParaRPr lang="ru-RU" sz="24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pPr algn="just"/>
            <a:r>
              <a:rPr lang="ru-RU" dirty="0">
                <a:latin typeface="Times New Roman" panose="02020603050405020304" pitchFamily="18" charset="0"/>
                <a:cs typeface="Times New Roman" panose="02020603050405020304" pitchFamily="18" charset="0"/>
              </a:rPr>
              <a:t>В соответствии с частью 1, пунктом 4 части 2 статьи 248.2 Арбитражного процессуального кодекса лицом, в отношении которого инициировано разбирательство в иностранном суде, международном коммерческом арбитраже, находящихся за пределами территории Российской Федерации, или при наличии доказательств того, что такое разбирательство будет инициировано, в подаваемом заявлении должны быть указаны обстоятельства, подтверждающие исключительную компетенцию арбитражных судов в Российской Федерации по рассмотрению спора.</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06477258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Судебная практика разрешения споров по </a:t>
            </a:r>
            <a:r>
              <a:rPr lang="ru-RU" sz="2400" b="1" dirty="0" err="1">
                <a:latin typeface="Times New Roman" panose="02020603050405020304" pitchFamily="18" charset="0"/>
                <a:cs typeface="Times New Roman" panose="02020603050405020304" pitchFamily="18" charset="0"/>
              </a:rPr>
              <a:t>антиисковым</a:t>
            </a:r>
            <a:r>
              <a:rPr lang="ru-RU" sz="2400" b="1" dirty="0">
                <a:latin typeface="Times New Roman" panose="02020603050405020304" pitchFamily="18" charset="0"/>
                <a:cs typeface="Times New Roman" panose="02020603050405020304" pitchFamily="18" charset="0"/>
              </a:rPr>
              <a:t> запретам</a:t>
            </a:r>
            <a:endParaRPr lang="ru-RU" sz="24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pPr algn="just"/>
            <a:r>
              <a:rPr lang="ru-RU" dirty="0" smtClean="0">
                <a:latin typeface="Times New Roman" panose="02020603050405020304" pitchFamily="18" charset="0"/>
                <a:cs typeface="Times New Roman" panose="02020603050405020304" pitchFamily="18" charset="0"/>
              </a:rPr>
              <a:t>В качестве примеров можно ознакомиться с судебными актами по следующим делам №№:   А56-50394/2024; А56-16212/2024; А56-9516/2024; А56-40648/2024</a:t>
            </a:r>
            <a:endParaRPr lang="ru-RU" dirty="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 так, в судебных актах по делу А56-50394/2024 отмечается, что российское </a:t>
            </a:r>
            <a:r>
              <a:rPr lang="ru-RU" dirty="0">
                <a:latin typeface="Times New Roman" panose="02020603050405020304" pitchFamily="18" charset="0"/>
                <a:cs typeface="Times New Roman" panose="02020603050405020304" pitchFamily="18" charset="0"/>
              </a:rPr>
              <a:t>юридическое лицо, в отношении которого введены меры ограничительного характера, вправе обратиться в арбитражный суд в Российской Федерации с заявлением о запрете инициировать или продолжать разбирательство в соответствующем иностранном суде (международном коммерческом арбитраже), если иностранное государство, на территории которого проводится судебное разбирательство, применяет меры ограничительного характера. </a:t>
            </a:r>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678350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Судебная практика разрешения споров по </a:t>
            </a:r>
            <a:r>
              <a:rPr lang="ru-RU" sz="2400" b="1" dirty="0" err="1">
                <a:latin typeface="Times New Roman" panose="02020603050405020304" pitchFamily="18" charset="0"/>
                <a:cs typeface="Times New Roman" panose="02020603050405020304" pitchFamily="18" charset="0"/>
              </a:rPr>
              <a:t>антиисковым</a:t>
            </a:r>
            <a:r>
              <a:rPr lang="ru-RU" sz="2400" b="1" dirty="0">
                <a:latin typeface="Times New Roman" panose="02020603050405020304" pitchFamily="18" charset="0"/>
                <a:cs typeface="Times New Roman" panose="02020603050405020304" pitchFamily="18" charset="0"/>
              </a:rPr>
              <a:t> запретам</a:t>
            </a:r>
            <a:endParaRPr lang="ru-RU" sz="24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62500" lnSpcReduction="20000"/>
          </a:bodyPr>
          <a:lstStyle/>
          <a:p>
            <a:pPr algn="just"/>
            <a:r>
              <a:rPr lang="ru-RU" dirty="0">
                <a:latin typeface="Times New Roman" panose="02020603050405020304" pitchFamily="18" charset="0"/>
                <a:cs typeface="Times New Roman" panose="02020603050405020304" pitchFamily="18" charset="0"/>
              </a:rPr>
              <a:t>Поскольку в отношении ООО «Газпром экспорт» в настоящее время применяются меры ограничительного характера со стороны иностранных государств, создающих препятствия для доступа к правосудию, суд пришел к правомерному выводу о том, что перспектив беспристрастного, объективного, всестороннего и справедливого судебного разбирательства, администрируемого Международным арбитражным судом при Международной торговой палате, в отношении ООО «Газпром экспорт» в настоящее время не имеется. При этом судом учтено, что организация представления интересов Общества в Международной арбитражном суде при МТП крайне затруднительна и бесперспективна по объективным техническим и экономическим, а также политическим причинам. Судом также принято во внимание, что вышеизложенные обстоятельства в совокупности свидетельствуют о наличии оснований для запрета ответчику продолжать разбирательство в Международном арбитражном суде при МТП по спору в отношении Общества в соответствии с положениями статьи 248.2 АПК РФ.</a:t>
            </a:r>
          </a:p>
          <a:p>
            <a:endParaRPr lang="ru-RU" dirty="0"/>
          </a:p>
        </p:txBody>
      </p:sp>
    </p:spTree>
    <p:extLst>
      <p:ext uri="{BB962C8B-B14F-4D97-AF65-F5344CB8AC3E}">
        <p14:creationId xmlns:p14="http://schemas.microsoft.com/office/powerpoint/2010/main" val="161573100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Судебная практика разрешения споров по </a:t>
            </a:r>
            <a:r>
              <a:rPr lang="ru-RU" sz="2400" b="1" dirty="0" err="1">
                <a:latin typeface="Times New Roman" panose="02020603050405020304" pitchFamily="18" charset="0"/>
                <a:cs typeface="Times New Roman" panose="02020603050405020304" pitchFamily="18" charset="0"/>
              </a:rPr>
              <a:t>антиисковым</a:t>
            </a:r>
            <a:r>
              <a:rPr lang="ru-RU" sz="2400" b="1" dirty="0">
                <a:latin typeface="Times New Roman" panose="02020603050405020304" pitchFamily="18" charset="0"/>
                <a:cs typeface="Times New Roman" panose="02020603050405020304" pitchFamily="18" charset="0"/>
              </a:rPr>
              <a:t> запретам</a:t>
            </a:r>
            <a:endParaRPr lang="ru-RU" sz="24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55000" lnSpcReduction="20000"/>
          </a:bodyPr>
          <a:lstStyle/>
          <a:p>
            <a:pPr algn="just"/>
            <a:r>
              <a:rPr lang="ru-RU" dirty="0" smtClean="0">
                <a:latin typeface="Times New Roman" panose="02020603050405020304" pitchFamily="18" charset="0"/>
                <a:cs typeface="Times New Roman" panose="02020603050405020304" pitchFamily="18" charset="0"/>
              </a:rPr>
              <a:t>В судебных актах по делу А56-40648/2024 отмечается:</a:t>
            </a:r>
          </a:p>
          <a:p>
            <a:pPr algn="just"/>
            <a:endParaRPr lang="ru-RU" dirty="0" smtClean="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По смыслу </a:t>
            </a:r>
            <a:r>
              <a:rPr lang="ru-RU" dirty="0" smtClean="0">
                <a:latin typeface="Times New Roman" panose="02020603050405020304" pitchFamily="18" charset="0"/>
                <a:cs typeface="Times New Roman" panose="02020603050405020304" pitchFamily="18" charset="0"/>
              </a:rPr>
              <a:t>норм АПК РФ, </a:t>
            </a:r>
            <a:r>
              <a:rPr lang="ru-RU" dirty="0">
                <a:latin typeface="Times New Roman" panose="02020603050405020304" pitchFamily="18" charset="0"/>
                <a:cs typeface="Times New Roman" panose="02020603050405020304" pitchFamily="18" charset="0"/>
              </a:rPr>
              <a:t>придаваемому им правоприменительной практикой (определения Судебной коллегии по экономическим спорам Верховного Суда Российской Федерации от 09.12.2021 № 309-ЭС21-6955(1-3), от 04.07.2023 № 307-ЭС23-4890), необходимость доказывать влияния ограничительных мер на возможность исполнения арбитражной оговорки отсутствует, сам по себе факт введения в отношении российского лица, участвующего в споре в международном коммерческом арбитраже, находящегося за пределами территории Российской Федерации, мер ограничительного характера, предполагается достаточным для вывода об ограничении доступа такого лица к правосудию и о возникновении обоснованных сомнений в том, что спор с участием лица, находящегося в государстве, применившем ограничительные меры, будет рассмотрен на территории иностранного государства, также применившего ограничительные меры, с соблюдением гарантий справедливого судебного разбирательства, в том числе касающихся беспристрастности суда, что составляет один из элементов доступности правосудия. </a:t>
            </a:r>
          </a:p>
        </p:txBody>
      </p:sp>
    </p:spTree>
    <p:extLst>
      <p:ext uri="{BB962C8B-B14F-4D97-AF65-F5344CB8AC3E}">
        <p14:creationId xmlns:p14="http://schemas.microsoft.com/office/powerpoint/2010/main" val="84342263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800" b="1" dirty="0" smtClean="0">
                <a:latin typeface="Times New Roman"/>
                <a:cs typeface="Times New Roman"/>
              </a:rPr>
              <a:t>РЕКОМЕНДАЦИИ ДЛЯ САМОСТОЯТЕЛЬНОЙ РАБОТЫ</a:t>
            </a:r>
            <a:endParaRPr lang="ru-RU" sz="28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marL="0" indent="0">
              <a:buFont typeface="Arial"/>
              <a:buNone/>
              <a:defRPr/>
            </a:pPr>
            <a:r>
              <a:rPr lang="ru-RU" sz="2800" b="1" dirty="0">
                <a:latin typeface="Times New Roman" panose="02020603050405020304" pitchFamily="18" charset="0"/>
                <a:cs typeface="Times New Roman" panose="02020603050405020304" pitchFamily="18" charset="0"/>
              </a:rPr>
              <a:t>Для подготовки по первому разделу курса рекомендуется:</a:t>
            </a:r>
            <a:endParaRPr lang="ru-RU" sz="2800" dirty="0">
              <a:latin typeface="Times New Roman" panose="02020603050405020304" pitchFamily="18" charset="0"/>
              <a:cs typeface="Times New Roman" panose="02020603050405020304" pitchFamily="18" charset="0"/>
            </a:endParaRPr>
          </a:p>
          <a:p>
            <a:pPr marL="0" indent="0" algn="just">
              <a:buFont typeface="Arial"/>
              <a:buNone/>
              <a:defRPr/>
            </a:pPr>
            <a:r>
              <a:rPr lang="ru-RU" sz="2800" dirty="0">
                <a:latin typeface="Times New Roman" panose="02020603050405020304" pitchFamily="18" charset="0"/>
                <a:cs typeface="Times New Roman" panose="02020603050405020304" pitchFamily="18" charset="0"/>
              </a:rPr>
              <a:t>1.  Ознакомиться с ключевыми научными и учебными изданиями;</a:t>
            </a:r>
          </a:p>
          <a:p>
            <a:pPr marL="0" indent="0" algn="just">
              <a:buFont typeface="Arial"/>
              <a:buNone/>
              <a:defRPr/>
            </a:pPr>
            <a:r>
              <a:rPr lang="ru-RU" sz="2800" dirty="0">
                <a:latin typeface="Times New Roman" panose="02020603050405020304" pitchFamily="18" charset="0"/>
                <a:cs typeface="Times New Roman" panose="02020603050405020304" pitchFamily="18" charset="0"/>
              </a:rPr>
              <a:t>2. Проанализировать основные нормативные правовые акты по газовому праву;</a:t>
            </a:r>
          </a:p>
          <a:p>
            <a:pPr marL="0" indent="0" algn="just">
              <a:buFont typeface="Arial"/>
              <a:buNone/>
              <a:defRPr/>
            </a:pPr>
            <a:r>
              <a:rPr lang="ru-RU" sz="2800" dirty="0">
                <a:latin typeface="Times New Roman" panose="02020603050405020304" pitchFamily="18" charset="0"/>
                <a:cs typeface="Times New Roman" panose="02020603050405020304" pitchFamily="18" charset="0"/>
              </a:rPr>
              <a:t>3. Проанализировать положения международных договоров;</a:t>
            </a:r>
          </a:p>
          <a:p>
            <a:pPr marL="0" indent="0" algn="just">
              <a:buFont typeface="Arial"/>
              <a:buNone/>
              <a:defRPr/>
            </a:pPr>
            <a:r>
              <a:rPr lang="ru-RU" sz="2800" dirty="0">
                <a:latin typeface="Times New Roman" panose="02020603050405020304" pitchFamily="18" charset="0"/>
                <a:cs typeface="Times New Roman" panose="02020603050405020304" pitchFamily="18" charset="0"/>
              </a:rPr>
              <a:t>4. Проанализировать положения локального нормативно-правового регулирования.</a:t>
            </a:r>
          </a:p>
          <a:p>
            <a:pPr marL="0" indent="0" algn="just">
              <a:buFont typeface="Arial"/>
              <a:buNone/>
              <a:defRPr/>
            </a:pPr>
            <a:r>
              <a:rPr lang="ru-RU" sz="2800" dirty="0">
                <a:latin typeface="Times New Roman" panose="02020603050405020304" pitchFamily="18" charset="0"/>
                <a:cs typeface="Times New Roman" panose="02020603050405020304" pitchFamily="18" charset="0"/>
              </a:rPr>
              <a:t>5. Проанализировать позиции высших судебных инстанций, судебную практику.</a:t>
            </a:r>
          </a:p>
          <a:p>
            <a:endParaRPr lang="ru-RU" dirty="0"/>
          </a:p>
        </p:txBody>
      </p:sp>
    </p:spTree>
    <p:extLst>
      <p:ext uri="{BB962C8B-B14F-4D97-AF65-F5344CB8AC3E}">
        <p14:creationId xmlns:p14="http://schemas.microsoft.com/office/powerpoint/2010/main" val="333898228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smtClean="0">
                <a:latin typeface="Times New Roman"/>
                <a:cs typeface="Times New Roman"/>
              </a:rPr>
              <a:t>НАУЧНЫЕ И УЧЕБНЫЕ ИЗДАНИЯ ДЛЯ САМОСТОЯТЕЛЬНОЙ РАБОТЫ</a:t>
            </a:r>
            <a:endParaRPr lang="ru-RU" sz="24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55000" lnSpcReduction="20000"/>
          </a:bodyPr>
          <a:lstStyle/>
          <a:p>
            <a:endParaRPr lang="ru-RU" dirty="0" smtClean="0"/>
          </a:p>
          <a:p>
            <a:pPr algn="just"/>
            <a:r>
              <a:rPr lang="ru-RU" dirty="0">
                <a:latin typeface="Times New Roman" pitchFamily="18" charset="0"/>
                <a:cs typeface="Times New Roman" pitchFamily="18" charset="0"/>
              </a:rPr>
              <a:t>Иванов А., Бочаров М., Суханов Е., Завьялов А., Рыбалов А., </a:t>
            </a:r>
            <a:r>
              <a:rPr lang="ru-RU" dirty="0" err="1">
                <a:latin typeface="Times New Roman" pitchFamily="18" charset="0"/>
                <a:cs typeface="Times New Roman" pitchFamily="18" charset="0"/>
              </a:rPr>
              <a:t>Землякова</a:t>
            </a:r>
            <a:r>
              <a:rPr lang="ru-RU" dirty="0">
                <a:latin typeface="Times New Roman" pitchFamily="18" charset="0"/>
                <a:cs typeface="Times New Roman" pitchFamily="18" charset="0"/>
              </a:rPr>
              <a:t> Г., </a:t>
            </a:r>
            <a:r>
              <a:rPr lang="ru-RU" dirty="0" err="1">
                <a:latin typeface="Times New Roman" pitchFamily="18" charset="0"/>
                <a:cs typeface="Times New Roman" pitchFamily="18" charset="0"/>
              </a:rPr>
              <a:t>Поветкина</a:t>
            </a:r>
            <a:r>
              <a:rPr lang="ru-RU" dirty="0">
                <a:latin typeface="Times New Roman" pitchFamily="18" charset="0"/>
                <a:cs typeface="Times New Roman" pitchFamily="18" charset="0"/>
              </a:rPr>
              <a:t> Е., Церковников М., </a:t>
            </a:r>
            <a:r>
              <a:rPr lang="ru-RU" dirty="0" err="1">
                <a:latin typeface="Times New Roman" pitchFamily="18" charset="0"/>
                <a:cs typeface="Times New Roman" pitchFamily="18" charset="0"/>
              </a:rPr>
              <a:t>Жаркова</a:t>
            </a:r>
            <a:r>
              <a:rPr lang="ru-RU" dirty="0">
                <a:latin typeface="Times New Roman" pitchFamily="18" charset="0"/>
                <a:cs typeface="Times New Roman" pitchFamily="18" charset="0"/>
              </a:rPr>
              <a:t> О., </a:t>
            </a:r>
            <a:r>
              <a:rPr lang="ru-RU" dirty="0" err="1">
                <a:latin typeface="Times New Roman" pitchFamily="18" charset="0"/>
                <a:cs typeface="Times New Roman" pitchFamily="18" charset="0"/>
              </a:rPr>
              <a:t>Некрестьянов</a:t>
            </a:r>
            <a:r>
              <a:rPr lang="ru-RU" dirty="0">
                <a:latin typeface="Times New Roman" pitchFamily="18" charset="0"/>
                <a:cs typeface="Times New Roman" pitchFamily="18" charset="0"/>
              </a:rPr>
              <a:t> Д., Бевзенко Р. Новая жизнь публичных сервитутов // Закон. 2018. N 10. С. 17 - 37</a:t>
            </a:r>
            <a:r>
              <a:rPr lang="ru-RU" dirty="0" smtClean="0">
                <a:latin typeface="Times New Roman" pitchFamily="18" charset="0"/>
                <a:cs typeface="Times New Roman" pitchFamily="18" charset="0"/>
              </a:rPr>
              <a:t>.</a:t>
            </a:r>
          </a:p>
          <a:p>
            <a:pPr algn="just"/>
            <a:r>
              <a:rPr lang="ru-RU" dirty="0" smtClean="0">
                <a:latin typeface="Times New Roman" pitchFamily="18" charset="0"/>
                <a:cs typeface="Times New Roman" pitchFamily="18" charset="0"/>
              </a:rPr>
              <a:t>Романова </a:t>
            </a:r>
            <a:r>
              <a:rPr lang="ru-RU" dirty="0" err="1" smtClean="0">
                <a:latin typeface="Times New Roman" pitchFamily="18" charset="0"/>
                <a:cs typeface="Times New Roman" pitchFamily="18" charset="0"/>
              </a:rPr>
              <a:t>В.В.Энергетический</a:t>
            </a:r>
            <a:r>
              <a:rPr lang="ru-RU" dirty="0" smtClean="0">
                <a:latin typeface="Times New Roman" pitchFamily="18" charset="0"/>
                <a:cs typeface="Times New Roman" pitchFamily="18" charset="0"/>
              </a:rPr>
              <a:t> правопорядок: современное состояние и задачи. М.: Издательство «Юрист».2016.</a:t>
            </a:r>
          </a:p>
          <a:p>
            <a:pPr algn="just"/>
            <a:r>
              <a:rPr lang="ru-RU" dirty="0" smtClean="0">
                <a:latin typeface="Times New Roman" pitchFamily="18" charset="0"/>
                <a:cs typeface="Times New Roman" pitchFamily="18" charset="0"/>
              </a:rPr>
              <a:t>Романова </a:t>
            </a:r>
            <a:r>
              <a:rPr lang="ru-RU" dirty="0" err="1" smtClean="0">
                <a:latin typeface="Times New Roman" pitchFamily="18" charset="0"/>
                <a:cs typeface="Times New Roman" pitchFamily="18" charset="0"/>
              </a:rPr>
              <a:t>В.В.Энергетическое</a:t>
            </a:r>
            <a:r>
              <a:rPr lang="ru-RU" dirty="0" smtClean="0">
                <a:latin typeface="Times New Roman" pitchFamily="18" charset="0"/>
                <a:cs typeface="Times New Roman" pitchFamily="18" charset="0"/>
              </a:rPr>
              <a:t> право. Учебник для подготовки кадров высшей квалификации. М.: Издательская группа «Юрист». 2021.</a:t>
            </a:r>
          </a:p>
          <a:p>
            <a:pPr algn="just"/>
            <a:r>
              <a:rPr lang="ru-RU" dirty="0" err="1">
                <a:latin typeface="Times New Roman" pitchFamily="18" charset="0"/>
                <a:cs typeface="Times New Roman" pitchFamily="18" charset="0"/>
              </a:rPr>
              <a:t>Старченкова</a:t>
            </a:r>
            <a:r>
              <a:rPr lang="ru-RU" dirty="0">
                <a:latin typeface="Times New Roman" pitchFamily="18" charset="0"/>
                <a:cs typeface="Times New Roman" pitchFamily="18" charset="0"/>
              </a:rPr>
              <a:t> В.В. О некоторых вопросах, связанных с рассмотрением споров о взыскании платы за бездоговорное потребление электрической энергии // Информационно-аналитический журнал "Арбитражные споры". 2021. N 1. С. 39 - 56.</a:t>
            </a:r>
            <a:br>
              <a:rPr lang="ru-RU" dirty="0">
                <a:latin typeface="Times New Roman" pitchFamily="18" charset="0"/>
                <a:cs typeface="Times New Roman" pitchFamily="18" charset="0"/>
              </a:rPr>
            </a:br>
            <a:r>
              <a:rPr lang="ru-RU" dirty="0" smtClean="0">
                <a:latin typeface="Times New Roman" pitchFamily="18" charset="0"/>
                <a:cs typeface="Times New Roman" pitchFamily="18" charset="0"/>
              </a:rPr>
              <a:t>Шевченко </a:t>
            </a:r>
            <a:r>
              <a:rPr lang="ru-RU" dirty="0">
                <a:latin typeface="Times New Roman" pitchFamily="18" charset="0"/>
                <a:cs typeface="Times New Roman" pitchFamily="18" charset="0"/>
              </a:rPr>
              <a:t>Л.И. Договорные отношения в сфере энергетики. М.: </a:t>
            </a:r>
            <a:r>
              <a:rPr lang="ru-RU" dirty="0" err="1">
                <a:latin typeface="Times New Roman" pitchFamily="18" charset="0"/>
                <a:cs typeface="Times New Roman" pitchFamily="18" charset="0"/>
              </a:rPr>
              <a:t>Моск</a:t>
            </a:r>
            <a:r>
              <a:rPr lang="ru-RU" dirty="0">
                <a:latin typeface="Times New Roman" pitchFamily="18" charset="0"/>
                <a:cs typeface="Times New Roman" pitchFamily="18" charset="0"/>
              </a:rPr>
              <a:t>. гос. ин-т </a:t>
            </a:r>
            <a:r>
              <a:rPr lang="ru-RU" dirty="0" err="1">
                <a:latin typeface="Times New Roman" pitchFamily="18" charset="0"/>
                <a:cs typeface="Times New Roman" pitchFamily="18" charset="0"/>
              </a:rPr>
              <a:t>междунар</a:t>
            </a:r>
            <a:r>
              <a:rPr lang="ru-RU" dirty="0">
                <a:latin typeface="Times New Roman" pitchFamily="18" charset="0"/>
                <a:cs typeface="Times New Roman" pitchFamily="18" charset="0"/>
              </a:rPr>
              <a:t>. отношений (ун-т) МИД РФ, 2015.</a:t>
            </a:r>
            <a:br>
              <a:rPr lang="ru-RU" dirty="0">
                <a:latin typeface="Times New Roman" pitchFamily="18" charset="0"/>
                <a:cs typeface="Times New Roman" pitchFamily="18" charset="0"/>
              </a:rPr>
            </a:br>
            <a:r>
              <a:rPr lang="ru-RU" dirty="0" err="1" smtClean="0">
                <a:latin typeface="Times New Roman" pitchFamily="18" charset="0"/>
                <a:cs typeface="Times New Roman" pitchFamily="18" charset="0"/>
              </a:rPr>
              <a:t>Щуринова</a:t>
            </a:r>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С.Ю. О некоторых вопросах, возникающих при рассмотрении споров о взыскании стоимости </a:t>
            </a:r>
            <a:r>
              <a:rPr lang="ru-RU" dirty="0" err="1">
                <a:latin typeface="Times New Roman" pitchFamily="18" charset="0"/>
                <a:cs typeface="Times New Roman" pitchFamily="18" charset="0"/>
              </a:rPr>
              <a:t>безучетно</a:t>
            </a:r>
            <a:r>
              <a:rPr lang="ru-RU" dirty="0">
                <a:latin typeface="Times New Roman" pitchFamily="18" charset="0"/>
                <a:cs typeface="Times New Roman" pitchFamily="18" charset="0"/>
              </a:rPr>
              <a:t> потребленной электрической энергии // Арбитражные споры. 2020. N 2. С. 51 - 72.</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a:p>
            <a:endParaRPr lang="ru-RU" dirty="0"/>
          </a:p>
          <a:p>
            <a:endParaRPr lang="ru-RU" dirty="0"/>
          </a:p>
        </p:txBody>
      </p:sp>
    </p:spTree>
    <p:extLst>
      <p:ext uri="{BB962C8B-B14F-4D97-AF65-F5344CB8AC3E}">
        <p14:creationId xmlns:p14="http://schemas.microsoft.com/office/powerpoint/2010/main" val="194651565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smtClean="0">
                <a:latin typeface="Times New Roman"/>
                <a:cs typeface="Times New Roman"/>
              </a:rPr>
              <a:t>НАУЧНЫЕ И УЧЕБНЫЕ ИЗДАНИЯ ДЛЯ САМОСТОЯТЕЛЬНОЙ РАБОТЫ</a:t>
            </a:r>
            <a:endParaRPr lang="ru-RU" sz="24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just">
              <a:defRPr/>
            </a:pPr>
            <a:r>
              <a:rPr lang="ru-RU" dirty="0">
                <a:latin typeface="Times New Roman"/>
                <a:ea typeface="Times New Roman"/>
                <a:cs typeface="Times New Roman"/>
              </a:rPr>
              <a:t>Для слушателей курса предусмотрена возможность работы в электронной библиотечной системе </a:t>
            </a:r>
            <a:r>
              <a:rPr lang="ru-RU" b="1" dirty="0">
                <a:latin typeface="Times New Roman"/>
                <a:ea typeface="Times New Roman"/>
                <a:cs typeface="Times New Roman"/>
              </a:rPr>
              <a:t>IPR BOOKS</a:t>
            </a:r>
            <a:r>
              <a:rPr lang="ru-RU" dirty="0">
                <a:latin typeface="Times New Roman"/>
                <a:ea typeface="Times New Roman"/>
                <a:cs typeface="Times New Roman"/>
              </a:rPr>
              <a:t>:  </a:t>
            </a:r>
            <a:r>
              <a:rPr lang="ru-RU" u="sng" dirty="0">
                <a:latin typeface="Times New Roman"/>
                <a:ea typeface="Times New Roman"/>
                <a:cs typeface="Times New Roman"/>
                <a:hlinkClick r:id="rId2" tooltip="https://iprmedia.ru/products/ipr-books.html"/>
              </a:rPr>
              <a:t>https://iprmedia.ru/products/ipr-books.html</a:t>
            </a:r>
            <a:r>
              <a:rPr lang="ru-RU" dirty="0">
                <a:latin typeface="Times New Roman"/>
                <a:ea typeface="Times New Roman"/>
                <a:cs typeface="Times New Roman"/>
              </a:rPr>
              <a:t> </a:t>
            </a:r>
            <a:endParaRPr lang="ru-RU" dirty="0">
              <a:latin typeface="Times New Roman"/>
              <a:cs typeface="Times New Roman"/>
            </a:endParaRPr>
          </a:p>
          <a:p>
            <a:pPr algn="just">
              <a:defRPr/>
            </a:pPr>
            <a:r>
              <a:rPr lang="ru-RU" b="1" dirty="0">
                <a:latin typeface="Times New Roman"/>
                <a:ea typeface="Times New Roman"/>
                <a:cs typeface="Times New Roman"/>
              </a:rPr>
              <a:t>С научными публикациями по можно также ознакомиться на сайте журнала «Правовой энергетический форум», где размещены в том числе архивные номера журнала</a:t>
            </a:r>
            <a:r>
              <a:rPr lang="ru-RU" dirty="0">
                <a:latin typeface="Times New Roman"/>
                <a:ea typeface="Times New Roman"/>
                <a:cs typeface="Times New Roman"/>
              </a:rPr>
              <a:t>: </a:t>
            </a:r>
            <a:r>
              <a:rPr lang="ru-RU" u="sng" dirty="0">
                <a:latin typeface="Times New Roman"/>
                <a:ea typeface="Times New Roman"/>
                <a:cs typeface="Times New Roman"/>
                <a:hlinkClick r:id="rId3" tooltip="https://mlcjournal.ru/"/>
              </a:rPr>
              <a:t>https://mlcjournal.ru/</a:t>
            </a:r>
            <a:r>
              <a:rPr lang="ru-RU" dirty="0">
                <a:latin typeface="Times New Roman"/>
                <a:ea typeface="Times New Roman"/>
                <a:cs typeface="Times New Roman"/>
              </a:rPr>
              <a:t> </a:t>
            </a:r>
            <a:endParaRPr lang="ru-RU" dirty="0">
              <a:latin typeface="Times New Roman"/>
              <a:cs typeface="Times New Roman"/>
            </a:endParaRPr>
          </a:p>
          <a:p>
            <a:endParaRPr lang="ru-RU" dirty="0"/>
          </a:p>
        </p:txBody>
      </p:sp>
    </p:spTree>
    <p:extLst>
      <p:ext uri="{BB962C8B-B14F-4D97-AF65-F5344CB8AC3E}">
        <p14:creationId xmlns:p14="http://schemas.microsoft.com/office/powerpoint/2010/main" val="367753671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a:bodyPr>
          <a:lstStyle/>
          <a:p>
            <a:r>
              <a:rPr lang="ru-RU" sz="3200" b="1" dirty="0" smtClean="0">
                <a:latin typeface="Times New Roman"/>
                <a:cs typeface="Times New Roman"/>
              </a:rPr>
              <a:t>ПРИМЕРНЫЕ ВОПРОСЫ ДЛЯ ЗАЧЕТА</a:t>
            </a:r>
            <a:endParaRPr lang="ru-RU" sz="3200" b="1" dirty="0"/>
          </a:p>
        </p:txBody>
      </p:sp>
      <p:sp>
        <p:nvSpPr>
          <p:cNvPr id="3" name="Объект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fontScale="92500" lnSpcReduction="20000"/>
          </a:bodyPr>
          <a:lstStyle/>
          <a:p>
            <a:pPr algn="just"/>
            <a:r>
              <a:rPr lang="ru-RU" sz="2000" dirty="0"/>
              <a:t>1</a:t>
            </a:r>
            <a:r>
              <a:rPr lang="ru-RU" sz="2000" dirty="0">
                <a:latin typeface="Times New Roman" pitchFamily="18" charset="0"/>
                <a:cs typeface="Times New Roman" pitchFamily="18" charset="0"/>
              </a:rPr>
              <a:t>. </a:t>
            </a:r>
            <a:r>
              <a:rPr lang="ru-RU" sz="2000" b="1" dirty="0">
                <a:latin typeface="Times New Roman" pitchFamily="18" charset="0"/>
                <a:cs typeface="Times New Roman" pitchFamily="18" charset="0"/>
              </a:rPr>
              <a:t>Изложите </a:t>
            </a:r>
            <a:r>
              <a:rPr lang="ru-RU" sz="2000" b="1" dirty="0" smtClean="0">
                <a:latin typeface="Times New Roman" pitchFamily="18" charset="0"/>
                <a:cs typeface="Times New Roman" pitchFamily="18" charset="0"/>
              </a:rPr>
              <a:t> ключевые  позиции высших судебных инстанций  </a:t>
            </a:r>
            <a:r>
              <a:rPr lang="ru-RU" sz="2000" b="1" dirty="0">
                <a:latin typeface="Times New Roman" pitchFamily="18" charset="0"/>
                <a:cs typeface="Times New Roman" pitchFamily="18" charset="0"/>
              </a:rPr>
              <a:t>по вопросу </a:t>
            </a:r>
            <a:r>
              <a:rPr lang="ru-RU" sz="2000" b="1" dirty="0" smtClean="0">
                <a:latin typeface="Times New Roman" pitchFamily="18" charset="0"/>
                <a:cs typeface="Times New Roman" pitchFamily="18" charset="0"/>
              </a:rPr>
              <a:t>о </a:t>
            </a:r>
            <a:r>
              <a:rPr lang="ru-RU" sz="2000" b="1" dirty="0" err="1" smtClean="0">
                <a:latin typeface="Times New Roman" pitchFamily="18" charset="0"/>
                <a:cs typeface="Times New Roman" pitchFamily="18" charset="0"/>
              </a:rPr>
              <a:t>безучетном</a:t>
            </a:r>
            <a:r>
              <a:rPr lang="ru-RU" sz="2000" b="1" dirty="0" smtClean="0">
                <a:latin typeface="Times New Roman" pitchFamily="18" charset="0"/>
                <a:cs typeface="Times New Roman" pitchFamily="18" charset="0"/>
              </a:rPr>
              <a:t> потреблении энергетических ресурсов</a:t>
            </a:r>
            <a:r>
              <a:rPr lang="ru-RU" sz="2000" dirty="0" smtClean="0">
                <a:latin typeface="Times New Roman" pitchFamily="18" charset="0"/>
                <a:cs typeface="Times New Roman" pitchFamily="18" charset="0"/>
              </a:rPr>
              <a:t>.</a:t>
            </a:r>
            <a:r>
              <a:rPr lang="ru-RU" sz="2000" dirty="0">
                <a:latin typeface="Times New Roman" pitchFamily="18" charset="0"/>
                <a:cs typeface="Times New Roman" pitchFamily="18" charset="0"/>
              </a:rPr>
              <a:t/>
            </a:r>
            <a:br>
              <a:rPr lang="ru-RU" sz="2000" dirty="0">
                <a:latin typeface="Times New Roman" pitchFamily="18" charset="0"/>
                <a:cs typeface="Times New Roman" pitchFamily="18" charset="0"/>
              </a:rPr>
            </a:br>
            <a:r>
              <a:rPr lang="ru-RU" sz="2000" dirty="0" smtClean="0">
                <a:latin typeface="Times New Roman" pitchFamily="18" charset="0"/>
                <a:cs typeface="Times New Roman" pitchFamily="18" charset="0"/>
              </a:rPr>
              <a:t>2</a:t>
            </a:r>
            <a:r>
              <a:rPr lang="ru-RU" sz="2000" dirty="0">
                <a:latin typeface="Times New Roman" pitchFamily="18" charset="0"/>
                <a:cs typeface="Times New Roman" pitchFamily="18" charset="0"/>
              </a:rPr>
              <a:t>. </a:t>
            </a:r>
            <a:r>
              <a:rPr lang="ru-RU" sz="2000" b="1" dirty="0">
                <a:latin typeface="Times New Roman" pitchFamily="18" charset="0"/>
                <a:cs typeface="Times New Roman" pitchFamily="18" charset="0"/>
              </a:rPr>
              <a:t>Изложите </a:t>
            </a:r>
            <a:r>
              <a:rPr lang="ru-RU" sz="2000" b="1" dirty="0" smtClean="0">
                <a:latin typeface="Times New Roman" pitchFamily="18" charset="0"/>
                <a:cs typeface="Times New Roman" pitchFamily="18" charset="0"/>
              </a:rPr>
              <a:t>ключевые позиции высших судебных инстанций  </a:t>
            </a:r>
            <a:r>
              <a:rPr lang="ru-RU" sz="2000" b="1" dirty="0">
                <a:latin typeface="Times New Roman" pitchFamily="18" charset="0"/>
                <a:cs typeface="Times New Roman" pitchFamily="18" charset="0"/>
              </a:rPr>
              <a:t>по вопросу </a:t>
            </a:r>
            <a:r>
              <a:rPr lang="ru-RU" sz="2000" b="1" dirty="0" smtClean="0">
                <a:latin typeface="Times New Roman" pitchFamily="18" charset="0"/>
                <a:cs typeface="Times New Roman" pitchFamily="18" charset="0"/>
              </a:rPr>
              <a:t>о </a:t>
            </a:r>
            <a:r>
              <a:rPr lang="ru-RU" sz="2000" b="1" dirty="0" err="1" smtClean="0">
                <a:latin typeface="Times New Roman" pitchFamily="18" charset="0"/>
                <a:cs typeface="Times New Roman" pitchFamily="18" charset="0"/>
              </a:rPr>
              <a:t>нечинении</a:t>
            </a:r>
            <a:r>
              <a:rPr lang="ru-RU" sz="2000" b="1" dirty="0" smtClean="0">
                <a:latin typeface="Times New Roman" pitchFamily="18" charset="0"/>
                <a:cs typeface="Times New Roman" pitchFamily="18" charset="0"/>
              </a:rPr>
              <a:t>  препятствий со стороны основного абонента к подключению </a:t>
            </a:r>
            <a:r>
              <a:rPr lang="ru-RU" sz="2000" b="1" dirty="0">
                <a:latin typeface="Times New Roman" pitchFamily="18" charset="0"/>
                <a:cs typeface="Times New Roman" pitchFamily="18" charset="0"/>
              </a:rPr>
              <a:t>(технологическому присоединению) к принадлежащим ему сетям газораспределения и (или) </a:t>
            </a:r>
            <a:r>
              <a:rPr lang="ru-RU" sz="2000" b="1" dirty="0" err="1">
                <a:latin typeface="Times New Roman" pitchFamily="18" charset="0"/>
                <a:cs typeface="Times New Roman" pitchFamily="18" charset="0"/>
              </a:rPr>
              <a:t>газопотребления</a:t>
            </a:r>
            <a:r>
              <a:rPr lang="ru-RU" sz="2000" b="1" dirty="0">
                <a:latin typeface="Times New Roman" pitchFamily="18" charset="0"/>
                <a:cs typeface="Times New Roman" pitchFamily="18" charset="0"/>
              </a:rPr>
              <a:t> </a:t>
            </a:r>
            <a:r>
              <a:rPr lang="ru-RU" sz="2000" b="1" dirty="0" smtClean="0">
                <a:latin typeface="Times New Roman" pitchFamily="18" charset="0"/>
                <a:cs typeface="Times New Roman" pitchFamily="18" charset="0"/>
              </a:rPr>
              <a:t>.</a:t>
            </a:r>
            <a:endParaRPr lang="ru-RU" sz="2000" b="1" dirty="0">
              <a:latin typeface="Times New Roman" pitchFamily="18" charset="0"/>
              <a:cs typeface="Times New Roman" pitchFamily="18" charset="0"/>
            </a:endParaRPr>
          </a:p>
          <a:p>
            <a:pPr algn="just"/>
            <a:r>
              <a:rPr lang="ru-RU" sz="2000" dirty="0">
                <a:latin typeface="Times New Roman" pitchFamily="18" charset="0"/>
                <a:cs typeface="Times New Roman" pitchFamily="18" charset="0"/>
              </a:rPr>
              <a:t>3. </a:t>
            </a:r>
            <a:r>
              <a:rPr lang="ru-RU" sz="2000" b="1" dirty="0">
                <a:latin typeface="Times New Roman" pitchFamily="18" charset="0"/>
                <a:cs typeface="Times New Roman" pitchFamily="18" charset="0"/>
              </a:rPr>
              <a:t>Изложите </a:t>
            </a:r>
            <a:r>
              <a:rPr lang="ru-RU" sz="2000" b="1" dirty="0" smtClean="0">
                <a:latin typeface="Times New Roman" pitchFamily="18" charset="0"/>
                <a:cs typeface="Times New Roman" pitchFamily="18" charset="0"/>
              </a:rPr>
              <a:t> ключевые позиции высших судебных инстанций по спорам </a:t>
            </a:r>
            <a:r>
              <a:rPr lang="ru-RU" sz="1800" b="1" dirty="0">
                <a:latin typeface="Times New Roman" panose="02020603050405020304" pitchFamily="18" charset="0"/>
                <a:cs typeface="Times New Roman" panose="02020603050405020304" pitchFamily="18" charset="0"/>
              </a:rPr>
              <a:t>с участием лиц, в отношении которых введены меры ограничительного </a:t>
            </a:r>
            <a:r>
              <a:rPr lang="ru-RU" sz="1800" b="1" dirty="0" smtClean="0">
                <a:latin typeface="Times New Roman" panose="02020603050405020304" pitchFamily="18" charset="0"/>
                <a:cs typeface="Times New Roman" panose="02020603050405020304" pitchFamily="18" charset="0"/>
              </a:rPr>
              <a:t>характера</a:t>
            </a:r>
            <a:r>
              <a:rPr lang="ru-RU" sz="2000" b="1" dirty="0" smtClean="0">
                <a:latin typeface="Times New Roman" pitchFamily="18" charset="0"/>
                <a:cs typeface="Times New Roman" pitchFamily="18" charset="0"/>
              </a:rPr>
              <a:t>.</a:t>
            </a:r>
            <a:r>
              <a:rPr lang="ru-RU" sz="1800" b="1" dirty="0">
                <a:latin typeface="Times New Roman" pitchFamily="18" charset="0"/>
                <a:cs typeface="Times New Roman" pitchFamily="18" charset="0"/>
              </a:rPr>
              <a:t/>
            </a:r>
            <a:br>
              <a:rPr lang="ru-RU" sz="1800" b="1" dirty="0">
                <a:latin typeface="Times New Roman" pitchFamily="18" charset="0"/>
                <a:cs typeface="Times New Roman" pitchFamily="18" charset="0"/>
              </a:rPr>
            </a:br>
            <a:endParaRPr lang="ru-RU" sz="1800" b="1" dirty="0">
              <a:latin typeface="Times New Roman" pitchFamily="18" charset="0"/>
              <a:cs typeface="Times New Roman" pitchFamily="18" charset="0"/>
            </a:endParaRPr>
          </a:p>
          <a:p>
            <a:pPr marL="0" lvl="0" indent="0" algn="just">
              <a:buNone/>
              <a:defRPr/>
            </a:pPr>
            <a:r>
              <a:rPr lang="ru-RU" sz="1900" b="1" dirty="0" smtClean="0">
                <a:latin typeface="Times New Roman"/>
                <a:cs typeface="Times New Roman"/>
              </a:rPr>
              <a:t>Зачет </a:t>
            </a:r>
            <a:r>
              <a:rPr lang="ru-RU" sz="1900" b="1" dirty="0">
                <a:latin typeface="Times New Roman"/>
                <a:cs typeface="Times New Roman"/>
              </a:rPr>
              <a:t>проводится в письменном виде. </a:t>
            </a:r>
          </a:p>
          <a:p>
            <a:pPr marL="0" lvl="0" indent="0" algn="just">
              <a:buNone/>
              <a:defRPr/>
            </a:pPr>
            <a:r>
              <a:rPr lang="ru-RU" sz="1900" dirty="0">
                <a:latin typeface="Times New Roman"/>
                <a:cs typeface="Times New Roman"/>
              </a:rPr>
              <a:t>Необходимо подготовить </a:t>
            </a:r>
            <a:r>
              <a:rPr lang="ru-RU" sz="1900" dirty="0" smtClean="0">
                <a:latin typeface="Times New Roman"/>
                <a:cs typeface="Times New Roman"/>
              </a:rPr>
              <a:t>письменный краткий ответ </a:t>
            </a:r>
            <a:r>
              <a:rPr lang="ru-RU" sz="1900" dirty="0">
                <a:latin typeface="Times New Roman"/>
                <a:cs typeface="Times New Roman"/>
              </a:rPr>
              <a:t>	</a:t>
            </a:r>
            <a:r>
              <a:rPr lang="ru-RU" sz="1900" dirty="0" smtClean="0">
                <a:latin typeface="Times New Roman"/>
                <a:cs typeface="Times New Roman"/>
              </a:rPr>
              <a:t>на один из </a:t>
            </a:r>
            <a:r>
              <a:rPr lang="ru-RU" sz="1900" smtClean="0">
                <a:latin typeface="Times New Roman"/>
                <a:cs typeface="Times New Roman"/>
              </a:rPr>
              <a:t>указанных  вопросов. </a:t>
            </a:r>
            <a:endParaRPr lang="ru-RU" sz="1900" dirty="0">
              <a:latin typeface="Times New Roman"/>
              <a:cs typeface="Times New Roman"/>
            </a:endParaRPr>
          </a:p>
          <a:p>
            <a:pPr marL="0" lvl="0" indent="0" algn="just">
              <a:buNone/>
              <a:defRPr/>
            </a:pPr>
            <a:r>
              <a:rPr lang="ru-RU" sz="1900" dirty="0">
                <a:latin typeface="Times New Roman"/>
                <a:cs typeface="Times New Roman"/>
              </a:rPr>
              <a:t>Оформление: формат </a:t>
            </a:r>
            <a:r>
              <a:rPr lang="en-US" sz="1900" dirty="0">
                <a:latin typeface="Times New Roman"/>
                <a:cs typeface="Times New Roman"/>
              </a:rPr>
              <a:t>word</a:t>
            </a:r>
            <a:r>
              <a:rPr lang="ru-RU" sz="1900" dirty="0">
                <a:latin typeface="Times New Roman"/>
                <a:cs typeface="Times New Roman"/>
              </a:rPr>
              <a:t>, шрифт 14, интервал 1,5. </a:t>
            </a:r>
          </a:p>
          <a:p>
            <a:pPr marL="0" lvl="0" indent="0" algn="just">
              <a:buNone/>
              <a:defRPr/>
            </a:pPr>
            <a:r>
              <a:rPr lang="ru-RU" sz="1900" dirty="0">
                <a:latin typeface="Times New Roman"/>
                <a:cs typeface="Times New Roman"/>
              </a:rPr>
              <a:t>Необходимо сверху указать ФИО, место работы, должность, дату. </a:t>
            </a:r>
          </a:p>
          <a:p>
            <a:pPr marL="0" lvl="0" indent="0" algn="just">
              <a:buNone/>
              <a:defRPr/>
            </a:pPr>
            <a:r>
              <a:rPr lang="ru-RU" sz="1900" dirty="0">
                <a:latin typeface="Times New Roman"/>
                <a:cs typeface="Times New Roman"/>
              </a:rPr>
              <a:t>Ответ необходимо направить на почту: </a:t>
            </a:r>
            <a:r>
              <a:rPr lang="en-US" sz="1900" u="sng" dirty="0">
                <a:latin typeface="Times New Roman"/>
                <a:cs typeface="Times New Roman"/>
                <a:hlinkClick r:id="rId2" tooltip="mailto:musinlc@musinlc.ru"/>
              </a:rPr>
              <a:t>musinlc@musinlc.ru</a:t>
            </a:r>
            <a:r>
              <a:rPr lang="en-US" sz="1900" dirty="0">
                <a:latin typeface="Times New Roman"/>
                <a:cs typeface="Times New Roman"/>
              </a:rPr>
              <a:t> </a:t>
            </a:r>
            <a:r>
              <a:rPr lang="ru-RU" sz="1900" dirty="0">
                <a:latin typeface="Times New Roman"/>
                <a:cs typeface="Times New Roman"/>
              </a:rPr>
              <a:t> в дату, установленную для зачета согласно расписанию курса.</a:t>
            </a:r>
            <a:endParaRPr lang="en-US" sz="1900" dirty="0">
              <a:latin typeface="Times New Roman"/>
              <a:cs typeface="Times New Roman"/>
            </a:endParaRPr>
          </a:p>
          <a:p>
            <a:endParaRPr lang="ru-RU" dirty="0"/>
          </a:p>
        </p:txBody>
      </p:sp>
    </p:spTree>
    <p:extLst>
      <p:ext uri="{BB962C8B-B14F-4D97-AF65-F5344CB8AC3E}">
        <p14:creationId xmlns:p14="http://schemas.microsoft.com/office/powerpoint/2010/main" val="47183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сфере энергетики, возникающих из частноправовых отношений</a:t>
            </a:r>
            <a:endParaRPr lang="ru-RU" sz="2000" dirty="0"/>
          </a:p>
        </p:txBody>
      </p:sp>
      <p:sp>
        <p:nvSpPr>
          <p:cNvPr id="3" name="Объект 2"/>
          <p:cNvSpPr>
            <a:spLocks noGrp="1"/>
          </p:cNvSpPr>
          <p:nvPr>
            <p:ph idx="1"/>
          </p:nvPr>
        </p:nvSpPr>
        <p:spPr>
          <a:solidFill>
            <a:schemeClr val="accent6">
              <a:lumMod val="60000"/>
              <a:lumOff val="40000"/>
            </a:schemeClr>
          </a:solidFill>
        </p:spPr>
        <p:txBody>
          <a:bodyPr>
            <a:noAutofit/>
          </a:bodyPr>
          <a:lstStyle/>
          <a:p>
            <a:pPr algn="just"/>
            <a:r>
              <a:rPr lang="ru-RU" sz="1600" dirty="0" smtClean="0">
                <a:latin typeface="Times New Roman" panose="02020603050405020304" pitchFamily="18" charset="0"/>
                <a:cs typeface="Times New Roman" pitchFamily="18" charset="0"/>
              </a:rPr>
              <a:t>Решением Сергиево-Посадского городского суда Московской области от 26 декабря 2016 года, оставленным без изменения апелляционным определением судебной коллегии по гражданским делам Московского областного суда от 12 апреля 2017 года, удовлетворен иск ООО "Газпром </a:t>
            </a:r>
            <a:r>
              <a:rPr lang="ru-RU" sz="1600" dirty="0" err="1" smtClean="0">
                <a:latin typeface="Times New Roman" pitchFamily="18" charset="0"/>
                <a:cs typeface="Times New Roman" pitchFamily="18" charset="0"/>
              </a:rPr>
              <a:t>трансгаз</a:t>
            </a:r>
            <a:r>
              <a:rPr lang="ru-RU" sz="1600" dirty="0" smtClean="0">
                <a:latin typeface="Times New Roman" pitchFamily="18" charset="0"/>
                <a:cs typeface="Times New Roman" pitchFamily="18" charset="0"/>
              </a:rPr>
              <a:t> Москва" к Ю.В. Тихонову </a:t>
            </a:r>
            <a:r>
              <a:rPr lang="ru-RU" sz="1600" b="1" dirty="0" smtClean="0">
                <a:latin typeface="Times New Roman" pitchFamily="18" charset="0"/>
                <a:cs typeface="Times New Roman" pitchFamily="18" charset="0"/>
              </a:rPr>
              <a:t>об устранении нарушений в охранной зоне газораспределительной станции Хотьково и зоне минимально допустимых расстояний до объектов систем газоснабжения путем сноса строений и сооружений (дом, теплица, два хозяйственных строения и ограждение), возведенных на земельном участке площадью 600 кв. м, собственником которого является ответчик</a:t>
            </a:r>
            <a:r>
              <a:rPr lang="ru-RU" sz="1600" dirty="0" smtClean="0">
                <a:latin typeface="Times New Roman" pitchFamily="18" charset="0"/>
                <a:cs typeface="Times New Roman" pitchFamily="18" charset="0"/>
              </a:rPr>
              <a:t>. Опираясь на результаты проведенной по делу экспертизы и на пояснения эксперта, </a:t>
            </a:r>
            <a:r>
              <a:rPr lang="ru-RU" sz="1600" b="1" dirty="0" smtClean="0">
                <a:latin typeface="Times New Roman" pitchFamily="18" charset="0"/>
                <a:cs typeface="Times New Roman" pitchFamily="18" charset="0"/>
              </a:rPr>
              <a:t>суды признали наличие нарушений охранной зоны </a:t>
            </a:r>
            <a:r>
              <a:rPr lang="ru-RU" sz="1600" dirty="0" smtClean="0">
                <a:latin typeface="Times New Roman" pitchFamily="18" charset="0"/>
                <a:cs typeface="Times New Roman" pitchFamily="18" charset="0"/>
              </a:rPr>
              <a:t>газораспределительной станции и зоны минимально допустимых расстояний до объектов систем газоснабжения (приняты в эксплуатацию в 1964 году) с момента застройки участка (1975 год) и, руководствуясь статьей 222 ГК Российской Федерации (в редакции, действовавшей во время рассмотрения дела) и частью четвертой статьи 32 Федерального закона "О газоснабжении в Российской Федерации", </a:t>
            </a:r>
            <a:r>
              <a:rPr lang="ru-RU" sz="1600" b="1" dirty="0" smtClean="0">
                <a:latin typeface="Times New Roman" pitchFamily="18" charset="0"/>
                <a:cs typeface="Times New Roman" pitchFamily="18" charset="0"/>
              </a:rPr>
              <a:t>пришли к выводу о наличии оснований для сноса спорных построек за счет ответчика. </a:t>
            </a:r>
            <a:r>
              <a:rPr lang="ru-RU" sz="1600" dirty="0" smtClean="0">
                <a:latin typeface="Times New Roman" pitchFamily="18" charset="0"/>
                <a:cs typeface="Times New Roman" pitchFamily="18" charset="0"/>
              </a:rPr>
              <a:t>Сведений об исполнении решения суда материалы, представленные Конституционному Суду Российской Федерации, не содержат.</a:t>
            </a:r>
          </a:p>
          <a:p>
            <a:r>
              <a:rPr lang="ru-RU" sz="1600" dirty="0">
                <a:latin typeface="Times New Roman" panose="02020603050405020304" pitchFamily="18" charset="0"/>
                <a:cs typeface="Times New Roman" panose="02020603050405020304" pitchFamily="18" charset="0"/>
              </a:rPr>
              <a:t/>
            </a:r>
            <a:br>
              <a:rPr lang="ru-RU" sz="1600" dirty="0">
                <a:latin typeface="Times New Roman" panose="02020603050405020304" pitchFamily="18" charset="0"/>
                <a:cs typeface="Times New Roman" panose="02020603050405020304" pitchFamily="18" charset="0"/>
              </a:rPr>
            </a:br>
            <a:endParaRPr lang="ru-RU" sz="1600" dirty="0">
              <a:latin typeface="Times New Roman" panose="02020603050405020304" pitchFamily="18" charset="0"/>
              <a:cs typeface="Times New Roman" panose="02020603050405020304" pitchFamily="18" charset="0"/>
            </a:endParaRPr>
          </a:p>
          <a:p>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6649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сфере энергетики, возникающих из частноправовых отношений</a:t>
            </a:r>
            <a:endParaRPr lang="ru-RU" sz="2000" dirty="0"/>
          </a:p>
        </p:txBody>
      </p:sp>
      <p:sp>
        <p:nvSpPr>
          <p:cNvPr id="3" name="Объект 2"/>
          <p:cNvSpPr>
            <a:spLocks noGrp="1"/>
          </p:cNvSpPr>
          <p:nvPr>
            <p:ph idx="1"/>
          </p:nvPr>
        </p:nvSpPr>
        <p:spPr>
          <a:solidFill>
            <a:schemeClr val="accent6">
              <a:lumMod val="60000"/>
              <a:lumOff val="40000"/>
            </a:schemeClr>
          </a:solidFill>
        </p:spPr>
        <p:txBody>
          <a:bodyPr>
            <a:normAutofit fontScale="40000" lnSpcReduction="20000"/>
          </a:bodyPr>
          <a:lstStyle/>
          <a:p>
            <a:pPr algn="just"/>
            <a:r>
              <a:rPr lang="ru-RU" sz="5000" b="1" dirty="0">
                <a:latin typeface="Times New Roman" pitchFamily="18" charset="0"/>
                <a:cs typeface="Times New Roman" pitchFamily="18" charset="0"/>
              </a:rPr>
              <a:t>Федеральным законом от 3 августа 2018 года N 339-ФЗ </a:t>
            </a:r>
            <a:r>
              <a:rPr lang="ru-RU" sz="5000" dirty="0">
                <a:latin typeface="Times New Roman" pitchFamily="18" charset="0"/>
                <a:cs typeface="Times New Roman" pitchFamily="18" charset="0"/>
              </a:rPr>
              <a:t>пункт 1 статьи 222 ГК Российской Федерации изложен в новой редакции, согласно которой </a:t>
            </a:r>
            <a:r>
              <a:rPr lang="ru-RU" sz="5000" b="1" dirty="0">
                <a:latin typeface="Times New Roman" pitchFamily="18" charset="0"/>
                <a:cs typeface="Times New Roman" pitchFamily="18" charset="0"/>
              </a:rPr>
              <a:t>не является самовольной постройка, возведенная с нарушением установленных в соответствии с законом ограничений использования земельного участка, если собственник данного объекта не знал и не мог знать о действии таких ограничений в отношении его участка.</a:t>
            </a:r>
            <a:r>
              <a:rPr lang="ru-RU" sz="5000" dirty="0">
                <a:latin typeface="Times New Roman" pitchFamily="18" charset="0"/>
                <a:cs typeface="Times New Roman" pitchFamily="18" charset="0"/>
              </a:rPr>
              <a:t> Одновременно Федеральным законом от 3 августа 2018 года N 340-ФЗ часть четвертая статьи 392 ГПК Российской Федерации дополнена пунктом 6, добавившим к обстоятельствам для пересмотра вступивших в законную силу судебных постановлений установление или изменение федеральным законом оснований для признания здания, сооружения или другого строения самовольной постройкой, послуживших основанием для принятия судебного акта о ее сносе.</a:t>
            </a:r>
            <a:br>
              <a:rPr lang="ru-RU" sz="5000" dirty="0">
                <a:latin typeface="Times New Roman" pitchFamily="18" charset="0"/>
                <a:cs typeface="Times New Roman" pitchFamily="18" charset="0"/>
              </a:rPr>
            </a:br>
            <a:endParaRPr lang="ru-RU" sz="50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2884024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сфере энергетики, возникающих из частноправовых отношений</a:t>
            </a:r>
            <a:endParaRPr lang="ru-RU" sz="2000" dirty="0"/>
          </a:p>
        </p:txBody>
      </p:sp>
      <p:sp>
        <p:nvSpPr>
          <p:cNvPr id="3" name="Объект 2"/>
          <p:cNvSpPr>
            <a:spLocks noGrp="1"/>
          </p:cNvSpPr>
          <p:nvPr>
            <p:ph idx="1"/>
          </p:nvPr>
        </p:nvSpPr>
        <p:spPr>
          <a:solidFill>
            <a:schemeClr val="accent6">
              <a:lumMod val="60000"/>
              <a:lumOff val="40000"/>
            </a:schemeClr>
          </a:solidFill>
        </p:spPr>
        <p:txBody>
          <a:bodyPr>
            <a:normAutofit fontScale="62500" lnSpcReduction="20000"/>
          </a:bodyPr>
          <a:lstStyle/>
          <a:p>
            <a:pPr algn="just"/>
            <a:r>
              <a:rPr lang="ru-RU" dirty="0" smtClean="0">
                <a:latin typeface="Times New Roman" pitchFamily="18" charset="0"/>
                <a:cs typeface="Times New Roman" pitchFamily="18" charset="0"/>
              </a:rPr>
              <a:t>В Постановлении Конституционного Суда Российской Федерации отмечается, что конституционные </a:t>
            </a:r>
            <a:r>
              <a:rPr lang="ru-RU" dirty="0">
                <a:latin typeface="Times New Roman" pitchFamily="18" charset="0"/>
                <a:cs typeface="Times New Roman" pitchFamily="18" charset="0"/>
              </a:rPr>
              <a:t>гарантии охраны частной собственности законом, выражающие принцип ее неприкосновенности, а также конституционные гарантии судебной защиты </a:t>
            </a:r>
            <a:r>
              <a:rPr lang="ru-RU" b="1" dirty="0">
                <a:latin typeface="Times New Roman" pitchFamily="18" charset="0"/>
                <a:cs typeface="Times New Roman" pitchFamily="18" charset="0"/>
              </a:rPr>
              <a:t>распространяются как на сферу гражданско-правовых отношений, так и на отношения государства и личности в публично-правовой сфере</a:t>
            </a:r>
            <a:r>
              <a:rPr lang="ru-RU" dirty="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pPr algn="just"/>
            <a:r>
              <a:rPr lang="ru-RU" b="1" dirty="0" smtClean="0">
                <a:latin typeface="Times New Roman" pitchFamily="18" charset="0"/>
                <a:cs typeface="Times New Roman" pitchFamily="18" charset="0"/>
              </a:rPr>
              <a:t>Вместе </a:t>
            </a:r>
            <a:r>
              <a:rPr lang="ru-RU" b="1" dirty="0">
                <a:latin typeface="Times New Roman" pitchFamily="18" charset="0"/>
                <a:cs typeface="Times New Roman" pitchFamily="18" charset="0"/>
              </a:rPr>
              <a:t>с тем право собственности не является абсолютным, его ограничения могут вводиться федеральным законом, если они необходимы для защиты конституционно значимых ценностей, в том числе прав и законных интересов других лиц,</a:t>
            </a:r>
            <a:r>
              <a:rPr lang="ru-RU" dirty="0">
                <a:latin typeface="Times New Roman" pitchFamily="18" charset="0"/>
                <a:cs typeface="Times New Roman" pitchFamily="18" charset="0"/>
              </a:rPr>
              <a:t> как это вытекает из статьи 55 (часть 3) Конституции Российской Федерации во взаимосвязи с иными ее нормами, в частности статьями 17 (часть 3) и 19 (части 1 и 2). </a:t>
            </a:r>
            <a:r>
              <a:rPr lang="ru-RU" b="1" dirty="0">
                <a:latin typeface="Times New Roman" pitchFamily="18" charset="0"/>
                <a:cs typeface="Times New Roman" pitchFamily="18" charset="0"/>
              </a:rPr>
              <a:t>Такие ограничения должны отвечать требованиям справедливости, разумности и соразмерности</a:t>
            </a:r>
            <a:r>
              <a:rPr lang="ru-RU" dirty="0"/>
              <a:t>.</a:t>
            </a:r>
            <a:br>
              <a:rPr lang="ru-RU" dirty="0"/>
            </a:br>
            <a:endParaRPr lang="ru-RU" dirty="0"/>
          </a:p>
          <a:p>
            <a:endParaRPr lang="ru-RU" dirty="0"/>
          </a:p>
        </p:txBody>
      </p:sp>
    </p:spTree>
    <p:extLst>
      <p:ext uri="{BB962C8B-B14F-4D97-AF65-F5344CB8AC3E}">
        <p14:creationId xmlns:p14="http://schemas.microsoft.com/office/powerpoint/2010/main" val="2949752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60000"/>
              <a:lumOff val="40000"/>
            </a:schemeClr>
          </a:solidFill>
        </p:spPr>
        <p:txBody>
          <a:bodyPr>
            <a:normAutofit/>
          </a:bodyPr>
          <a:lstStyle/>
          <a:p>
            <a:r>
              <a:rPr lang="ru-RU" sz="2000" b="1" dirty="0">
                <a:latin typeface="Times New Roman" panose="02020603050405020304" pitchFamily="18" charset="0"/>
                <a:cs typeface="Times New Roman" panose="02020603050405020304" pitchFamily="18" charset="0"/>
              </a:rPr>
              <a:t>Правовой анализ и тенденции судебной практики разрешения споров в сфере энергетики, возникающих из частноправовых отношений</a:t>
            </a:r>
            <a:endParaRPr lang="ru-RU" sz="2000" dirty="0"/>
          </a:p>
        </p:txBody>
      </p:sp>
      <p:sp>
        <p:nvSpPr>
          <p:cNvPr id="3" name="Объект 2"/>
          <p:cNvSpPr>
            <a:spLocks noGrp="1"/>
          </p:cNvSpPr>
          <p:nvPr>
            <p:ph idx="1"/>
          </p:nvPr>
        </p:nvSpPr>
        <p:spPr>
          <a:solidFill>
            <a:schemeClr val="accent6">
              <a:lumMod val="60000"/>
              <a:lumOff val="40000"/>
            </a:schemeClr>
          </a:solidFill>
        </p:spPr>
        <p:txBody>
          <a:bodyPr>
            <a:normAutofit fontScale="25000" lnSpcReduction="20000"/>
          </a:bodyPr>
          <a:lstStyle/>
          <a:p>
            <a:pPr algn="just"/>
            <a:r>
              <a:rPr lang="ru-RU" sz="6800" dirty="0" smtClean="0">
                <a:latin typeface="Times New Roman" pitchFamily="18" charset="0"/>
                <a:cs typeface="Times New Roman" pitchFamily="18" charset="0"/>
              </a:rPr>
              <a:t>Норма </a:t>
            </a:r>
            <a:r>
              <a:rPr lang="ru-RU" sz="6800" dirty="0">
                <a:latin typeface="Times New Roman" pitchFamily="18" charset="0"/>
                <a:cs typeface="Times New Roman" pitchFamily="18" charset="0"/>
              </a:rPr>
              <a:t>пункта 2 статьи 222 ГК Российской Федерации, закрепляя обязанность сноса самовольной постройки осуществившим ее лицом либо за его счет, допускает возложение на него бремени сноса при наличии его вины и не предполагает возложения на невиновное лицо обязанности снести за свой счет самовольную </a:t>
            </a:r>
            <a:r>
              <a:rPr lang="ru-RU" sz="6800" dirty="0" smtClean="0">
                <a:latin typeface="Times New Roman" pitchFamily="18" charset="0"/>
                <a:cs typeface="Times New Roman" pitchFamily="18" charset="0"/>
              </a:rPr>
              <a:t>постройку.</a:t>
            </a:r>
            <a:r>
              <a:rPr lang="ru-RU" sz="6800" dirty="0">
                <a:latin typeface="Times New Roman" pitchFamily="18" charset="0"/>
                <a:cs typeface="Times New Roman" pitchFamily="18" charset="0"/>
              </a:rPr>
              <a:t> </a:t>
            </a:r>
            <a:endParaRPr lang="ru-RU" sz="6800" dirty="0" smtClean="0">
              <a:latin typeface="Times New Roman" pitchFamily="18" charset="0"/>
              <a:cs typeface="Times New Roman" pitchFamily="18" charset="0"/>
            </a:endParaRPr>
          </a:p>
          <a:p>
            <a:pPr algn="just"/>
            <a:r>
              <a:rPr lang="ru-RU" sz="6800" dirty="0" smtClean="0">
                <a:latin typeface="Times New Roman" pitchFamily="18" charset="0"/>
                <a:cs typeface="Times New Roman" pitchFamily="18" charset="0"/>
              </a:rPr>
              <a:t>Ограничения </a:t>
            </a:r>
            <a:r>
              <a:rPr lang="ru-RU" sz="6800" dirty="0">
                <a:latin typeface="Times New Roman" pitchFamily="18" charset="0"/>
                <a:cs typeface="Times New Roman" pitchFamily="18" charset="0"/>
              </a:rPr>
              <a:t>права собственности, продиктованные публичными интересами, требуют достижения баланса личных и общих интересов при неукоснительном соблюдении конституционно обоснованных принципов справедливости, разумности и соразмерности. Эффективной гарантией этого выступает установление надлежащих процедур ограничения права, непосредственно обеспечивающих такой баланс.</a:t>
            </a:r>
            <a:br>
              <a:rPr lang="ru-RU" sz="6800" dirty="0">
                <a:latin typeface="Times New Roman" pitchFamily="18" charset="0"/>
                <a:cs typeface="Times New Roman" pitchFamily="18" charset="0"/>
              </a:rPr>
            </a:br>
            <a:endParaRPr lang="ru-RU" sz="6800" dirty="0">
              <a:latin typeface="Times New Roman" pitchFamily="18" charset="0"/>
              <a:cs typeface="Times New Roman" pitchFamily="18" charset="0"/>
            </a:endParaRPr>
          </a:p>
          <a:p>
            <a:pPr algn="just"/>
            <a:r>
              <a:rPr lang="ru-RU" sz="6800" dirty="0">
                <a:latin typeface="Times New Roman" pitchFamily="18" charset="0"/>
                <a:cs typeface="Times New Roman" pitchFamily="18" charset="0"/>
              </a:rPr>
              <a:t>Несоблюдение правового режима зон с особыми условиями использования территорий, которые устанавливаются публичной властью, может привести к признанию возведенной на земельном участке постройки самовольной. При этом действующее законодательство исходит из принципа защиты добросовестных участников гражданского оборота, проявляющих при реализации своего права добрую волю, разумную осмотрительность и осторожность </a:t>
            </a:r>
            <a:br>
              <a:rPr lang="ru-RU" sz="6800" dirty="0">
                <a:latin typeface="Times New Roman" pitchFamily="18" charset="0"/>
                <a:cs typeface="Times New Roman" pitchFamily="18" charset="0"/>
              </a:rPr>
            </a:br>
            <a:endParaRPr lang="ru-RU" sz="6800" dirty="0">
              <a:latin typeface="Times New Roman" pitchFamily="18" charset="0"/>
              <a:cs typeface="Times New Roman" pitchFamily="18" charset="0"/>
            </a:endParaRPr>
          </a:p>
          <a:p>
            <a:pPr algn="just"/>
            <a:r>
              <a:rPr lang="ru-RU" sz="6800" dirty="0">
                <a:latin typeface="Times New Roman" pitchFamily="18" charset="0"/>
                <a:cs typeface="Times New Roman" pitchFamily="18" charset="0"/>
              </a:rPr>
              <a:t/>
            </a:r>
            <a:br>
              <a:rPr lang="ru-RU" sz="6800" dirty="0">
                <a:latin typeface="Times New Roman" pitchFamily="18" charset="0"/>
                <a:cs typeface="Times New Roman" pitchFamily="18" charset="0"/>
              </a:rPr>
            </a:br>
            <a:endParaRPr lang="ru-RU" sz="68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77858892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1348</TotalTime>
  <Words>5354</Words>
  <Application>Microsoft Office PowerPoint</Application>
  <PresentationFormat>Экран (4:3)</PresentationFormat>
  <Paragraphs>205</Paragraphs>
  <Slides>58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58</vt:i4>
      </vt:variant>
    </vt:vector>
  </HeadingPairs>
  <TitlesOfParts>
    <vt:vector size="59" baseType="lpstr">
      <vt:lpstr>Тема Office</vt:lpstr>
      <vt:lpstr>КУРС ПРОФЕССИОНАЛЬНОЙ ПЕРЕПОДГОТОВКИ </vt:lpstr>
      <vt:lpstr>Правовой анализ и тенденции судебной практики разрешения споров в сфере энергетики, возникающих из частноправовых отношений</vt:lpstr>
      <vt:lpstr>Правовой анализ и тенденции судебной практики разрешения споров в сфере энергетики, возникающих из частноправовых отношений</vt:lpstr>
      <vt:lpstr>Правовой анализ и тенденции судебной практики разрешения споров в сфере энергетики, возникающих из частноправовых отношений</vt:lpstr>
      <vt:lpstr>Правовой анализ и тенденции судебной практики разрешения споров в сфере энергетики, возникающих из частноправовых отношений</vt:lpstr>
      <vt:lpstr>Правовой анализ и тенденции судебной практики разрешения споров в сфере энергетики, возникающих из частноправовых отношений</vt:lpstr>
      <vt:lpstr>Правовой анализ и тенденции судебной практики разрешения споров в сфере энергетики, возникающих из частноправовых отношений</vt:lpstr>
      <vt:lpstr>Правовой анализ и тенденции судебной практики разрешения споров в сфере энергетики, возникающих из частноправовых отношений</vt:lpstr>
      <vt:lpstr>Правовой анализ и тенденции судебной практики разрешения споров в сфере энергетики, возникающих из частноправовых отношений</vt:lpstr>
      <vt:lpstr>Правовой анализ и тенденции судебной практики разрешения споров в сфере энергетики, возникающих из частноправовых отношений</vt:lpstr>
      <vt:lpstr>Правовой анализ и тенденции судебной практики разрешения споров в сфере энергетики, возникающих из частноправовых отношений</vt:lpstr>
      <vt:lpstr>Правовой анализ и тенденции судебной практики разрешения споров в сфере энергетики, возникающих из частноправовых отношений</vt:lpstr>
      <vt:lpstr>Правовой анализ и тенденции судебной практики разрешения споров в сфере энергетики, возникающих из частноправовых отношений</vt:lpstr>
      <vt:lpstr>Правовой анализ и тенденции судебной практики разрешения споров в связи с осуществлением газификации</vt:lpstr>
      <vt:lpstr>Правовой анализ и тенденции судебной практики разрешения споров в связи с осуществлением газификации</vt:lpstr>
      <vt:lpstr>Правовой анализ и тенденции судебной практики разрешения споров в связи с осуществлением газификации</vt:lpstr>
      <vt:lpstr>Правовой анализ и тенденции судебной практики разрешения споров в связи с осуществлением газификации</vt:lpstr>
      <vt:lpstr>Правовой анализ и тенденции судебной практики разрешения споров в связи с осуществлением газификации</vt:lpstr>
      <vt:lpstr>Правовой анализ и тенденции судебной практики разрешения споров в связи с осуществлением газификации</vt:lpstr>
      <vt:lpstr>Правовой анализ и тенденции судебной практики разрешения споров в связи с осуществлением газификации</vt:lpstr>
      <vt:lpstr>Правовой анализ и тенденции судебной практики разрешения споров в связи с осуществлением газификации</vt:lpstr>
      <vt:lpstr>Правовой анализ и тенденции судебной практики разрешения споров в связи с осуществлением газификации</vt:lpstr>
      <vt:lpstr>Судебная практика разрешения споров с сетевыми и газораспределительными организациями </vt:lpstr>
      <vt:lpstr>Судебная практика разрешения споров с сетевыми и газораспределительными организациями </vt:lpstr>
      <vt:lpstr>Судебная практика разрешения споров с сетевыми и газораспределительными организациями </vt:lpstr>
      <vt:lpstr>Судебная практика разрешения споров с сетевыми и газораспределительными организациями </vt:lpstr>
      <vt:lpstr>Судебная практика разрешения споров с сетевыми и газораспределительными организациями </vt:lpstr>
      <vt:lpstr>Судебная практика разрешения споров с сетевыми и газораспределительными организациями </vt:lpstr>
      <vt:lpstr>Судебная практика разрешения споров с сетевыми и газораспределительными организациями </vt:lpstr>
      <vt:lpstr>Судебная практика разрешения споров с сетевыми и газораспределительными организациями </vt:lpstr>
      <vt:lpstr>Судебная практика разрешения споров с сетевыми и газораспределительными организациями </vt:lpstr>
      <vt:lpstr>Правовой анализ и тенденции судебной практики разрешения споров в связи с платой неучтенного потребления энергии, поставляемой через присоединенную сеть</vt:lpstr>
      <vt:lpstr>Правовой анализ и тенденции судебной практики разрешения споров в связи с платой неучтенного потребления энергии, поставляемой через присоединенную сеть</vt:lpstr>
      <vt:lpstr>Правовой анализ и тенденции судебной практики разрешения споров в связи с платой неучтенного потребления энергии, поставляемой через присоединенную сеть</vt:lpstr>
      <vt:lpstr>Правовой анализ и тенденции судебной практики разрешения споров в связи с платой неучтенного потребления энергии, поставляемой через присоединенную сеть</vt:lpstr>
      <vt:lpstr>Правовой анализ и тенденции судебной практики разрешения споров в связи с платой неучтенного потребления энергии, поставляемой через присоединенную сеть</vt:lpstr>
      <vt:lpstr>Правовой анализ и тенденции судебной практики разрешения споров в связи с платой неучтенного потребления энергии, поставляемой через присоединенную сеть</vt:lpstr>
      <vt:lpstr>Правовой анализ и тенденции судебной практики разрешения споров в сфере энергетики, возникающих из частноправовых отношений</vt:lpstr>
      <vt:lpstr>Правовой анализ и тенденции судебной практики разрешения споров в сфере энергетики, возникающих из частноправовых отношений</vt:lpstr>
      <vt:lpstr>Правовой анализ и тенденции судебной практики разрешения споров в сфере энергетики, возникающих из частноправовых отношений</vt:lpstr>
      <vt:lpstr>Судебная практика применения законодательства об энергоснабжении и оказании коммунальных услуг</vt:lpstr>
      <vt:lpstr>Судебная практика применения законодательства об энергоснабжении и оказании коммунальных услуг</vt:lpstr>
      <vt:lpstr>Судебная практика применения законодательства об энергоснабжении и оказании коммунальных услуг</vt:lpstr>
      <vt:lpstr>Судебная практика применения законодательства об энергоснабжении и оказании коммунальных услуг</vt:lpstr>
      <vt:lpstr>Судебная практика применения законодательства об энергоснабжении и оказании коммунальных услуг</vt:lpstr>
      <vt:lpstr>Судебная практика применения законодательства об энергоснабжении и оказании коммунальных услуг</vt:lpstr>
      <vt:lpstr>Судебная практика применения законодательства об энергоснабжении и оказании коммунальных услуг</vt:lpstr>
      <vt:lpstr>Судебная практика разрешения споров по антиисковым запретам</vt:lpstr>
      <vt:lpstr>Судебная практика разрешения споров по антиисковым запретам</vt:lpstr>
      <vt:lpstr>Судебная практика разрешения споров по антиисковым запретам</vt:lpstr>
      <vt:lpstr>Судебная практика разрешения споров по антиисковым запретам</vt:lpstr>
      <vt:lpstr>Судебная практика разрешения споров по антиисковым запретам</vt:lpstr>
      <vt:lpstr>Судебная практика разрешения споров по антиисковым запретам</vt:lpstr>
      <vt:lpstr>Судебная практика разрешения споров по антиисковым запретам</vt:lpstr>
      <vt:lpstr>РЕКОМЕНДАЦИИ ДЛЯ САМОСТОЯТЕЛЬНОЙ РАБОТЫ</vt:lpstr>
      <vt:lpstr>НАУЧНЫЕ И УЧЕБНЫЕ ИЗДАНИЯ ДЛЯ САМОСТОЯТЕЛЬНОЙ РАБОТЫ</vt:lpstr>
      <vt:lpstr>НАУЧНЫЕ И УЧЕБНЫЕ ИЗДАНИЯ ДЛЯ САМОСТОЯТЕЛЬНОЙ РАБОТЫ</vt:lpstr>
      <vt:lpstr>ПРИМЕРНЫЕ ВОПРОСЫ ДЛЯ ЗАЧЕТА</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Порядок урегулирования споров в сфере энергетики</dc:title>
  <dc:creator>user</dc:creator>
  <cp:lastModifiedBy>user</cp:lastModifiedBy>
  <cp:revision>59</cp:revision>
  <dcterms:created xsi:type="dcterms:W3CDTF">2024-08-24T19:04:17Z</dcterms:created>
  <dcterms:modified xsi:type="dcterms:W3CDTF">2025-10-01T17:37:27Z</dcterms:modified>
</cp:coreProperties>
</file>