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89" r:id="rId4"/>
    <p:sldId id="271" r:id="rId5"/>
    <p:sldId id="280" r:id="rId6"/>
    <p:sldId id="316" r:id="rId7"/>
    <p:sldId id="317" r:id="rId8"/>
    <p:sldId id="318" r:id="rId9"/>
    <p:sldId id="319" r:id="rId10"/>
    <p:sldId id="320" r:id="rId11"/>
    <p:sldId id="321" r:id="rId12"/>
    <p:sldId id="282" r:id="rId13"/>
    <p:sldId id="257" r:id="rId14"/>
    <p:sldId id="281" r:id="rId15"/>
    <p:sldId id="309" r:id="rId16"/>
    <p:sldId id="260" r:id="rId17"/>
    <p:sldId id="310" r:id="rId18"/>
    <p:sldId id="258" r:id="rId19"/>
    <p:sldId id="311" r:id="rId20"/>
    <p:sldId id="265" r:id="rId21"/>
    <p:sldId id="312" r:id="rId22"/>
    <p:sldId id="268" r:id="rId23"/>
    <p:sldId id="290" r:id="rId24"/>
    <p:sldId id="291" r:id="rId25"/>
    <p:sldId id="323" r:id="rId26"/>
    <p:sldId id="322" r:id="rId27"/>
    <p:sldId id="292" r:id="rId28"/>
    <p:sldId id="294" r:id="rId29"/>
    <p:sldId id="295" r:id="rId30"/>
    <p:sldId id="297" r:id="rId31"/>
    <p:sldId id="283" r:id="rId32"/>
    <p:sldId id="284" r:id="rId33"/>
    <p:sldId id="285" r:id="rId34"/>
    <p:sldId id="298" r:id="rId35"/>
    <p:sldId id="299" r:id="rId36"/>
    <p:sldId id="300" r:id="rId37"/>
    <p:sldId id="301" r:id="rId38"/>
    <p:sldId id="302" r:id="rId39"/>
    <p:sldId id="267" r:id="rId40"/>
    <p:sldId id="303" r:id="rId41"/>
    <p:sldId id="313" r:id="rId42"/>
    <p:sldId id="270" r:id="rId43"/>
    <p:sldId id="314" r:id="rId44"/>
    <p:sldId id="262" r:id="rId45"/>
    <p:sldId id="263" r:id="rId46"/>
    <p:sldId id="315" r:id="rId47"/>
    <p:sldId id="264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>
      <p:cViewPr varScale="1">
        <p:scale>
          <a:sx n="113" d="100"/>
          <a:sy n="113" d="100"/>
        </p:scale>
        <p:origin x="-159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44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63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41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5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90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69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27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7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15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08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16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FC1C1-F81A-45A9-A1F1-62492DFBCC5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06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lcjournal.ru/s231243500022439-0-1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ria.ru/20240713/shvetsiya-1959454298.html" TargetMode="External"/><Relationship Id="rId2" Type="http://schemas.openxmlformats.org/officeDocument/2006/relationships/hyperlink" Target="https://ria.ru/product_Severnyjj_potok-2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vedomosti.ru/politics/news/2024/07/13/1049818-shvetsiya-otkazalas-raskrivat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mlcjournal.ru/s231243500030178-3-1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mlcjournal.ru/s231243500022474-9-1/" TargetMode="External"/><Relationship Id="rId2" Type="http://schemas.openxmlformats.org/officeDocument/2006/relationships/hyperlink" Target="https://mlcjournal.ru/s231243500022439-0-1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disser.spbu.ru/files/phd_spsu/tubdenov_disser.pdf" TargetMode="External"/><Relationship Id="rId2" Type="http://schemas.openxmlformats.org/officeDocument/2006/relationships/hyperlink" Target="https://disser.spbu.ru/files/2020/disser_akimov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lcjournal.ru/" TargetMode="External"/><Relationship Id="rId4" Type="http://schemas.openxmlformats.org/officeDocument/2006/relationships/hyperlink" Target="https://iprmedia.ru/products/ipr-books.html" TargetMode="Externa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2996" y="2060848"/>
            <a:ext cx="7772400" cy="1800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УЧЕБНОЙ ДИСЦИПЛИНЫ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736904" cy="19442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ЭНЕРГЕТИЧЕСКОЕ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</a:t>
            </a:r>
          </a:p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Раздел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Романова В.В., 2025.</a:t>
            </a:r>
          </a:p>
          <a:p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Documents\Логотипы\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052736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1971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стратегия Российской Федерации на период до 2050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на качественно новый уровень развития суверенной экономики (экономики предложения), которая не только реагирует на рыночные конъюнктуры и учитывает спрос, но и сама его формирует, что предусматривает масштабное наращивание производительных сил и сферы услуг, повсеместное укрепление всей инфраструктурной сети, освоение передовых технологий, создание новых современных индустриальных мощностей;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топливно-энергетических балансов осуществляется исходя из экономически обоснованных затрат на производство и доставку первичных энергетических ресурсов, в том числе с учетом достаточной сырьевой базы для покрытия нужд генерации электрической и тепловой энергии на весь срок работы, а также их экономически обоснованной и эффективной стоимости;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08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стратегия Российской Федерации на период до 2050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системы энергоснабжения преимущественно на отечественных технологиях в рамках поддержания технологического суверенитета энергетики Российской Федерации (как ранее предусматривалось в плане развития электроэнергетической отрасли, разработанном Государственной комиссией по электрификации России и принятым 22 декабря 1920 г. на VIII Всероссийском съезде Советов, предусматривавшем создание единой энергетической системы);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единых российских стандартов на все оборудование для угольной промышленности и электроэнергетики;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кооперация федеральных органов исполнительной власти, органов власти субъектов Российской Федерации, межведомственных комиссий, занимающихся вопросами энергетики, для достижения поставленной цели.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470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ЦЕЛИ,ЗАДАЧИ РЕГУЛИРОВАНИЯ ПУБЛИЧНО-ПРАВОВЫХ ОТНОШЕНИЙ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Поставленные стратегические задачи требуют надлежащего правового обеспечения.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А.Г.Лисицын-Светланов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справедливо отмечает, что «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правовая политика не может быть выработана только путем принятия ряда нормативных актов, созвучных задачам, поставленным в стратегиях и доктринах. В данном случае необходим системный подход, сочетающий принятие актов публичного и частного права, а также обеспечение правом баланса частных и публичных интересов. Выполнение этих условий необходимо для энергетического права - центрального звена регулирования в сфере энергетики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Лисицын-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А.Г. Параметры правовой политики в сфере энергетики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2020. № 2. с. 7-15.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https://mlcjournal.ru/s231243500022439-0-1/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1083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ГОСУДАРСТВЕННОГО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В СФЕРЕ ЭНЕРГЕТИКИ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Symbol"/>
              <a:buChar char="·"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Symbol"/>
              <a:buChar char="·"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Публично-правовое регулирование охватывает все группы частноправовых отношений, входящих в предмет энергетического права, в том числе отношения по добыче, производству, поставке, транспортировке, передаче, хранению энергетических ресурсов, строительству энергетических объектов.</a:t>
            </a:r>
          </a:p>
          <a:p>
            <a:pPr marL="0" indent="0" algn="just">
              <a:buNone/>
            </a:pP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Symbol"/>
              <a:buChar char="·"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публично-правовых отношений в сфере энергетики имеет свои особенности, которые касаются в том числе субъектного состава. Особыми публичными полномочиями наделены: Государственная корпорация по атомной энергии «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Ассоциация «НП «Совет рынка».</a:t>
            </a:r>
          </a:p>
          <a:p>
            <a:pPr algn="just">
              <a:buFont typeface="Symbol"/>
              <a:buChar char="·"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	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3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ГОСУДАРСТВЕННОГО РЕГУЛИРОВАНИЯ В СФЕРЕ ЭНЕРГЕТИКИ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государственного регулирования в сфере энергетики включают в себя в том числе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►регулирование порядка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поиска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добычи энергетических ресурсов;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налоговое регулирование;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►государственное регулирование в области антитеррористической защищенности объектов топливно-энергетического комплекса, в том числе на стадии проектирования и строительства энергетических объектов;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►государственное регулирование в области промышленной безопасности объектов топливно-энергетического комплекса, в том числе на стадии проектирования и строительства энергетических объектов;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01311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ГОСУДАРСТВЕННОГО РЕГУЛИРОВАНИЯ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 государственное регулирование в области энергосбережения и повышения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энергоэффективности;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►государственное регулировании деятельности, сопровождающейся выбросами парниковых газов, реализации климатических проектов, оборота углеродных единиц;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государственное регулирование цен (тарифов) в сфере энергетики;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государственное антимонопольное регулирование;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таможенное регулирование.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в отношении  государственного регулирования  в сфере энергетики закреплены на уровне законодательных, подзаконных нормативных правовых актов.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715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ГОСУДАРСТВЕННОГО КОНТРОЛЯ (НАДЗОРА) В СФЕРЕ ЭНЕРГЕТИКИ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Symbol"/>
              <a:buChar char="·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на уровне законодательных, подзаконных нормативных правовых актов закреплены нормы, регулирующие порядок осуществления государственного контроля (надзора) в сфере энергетики. Основные направления  государственного контроля (надзора) в сфере энергетики включают  в том числе: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федеральный государственный контроль (надзор) за обеспечением безопасности объектов топливно-энергетического комплекса;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федеральный государственный надзор в области промышленной безопасности в части, касающейся инфраструктуры и объектов топливно-энергетического комплекса;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государственный надзор за геологическим изучением, рациональным использованием и охраной недр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геологический надзор;</a:t>
            </a: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надзор за безопасным ведением работ, связанных с пользованием недрами -государственный горный надзор;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98027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ГОСУДАРСТВЕННОГО КОНТРОЛЯ (НАДЗОРА) В СФЕРЕ ЭНЕРГЕТИКИ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налоговый контроль за налогоплательщиками налога на добычу полезных ископаемых; налога на дополнительный доход от добычи углеводородного сырья;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государственный контроль (надзор) в отнесенных законодательством  Российской Федерации к сферам деятельности субъектов естественных монополий сферах энергетики;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антимонопольный контроль в сфере энергетики;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государственный контроль (надзор) за регулируемыми государством ценами (тарифами) в сфере энергетики;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федеральный государственный энергетический надзор;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федеральный государственный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использования атомной энергии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таможенный контроль.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430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ГОСУДАРСТВЕННЫХ ОРГАНОВ И ИНЫХ ОРГАНИЗАЦИЙ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Symbol"/>
              <a:buChar char="·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энергетики полномочия по государственному регулированию, управлению, контролю (надзору)  осуществляют различные государственные органы: </a:t>
            </a:r>
          </a:p>
          <a:p>
            <a:pPr algn="just">
              <a:buFont typeface="Symbol"/>
              <a:buChar char="·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Президент Российской Федерации,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Правительство Российской Федерации,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федеральные органы исполнительной власти - в том числе Министерство энергетики Российской Федерации, Федеральная служба по экологическому, технологическому и атомному надзору, Федеральное агентство по недропользованию, Федеральная антимонопольная служба, их территориальные органы,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органы исполнительной власти субъектов Российской Федерации,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органы местного самоуправления.</a:t>
            </a:r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60510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ГОСУДАРСТВЕННЫХ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И ИНЫХ ОРГАНИЗАЦИЙ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указанных государственных органов определены в различных   нормативных правовых актах: в Конституции Российской Федерации, Федеральном конституционном законе «О Правительстве Российской Федерации»; Федеральном законе «О защите конкуренции»; Федеральном законе «О естественных монополиях», Градостроительном кодексе Российской Федерации, Кодексе Российской Федерации об административных правонарушениях, других законодательных актах, а также в специальном энергетическом законодательстве, в том числе в Федеральном законе «Об электроэнергетике»; Федеральном законе «О газоснабжении в Российской Федерации»; Федеральном законе «Об использовании атомной энергии»; Федеральном законе «О теплоснабжении», Федеральном законе «Об энергосбережении и о повышении энергетической эффективности и о внесении изменений в отдельные законодательные акты Российской Федерации» и других законах и подзаконных нормативных правовых актах.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76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ЦЕЛИ,ЗАДАЧИ РЕГУЛИРОВАНИЯ ПУБЛИЧНО-ПРАВОВЫХ ОТНОШЕНИЙ В СФЕРЕ ЭНЕРГЕТИКИ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цели, задачи, направления государственного регулирования в сфере энергетики закреплены в различных документах стратегического планирования, в числе которых в том числе:</a:t>
            </a:r>
          </a:p>
          <a:p>
            <a:pPr marL="0" indent="0">
              <a:buNone/>
            </a:pP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►Стратегия  национальной безопасности Российской Федерации (утверждена  Указом Президента РФ от 02.07.2021 N 400 ;</a:t>
            </a: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► Доктрина энергетической безопасности Российской Федерации (утверждена Указом Президента РФ от 13.05.2019 N 216 );</a:t>
            </a:r>
          </a:p>
          <a:p>
            <a:pPr marL="0" indent="0" algn="just">
              <a:buNone/>
            </a:pP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► Климатическая доктрина Российской Федерации (утверждена  Указом Президента РФ от 26.10.2023 N 812»;</a:t>
            </a:r>
          </a:p>
          <a:p>
            <a:pPr marL="0" indent="0" algn="just">
              <a:buNone/>
            </a:pP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► Основы государственной политики Российской Федерации в области промышленной безопасности на период до 2025 года и дальнейшую перспективу  (утверждены Указом Президента РФ от 06.05.2018 N 198 )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6600" dirty="0">
                <a:latin typeface="Times New Roman"/>
                <a:cs typeface="Times New Roman"/>
              </a:rPr>
              <a:t>	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26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государственных органов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обеспечения антитеррористической защищенности объектов топливно-энергетического комплекса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21.07.2011 № 256-ФЗ «О безопасности объектов топливно-энергетического комплекса»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Российской Федерации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устанавливает исходные данные для проведения категорирования объекта топливно-энергетического комплекса, порядок его проведения и критерии категорирования ; 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определяет требования обеспечения безопасности объектов топливно-энергетического комплекса и требования антитеррористической защищенности объектов топливно-энергетического комплекса в зависимости от установленной категории опасности объектов; 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определяет порядок формирования и ведения реестра объектов топливно-энергетического комплекса; </a:t>
            </a:r>
          </a:p>
          <a:p>
            <a:endParaRPr lang="ru-RU" sz="6400" dirty="0"/>
          </a:p>
          <a:p>
            <a:r>
              <a:rPr lang="ru-RU" sz="6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539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государственных органов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обеспечения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устанавливает порядок и сроки актуализации паспорта безопасности объектов топливно-энергетического комплекса;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устанавливает порядок взаимодействия федеральных органов исполнительной власти, органов государственной власти субъектов Российской Федерации, органов местного самоуправления и субъектов топливно-энергетического комплекса при проверке информации об угрозе совершения акта незаконного вмешательства на объекте топливно-энергетического комплекса;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устанавливает порядок осуществления государственного контроля (надзор) за обеспечением безопасности объектов топливно-энергетического комплекса.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154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государственных органов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обеспечения антитеррористической защищенности объектов топливно-энергетического комплекса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предусмотренными полномочиями Правительством Российской Федерации приняты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	Постановление Правительства РФ от 05.05.2012 N 459 «Об утверждении Положения об исходных данных для проведения категорирования объекта топливно-энергетического комплекса, порядке его проведения и критериях категорирования»;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/>
                <a:cs typeface="Times New Roman"/>
              </a:rPr>
              <a:t>►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22.12.2011 N 1107  «О порядке формирования и ведения реестра объектов топливно-энергетического комплекса»;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/>
                <a:cs typeface="Times New Roman"/>
              </a:rPr>
              <a:t>►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05.05.2012 N 460 «Об утверждении Правил актуализации паспорта безопасности объекта топливно-энергетического комплекса»;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/>
                <a:cs typeface="Times New Roman"/>
              </a:rPr>
              <a:t>	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4526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государственных органов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обеспечения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Постановление Правительства РФ от 02.10.2013 N 861 «Об утверждении Правил информирования субъектами топливно-энергетического комплекса об угрозах совершения и о совершении актов незаконного вмешательства на объектах топливно-энергетического комплекса»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Постановление Правительства РФ от 25.08.2017 N 1002 «О взаимодействии федеральных органов исполнительной власти, органов государственной власти субъектов Российской Федерации, органов местного самоуправления и субъектов топливно-энергетического комплекса при проверке информации об угрозе совершения акта незаконного вмешательства на объекте топливно-энергетического комплекса»;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	Постановление Правительства РФ от 12.05.2023 N 740 «Об утверждении Правил осуществления федерального государственного контроля (надзора) за обеспечением безопасности объектов топливно-энергетического комплекса, которым присвоена категория опасности, и о признании утратившими силу некоторых актов Правительства Российской Федерации». 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Федеральный государственный контроль (надзор) за обеспечением безопасности объектов топливно-энергетического комплекса  осуществляется Федеральной службой войск национальной гвардии Российской Федерации и ее территориальными органами. </a:t>
            </a:r>
          </a:p>
        </p:txBody>
      </p:sp>
    </p:spTree>
    <p:extLst>
      <p:ext uri="{BB962C8B-B14F-4D97-AF65-F5344CB8AC3E}">
        <p14:creationId xmlns:p14="http://schemas.microsoft.com/office/powerpoint/2010/main" val="2498871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 в области антитеррористической защищенности объектов топливно-энергетического комплекса постоянно актуализируется.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сначала на изменениях и дополнениях на уровне законодательных актов: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07.07.2025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210-ФЗ 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отдельные законодательные акты Российской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078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 Федерального закона от 21 июля 2011 года N 256-ФЗ "О безопасности объектов топливно-энергетического комплекса"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"углеводородного сырья,"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дополнена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словами "оптовая генерирующая компания, созданная на основании решений Правительства Российской Федерации в результате реорганизации дочерних и зависимых акционерных обществ Российского открытого акционерного общества энергетики и электрификации "Единая энергетическая система России", в уставный капитал которой переданы генерирующие объекты гидроэлектростанций,".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824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в 2024 году были внесены изменения на основании Федерального закона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22.04.2024 N 82-ФЗ «О внесении изменений в отдельные законодательные акты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в 2023 году были внесены изменения на основании Федерального закона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25.12.2023 N 666-ФЗ «О внесении изменений в статью 12 Закона Российской Федерации «О частной детективной и охранной деятельности в Российской Федерации» и Федеральный закон «О безопасности объектов топливно-энергетического комплекса»;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3304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в 2022 году были внесены изменения на основании Федерального закона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28.06.2022 N 230-ФЗ «О внесении изменений в Федеральный закон «О безопасности объектов топливно-энергетического комплекса» и отдельные законодательные акты Российской Федерации» и др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1406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от 25.12.2023  № 666-ФЗ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введена статья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6.1.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закона от 21.07.2011 N 256-ФЗ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появилось положение о пресечении функционирования беспилотных аппаратов в целях обеспечения безопасности объектов топливно-энергетического комплекса :</a:t>
            </a:r>
          </a:p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 целях обеспечения безопасности объектов топливно-энергетического комплекса, которым присвоена категория опасности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работников и (или) лиц, находящихся на этих объектах, подразделения и (или) организации, указанные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4 статьи 9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настоящего Федерального закона,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пресекать функционирование беспилотных воздушных, подводных и надводных судов и аппаратов, беспилотных транспортных средств и иных автоматизированных беспилотных комплексов (далее - беспилотные аппараты), в том числе посредством подавления или преобразования сигналов дистанционного управления беспилотными аппаратами, воздействия на пульты управления беспилотных аппаратов, а также повреждения или уничтожения беспилотных аппаратов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0396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от 25.12.2023  № 666-ФЗ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изменена редакция пункта 3.1 статьи 2 Федерального закона от 21.07.2011 N 256-ФЗ  - в котором закреплено определение понятия зоны безопасности объекта топливно-энергетического комплекса. </a:t>
            </a:r>
          </a:p>
          <a:p>
            <a:pPr algn="just"/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новой редакции: «зона безопасности объекта топливно-энергетического комплекса - определяемая в соответствии с пунктом 1 части 6 статьи 9 настоящего Федерального закона часть территории, водного, воздушного пространства вокруг отдельного объекта топливно-энергетического комплекса, в границах которых реализуются меры, направленные на обеспечение особого режима защиты такого объекта от актов незаконного вмешательства».</a:t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49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ЦЕЛИ,ЗАДАЧИ РЕГУЛИРОВАНИЯ ПУБЛИЧНО-ПРАВОВЫХ ОТНОШЕНИЙ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Энергетическая стратегия Российской Федерации на период до 2050 года (утверждена Распоряжением Правительства РФ от 12.04.2025 N 908-р)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Стратегия социально-экономического развития Российской Федерации с низким уровнем выбросов парниковых газов до 2050 года ( утверждена Распоряжение Правительства РФ от 29.10.2021 N 3052-р );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3066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Председателя Правительства Российской Федерации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А.В.Новак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мае 2024 года сообщил, что топливно-энергетические комплекс (ТЭК) совершенствует механизмы защиты объектов от ударов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беспилотников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этом отметил, что исключать атаки на объекты ТЭК невозможно.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https://www.kommersant.ru/doc/6714664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6470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января 2024 года вступили в силу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осуществления федерального государственного контроля (надзора) за обеспечением безопасности объектов топливно-энергетического комплекса, которым присвоена категория опасности,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утвержденные Постановлением Правительства Российской Федерации от 12.05.2023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740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устанавливают порядок организации и осуществления Федеральной службой войск национальной гвардии Российской Федерации и ее территориальными органами  федерального государственного контроля (надзора) за обеспечением безопасности объектов топливно-энергетического комплекса, которым присвоена категория опасности.</a:t>
            </a:r>
          </a:p>
          <a:p>
            <a:pPr algn="just"/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Росгвардии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23.11.2023 N 420 утверждены  типовые формы документов, необходимых при осуществлении Федеральной службой войск национальной гвардии Российской Федерации и ее территориальными органами федерального государственного контроля (надзора) за обеспечением безопасности объектов топливно-энергетического комплекса, которым присвоена категория опасности" 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58263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разработанности положений об обеспечении антитеррористической защищенности объектов ТЭК на международно-правовом уровне пока крайне низкая.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Взрывы на двух российских экспортных газопроводах в Европу — "Северном потоке" и "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Северном потоке — 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— произошли 26 сентября 2022 года. Германия, Дания и Швеция не исключили целенаправленной диверсии. Оператор "Северного потока"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Nord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 сообщал, что разрушения на газопроводах беспрецедентны и сроки ремонта оценить невозможно. Генпрокуратура России инициировала дело об акте международного терроризма. 13 июля 2024 года премьер-министр Швеции сообщил о закрытии дела, так как шведские следователи не смогли установить, кому следует предъявить обвинения в диверсии на российских газопроводах "Северный поток" и "Северный поток — 2«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https://ria.ru/20240713/shvetsiya-1959454298.html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апреля заместитель постпреда КНР при ООН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Гэн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Шуан на заседании Совета Безопасности организации призвал провести международное расследование взрывов на «Северных потоках» под эгидой ООН. МИД Швеции заявил, что не видит в нем необходимости.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https://www.vedomosti.ru/politics/news/2024/07/13/1049818-shvetsiya-otkazalas-raskrivat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94907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обеспечения в области антитеррористической защищенности объектов топливно-энергетического комплекса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 на международном уровне отсутствуют положения о порядке предотвращения и расследования подобных аварий на международных инфраструктурных объектах.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Представляется, что соответствующие положения целесообразно разрабатывать по крайней мере совместно с дружественными государствами, в том числе в рамках интеграционных объединений. Положения Договора о Евразийском экономическом союзе, предусматривающие формирование общего электроэнергетического рынка, общего рынка газа, общего рынка нефти и нефтепродуктов также не содержат на сегодняшний день унифицированных положений об антитеррористической защищенности объектов топливно-энергетического комплекса.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Целесообразна постановка вопроса включении таких положений при разработке международных договоров о формировании общих энергетических рынках в рамках ЕАЭС.</a:t>
            </a:r>
          </a:p>
        </p:txBody>
      </p:sp>
    </p:spTree>
    <p:extLst>
      <p:ext uri="{BB962C8B-B14F-4D97-AF65-F5344CB8AC3E}">
        <p14:creationId xmlns:p14="http://schemas.microsoft.com/office/powerpoint/2010/main" val="679254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регулирования публично-правовых отношений в сфере энергетики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аспекты дальнейшего развития правового регулирования публично-правовых отношений в сфере энергетики справедливо становятся предметом правовых исследований.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таких направлений : правовое обеспечение промышленной безопасности опасных производственных объектов, налоговое, таможенное регулирование, антимонопольное, тарифное регулирование и др.</a:t>
            </a:r>
          </a:p>
        </p:txBody>
      </p:sp>
    </p:spTree>
    <p:extLst>
      <p:ext uri="{BB962C8B-B14F-4D97-AF65-F5344CB8AC3E}">
        <p14:creationId xmlns:p14="http://schemas.microsoft.com/office/powerpoint/2010/main" val="3640390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правового регулирования публично-правовых отношений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несмотря на постоянную актуализацию законодательства  промышленной безопасности опасных производственных объектов, специалисты ТЭК отмечают наличие и на сегодняшний день элементов правовой неопределенности и противоречий.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См.напр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Батыжева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А.Д.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правового регулирования промышленной безопасности опасных производственных объектов нефтепромышленного комплекса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2024. № 1. с. 108-114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https://mlcjournal.ru/s231243500030178-3-1/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2494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правового регулирования в области промышленной безопасности опасных производственных объектов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промышленной безопасности опасных производственных объектов, распространяется на объекты топливно-энергетического комплекса, которые относятся к опасным производственным объектам в соответствии с требованиями Федерального закона  от 21.07.1997 N 116-ФЗ «О промышленной безопасности опасных производственных объектов».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промышленной безопасности осуществляется указанным  Федеральным законом, другими федеральными законами, принимаемыми в соответствии с ними нормативными правовыми актами Президента Российской Федерации, нормативными правовыми актами Правительства Российской Федерации, а также федеральными нормами и правилами в области промышленной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8270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правового регулирования в области промышленной безопасности опасных производственных объектов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01.09.2024 вступил в силу Федеральный закон от 25.12.2023 N 637-ФЗ «О внесении изменений в Федеральный закон "О промышленной безопасности опасных производственных объектов» и отдельные законодательные акты Российской Федерации» (часть положений данного федерального закона вступает в силу в иные сроки).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Уточняется понятие "эксперт в области промышленной безопасности", под которым теперь понимается физическое лицо, которое соответствует квалификационным требованиям профессионального стандарта либо аттестовано, обладает специальными знаниями в области промышленной безопасности и соответствует требованиям, установленным федеральными нормами и правилами в области промышленной безопасности.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безопасности ОПО, а также вносимые в него изменения будут утверждаться застройщиком или техническим заказчиком (при проектировании ОПО) либо руководителем эксплуатирующей организации при наличии положительного заключения экспертизы промышленной безопасности.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безопасности ОПО и внесенные в него изменения (при их наличии) направляются эксплуатирующей организацией в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регистрации ОПО в государственном реестре, а в случае проведения капремонта линейного объекта или технического перевооружения ОПО с применением обоснования безопасности ОПО - в течение 10 рабочих дней со дня их завершения. 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2935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правового регулирования в области промышленной безопасности опасных производственных объектов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01.09.2024 года вступили в силу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 и осуществления производственного контроля за соблюдением требований промышленной безопасности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утвержденные Постановлением Правительства Российской Федерации  от 29.07.2023 N 1233 «О внесении изменений в Правила организации и осуществления производственного контроля за соблюдением требований промышленной безопасности».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01.09.2024 года вступил  в силу Приказ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09.08.2023 N 285 «Об утверждении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областей аттестации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6928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 состояние и тенденции развития антимонопольного и тарифного регулирования, контроля в сфере энергетики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указанных сферах осуществляется на основание федеральных законов, подзаконных нормативных правовых актов, международных договоров.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федеральных законов следует отметить в том числе Федеральный закон от 26.07.2006 № 135-ФЗ  «О защите конкуренции», Федеральный закон от 17.08.1995 № 147-ФЗ  «О естественных монополиях», Федеральный закон от 18.07.2011 № 223-ФЗ  «О закупках товаров, работ, услуг отдельными видами юридических лиц»; Федеральный закон от 26.03.2003 № 35-ФЗ «Об электроэнергетике»; Федеральный закон от 31.03.1999 N 69-ФЗ «О газоснабжении в Российской Федерации», Федеральный закон от 27.07.2010 № 190-ФЗ «О теплоснабжении» и др.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Существенными полномочиями в области антимонопольного регулирования, государственного регулирования цен (тарифов) в том числе в сфере электроэнергетики наделено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Российской Федерации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901208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ЦЕЛИ,ЗАДАЧИ РЕГУЛИРОВАНИЯ ПУБЛИЧНО-ПРАВОВЫХ ОТНОШЕНИЙ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/>
                <a:cs typeface="Times New Roman"/>
              </a:rPr>
              <a:t>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 государственной политики в области обеспечения ядерной и радиационной безопасности Российской Федерации на период до 2025 года и дальнейшую перспективу (утверждена Указом Президента РФ от 13.10.2018 N 585 );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/>
                <a:cs typeface="Times New Roman"/>
              </a:rPr>
              <a:t> 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Арктической зоны Российской Федерации и обеспечения национальной безопасности на период до 2035 года (утверждена Указом  Президента РФ от 26.10.2020 N 645 );</a:t>
            </a:r>
          </a:p>
          <a:p>
            <a:pPr algn="just"/>
            <a:r>
              <a:rPr lang="ru-RU" dirty="0">
                <a:latin typeface="Times New Roman"/>
                <a:cs typeface="Times New Roman"/>
              </a:rPr>
              <a:t>        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беспилотной авиации Российской Федерации на период до 2030 года и на перспективу до 2035 года (утверждена Распоряжением Правительства РФ от 21.06.2023 N 1630-р);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6158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 состояние и тенденции развития антимонопольного и тарифного регулирования, контроля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некоторые примеры ключевых постановлений  Правительство Российской Федерации в  области регулирования цен (тарифов) и антимонопольного регулирования в сфере энергетики, положения которых постоянно актуализируются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	Постановление Правительства РФ от 29.12.2000 N 1021 «О государственном регулировании цен на газ, тарифов на услуги по его транспортировке,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газопроводов, предназначенных для транспортировки газа от магистральных газопроводов до объектов капитального строительства, и газопроводов, предназначенных для транспортировки газа от месторождений природного газа до магистрального газопровода»;</a:t>
            </a:r>
          </a:p>
          <a:p>
            <a:pPr marL="0" indent="0" algn="just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	Постановление Правительства РФ от 29.12.2011 N 1178  «О ценообразовании в области регулируемых цен (тарифов) в электроэнергетике»;</a:t>
            </a:r>
          </a:p>
          <a:p>
            <a:pPr algn="just"/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591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 состояние и тенденции развития антимонопольного и тарифного регулирования, контроля в сфере энергетики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Правительства РФ от 22.10.2012 N 1075 «О ценообразовании в сфере теплоснабжения».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Постановление Правительства РФ от 29.12.2007 N 980 «О государственном регулировании тарифов на услуги субъектов естественных монополий по транспортировке нефти и нефтепродуктов»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Постановление Правительства РФ от 17.12.2013 N 1164 « Об утверждении Правил осуществления антимонопольного регулирования и контроля в электроэнергетике»;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органом исполнительной власти, уполномоченным на осуществление антимонопольного, тарифного регулирования и контроля является Федеральная антимонопольная служба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8532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досудебного порядка рассмотрения споров в связи с установлением цен (тарифов)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особенностей правового регулирования публично-правовых отношений в сфере энергетики необходимо также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 особый досудебный порядок рассмотрения споров в связи с установлением цен тарифов в таких сферах как электроэнергетика и теплоснабжение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Правила  рассмотрения (урегулирования) споров и разногласий, связанных с установлением и (или) применением цен (тарифов) утверждены Постановлением Правительства Российской Федерации от  30.04.2018 N 533.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Правила разработаны в соответствии с федеральными законами «Об электроэнергетике», «О теплоснабжении», «О водоснабжении и водоотведении», «О естественных монополиях» и "Об отходах производства и потребления» и устанавливают порядок и сроки рассмотрения (урегулирования) следующих споров и разногласий, связанных с установлением и (или) применением цен (тарифов) (стандартизированных тарифных ставок, плат, надбавок) в сферах электроэнергетики, теплоснабжения, водоснабжения и водоотведения, в сфере деятельности субъектов естественных монополий, а также в сфере обращения с твердыми коммунальными отходами.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7744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досудебного порядка рассмотрения споров в связи с установлением цен (тарифов)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ФАС России от 19.06.2018 N 827/18 утвержден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деятельности Федеральной антимонопольной службы по рассмотрению (урегулированию) споров и разногласий, связанных с установлением и (или) применением цен (тарифов), форм заявлений и решения о рассмотрении указанных споров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/>
                <a:cs typeface="Times New Roman"/>
              </a:rPr>
              <a:t>►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единообразного применения судами положений законодательства о досудебном урегулировании споров, рассматриваемых в порядке гражданского и арбитражного судопроизводства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Постановление Пленума Верховного Суда РФ от 22.06.2021 N 18 «О некоторых вопросах досудебного урегулирования споров, рассматриваемых в порядке гражданского и арбитражного судопроизводства».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0471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 Ознакомиться с ключевыми научными и учебными изданиями.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 Проанализировать основные документы стратегического планирования  в сфере энергетики.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Проанализировать нормативные правовые акты, устанавливающие требования к регулированию публично-правовых отношений в сфере энергетики.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4.  Проанализировать позиции высших судебных инстанций, судебную практику.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491103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САМОСТОЯТЕЛЬНОГО ИЗУЧЕНИЯ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следующие научные и учебные издания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Актуальные задачи энергетического права и современной правовой науки. Монография под редакцией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В.В.Романовой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. М.: АНО «Научно-исследовательский «Центр развития энергетического права и современной правовой науки имени В.А.Мусина».2024.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 под ред.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Издательство «Интеграция: Образование и наука».2022 г.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Энергетическое право. Учебник для подготовки кадров высшей квалификации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М.: Издательская группа «Юрист». 2021 г.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Лисицын-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Светланов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А.Г. Параметры правовой политики в сфере энергетики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2020. № 2. 7-15.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Лисицын-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Светланов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А.Г. Обеспечение энергетической безопасности: некоторые задачи внутренней и внешней правовой политики Российской Федерации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2021.4. 8-12.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495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САМОСТОЯТЕЛЬНОГО ИЗУЧЕНИЯ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Акимов Н.А. ПРАВОВОЕ ОБЕСПЕЧЕНИЕ КОРПОРАТИВНОГО УПРАВЛЕНИЯ В КОМПАНИЯХ С ГОСУДАРСТВЕННЫМ УЧАСТИЕМ В СФЕРЕ ЭНЕРГЕТИКИ.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М.2020.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https://disser.spbu.ru/files/2020/disser_akimov.pdf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Тубденов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В.Г. ПРАВОВОЕ ПОЛОЖЕНИЕ ДОБЫВАЮЩИХ ЭНЕРГЕТИЧЕСКИХ КОМПАНИЙ НЕФТЕГАЗОВОГО КОМПЛЕКСА.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 2018.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https://disser.spbu.ru/files/phd_spsu/tubdenov_disser.pdf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https://iprmedia.ru/products/ipr-books.html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https://mlcjournal.ru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0473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ПО РАЗДЕЛУ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Основные стратегические задачи в области государственного регулирования и контроля в сфере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 чем заключаются особенности регулирования публично-правовых отношений в сфере энергетики?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Охарактеризуйте систему источников правового регулирования публично-правовых отношений в сфере энергетики.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Какие органы, организации наделены полномочиями по осуществлению регулирования, контроля (надзора) в сфере энергетики.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 чем заключаются особенности государственного контроля (надзора) в сфере энергетики.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подготовить письменные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	на вопросы. Оформление: формат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шрифт 14, интервал 1,5. Сверху указать ФИО, курс , дату. Ответ необходимо направить на почту: 	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musinlc@musinlc.ru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Преподавателем могут быть предложены иные вопросы и задания к практическому занятию по разделу.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75667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ЦЕЛИ,ЗАДАЧИ РЕГУЛИРОВАНИЯ ПУБЛИЧНО-ПРАВОВЫХ ОТНОШЕНИЙ В СФЕРЕ 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Долгосрочная программа развития производства сжиженного природного газа в Российской Федерации (утверждена Распоряжением Правительства РФ от 16.03.2021 N 640-р);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Программы развития угольной промышленности России на период до 2035 года (утверждена Распоряжением Правительства РФ от 13.06.2020 N 1582-р (ред. от 13.10.2022);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Стратегическое направление в области цифровой трансформации топливно-энергетического комплекса (утверждено Распоряжением Правительства РФ от 28.12.2021 N 3924-р) и др.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514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стратегия Российской Федерации на период до 2050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положениях Энергетической стратегии Российской Федерации на период до 2050 года.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развития энергетики Российской Федерации на период до 2050 года является достижение качественно нового состояния энергетики, включающего баланс между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доступным и гарантированным обеспечением населения и экономики страны продукцией и услугами топливно-энергетического комплекса с наименьшими издержками и эффективной реализацией экспортного потенциала Российской Федерации;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достижением национальных целей в области климатической политики, охраны окружающей среды, энергосбережения и повышения энергетической эффективности;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обеспечением энергетической безопасности, технологического суверенитета и конкурентоспособности отраслей топливно-энергетического комплекса</a:t>
            </a:r>
            <a:r>
              <a:rPr lang="ru-RU" sz="2000" dirty="0"/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61966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стратегия Российской Федерации на период до 2050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цели будет осуществляться с учетом следующих принципов: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национальных целей развития Российской Федерации, определенных Указом Президента Российской Федерации от 7 мая 2024 г. N 309 "О национальных целях развития Российской Федерации на период до 2030 года и на перспективу до 2036 года";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приоритетное и полное обеспечение потребности населения и экономики в доступных энергетических ресурсах;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эффективность принимаемых решений и действий, обеспечение достаточного уровня технологической независимости страны;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технологического суверенитета;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711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стратегия Российской Федерации на период до 2050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технологического лидерства, в том числе развитие качественно новых технологий, способствующих смягчению антропогенного воздействия на окружающую среду, с учетом их экономической эффективности и целесообразности в целях их апробирования, внедрения в топливно-энергетическом комплексе и последующего экспорта;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интересов всех участников внутреннего энергетического рынка страны и недопущение конкуренции между различными видами российской энергетической продукции на мировых энергетических рынках, если это не соответствует экономическим интересам Российской Федерации;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и социальная (в том числе корпоративная социальная) ответственность;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837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стратегия Российской Федерации на период до 2050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допустимого уровня эмиссии загрязняющих веществ и выбросов парниковых газов в атмосферу при росте энергопотребления, рациональное сочетание государственного регулирования с рыночным механизмом развития топливно-энергетического комплекса;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(реализация) градостроительных планов и развитие транспортной инфраструктуры параллельно с перспективным развитием электроэнергетики;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"цифровой зрелости" процессов, обуславливающих функционирование энергетической инфраструктуры, с обеспечением контроля управляемости и безопасности объектов критической информационной инфраструктуры Российской Федерации в сферах энергетики и топливно-энергетического комплекса;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процессов технологического присоединения к электрическим сетям объектов магистральной инфраструктуры, включая информационно-коммуникационную инфраструктуру (центры обработки данных и искусственного интеллекта), совместно с перспективным развитием электроэнергетики;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3271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2917</Words>
  <Application>Microsoft Office PowerPoint</Application>
  <PresentationFormat>Экран (4:3)</PresentationFormat>
  <Paragraphs>251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Тема Office</vt:lpstr>
      <vt:lpstr>ПРЕЗЕНТАЦИЯ УЧЕБНОЙ ДИСЦИПЛИНЫ</vt:lpstr>
      <vt:lpstr>ЦЕЛИ,ЗАДАЧИ РЕГУЛИРОВАНИЯ ПУБЛИЧНО-ПРАВОВЫХ ОТНОШЕНИЙ В СФЕРЕ ЭНЕРГЕТИКИ</vt:lpstr>
      <vt:lpstr>ЦЕЛИ,ЗАДАЧИ РЕГУЛИРОВАНИЯ ПУБЛИЧНО-ПРАВОВЫХ ОТНОШЕНИЙ В СФЕРЕ ЭНЕРГЕТИКИ</vt:lpstr>
      <vt:lpstr>ЦЕЛИ,ЗАДАЧИ РЕГУЛИРОВАНИЯ ПУБЛИЧНО-ПРАВОВЫХ ОТНОШЕНИЙ В СФЕРЕ ЭНЕРГЕТИКИ</vt:lpstr>
      <vt:lpstr>ЦЕЛИ,ЗАДАЧИ РЕГУЛИРОВАНИЯ ПУБЛИЧНО-ПРАВОВЫХ ОТНОШЕНИЙ В СФЕРЕ ЭНЕРГЕТИКИ</vt:lpstr>
      <vt:lpstr>Энергетическая стратегия Российской Федерации на период до 2050 года</vt:lpstr>
      <vt:lpstr>Энергетическая стратегия Российской Федерации на период до 2050 года</vt:lpstr>
      <vt:lpstr>Энергетическая стратегия Российской Федерации на период до 2050 года</vt:lpstr>
      <vt:lpstr>Энергетическая стратегия Российской Федерации на период до 2050 года</vt:lpstr>
      <vt:lpstr>Энергетическая стратегия Российской Федерации на период до 2050 года</vt:lpstr>
      <vt:lpstr>Энергетическая стратегия Российской Федерации на период до 2050 года</vt:lpstr>
      <vt:lpstr>ЦЕЛИ,ЗАДАЧИ РЕГУЛИРОВАНИЯ ПУБЛИЧНО-ПРАВОВЫХ ОТНОШЕНИЙ В СФЕРЕ ЭНЕРГЕТИКИ</vt:lpstr>
      <vt:lpstr>ОСОБЕННОСТИ ГОСУДАРСТВЕННОГО РЕГУЛИРОВАНИЯ В СФЕРЕ ЭНЕРГЕТИКИ</vt:lpstr>
      <vt:lpstr>НАПРАВЛЕНИЯ ГОСУДАРСТВЕННОГО РЕГУЛИРОВАНИЯ В СФЕРЕ ЭНЕРГЕТИКИ</vt:lpstr>
      <vt:lpstr>НАПРАВЛЕНИЯ ГОСУДАРСТВЕННОГО РЕГУЛИРОВАНИЯ В СФЕРЕ ЭНЕРГЕТИКИ</vt:lpstr>
      <vt:lpstr>НАПРАВЛЕНИЯ ГОСУДАРСТВЕННОГО КОНТРОЛЯ (НАДЗОРА) В СФЕРЕ ЭНЕРГЕТИКИ</vt:lpstr>
      <vt:lpstr>НАПРАВЛЕНИЯ ГОСУДАРСТВЕННОГО КОНТРОЛЯ (НАДЗОРА) В СФЕРЕ ЭНЕРГЕТИКИ</vt:lpstr>
      <vt:lpstr>ПОЛНОМОЧИЯ ГОСУДАРСТВЕННЫХ ОРГАНОВ И ИНЫХ ОРГАНИЗАЦИЙ</vt:lpstr>
      <vt:lpstr>ПОЛНОМОЧИЯ ГОСУДАРСТВЕННЫХ  ОРГАНОВ И ИНЫХ ОРГАНИЗАЦИЙ</vt:lpstr>
      <vt:lpstr>Полномочия государственных органов  в сфере обеспечения антитеррористической защищенности объектов топливно-энергетического комплекса</vt:lpstr>
      <vt:lpstr>Полномочия государственных органов  в сфере обеспечения антитеррористической защищенности объектов топливно-энергетического комплекса</vt:lpstr>
      <vt:lpstr>Полномочия государственных органов  в сфере обеспечения антитеррористической защищенности объектов топливно-энергетического комплекса</vt:lpstr>
      <vt:lpstr>Полномочия государственных органов  в сфере обеспечения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обеспечения в области антитеррористической защищенности объектов топливно-энергетического комплекса</vt:lpstr>
      <vt:lpstr>Тенденции развития правового регулирования публично-правовых отношений в сфере энергетики</vt:lpstr>
      <vt:lpstr>Тенденции развития правового регулирования публично-правовых отношений в сфере энергетики</vt:lpstr>
      <vt:lpstr>Тенденции правового регулирования в области промышленной безопасности опасных производственных объектов</vt:lpstr>
      <vt:lpstr>Тенденции правового регулирования в области промышленной безопасности опасных производственных объектов</vt:lpstr>
      <vt:lpstr>Тенденции правового регулирования в области промышленной безопасности опасных производственных объектов</vt:lpstr>
      <vt:lpstr>Текущее состояние и тенденции развития антимонопольного и тарифного регулирования, контроля в сфере энергетики</vt:lpstr>
      <vt:lpstr>Текущее состояние и тенденции развития антимонопольного и тарифного регулирования, контроля в сфере энергетики</vt:lpstr>
      <vt:lpstr>Текущее состояние и тенденции развития антимонопольного и тарифного регулирования, контроля в сфере энергетики</vt:lpstr>
      <vt:lpstr>Особенности досудебного порядка рассмотрения споров в связи с установлением цен (тарифов)</vt:lpstr>
      <vt:lpstr>Особенности досудебного порядка рассмотрения споров в связи с установлением цен (тарифов)</vt:lpstr>
      <vt:lpstr>РЕКОМЕНДАЦИИ ДЛЯ САМОСТОЯТЕЛЬНОЙ РАБОТЫ</vt:lpstr>
      <vt:lpstr>НАУЧНЫЕ И УЧЕБНЫЕ ИЗДАНИЯ ДЛЯ САМОСТОЯТЕЛЬНОГО ИЗУЧЕНИЯ</vt:lpstr>
      <vt:lpstr>НАУЧНЫЕ И УЧЕБНЫЕ ИЗДАНИЯ ДЛЯ САМОСТОЯТЕЛЬНОГО ИЗУЧЕНИЯ</vt:lpstr>
      <vt:lpstr> ПРИМЕРНЫЕ ВОПРОСЫ ПО РАЗДЕЛУ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СОВРЕМЕННОЕ ЭНЕРГЕТИЧЕСКОЕ ПРАВО РАЗДЕЛ 3</dc:title>
  <dc:creator>user</dc:creator>
  <cp:lastModifiedBy>user</cp:lastModifiedBy>
  <cp:revision>127</cp:revision>
  <dcterms:created xsi:type="dcterms:W3CDTF">2023-02-23T23:18:50Z</dcterms:created>
  <dcterms:modified xsi:type="dcterms:W3CDTF">2025-12-09T19:28:25Z</dcterms:modified>
</cp:coreProperties>
</file>