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72" r:id="rId12"/>
    <p:sldId id="282" r:id="rId13"/>
    <p:sldId id="273" r:id="rId14"/>
    <p:sldId id="270" r:id="rId15"/>
    <p:sldId id="274" r:id="rId16"/>
    <p:sldId id="269" r:id="rId17"/>
    <p:sldId id="268" r:id="rId18"/>
    <p:sldId id="283" r:id="rId19"/>
    <p:sldId id="266" r:id="rId20"/>
    <p:sldId id="275" r:id="rId21"/>
    <p:sldId id="276" r:id="rId22"/>
    <p:sldId id="277" r:id="rId23"/>
    <p:sldId id="278" r:id="rId24"/>
    <p:sldId id="284" r:id="rId25"/>
    <p:sldId id="279" r:id="rId26"/>
    <p:sldId id="280" r:id="rId27"/>
    <p:sldId id="281"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127506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211697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237044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307509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149991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6678A89-7A84-4810-9389-DCFE9D3A5C45}" type="datetimeFigureOut">
              <a:rPr lang="ru-RU" smtClean="0"/>
              <a:t>27.05.2025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407552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6678A89-7A84-4810-9389-DCFE9D3A5C45}" type="datetimeFigureOut">
              <a:rPr lang="ru-RU" smtClean="0"/>
              <a:t>27.05.2025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68278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6678A89-7A84-4810-9389-DCFE9D3A5C45}" type="datetimeFigureOut">
              <a:rPr lang="ru-RU" smtClean="0"/>
              <a:t>27.05.2025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3055276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678A89-7A84-4810-9389-DCFE9D3A5C45}" type="datetimeFigureOut">
              <a:rPr lang="ru-RU" smtClean="0"/>
              <a:t>27.05.2025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3580702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678A89-7A84-4810-9389-DCFE9D3A5C45}" type="datetimeFigureOut">
              <a:rPr lang="ru-RU" smtClean="0"/>
              <a:t>27.05.2025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318483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678A89-7A84-4810-9389-DCFE9D3A5C45}" type="datetimeFigureOut">
              <a:rPr lang="ru-RU" smtClean="0"/>
              <a:t>27.05.2025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CA1705-454A-4295-9F98-45BC5ACBF233}" type="slidenum">
              <a:rPr lang="ru-RU" smtClean="0"/>
              <a:t>‹#›</a:t>
            </a:fld>
            <a:endParaRPr lang="ru-RU"/>
          </a:p>
        </p:txBody>
      </p:sp>
    </p:spTree>
    <p:extLst>
      <p:ext uri="{BB962C8B-B14F-4D97-AF65-F5344CB8AC3E}">
        <p14:creationId xmlns:p14="http://schemas.microsoft.com/office/powerpoint/2010/main" val="368871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78A89-7A84-4810-9389-DCFE9D3A5C45}" type="datetimeFigureOut">
              <a:rPr lang="ru-RU" smtClean="0"/>
              <a:t>27.05.2025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A1705-454A-4295-9F98-45BC5ACBF233}" type="slidenum">
              <a:rPr lang="ru-RU" smtClean="0"/>
              <a:t>‹#›</a:t>
            </a:fld>
            <a:endParaRPr lang="ru-RU"/>
          </a:p>
        </p:txBody>
      </p:sp>
    </p:spTree>
    <p:extLst>
      <p:ext uri="{BB962C8B-B14F-4D97-AF65-F5344CB8AC3E}">
        <p14:creationId xmlns:p14="http://schemas.microsoft.com/office/powerpoint/2010/main" val="1520020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isser.spbu.ru/files/2024/20211119_11181_1.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pbu.ru/sites/default/files/2023-07/20230307_9287_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gimo.ru/upload/2018/02/polozchenie-o-poryadke-prisuzchdenia-uch-stepeni.pdf?utm_source=yandex.ru&amp;utm_medium=organic&amp;utm_campaign=yandex.ru&amp;utm_referrer=yandex.ru" TargetMode="External"/><Relationship Id="rId2" Type="http://schemas.openxmlformats.org/officeDocument/2006/relationships/hyperlink" Target="https://disser.spbu.ru/files/2024/20211119_11181_1.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772816"/>
            <a:ext cx="7772400" cy="1800199"/>
          </a:xfrm>
          <a:solidFill>
            <a:schemeClr val="tx2">
              <a:lumMod val="60000"/>
              <a:lumOff val="40000"/>
            </a:schemeClr>
          </a:solidFill>
        </p:spPr>
        <p:txBody>
          <a:bodyPr>
            <a:normAutofit fontScale="90000"/>
          </a:bodyPr>
          <a:lstStyle/>
          <a:p>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Методология </a:t>
            </a:r>
            <a:r>
              <a:rPr lang="ru-RU" sz="2800" b="1" dirty="0">
                <a:latin typeface="Times New Roman" panose="02020603050405020304" pitchFamily="18" charset="0"/>
                <a:cs typeface="Times New Roman" panose="02020603050405020304" pitchFamily="18" charset="0"/>
              </a:rPr>
              <a:t>и организация написания научно-квалификационной работы (диссертации)</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endParaRPr lang="ru-RU" sz="28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71600" y="3933056"/>
            <a:ext cx="6400800" cy="1705744"/>
          </a:xfrm>
          <a:solidFill>
            <a:schemeClr val="accent6">
              <a:lumMod val="60000"/>
              <a:lumOff val="40000"/>
            </a:schemeClr>
          </a:solidFill>
        </p:spPr>
        <p:txBody>
          <a:bodyPr>
            <a:normAutofit fontScale="85000" lnSpcReduction="20000"/>
          </a:bodyPr>
          <a:lstStyle/>
          <a:p>
            <a:r>
              <a:rPr lang="ru-RU" b="1" dirty="0" smtClean="0">
                <a:solidFill>
                  <a:schemeClr val="tx1"/>
                </a:solidFill>
                <a:latin typeface="Times New Roman" panose="02020603050405020304" pitchFamily="18" charset="0"/>
                <a:cs typeface="Times New Roman" panose="02020603050405020304" pitchFamily="18" charset="0"/>
              </a:rPr>
              <a:t>Тема 2</a:t>
            </a:r>
            <a:r>
              <a:rPr lang="ru-RU" b="1" dirty="0" smtClean="0">
                <a:latin typeface="Times New Roman" panose="02020603050405020304" pitchFamily="18" charset="0"/>
                <a:cs typeface="Times New Roman" panose="02020603050405020304" pitchFamily="18" charset="0"/>
              </a:rPr>
              <a:t> </a:t>
            </a:r>
          </a:p>
          <a:p>
            <a:r>
              <a:rPr lang="ru-RU" b="1" dirty="0" smtClean="0">
                <a:solidFill>
                  <a:schemeClr val="tx1"/>
                </a:solidFill>
                <a:latin typeface="Times New Roman" panose="02020603050405020304" pitchFamily="18" charset="0"/>
                <a:cs typeface="Times New Roman" panose="02020603050405020304" pitchFamily="18" charset="0"/>
              </a:rPr>
              <a:t>Подготовка к работе над диссертационным исследованием</a:t>
            </a:r>
          </a:p>
          <a:p>
            <a:endParaRPr lang="ru-RU" sz="1600" dirty="0" smtClean="0">
              <a:solidFill>
                <a:schemeClr val="tx1"/>
              </a:solidFill>
              <a:latin typeface="Times New Roman" panose="02020603050405020304" pitchFamily="18" charset="0"/>
              <a:cs typeface="Times New Roman" panose="02020603050405020304" pitchFamily="18" charset="0"/>
            </a:endParaRPr>
          </a:p>
          <a:p>
            <a:pPr algn="r"/>
            <a:r>
              <a:rPr lang="ru-RU" sz="1600" dirty="0" smtClean="0">
                <a:solidFill>
                  <a:schemeClr val="tx1"/>
                </a:solidFill>
                <a:latin typeface="Times New Roman" panose="02020603050405020304" pitchFamily="18" charset="0"/>
                <a:cs typeface="Times New Roman" panose="02020603050405020304" pitchFamily="18" charset="0"/>
              </a:rPr>
              <a:t>© Романова В.В. </a:t>
            </a:r>
            <a:r>
              <a:rPr lang="ru-RU" sz="1600" smtClean="0">
                <a:solidFill>
                  <a:schemeClr val="tx1"/>
                </a:solidFill>
                <a:latin typeface="Times New Roman" panose="02020603050405020304" pitchFamily="18" charset="0"/>
                <a:cs typeface="Times New Roman" panose="02020603050405020304" pitchFamily="18" charset="0"/>
              </a:rPr>
              <a:t>2025</a:t>
            </a:r>
            <a:endParaRPr lang="ru-RU" sz="1600"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xmlns="" id="{DB054376-F4EB-D761-9FD5-E4CC21CD15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03848" y="609938"/>
            <a:ext cx="2646680" cy="781050"/>
          </a:xfrm>
          <a:prstGeom prst="rect">
            <a:avLst/>
          </a:prstGeom>
          <a:noFill/>
          <a:ln>
            <a:noFill/>
          </a:ln>
        </p:spPr>
      </p:pic>
    </p:spTree>
    <p:extLst>
      <p:ext uri="{BB962C8B-B14F-4D97-AF65-F5344CB8AC3E}">
        <p14:creationId xmlns:p14="http://schemas.microsoft.com/office/powerpoint/2010/main" val="1154810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sz="2400" dirty="0" smtClean="0">
                <a:latin typeface="Times New Roman" panose="02020603050405020304" pitchFamily="18" charset="0"/>
                <a:cs typeface="Times New Roman" panose="02020603050405020304" pitchFamily="18" charset="0"/>
              </a:rPr>
              <a:t>Для определения объекта исследование потребуется очертить круг общественных отношений, возникающих в интересуемой сфере. </a:t>
            </a:r>
          </a:p>
          <a:p>
            <a:pPr algn="just"/>
            <a:r>
              <a:rPr lang="ru-RU" sz="2400" dirty="0" smtClean="0">
                <a:latin typeface="Times New Roman" panose="02020603050405020304" pitchFamily="18" charset="0"/>
                <a:cs typeface="Times New Roman" panose="02020603050405020304" pitchFamily="18" charset="0"/>
              </a:rPr>
              <a:t>Предмет исследования будут составлять нормы права, регулирующие общественные отношения в исследуемой сфере, теоретические разработки в указанной области, судебная практика.</a:t>
            </a:r>
          </a:p>
          <a:p>
            <a:pPr algn="just"/>
            <a:r>
              <a:rPr lang="ru-RU" sz="2400" dirty="0" smtClean="0">
                <a:latin typeface="Times New Roman" panose="02020603050405020304" pitchFamily="18" charset="0"/>
                <a:cs typeface="Times New Roman" panose="02020603050405020304" pitchFamily="18" charset="0"/>
              </a:rPr>
              <a:t>Цель исследования не должна ограничиваться только выявлением пробелов и противоречий в правовом регулировании в исследуемой сфере, но включать также формулировки предложений по унификации соответствующих норм права на национальном и возможно международном уровнях. Задачи исследования будут обусловлены целью исследования.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998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algn="just"/>
            <a:r>
              <a:rPr lang="ru-RU" sz="2400" dirty="0" smtClean="0">
                <a:latin typeface="Times New Roman" panose="02020603050405020304" pitchFamily="18" charset="0"/>
                <a:cs typeface="Times New Roman" panose="02020603050405020304" pitchFamily="18" charset="0"/>
              </a:rPr>
              <a:t>Требования о структуре диссертационного исследования закреплены не только  в подзаконном  нормативном акте федерального органа исполнительной власти, </a:t>
            </a:r>
            <a:r>
              <a:rPr lang="ru-RU" sz="2400" dirty="0">
                <a:latin typeface="Times New Roman" panose="02020603050405020304" pitchFamily="18" charset="0"/>
                <a:cs typeface="Times New Roman" panose="02020603050405020304" pitchFamily="18" charset="0"/>
              </a:rPr>
              <a:t>осуществляющим функции по выработке и реализации </a:t>
            </a:r>
            <a:r>
              <a:rPr lang="ru-RU" sz="2400" dirty="0" smtClean="0">
                <a:latin typeface="Times New Roman" panose="02020603050405020304" pitchFamily="18" charset="0"/>
                <a:cs typeface="Times New Roman" panose="02020603050405020304" pitchFamily="18" charset="0"/>
              </a:rPr>
              <a:t>государственной </a:t>
            </a:r>
            <a:r>
              <a:rPr lang="ru-RU" sz="2400" dirty="0">
                <a:latin typeface="Times New Roman" panose="02020603050405020304" pitchFamily="18" charset="0"/>
                <a:cs typeface="Times New Roman" panose="02020603050405020304" pitchFamily="18" charset="0"/>
              </a:rPr>
              <a:t>политики и нормативно-правовому регулированию в сфере высшего образования и соответствующего </a:t>
            </a:r>
            <a:r>
              <a:rPr lang="ru-RU" sz="2400" dirty="0" smtClean="0">
                <a:latin typeface="Times New Roman" panose="02020603050405020304" pitchFamily="18" charset="0"/>
                <a:cs typeface="Times New Roman" panose="02020603050405020304" pitchFamily="18" charset="0"/>
              </a:rPr>
              <a:t>дополнительного </a:t>
            </a:r>
            <a:r>
              <a:rPr lang="ru-RU" sz="2400" dirty="0">
                <a:latin typeface="Times New Roman" panose="02020603050405020304" pitchFamily="18" charset="0"/>
                <a:cs typeface="Times New Roman" panose="02020603050405020304" pitchFamily="18" charset="0"/>
              </a:rPr>
              <a:t>профессионального образования, научной, научно-технической и инновационной </a:t>
            </a:r>
            <a:r>
              <a:rPr lang="ru-RU" sz="2400" dirty="0" smtClean="0">
                <a:latin typeface="Times New Roman" panose="02020603050405020304" pitchFamily="18" charset="0"/>
                <a:cs typeface="Times New Roman" panose="02020603050405020304" pitchFamily="18" charset="0"/>
              </a:rPr>
              <a:t>деятельности     -   </a:t>
            </a:r>
            <a:r>
              <a:rPr lang="ru-RU" sz="2400" dirty="0" err="1" smtClean="0">
                <a:latin typeface="Times New Roman" panose="02020603050405020304" pitchFamily="18" charset="0"/>
                <a:cs typeface="Times New Roman" panose="02020603050405020304" pitchFamily="18" charset="0"/>
              </a:rPr>
              <a:t>Минобрнауки</a:t>
            </a:r>
            <a:r>
              <a:rPr lang="ru-RU" sz="2400" dirty="0" smtClean="0">
                <a:latin typeface="Times New Roman" panose="02020603050405020304" pitchFamily="18" charset="0"/>
                <a:cs typeface="Times New Roman" panose="02020603050405020304" pitchFamily="18" charset="0"/>
              </a:rPr>
              <a:t> России, но и на уровне локальных актов отдельных ВУЗов, НИИ, наделенных правами самостоятельно присуждать ученые степени.</a:t>
            </a:r>
          </a:p>
          <a:p>
            <a:endParaRPr lang="ru-RU" sz="1200" dirty="0">
              <a:latin typeface="Times New Roman" panose="02020603050405020304" pitchFamily="18" charset="0"/>
              <a:cs typeface="Times New Roman" panose="02020603050405020304" pitchFamily="18" charset="0"/>
            </a:endParaRPr>
          </a:p>
          <a:p>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624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Так, согласно пункту 30 </a:t>
            </a:r>
            <a:r>
              <a:rPr lang="ru-RU" b="1" dirty="0">
                <a:latin typeface="Times New Roman" panose="02020603050405020304" pitchFamily="18" charset="0"/>
                <a:cs typeface="Times New Roman" panose="02020603050405020304" pitchFamily="18" charset="0"/>
              </a:rPr>
              <a:t>Положения о совете по защите диссертаций на соискание ученой степени кандидата наук, на соискание ученой степени доктора наук, утвержденного Приказом </a:t>
            </a:r>
            <a:r>
              <a:rPr lang="ru-RU" b="1" dirty="0" err="1">
                <a:latin typeface="Times New Roman" panose="02020603050405020304" pitchFamily="18" charset="0"/>
                <a:cs typeface="Times New Roman" panose="02020603050405020304" pitchFamily="18" charset="0"/>
              </a:rPr>
              <a:t>Минобрнауки</a:t>
            </a:r>
            <a:r>
              <a:rPr lang="ru-RU" b="1" dirty="0">
                <a:latin typeface="Times New Roman" panose="02020603050405020304" pitchFamily="18" charset="0"/>
                <a:cs typeface="Times New Roman" panose="02020603050405020304" pitchFamily="18" charset="0"/>
              </a:rPr>
              <a:t> России от 10.11.2017 N 1093</a:t>
            </a:r>
            <a:r>
              <a:rPr lang="ru-RU" dirty="0">
                <a:latin typeface="Times New Roman" panose="02020603050405020304" pitchFamily="18" charset="0"/>
                <a:cs typeface="Times New Roman" panose="02020603050405020304" pitchFamily="18" charset="0"/>
              </a:rPr>
              <a:t>, диссертация имеет  следующую структуру:</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а) титульный лист (обложку - для диссертации, оформленной в виде научного доклада); </a:t>
            </a:r>
          </a:p>
          <a:p>
            <a:r>
              <a:rPr lang="ru-RU" dirty="0">
                <a:latin typeface="Times New Roman" panose="02020603050405020304" pitchFamily="18" charset="0"/>
                <a:cs typeface="Times New Roman" panose="02020603050405020304" pitchFamily="18" charset="0"/>
              </a:rPr>
              <a:t>б) оглавление; </a:t>
            </a:r>
          </a:p>
          <a:p>
            <a:r>
              <a:rPr lang="ru-RU" dirty="0">
                <a:latin typeface="Times New Roman" panose="02020603050405020304" pitchFamily="18" charset="0"/>
                <a:cs typeface="Times New Roman" panose="02020603050405020304" pitchFamily="18" charset="0"/>
              </a:rPr>
              <a:t>в) </a:t>
            </a:r>
            <a:r>
              <a:rPr lang="ru-RU" b="1" dirty="0">
                <a:latin typeface="Times New Roman" panose="02020603050405020304" pitchFamily="18" charset="0"/>
                <a:cs typeface="Times New Roman" panose="02020603050405020304" pitchFamily="18" charset="0"/>
              </a:rPr>
              <a:t>текст диссертации, включающий в себя</a:t>
            </a:r>
            <a:r>
              <a:rPr lang="ru-RU" dirty="0">
                <a:latin typeface="Times New Roman" panose="02020603050405020304" pitchFamily="18" charset="0"/>
                <a:cs typeface="Times New Roman" panose="02020603050405020304" pitchFamily="18" charset="0"/>
              </a:rPr>
              <a:t>: </a:t>
            </a:r>
          </a:p>
          <a:p>
            <a:r>
              <a:rPr lang="ru-RU" dirty="0">
                <a:latin typeface="Times New Roman"/>
                <a:cs typeface="Times New Roman"/>
              </a:rPr>
              <a:t>►</a:t>
            </a:r>
            <a:r>
              <a:rPr lang="ru-RU" dirty="0">
                <a:latin typeface="Times New Roman" panose="02020603050405020304" pitchFamily="18" charset="0"/>
                <a:cs typeface="Times New Roman" panose="02020603050405020304" pitchFamily="18" charset="0"/>
              </a:rPr>
              <a:t>введение; </a:t>
            </a:r>
          </a:p>
          <a:p>
            <a:r>
              <a:rPr lang="ru-RU" dirty="0">
                <a:latin typeface="Times New Roman"/>
                <a:cs typeface="Times New Roman"/>
              </a:rPr>
              <a:t>► </a:t>
            </a:r>
            <a:r>
              <a:rPr lang="ru-RU" dirty="0">
                <a:latin typeface="Times New Roman" panose="02020603050405020304" pitchFamily="18" charset="0"/>
                <a:cs typeface="Times New Roman" panose="02020603050405020304" pitchFamily="18" charset="0"/>
              </a:rPr>
              <a:t>основную часть (основное содержание - для диссертации, оформленной в виде научного доклада); </a:t>
            </a:r>
          </a:p>
          <a:p>
            <a:r>
              <a:rPr lang="ru-RU" dirty="0">
                <a:latin typeface="Times New Roman"/>
                <a:cs typeface="Times New Roman"/>
              </a:rPr>
              <a:t>► </a:t>
            </a:r>
            <a:r>
              <a:rPr lang="ru-RU" dirty="0">
                <a:latin typeface="Times New Roman" panose="02020603050405020304" pitchFamily="18" charset="0"/>
                <a:cs typeface="Times New Roman" panose="02020603050405020304" pitchFamily="18" charset="0"/>
              </a:rPr>
              <a:t>заключение; </a:t>
            </a:r>
          </a:p>
          <a:p>
            <a:r>
              <a:rPr lang="ru-RU" dirty="0">
                <a:latin typeface="Times New Roman"/>
                <a:cs typeface="Times New Roman"/>
              </a:rPr>
              <a:t>► </a:t>
            </a:r>
            <a:r>
              <a:rPr lang="ru-RU" dirty="0">
                <a:latin typeface="Times New Roman" panose="02020603050405020304" pitchFamily="18" charset="0"/>
                <a:cs typeface="Times New Roman" panose="02020603050405020304" pitchFamily="18" charset="0"/>
              </a:rPr>
              <a:t>список литературы; </a:t>
            </a:r>
          </a:p>
          <a:p>
            <a:endParaRPr lang="ru-RU" dirty="0"/>
          </a:p>
        </p:txBody>
      </p:sp>
    </p:spTree>
    <p:extLst>
      <p:ext uri="{BB962C8B-B14F-4D97-AF65-F5344CB8AC3E}">
        <p14:creationId xmlns:p14="http://schemas.microsoft.com/office/powerpoint/2010/main" val="77106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55000" lnSpcReduction="20000"/>
          </a:bodyPr>
          <a:lstStyle/>
          <a:p>
            <a:r>
              <a:rPr lang="ru-RU" dirty="0">
                <a:latin typeface="Times New Roman"/>
                <a:cs typeface="Times New Roman"/>
              </a:rPr>
              <a:t>► </a:t>
            </a:r>
            <a:r>
              <a:rPr lang="ru-RU" dirty="0" smtClean="0">
                <a:latin typeface="Times New Roman" panose="02020603050405020304" pitchFamily="18" charset="0"/>
                <a:cs typeface="Times New Roman" panose="02020603050405020304" pitchFamily="18" charset="0"/>
              </a:rPr>
              <a:t>список </a:t>
            </a:r>
            <a:r>
              <a:rPr lang="ru-RU" dirty="0">
                <a:latin typeface="Times New Roman" panose="02020603050405020304" pitchFamily="18" charset="0"/>
                <a:cs typeface="Times New Roman" panose="02020603050405020304" pitchFamily="18" charset="0"/>
              </a:rPr>
              <a:t>научных публикаций, в которых изложены основные научные результаты диссертации - для диссертации, оформленной в виде научного доклада (с указанием квартилей научных изданий (при наличии).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Текст </a:t>
            </a:r>
            <a:r>
              <a:rPr lang="ru-RU" dirty="0">
                <a:latin typeface="Times New Roman" panose="02020603050405020304" pitchFamily="18" charset="0"/>
                <a:cs typeface="Times New Roman" panose="02020603050405020304" pitchFamily="18" charset="0"/>
              </a:rPr>
              <a:t>диссертации также может включать список сокращений и условных обозначений, словарь терминов, список иллюстративного материала, приложения. </a:t>
            </a:r>
          </a:p>
          <a:p>
            <a:pPr algn="just"/>
            <a:r>
              <a:rPr lang="ru-RU" b="1" dirty="0">
                <a:latin typeface="Times New Roman" panose="02020603050405020304" pitchFamily="18" charset="0"/>
                <a:cs typeface="Times New Roman" panose="02020603050405020304" pitchFamily="18" charset="0"/>
              </a:rPr>
              <a:t>Введение к диссертации включает в себя актуальность избранной темы, степень ее разработанности, цели и задачи, научную новизну, теоретическую и практическую значимость работы, методологию и методы диссертационного исследования, положения, выносимые на защиту, степень достоверности и апробацию результатов. </a:t>
            </a:r>
            <a:endParaRPr lang="ru-RU"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основной части текст диссертации подразделяется </a:t>
            </a:r>
            <a:r>
              <a:rPr lang="ru-RU" b="1" dirty="0">
                <a:latin typeface="Times New Roman" panose="02020603050405020304" pitchFamily="18" charset="0"/>
                <a:cs typeface="Times New Roman" panose="02020603050405020304" pitchFamily="18" charset="0"/>
              </a:rPr>
              <a:t>на главы и параграфы </a:t>
            </a:r>
            <a:r>
              <a:rPr lang="ru-RU" dirty="0">
                <a:latin typeface="Times New Roman" panose="02020603050405020304" pitchFamily="18" charset="0"/>
                <a:cs typeface="Times New Roman" panose="02020603050405020304" pitchFamily="18" charset="0"/>
              </a:rPr>
              <a:t>или разделы и подразделы, которые нумеруются </a:t>
            </a:r>
            <a:r>
              <a:rPr lang="ru-RU" b="1" dirty="0">
                <a:latin typeface="Times New Roman" panose="02020603050405020304" pitchFamily="18" charset="0"/>
                <a:cs typeface="Times New Roman" panose="02020603050405020304" pitchFamily="18" charset="0"/>
              </a:rPr>
              <a:t>арабскими цифрами </a:t>
            </a:r>
            <a:r>
              <a:rPr lang="ru-RU" dirty="0">
                <a:latin typeface="Times New Roman" panose="02020603050405020304" pitchFamily="18" charset="0"/>
                <a:cs typeface="Times New Roman" panose="02020603050405020304" pitchFamily="18" charset="0"/>
              </a:rPr>
              <a:t>(основное содержание работы кратко раскрывает содержание глав (разделов) диссертации - для диссертаций, оформленных в виде научного доклада). </a:t>
            </a:r>
          </a:p>
          <a:p>
            <a:r>
              <a:rPr lang="ru-RU" dirty="0">
                <a:latin typeface="Times New Roman" panose="02020603050405020304" pitchFamily="18" charset="0"/>
                <a:cs typeface="Times New Roman" panose="02020603050405020304" pitchFamily="18" charset="0"/>
              </a:rPr>
              <a:t>В заключении диссертации излагаются итоги выполненного исследования, рекомендации, перспективы дальнейшей разработки темы. </a:t>
            </a:r>
          </a:p>
          <a:p>
            <a:endParaRPr lang="ru-RU" dirty="0"/>
          </a:p>
        </p:txBody>
      </p:sp>
    </p:spTree>
    <p:extLst>
      <p:ext uri="{BB962C8B-B14F-4D97-AF65-F5344CB8AC3E}">
        <p14:creationId xmlns:p14="http://schemas.microsoft.com/office/powerpoint/2010/main" val="2585811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Autofit/>
          </a:bodyPr>
          <a:lstStyle/>
          <a:p>
            <a:r>
              <a:rPr lang="ru-RU" sz="1800" dirty="0">
                <a:latin typeface="Times New Roman" panose="02020603050405020304" pitchFamily="18" charset="0"/>
                <a:cs typeface="Times New Roman" panose="02020603050405020304" pitchFamily="18" charset="0"/>
              </a:rPr>
              <a:t>Нормы локальных актов </a:t>
            </a:r>
            <a:r>
              <a:rPr lang="ru-RU" sz="1800" dirty="0" smtClean="0">
                <a:latin typeface="Times New Roman" panose="02020603050405020304" pitchFamily="18" charset="0"/>
                <a:cs typeface="Times New Roman" panose="02020603050405020304" pitchFamily="18" charset="0"/>
              </a:rPr>
              <a:t>ВУЗов, НИИ, наделенных правом  самостоятельно присуждать ученые степени, о структуре диссертации содержатся в соответствующих приказах .</a:t>
            </a:r>
            <a:endParaRPr lang="ru-RU" sz="1800" dirty="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Так, Положение о порядке присуждения ученых степеней в Санкт-Петербургском государственном университете </a:t>
            </a:r>
            <a:r>
              <a:rPr lang="en-US" sz="1800" dirty="0" smtClean="0">
                <a:latin typeface="Times New Roman" panose="02020603050405020304" pitchFamily="18" charset="0"/>
                <a:cs typeface="Times New Roman" panose="02020603050405020304" pitchFamily="18" charset="0"/>
                <a:hlinkClick r:id="rId2"/>
              </a:rPr>
              <a:t>https</a:t>
            </a:r>
            <a:r>
              <a:rPr lang="en-US" sz="1800" dirty="0">
                <a:latin typeface="Times New Roman" panose="02020603050405020304" pitchFamily="18" charset="0"/>
                <a:cs typeface="Times New Roman" panose="02020603050405020304" pitchFamily="18" charset="0"/>
                <a:hlinkClick r:id="rId2"/>
              </a:rPr>
              <a:t>://</a:t>
            </a:r>
            <a:r>
              <a:rPr lang="en-US" sz="1800" dirty="0" smtClean="0">
                <a:latin typeface="Times New Roman" panose="02020603050405020304" pitchFamily="18" charset="0"/>
                <a:cs typeface="Times New Roman" panose="02020603050405020304" pitchFamily="18" charset="0"/>
                <a:hlinkClick r:id="rId2"/>
              </a:rPr>
              <a:t>disser.spbu.ru/files/2024/20211119_11181_1.pdf</a:t>
            </a:r>
            <a:r>
              <a:rPr lang="ru-RU" sz="1800" dirty="0" smtClean="0">
                <a:latin typeface="Times New Roman" panose="02020603050405020304" pitchFamily="18" charset="0"/>
                <a:cs typeface="Times New Roman" panose="02020603050405020304" pitchFamily="18" charset="0"/>
              </a:rPr>
              <a:t>  </a:t>
            </a:r>
          </a:p>
          <a:p>
            <a:r>
              <a:rPr lang="ru-RU" sz="1800" dirty="0">
                <a:latin typeface="Times New Roman" panose="02020603050405020304" pitchFamily="18" charset="0"/>
                <a:cs typeface="Times New Roman" panose="02020603050405020304" pitchFamily="18" charset="0"/>
              </a:rPr>
              <a:t>с</a:t>
            </a:r>
            <a:r>
              <a:rPr lang="ru-RU" sz="1800" dirty="0" smtClean="0">
                <a:latin typeface="Times New Roman" panose="02020603050405020304" pitchFamily="18" charset="0"/>
                <a:cs typeface="Times New Roman" panose="02020603050405020304" pitchFamily="18" charset="0"/>
              </a:rPr>
              <a:t>одержит указания о структуре в пункте 12.8.1, согласно которым структура диссертации включает:</a:t>
            </a:r>
          </a:p>
          <a:p>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а) титульный лист;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б</a:t>
            </a:r>
            <a:r>
              <a:rPr lang="ru-RU" sz="1800" dirty="0">
                <a:latin typeface="Times New Roman" panose="02020603050405020304" pitchFamily="18" charset="0"/>
                <a:cs typeface="Times New Roman" panose="02020603050405020304" pitchFamily="18" charset="0"/>
              </a:rPr>
              <a:t>) оглавление; </a:t>
            </a:r>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в</a:t>
            </a:r>
            <a:r>
              <a:rPr lang="ru-RU" sz="1800" dirty="0">
                <a:latin typeface="Times New Roman" panose="02020603050405020304" pitchFamily="18" charset="0"/>
                <a:cs typeface="Times New Roman" panose="02020603050405020304" pitchFamily="18" charset="0"/>
              </a:rPr>
              <a:t>) </a:t>
            </a:r>
            <a:r>
              <a:rPr lang="ru-RU" sz="1800" b="1" dirty="0">
                <a:latin typeface="Times New Roman" panose="02020603050405020304" pitchFamily="18" charset="0"/>
                <a:cs typeface="Times New Roman" panose="02020603050405020304" pitchFamily="18" charset="0"/>
              </a:rPr>
              <a:t>текст Диссертации</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1 ) введение, в 2 ) основная часть, в 3 ) заключение; г) список сокращений и условных обозначений ; д) словарь терминов ; е) список литературы; ж) список иллюстративного материала ; з) приложения . </a:t>
            </a:r>
            <a:endParaRPr lang="ru-RU"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659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lstStyle/>
          <a:p>
            <a:pPr algn="just"/>
            <a:r>
              <a:rPr lang="ru-RU" dirty="0">
                <a:latin typeface="Times New Roman" panose="02020603050405020304" pitchFamily="18" charset="0"/>
                <a:cs typeface="Times New Roman" panose="02020603050405020304" pitchFamily="18" charset="0"/>
              </a:rPr>
              <a:t>В Положении СПбГУ также указано, что </a:t>
            </a:r>
            <a:r>
              <a:rPr lang="ru-RU" b="1" dirty="0">
                <a:latin typeface="Times New Roman" panose="02020603050405020304" pitchFamily="18" charset="0"/>
                <a:cs typeface="Times New Roman" panose="02020603050405020304" pitchFamily="18" charset="0"/>
              </a:rPr>
              <a:t>необходимость использования указанных разделов соискатель ученой степени определяет самостоятельно</a:t>
            </a:r>
            <a:r>
              <a:rPr lang="ru-RU" dirty="0">
                <a:latin typeface="Times New Roman" panose="02020603050405020304" pitchFamily="18" charset="0"/>
                <a:cs typeface="Times New Roman" panose="02020603050405020304" pitchFamily="18" charset="0"/>
              </a:rPr>
              <a:t>.  При этом </a:t>
            </a:r>
            <a:r>
              <a:rPr lang="ru-RU" b="1" dirty="0">
                <a:latin typeface="Times New Roman" panose="02020603050405020304" pitchFamily="18" charset="0"/>
                <a:cs typeface="Times New Roman" panose="02020603050405020304" pitchFamily="18" charset="0"/>
              </a:rPr>
              <a:t>Раздел «введение» должен завершаться изложением двух подразделов: «основные научные результаты» и «положения, выносимые на защиту».</a:t>
            </a:r>
          </a:p>
          <a:p>
            <a:endParaRPr lang="ru-RU" dirty="0"/>
          </a:p>
        </p:txBody>
      </p:sp>
    </p:spTree>
    <p:extLst>
      <p:ext uri="{BB962C8B-B14F-4D97-AF65-F5344CB8AC3E}">
        <p14:creationId xmlns:p14="http://schemas.microsoft.com/office/powerpoint/2010/main" val="1077968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Структура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sz="2400" dirty="0" smtClean="0">
                <a:latin typeface="Times New Roman" panose="02020603050405020304" pitchFamily="18" charset="0"/>
                <a:cs typeface="Times New Roman" panose="02020603050405020304" pitchFamily="18" charset="0"/>
              </a:rPr>
              <a:t>В </a:t>
            </a:r>
            <a:r>
              <a:rPr lang="ru-RU" sz="2400" dirty="0">
                <a:latin typeface="Times New Roman" panose="02020603050405020304" pitchFamily="18" charset="0"/>
                <a:cs typeface="Times New Roman" panose="02020603050405020304" pitchFamily="18" charset="0"/>
              </a:rPr>
              <a:t>целях оформления диссертаций на соискание ученой степени кандидата наук, доктора наук и прилагаемых к ним сопроводительных документов в соответствии с законодательством Российской Федерации и локальными актами СПбГУ </a:t>
            </a:r>
            <a:r>
              <a:rPr lang="ru-RU" sz="2400" dirty="0" smtClean="0">
                <a:latin typeface="Times New Roman" panose="02020603050405020304" pitchFamily="18" charset="0"/>
                <a:cs typeface="Times New Roman" panose="02020603050405020304" pitchFamily="18" charset="0"/>
              </a:rPr>
              <a:t> в 2023 году в СПБГУ  утверждены </a:t>
            </a:r>
            <a:r>
              <a:rPr lang="ru-RU" sz="2400" b="1" dirty="0" smtClean="0">
                <a:latin typeface="Times New Roman" panose="02020603050405020304" pitchFamily="18" charset="0"/>
                <a:cs typeface="Times New Roman" panose="02020603050405020304" pitchFamily="18" charset="0"/>
              </a:rPr>
              <a:t>Рекомендации </a:t>
            </a:r>
            <a:r>
              <a:rPr lang="ru-RU" sz="2400" b="1" dirty="0">
                <a:latin typeface="Times New Roman" panose="02020603050405020304" pitchFamily="18" charset="0"/>
                <a:cs typeface="Times New Roman" panose="02020603050405020304" pitchFamily="18" charset="0"/>
              </a:rPr>
              <a:t>по отдельным </a:t>
            </a:r>
            <a:r>
              <a:rPr lang="ru-RU" sz="2400" b="1" dirty="0" smtClean="0">
                <a:latin typeface="Times New Roman" panose="02020603050405020304" pitchFamily="18" charset="0"/>
                <a:cs typeface="Times New Roman" panose="02020603050405020304" pitchFamily="18" charset="0"/>
              </a:rPr>
              <a:t>вопросам </a:t>
            </a:r>
            <a:r>
              <a:rPr lang="ru-RU" sz="2400" b="1" dirty="0">
                <a:latin typeface="Times New Roman" panose="02020603050405020304" pitchFamily="18" charset="0"/>
                <a:cs typeface="Times New Roman" panose="02020603050405020304" pitchFamily="18" charset="0"/>
              </a:rPr>
              <a:t>оформления диссертации </a:t>
            </a:r>
            <a:r>
              <a:rPr lang="ru-RU" sz="2400" dirty="0">
                <a:latin typeface="Times New Roman" panose="02020603050405020304" pitchFamily="18" charset="0"/>
                <a:cs typeface="Times New Roman" panose="02020603050405020304" pitchFamily="18" charset="0"/>
              </a:rPr>
              <a:t>на соискание ученой степени кандидата наук, доктора наук для представления в СПбГУ </a:t>
            </a:r>
            <a:r>
              <a:rPr lang="ru-RU" sz="2400" dirty="0" smtClean="0">
                <a:latin typeface="Times New Roman" panose="02020603050405020304" pitchFamily="18" charset="0"/>
                <a:cs typeface="Times New Roman" panose="02020603050405020304" pitchFamily="18" charset="0"/>
              </a:rPr>
              <a:t>на </a:t>
            </a:r>
            <a:r>
              <a:rPr lang="ru-RU" sz="2400" dirty="0">
                <a:latin typeface="Times New Roman" panose="02020603050405020304" pitchFamily="18" charset="0"/>
                <a:cs typeface="Times New Roman" panose="02020603050405020304" pitchFamily="18" charset="0"/>
              </a:rPr>
              <a:t>рассмотрение и </a:t>
            </a:r>
            <a:r>
              <a:rPr lang="ru-RU" sz="2400" dirty="0" smtClean="0">
                <a:latin typeface="Times New Roman" panose="02020603050405020304" pitchFamily="18" charset="0"/>
                <a:cs typeface="Times New Roman" panose="02020603050405020304" pitchFamily="18" charset="0"/>
              </a:rPr>
              <a:t>защиту.</a:t>
            </a:r>
          </a:p>
          <a:p>
            <a:pPr algn="just"/>
            <a:r>
              <a:rPr lang="ru-RU" sz="2400" dirty="0" smtClean="0">
                <a:latin typeface="Times New Roman" panose="02020603050405020304" pitchFamily="18" charset="0"/>
                <a:cs typeface="Times New Roman" panose="02020603050405020304" pitchFamily="18" charset="0"/>
              </a:rPr>
              <a:t>Данные </a:t>
            </a:r>
            <a:r>
              <a:rPr lang="ru-RU" sz="2400" dirty="0">
                <a:latin typeface="Times New Roman" panose="02020603050405020304" pitchFamily="18" charset="0"/>
                <a:cs typeface="Times New Roman" panose="02020603050405020304" pitchFamily="18" charset="0"/>
              </a:rPr>
              <a:t>рекомендации разработаны с целью обратить внимание соискателей учёной </a:t>
            </a:r>
            <a:r>
              <a:rPr lang="ru-RU" sz="2400" dirty="0" smtClean="0">
                <a:latin typeface="Times New Roman" panose="02020603050405020304" pitchFamily="18" charset="0"/>
                <a:cs typeface="Times New Roman" panose="02020603050405020304" pitchFamily="18" charset="0"/>
              </a:rPr>
              <a:t>степени </a:t>
            </a:r>
            <a:r>
              <a:rPr lang="ru-RU" sz="2400" dirty="0">
                <a:latin typeface="Times New Roman" panose="02020603050405020304" pitchFamily="18" charset="0"/>
                <a:cs typeface="Times New Roman" panose="02020603050405020304" pitchFamily="18" charset="0"/>
              </a:rPr>
              <a:t>на то, что СПбГУ принимает к рассмотрению и к защите диссертацию и иные сопроводительные документы </a:t>
            </a:r>
            <a:r>
              <a:rPr lang="ru-RU" sz="2400" dirty="0" smtClean="0">
                <a:latin typeface="Times New Roman" panose="02020603050405020304" pitchFamily="18" charset="0"/>
                <a:cs typeface="Times New Roman" panose="02020603050405020304" pitchFamily="18" charset="0"/>
              </a:rPr>
              <a:t>в </a:t>
            </a:r>
            <a:r>
              <a:rPr lang="ru-RU" sz="2400" dirty="0">
                <a:latin typeface="Times New Roman" panose="02020603050405020304" pitchFamily="18" charset="0"/>
                <a:cs typeface="Times New Roman" panose="02020603050405020304" pitchFamily="18" charset="0"/>
              </a:rPr>
              <a:t>случае упоминания в них лиц/организаций, выполняющих функции иностранного агента, или организаций, чья деятельность признана нежелательной на территории Российской Федерации, или экстремистских и/или террористических </a:t>
            </a:r>
            <a:r>
              <a:rPr lang="ru-RU" sz="2400" dirty="0" smtClean="0">
                <a:latin typeface="Times New Roman" panose="02020603050405020304" pitchFamily="18" charset="0"/>
                <a:cs typeface="Times New Roman" panose="02020603050405020304" pitchFamily="18" charset="0"/>
              </a:rPr>
              <a:t>организаций, </a:t>
            </a:r>
            <a:r>
              <a:rPr lang="ru-RU" sz="2400" dirty="0">
                <a:latin typeface="Times New Roman" panose="02020603050405020304" pitchFamily="18" charset="0"/>
                <a:cs typeface="Times New Roman" panose="02020603050405020304" pitchFamily="18" charset="0"/>
              </a:rPr>
              <a:t>при обязательном соответствии оформления таких документов законодательству Российской Федерации, предписаниям локальных актов СПБГУ</a:t>
            </a:r>
            <a:r>
              <a:rPr lang="ru-RU" sz="2400" dirty="0" smtClean="0">
                <a:latin typeface="Times New Roman" panose="02020603050405020304" pitchFamily="18" charset="0"/>
                <a:cs typeface="Times New Roman" panose="02020603050405020304" pitchFamily="18" charset="0"/>
              </a:rPr>
              <a:t>.</a:t>
            </a:r>
          </a:p>
          <a:p>
            <a:pPr algn="just"/>
            <a:r>
              <a:rPr lang="ru-RU" sz="2400" dirty="0" smtClean="0">
                <a:latin typeface="Times New Roman" panose="02020603050405020304" pitchFamily="18" charset="0"/>
                <a:cs typeface="Times New Roman" panose="02020603050405020304" pitchFamily="18" charset="0"/>
              </a:rPr>
              <a:t>Рекомендуется ознакомиться с Приказом СПбГУ от 03.07.2023 № 9287</a:t>
            </a:r>
            <a:r>
              <a:rPr lang="en-US" sz="2400" dirty="0">
                <a:latin typeface="Times New Roman" panose="02020603050405020304" pitchFamily="18" charset="0"/>
                <a:cs typeface="Times New Roman" panose="02020603050405020304" pitchFamily="18" charset="0"/>
              </a:rPr>
              <a:t>/1// </a:t>
            </a:r>
            <a:r>
              <a:rPr lang="en-US" sz="2400" dirty="0">
                <a:latin typeface="Times New Roman" panose="02020603050405020304" pitchFamily="18" charset="0"/>
                <a:cs typeface="Times New Roman" panose="02020603050405020304" pitchFamily="18" charset="0"/>
                <a:hlinkClick r:id="rId2"/>
              </a:rPr>
              <a:t>https://</a:t>
            </a:r>
            <a:r>
              <a:rPr lang="en-US" sz="2400" dirty="0" smtClean="0">
                <a:latin typeface="Times New Roman" panose="02020603050405020304" pitchFamily="18" charset="0"/>
                <a:cs typeface="Times New Roman" panose="02020603050405020304" pitchFamily="18" charset="0"/>
                <a:hlinkClick r:id="rId2"/>
              </a:rPr>
              <a:t>spbu.ru/sites/default/files/2023-07/20230307_9287_1.pdf</a:t>
            </a:r>
            <a:r>
              <a:rPr lang="en-US" sz="2400" dirty="0" smtClean="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19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Структура диссертационного исследования </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Autofit/>
          </a:bodyPr>
          <a:lstStyle/>
          <a:p>
            <a:r>
              <a:rPr lang="ru-RU" sz="2000" b="1" dirty="0" smtClean="0">
                <a:latin typeface="Times New Roman" panose="02020603050405020304" pitchFamily="18" charset="0"/>
                <a:cs typeface="Times New Roman" panose="02020603050405020304" pitchFamily="18" charset="0"/>
              </a:rPr>
              <a:t>Приведем  также примеры норм о структуре диссертации в МГИМО МИД России.</a:t>
            </a:r>
          </a:p>
          <a:p>
            <a:pPr algn="just"/>
            <a:r>
              <a:rPr lang="ru-RU" sz="2000" dirty="0" smtClean="0">
                <a:latin typeface="Times New Roman" panose="02020603050405020304" pitchFamily="18" charset="0"/>
                <a:cs typeface="Times New Roman" panose="02020603050405020304" pitchFamily="18" charset="0"/>
              </a:rPr>
              <a:t>Пункт 2.3 Положения о порядке присуждения ученых степеней в МГИМО МИД России:</a:t>
            </a:r>
          </a:p>
          <a:p>
            <a:r>
              <a:rPr lang="ru-RU" sz="2000" dirty="0" smtClean="0">
                <a:latin typeface="Times New Roman" panose="02020603050405020304" pitchFamily="18" charset="0"/>
                <a:cs typeface="Times New Roman" panose="02020603050405020304" pitchFamily="18" charset="0"/>
              </a:rPr>
              <a:t>2.3</a:t>
            </a:r>
            <a:r>
              <a:rPr lang="ru-RU" sz="2000" dirty="0">
                <a:latin typeface="Times New Roman" panose="02020603050405020304" pitchFamily="18" charset="0"/>
                <a:cs typeface="Times New Roman" panose="02020603050405020304" pitchFamily="18" charset="0"/>
              </a:rPr>
              <a:t>. Диссертация оформляется в виде рукописи и имеет следующую</a:t>
            </a:r>
          </a:p>
          <a:p>
            <a:r>
              <a:rPr lang="ru-RU" sz="2000" dirty="0">
                <a:latin typeface="Times New Roman" panose="02020603050405020304" pitchFamily="18" charset="0"/>
                <a:cs typeface="Times New Roman" panose="02020603050405020304" pitchFamily="18" charset="0"/>
              </a:rPr>
              <a:t>структуру:</a:t>
            </a:r>
          </a:p>
          <a:p>
            <a:r>
              <a:rPr lang="ru-RU" sz="2000" dirty="0">
                <a:latin typeface="Times New Roman" panose="02020603050405020304" pitchFamily="18" charset="0"/>
                <a:cs typeface="Times New Roman" panose="02020603050405020304" pitchFamily="18" charset="0"/>
              </a:rPr>
              <a:t>а) титульный лист;</a:t>
            </a:r>
          </a:p>
          <a:p>
            <a:r>
              <a:rPr lang="ru-RU" sz="2000" dirty="0">
                <a:latin typeface="Times New Roman" panose="02020603050405020304" pitchFamily="18" charset="0"/>
                <a:cs typeface="Times New Roman" panose="02020603050405020304" pitchFamily="18" charset="0"/>
              </a:rPr>
              <a:t>6) оглавление;</a:t>
            </a:r>
          </a:p>
          <a:p>
            <a:r>
              <a:rPr lang="ru-RU" sz="2000" dirty="0" smtClean="0">
                <a:latin typeface="Times New Roman" panose="02020603050405020304" pitchFamily="18" charset="0"/>
                <a:cs typeface="Times New Roman" panose="02020603050405020304" pitchFamily="18" charset="0"/>
              </a:rPr>
              <a:t>в</a:t>
            </a:r>
            <a:r>
              <a:rPr lang="ru-RU" sz="2000" dirty="0">
                <a:latin typeface="Times New Roman" panose="02020603050405020304" pitchFamily="18" charset="0"/>
                <a:cs typeface="Times New Roman" panose="02020603050405020304" pitchFamily="18" charset="0"/>
              </a:rPr>
              <a:t>) текст диссертации, включающий в себя введение, основную</a:t>
            </a:r>
          </a:p>
          <a:p>
            <a:r>
              <a:rPr lang="ru-RU" sz="2000" dirty="0">
                <a:latin typeface="Times New Roman" panose="02020603050405020304" pitchFamily="18" charset="0"/>
                <a:cs typeface="Times New Roman" panose="02020603050405020304" pitchFamily="18" charset="0"/>
              </a:rPr>
              <a:t>часть, заключение, список источников и литературы.</a:t>
            </a:r>
          </a:p>
          <a:p>
            <a:pPr algn="just"/>
            <a:r>
              <a:rPr lang="ru-RU" sz="2000" dirty="0">
                <a:latin typeface="Times New Roman" panose="02020603050405020304" pitchFamily="18" charset="0"/>
                <a:cs typeface="Times New Roman" panose="02020603050405020304" pitchFamily="18" charset="0"/>
              </a:rPr>
              <a:t>Текст диссертации также может включать список сокращений </a:t>
            </a:r>
            <a:r>
              <a:rPr lang="ru-RU" sz="2000" dirty="0" smtClean="0">
                <a:latin typeface="Times New Roman" panose="02020603050405020304" pitchFamily="18" charset="0"/>
                <a:cs typeface="Times New Roman" panose="02020603050405020304" pitchFamily="18" charset="0"/>
              </a:rPr>
              <a:t>и условных </a:t>
            </a:r>
            <a:r>
              <a:rPr lang="ru-RU" sz="2000" dirty="0">
                <a:latin typeface="Times New Roman" panose="02020603050405020304" pitchFamily="18" charset="0"/>
                <a:cs typeface="Times New Roman" panose="02020603050405020304" pitchFamily="18" charset="0"/>
              </a:rPr>
              <a:t>обозначений, словарь терминов, список </a:t>
            </a:r>
            <a:r>
              <a:rPr lang="ru-RU" sz="2000" dirty="0" smtClean="0">
                <a:latin typeface="Times New Roman" panose="02020603050405020304" pitchFamily="18" charset="0"/>
                <a:cs typeface="Times New Roman" panose="02020603050405020304" pitchFamily="18" charset="0"/>
              </a:rPr>
              <a:t>иллюстративного материала</a:t>
            </a:r>
            <a:r>
              <a:rPr lang="ru-RU" sz="2000" dirty="0">
                <a:latin typeface="Times New Roman" panose="02020603050405020304" pitchFamily="18" charset="0"/>
                <a:cs typeface="Times New Roman" panose="02020603050405020304" pitchFamily="18" charset="0"/>
              </a:rPr>
              <a:t>, приложения</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91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Структура диссертационного исследования </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Введение к диссертации включает в себя актуальность избранной темы, степень ее разработанности, цели и задачи, научную новизну, теоретическую и практическую значимость работы, методологию и методы диссертационного исследования, положения, выносимые на защиту, степень достоверности и апробацию результатов.</a:t>
            </a:r>
          </a:p>
          <a:p>
            <a:pPr algn="just"/>
            <a:r>
              <a:rPr lang="ru-RU" dirty="0">
                <a:latin typeface="Times New Roman" panose="02020603050405020304" pitchFamily="18" charset="0"/>
                <a:cs typeface="Times New Roman" panose="02020603050405020304" pitchFamily="18" charset="0"/>
              </a:rPr>
              <a:t>В основной части текст диссертации подразделяется на главы и параграфы или разделы и подразделы, которые нумеруются арабскими цифрами.</a:t>
            </a:r>
          </a:p>
          <a:p>
            <a:pPr algn="just"/>
            <a:r>
              <a:rPr lang="ru-RU" dirty="0">
                <a:latin typeface="Times New Roman" panose="02020603050405020304" pitchFamily="18" charset="0"/>
                <a:cs typeface="Times New Roman" panose="02020603050405020304" pitchFamily="18" charset="0"/>
              </a:rPr>
              <a:t>В заключении диссертации излагаются итоги выполненного исследования, рекомендации, перспективы дальнейшей разработки темы.</a:t>
            </a:r>
          </a:p>
          <a:p>
            <a:endParaRPr lang="ru-RU" dirty="0"/>
          </a:p>
        </p:txBody>
      </p:sp>
    </p:spTree>
    <p:extLst>
      <p:ext uri="{BB962C8B-B14F-4D97-AF65-F5344CB8AC3E}">
        <p14:creationId xmlns:p14="http://schemas.microsoft.com/office/powerpoint/2010/main" val="248383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Рекомендации по работе над структурой диссертации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sz="2400" dirty="0" smtClean="0">
                <a:latin typeface="Times New Roman" panose="02020603050405020304" pitchFamily="18" charset="0"/>
                <a:cs typeface="Times New Roman" panose="02020603050405020304" pitchFamily="18" charset="0"/>
              </a:rPr>
              <a:t>Прежде всего следует определиться с правовой природой общественных отношений, которые складываются в интересующей Вас сфере, рассмотреть между какими субъектами эти отношения складываются. Это позволит далее выделить ключевые источники права, регулирующие соответствующие общественные отношения. Предпочтительно проанализировать российские, но и зарубежные источники права, исследователь результаты судебной практики.</a:t>
            </a:r>
          </a:p>
          <a:p>
            <a:pPr algn="just"/>
            <a:r>
              <a:rPr lang="ru-RU" sz="2400" dirty="0" smtClean="0">
                <a:latin typeface="Times New Roman" panose="02020603050405020304" pitchFamily="18" charset="0"/>
                <a:cs typeface="Times New Roman" panose="02020603050405020304" pitchFamily="18" charset="0"/>
              </a:rPr>
              <a:t>Далее следует рассмотреть особенности правовых режимов объектов исследуемых отношений, правового положения субъектов, особенности договорного регулирования, проанализировать наличие влияния государственного регулирования на частноправовые отношения. Эти достаточно общие рекомендации могут оказать существенную пользу при работе над диссертационным исследованием.</a:t>
            </a:r>
          </a:p>
          <a:p>
            <a:pPr algn="just"/>
            <a:r>
              <a:rPr lang="ru-RU" sz="2400" dirty="0" smtClean="0">
                <a:latin typeface="Times New Roman" panose="02020603050405020304" pitchFamily="18" charset="0"/>
                <a:cs typeface="Times New Roman" panose="02020603050405020304" pitchFamily="18" charset="0"/>
              </a:rPr>
              <a:t>В любом случае нужно обеспечить соответствие структуры работы целям и задачам исследования.</a:t>
            </a: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25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sz="2800" dirty="0" smtClean="0">
                <a:latin typeface="Times New Roman" panose="02020603050405020304" pitchFamily="18" charset="0"/>
                <a:cs typeface="Times New Roman" panose="02020603050405020304" pitchFamily="18" charset="0"/>
              </a:rPr>
              <a:t>Определяясь с выбором темы, с планом диссертационного исследования следует помнить о </a:t>
            </a:r>
            <a:r>
              <a:rPr lang="ru-RU" sz="2800" b="1" dirty="0" smtClean="0">
                <a:latin typeface="Times New Roman" panose="02020603050405020304" pitchFamily="18" charset="0"/>
                <a:cs typeface="Times New Roman" panose="02020603050405020304" pitchFamily="18" charset="0"/>
              </a:rPr>
              <a:t>критериях, которым должна отвечать диссертация </a:t>
            </a:r>
            <a:r>
              <a:rPr lang="ru-RU" sz="2800" dirty="0" smtClean="0">
                <a:latin typeface="Times New Roman" panose="02020603050405020304" pitchFamily="18" charset="0"/>
                <a:cs typeface="Times New Roman" panose="02020603050405020304" pitchFamily="18" charset="0"/>
              </a:rPr>
              <a:t>согласно действующему законодательству.</a:t>
            </a:r>
          </a:p>
          <a:p>
            <a:pPr algn="just"/>
            <a:r>
              <a:rPr lang="ru-RU" sz="2800" dirty="0" smtClean="0">
                <a:latin typeface="Times New Roman" panose="02020603050405020304" pitchFamily="18" charset="0"/>
                <a:cs typeface="Times New Roman" panose="02020603050405020304" pitchFamily="18" charset="0"/>
              </a:rPr>
              <a:t>Диссертация на соискание ученой степени кандидата наук должна быть научно-квалификационной работой, в которой содержится решение научной задачи, имеющей значение для развития соответствующей отрасли знаний, либо изложены новые научно-обоснованные решения, разработки, имеющие существенное значение для развития страны.</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77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Направления исследований по энергетическому праву</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sz="2400" dirty="0" smtClean="0">
                <a:latin typeface="Times New Roman" panose="02020603050405020304" pitchFamily="18" charset="0"/>
                <a:cs typeface="Times New Roman" panose="02020603050405020304" pitchFamily="18" charset="0"/>
              </a:rPr>
              <a:t>Основные профили программ аспирантуры в АНО «Научно-исследовательский «Центр развития энергетического права и современной правовой науки имени </a:t>
            </a:r>
            <a:r>
              <a:rPr lang="ru-RU" sz="2400" dirty="0" err="1" smtClean="0">
                <a:latin typeface="Times New Roman" panose="02020603050405020304" pitchFamily="18" charset="0"/>
                <a:cs typeface="Times New Roman" panose="02020603050405020304" pitchFamily="18" charset="0"/>
              </a:rPr>
              <a:t>В.А.Мусина</a:t>
            </a:r>
            <a:r>
              <a:rPr lang="ru-RU" sz="2400" dirty="0" smtClean="0">
                <a:latin typeface="Times New Roman" panose="02020603050405020304" pitchFamily="18" charset="0"/>
                <a:cs typeface="Times New Roman" panose="02020603050405020304" pitchFamily="18" charset="0"/>
              </a:rPr>
              <a:t>» посвящены энергетическому праву:</a:t>
            </a:r>
          </a:p>
          <a:p>
            <a:pPr algn="just"/>
            <a:r>
              <a:rPr lang="ru-RU" sz="2400" dirty="0" smtClean="0">
                <a:latin typeface="Times New Roman" panose="02020603050405020304" pitchFamily="18" charset="0"/>
                <a:cs typeface="Times New Roman" panose="02020603050405020304" pitchFamily="18" charset="0"/>
              </a:rPr>
              <a:t>► Энергетическое право. </a:t>
            </a:r>
            <a:r>
              <a:rPr lang="ru-RU" sz="2400" dirty="0" err="1" smtClean="0">
                <a:latin typeface="Times New Roman" panose="02020603050405020304" pitchFamily="18" charset="0"/>
                <a:cs typeface="Times New Roman" panose="02020603050405020304" pitchFamily="18" charset="0"/>
              </a:rPr>
              <a:t>Частно</a:t>
            </a:r>
            <a:r>
              <a:rPr lang="ru-RU" sz="2400" dirty="0" smtClean="0">
                <a:latin typeface="Times New Roman" panose="02020603050405020304" pitchFamily="18" charset="0"/>
                <a:cs typeface="Times New Roman" panose="02020603050405020304" pitchFamily="18" charset="0"/>
              </a:rPr>
              <a:t>-правовые отношения.</a:t>
            </a:r>
          </a:p>
          <a:p>
            <a:pPr algn="just"/>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Энергетическое право. Публично-правовые отношения.</a:t>
            </a:r>
          </a:p>
          <a:p>
            <a:pPr algn="just"/>
            <a:r>
              <a:rPr lang="ru-RU" sz="2400" dirty="0" smtClean="0">
                <a:latin typeface="Times New Roman" panose="02020603050405020304" pitchFamily="18" charset="0"/>
                <a:cs typeface="Times New Roman" panose="02020603050405020304" pitchFamily="18" charset="0"/>
              </a:rPr>
              <a:t>►Энергетическое право. Международно-правовые отношения.</a:t>
            </a:r>
          </a:p>
          <a:p>
            <a:pPr algn="just"/>
            <a:r>
              <a:rPr lang="ru-RU" sz="2000" dirty="0" smtClean="0">
                <a:latin typeface="Times New Roman" panose="02020603050405020304" pitchFamily="18" charset="0"/>
                <a:cs typeface="Times New Roman" panose="02020603050405020304" pitchFamily="18" charset="0"/>
              </a:rPr>
              <a:t>Названия профилей обусловлены действующей номенклатурой научных специальностей, утвержденной Приказом </a:t>
            </a:r>
            <a:r>
              <a:rPr lang="ru-RU" sz="2000" dirty="0" err="1">
                <a:latin typeface="Times New Roman" panose="02020603050405020304" pitchFamily="18" charset="0"/>
                <a:cs typeface="Times New Roman" panose="02020603050405020304" pitchFamily="18" charset="0"/>
              </a:rPr>
              <a:t>Минобрнауки</a:t>
            </a:r>
            <a:r>
              <a:rPr lang="ru-RU" sz="2000" dirty="0">
                <a:latin typeface="Times New Roman" panose="02020603050405020304" pitchFamily="18" charset="0"/>
                <a:cs typeface="Times New Roman" panose="02020603050405020304" pitchFamily="18" charset="0"/>
              </a:rPr>
              <a:t> России от 24.02.2021 </a:t>
            </a:r>
            <a:r>
              <a:rPr lang="ru-RU" sz="2000" dirty="0" smtClean="0">
                <a:latin typeface="Times New Roman" panose="02020603050405020304" pitchFamily="18" charset="0"/>
                <a:cs typeface="Times New Roman" panose="02020603050405020304" pitchFamily="18" charset="0"/>
              </a:rPr>
              <a:t>N 118 «Об </a:t>
            </a:r>
            <a:r>
              <a:rPr lang="ru-RU" sz="2000" dirty="0">
                <a:latin typeface="Times New Roman" panose="02020603050405020304" pitchFamily="18" charset="0"/>
                <a:cs typeface="Times New Roman" panose="02020603050405020304" pitchFamily="18" charset="0"/>
              </a:rPr>
              <a:t>утверждении номенклатуры научных специальностей, по которым присуждаются ученые степени, и внесении изменения в Положение о совете по защите диссертаций на соискание ученой степени кандидата наук, на соискание ученой степени доктора наук, утвержденное приказом Министерства образования и науки Российской Федерации от 10 ноября 2017 г. N </a:t>
            </a:r>
            <a:r>
              <a:rPr lang="ru-RU" sz="2000" dirty="0" smtClean="0">
                <a:latin typeface="Times New Roman" panose="02020603050405020304" pitchFamily="18" charset="0"/>
                <a:cs typeface="Times New Roman" panose="02020603050405020304" pitchFamily="18" charset="0"/>
              </a:rPr>
              <a:t>1093».</a:t>
            </a:r>
            <a:endParaRPr lang="ru-RU" sz="2000" dirty="0">
              <a:latin typeface="Times New Roman" panose="02020603050405020304" pitchFamily="18" charset="0"/>
              <a:cs typeface="Times New Roman" panose="02020603050405020304" pitchFamily="18" charset="0"/>
            </a:endParaRPr>
          </a:p>
          <a:p>
            <a:pPr algn="just"/>
            <a:endParaRPr lang="ru-RU" sz="20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85948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Направления исследований по энергетическому праву</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М.И.Клеандров</a:t>
            </a:r>
            <a:r>
              <a:rPr lang="ru-RU" dirty="0" smtClean="0">
                <a:latin typeface="Times New Roman" panose="02020603050405020304" pitchFamily="18" charset="0"/>
                <a:cs typeface="Times New Roman" panose="02020603050405020304" pitchFamily="18" charset="0"/>
              </a:rPr>
              <a:t>, рассматривая темы диссертационных исследований по правовым наукам отмечает, «что будущее России (его экономического составляющего) в немалой мере зависит от состояния правового регулирования в сфере энергетики, состояния правового обеспечения этого сектора экономики» и подчеркивает, что роль и значение научных исследований, в том числе диссертационных, посвященных проблемам энергетического права, переоценить невозможно».</a:t>
            </a:r>
          </a:p>
          <a:p>
            <a:pPr algn="just"/>
            <a:r>
              <a:rPr lang="ru-RU" dirty="0" err="1" smtClean="0">
                <a:latin typeface="Times New Roman" panose="02020603050405020304" pitchFamily="18" charset="0"/>
                <a:cs typeface="Times New Roman" panose="02020603050405020304" pitchFamily="18" charset="0"/>
              </a:rPr>
              <a:t>Клеандров</a:t>
            </a:r>
            <a:r>
              <a:rPr lang="ru-RU" dirty="0" smtClean="0">
                <a:latin typeface="Times New Roman" panose="02020603050405020304" pitchFamily="18" charset="0"/>
                <a:cs typeface="Times New Roman" panose="02020603050405020304" pitchFamily="18" charset="0"/>
              </a:rPr>
              <a:t> М.И. Кандидатская диссертация </a:t>
            </a:r>
            <a:r>
              <a:rPr lang="ru-RU" dirty="0" err="1" smtClean="0">
                <a:latin typeface="Times New Roman" panose="02020603050405020304" pitchFamily="18" charset="0"/>
                <a:cs typeface="Times New Roman" panose="02020603050405020304" pitchFamily="18" charset="0"/>
              </a:rPr>
              <a:t>юрста</a:t>
            </a:r>
            <a:r>
              <a:rPr lang="ru-RU" dirty="0" smtClean="0">
                <a:latin typeface="Times New Roman" panose="02020603050405020304" pitchFamily="18" charset="0"/>
                <a:cs typeface="Times New Roman" panose="02020603050405020304" pitchFamily="18" charset="0"/>
              </a:rPr>
              <a:t>: выбор и разработка темы. 3-е изд., </a:t>
            </a:r>
            <a:r>
              <a:rPr lang="ru-RU" dirty="0" err="1" smtClean="0">
                <a:latin typeface="Times New Roman" panose="02020603050405020304" pitchFamily="18" charset="0"/>
                <a:cs typeface="Times New Roman" panose="02020603050405020304" pitchFamily="18" charset="0"/>
              </a:rPr>
              <a:t>пепераб</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доп.М.Институт</a:t>
            </a:r>
            <a:r>
              <a:rPr lang="ru-RU" dirty="0" smtClean="0">
                <a:latin typeface="Times New Roman" panose="02020603050405020304" pitchFamily="18" charset="0"/>
                <a:cs typeface="Times New Roman" panose="02020603050405020304" pitchFamily="18" charset="0"/>
              </a:rPr>
              <a:t> государства и права РАН. 2007.с.106.</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375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Направления исследований по энергетическому праву</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А.Г.Лисицын-Светланов</a:t>
            </a:r>
            <a:r>
              <a:rPr lang="ru-RU" dirty="0" smtClean="0">
                <a:latin typeface="Times New Roman" panose="02020603050405020304" pitchFamily="18" charset="0"/>
                <a:cs typeface="Times New Roman" panose="02020603050405020304" pitchFamily="18" charset="0"/>
              </a:rPr>
              <a:t> в известной работе «Энергетическое право: задачи дальнейшего развития отрасли» отмечает, что такие объективные факторы, как его сравнительная новизна для отечественной правовой системы, комплексный характер отношений, требующий правового регулирования, и, наконец, значение для России как государства, ставит задачи развития этой отрасли во всех направлениях – на законодательном уровне, в </a:t>
            </a:r>
            <a:r>
              <a:rPr lang="ru-RU" dirty="0" err="1" smtClean="0">
                <a:latin typeface="Times New Roman" panose="02020603050405020304" pitchFamily="18" charset="0"/>
                <a:cs typeface="Times New Roman" panose="02020603050405020304" pitchFamily="18" charset="0"/>
              </a:rPr>
              <a:t>правоприменении</a:t>
            </a:r>
            <a:r>
              <a:rPr lang="ru-RU" dirty="0" smtClean="0">
                <a:latin typeface="Times New Roman" panose="02020603050405020304" pitchFamily="18" charset="0"/>
                <a:cs typeface="Times New Roman" panose="02020603050405020304" pitchFamily="18" charset="0"/>
              </a:rPr>
              <a:t>, доктринально и в учебном процессе правоведения. В силу комплексного характера складывающихся отношений энергетическое право регулирует частноправовые и публично-правовые отношения, возникающие как в рамках отдельного государства, в том числе России, так и имеющие трансграничный характер.</a:t>
            </a:r>
          </a:p>
          <a:p>
            <a:pPr algn="just"/>
            <a:endParaRPr lang="ru-RU" dirty="0" smtClean="0">
              <a:latin typeface="Times New Roman" panose="02020603050405020304" pitchFamily="18" charset="0"/>
              <a:cs typeface="Times New Roman" panose="02020603050405020304" pitchFamily="18" charset="0"/>
            </a:endParaRPr>
          </a:p>
          <a:p>
            <a:pPr algn="just"/>
            <a:r>
              <a:rPr lang="ru-RU" b="1" dirty="0">
                <a:latin typeface="Times New Roman" panose="02020603050405020304" pitchFamily="18" charset="0"/>
                <a:cs typeface="Times New Roman" panose="02020603050405020304" pitchFamily="18" charset="0"/>
              </a:rPr>
              <a:t>Лисицын-</a:t>
            </a:r>
            <a:r>
              <a:rPr lang="ru-RU" b="1" dirty="0" err="1">
                <a:latin typeface="Times New Roman" panose="02020603050405020304" pitchFamily="18" charset="0"/>
                <a:cs typeface="Times New Roman" panose="02020603050405020304" pitchFamily="18" charset="0"/>
              </a:rPr>
              <a:t>Светланов</a:t>
            </a:r>
            <a:r>
              <a:rPr lang="ru-RU" b="1" dirty="0">
                <a:latin typeface="Times New Roman" panose="02020603050405020304" pitchFamily="18" charset="0"/>
                <a:cs typeface="Times New Roman" panose="02020603050405020304" pitchFamily="18" charset="0"/>
              </a:rPr>
              <a:t> А.Г. </a:t>
            </a:r>
            <a:r>
              <a:rPr lang="ru-RU" dirty="0">
                <a:latin typeface="Times New Roman" panose="02020603050405020304" pitchFamily="18" charset="0"/>
                <a:cs typeface="Times New Roman" panose="02020603050405020304" pitchFamily="18" charset="0"/>
              </a:rPr>
              <a:t>Энергетическое право: задачи дальнейшего развития отрасли. М. Сборник материалов международной научно-практической </a:t>
            </a:r>
            <a:r>
              <a:rPr lang="ru-RU" dirty="0" err="1">
                <a:latin typeface="Times New Roman" panose="02020603050405020304" pitchFamily="18" charset="0"/>
                <a:cs typeface="Times New Roman" panose="02020603050405020304" pitchFamily="18" charset="0"/>
              </a:rPr>
              <a:t>конференции.М</a:t>
            </a:r>
            <a:r>
              <a:rPr lang="ru-RU" dirty="0">
                <a:latin typeface="Times New Roman" panose="02020603050405020304" pitchFamily="18" charset="0"/>
                <a:cs typeface="Times New Roman" panose="02020603050405020304" pitchFamily="18" charset="0"/>
              </a:rPr>
              <a:t>.: Издательство «Юрист».2018. с.10-15.</a:t>
            </a:r>
          </a:p>
          <a:p>
            <a:pPr algn="just"/>
            <a:endParaRPr lang="ru-RU"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2892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Направления исследований по энергетическому праву</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marL="0" indent="0" algn="just">
              <a:buNone/>
            </a:pPr>
            <a:r>
              <a:rPr lang="ru-RU" dirty="0">
                <a:latin typeface="Times New Roman" panose="02020603050405020304" pitchFamily="18" charset="0"/>
                <a:cs typeface="Times New Roman" panose="02020603050405020304" pitchFamily="18" charset="0"/>
              </a:rPr>
              <a:t>В настоящее время  роль энергетического права особенно значима. Заслуживают внимания все группы отношений, входящих в предмет энергетического права, включая в том числе отношения по добыче, поставке, транспортировке, хранению энергетических ресурсов, по строительству энергетических объектов. Требует укрепления как внутренний, так и международный энергетический правопорядок, поскольку это напрямую связано  с обеспечением энергетической безопасности. Активизируется и развитие основных институтов энергетического права, включая газовое, атомное, электроэнергетическое, нефтяное и др.</a:t>
            </a:r>
          </a:p>
          <a:p>
            <a:pPr marL="0" indent="0" algn="just">
              <a:buNone/>
            </a:pPr>
            <a:r>
              <a:rPr lang="ru-RU" dirty="0">
                <a:latin typeface="Times New Roman" panose="02020603050405020304" pitchFamily="18" charset="0"/>
                <a:cs typeface="Times New Roman" panose="02020603050405020304" pitchFamily="18" charset="0"/>
                <a:sym typeface="Symbol"/>
              </a:rPr>
              <a:t>	Новые вызовы со стороны недружественных зарубежных государств, </a:t>
            </a:r>
            <a:r>
              <a:rPr lang="ru-RU" dirty="0" smtClean="0">
                <a:latin typeface="Times New Roman" panose="02020603050405020304" pitchFamily="18" charset="0"/>
                <a:cs typeface="Times New Roman" panose="02020603050405020304" pitchFamily="18" charset="0"/>
                <a:sym typeface="Symbol"/>
              </a:rPr>
              <a:t>ограничительные меры  </a:t>
            </a:r>
            <a:r>
              <a:rPr lang="ru-RU" dirty="0">
                <a:latin typeface="Times New Roman" panose="02020603050405020304" pitchFamily="18" charset="0"/>
                <a:cs typeface="Times New Roman" panose="02020603050405020304" pitchFamily="18" charset="0"/>
                <a:sym typeface="Symbol"/>
              </a:rPr>
              <a:t>в отношении российских энергетических компаний, а также компаний смежных отраслей обусловливают усиление защитных механизмов энергетического правопорядка в целях обеспечения энергетической безопасности. </a:t>
            </a:r>
          </a:p>
          <a:p>
            <a:pPr marL="0" indent="0" algn="just">
              <a:buNone/>
            </a:pPr>
            <a:r>
              <a:rPr lang="ru-RU" dirty="0">
                <a:latin typeface="Times New Roman" panose="02020603050405020304" pitchFamily="18" charset="0"/>
                <a:cs typeface="Times New Roman" panose="02020603050405020304" pitchFamily="18" charset="0"/>
                <a:sym typeface="Symbol"/>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715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Направления исследований по энергетическому праву</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marL="0" indent="0" algn="just">
              <a:buNone/>
            </a:pPr>
            <a:endParaRPr lang="en-US" dirty="0" smtClean="0">
              <a:latin typeface="Times New Roman" panose="02020603050405020304" pitchFamily="18" charset="0"/>
              <a:cs typeface="Times New Roman" panose="02020603050405020304" pitchFamily="18" charset="0"/>
              <a:sym typeface="Symbol"/>
            </a:endParaRPr>
          </a:p>
          <a:p>
            <a:pPr marL="0" indent="0" algn="just">
              <a:buNone/>
            </a:pPr>
            <a:r>
              <a:rPr lang="ru-RU" dirty="0" smtClean="0">
                <a:latin typeface="Times New Roman" panose="02020603050405020304" pitchFamily="18" charset="0"/>
                <a:cs typeface="Times New Roman" panose="02020603050405020304" pitchFamily="18" charset="0"/>
                <a:sym typeface="Symbol"/>
              </a:rPr>
              <a:t>Подробно о современных направлениях правовых исследований можно ознакомиться при изучении монографии «Актуальные задачи энергетического права и современной правовой науки» под </a:t>
            </a:r>
            <a:r>
              <a:rPr lang="ru-RU" dirty="0" err="1" smtClean="0">
                <a:latin typeface="Times New Roman" panose="02020603050405020304" pitchFamily="18" charset="0"/>
                <a:cs typeface="Times New Roman" panose="02020603050405020304" pitchFamily="18" charset="0"/>
                <a:sym typeface="Symbol"/>
              </a:rPr>
              <a:t>ред.В.В.Романовой</a:t>
            </a:r>
            <a:r>
              <a:rPr lang="ru-RU" dirty="0" smtClean="0">
                <a:latin typeface="Times New Roman" panose="02020603050405020304" pitchFamily="18" charset="0"/>
                <a:cs typeface="Times New Roman" panose="02020603050405020304" pitchFamily="18" charset="0"/>
                <a:sym typeface="Symbol"/>
              </a:rPr>
              <a:t> 2024 года, в публикациях в журналах Правовой энергетический форум, Вестник Центра права имени </a:t>
            </a:r>
            <a:r>
              <a:rPr lang="ru-RU" dirty="0" err="1" smtClean="0">
                <a:latin typeface="Times New Roman" panose="02020603050405020304" pitchFamily="18" charset="0"/>
                <a:cs typeface="Times New Roman" panose="02020603050405020304" pitchFamily="18" charset="0"/>
                <a:sym typeface="Symbol"/>
              </a:rPr>
              <a:t>В.А.Мусина</a:t>
            </a:r>
            <a:r>
              <a:rPr lang="ru-RU" dirty="0" smtClean="0">
                <a:latin typeface="Times New Roman" panose="02020603050405020304" pitchFamily="18" charset="0"/>
                <a:cs typeface="Times New Roman" panose="02020603050405020304" pitchFamily="18" charset="0"/>
                <a:sym typeface="Symbol"/>
              </a:rPr>
              <a:t> и в других научных изданиях, на проводимых научных мероприятиях, форумах Центра имени </a:t>
            </a:r>
            <a:r>
              <a:rPr lang="ru-RU" dirty="0" err="1" smtClean="0">
                <a:latin typeface="Times New Roman" panose="02020603050405020304" pitchFamily="18" charset="0"/>
                <a:cs typeface="Times New Roman" panose="02020603050405020304" pitchFamily="18" charset="0"/>
                <a:sym typeface="Symbol"/>
              </a:rPr>
              <a:t>В.А.Мусина</a:t>
            </a:r>
            <a:r>
              <a:rPr lang="ru-RU" dirty="0" smtClean="0">
                <a:latin typeface="Times New Roman" panose="02020603050405020304" pitchFamily="18" charset="0"/>
                <a:cs typeface="Times New Roman" panose="02020603050405020304" pitchFamily="18" charset="0"/>
                <a:sym typeface="Symbol"/>
              </a:rPr>
              <a:t>.</a:t>
            </a:r>
            <a:endParaRPr lang="en-US" dirty="0" smtClean="0">
              <a:latin typeface="Times New Roman" panose="02020603050405020304" pitchFamily="18" charset="0"/>
              <a:cs typeface="Times New Roman" panose="02020603050405020304" pitchFamily="18" charset="0"/>
              <a:sym typeface="Symbol"/>
            </a:endParaRPr>
          </a:p>
          <a:p>
            <a:pPr marL="0" indent="0" algn="just">
              <a:buNone/>
            </a:pPr>
            <a:endParaRPr lang="en-US" dirty="0">
              <a:latin typeface="Times New Roman" panose="02020603050405020304" pitchFamily="18" charset="0"/>
              <a:cs typeface="Times New Roman" panose="02020603050405020304" pitchFamily="18" charset="0"/>
              <a:sym typeface="Symbol"/>
            </a:endParaRPr>
          </a:p>
        </p:txBody>
      </p:sp>
    </p:spTree>
    <p:extLst>
      <p:ext uri="{BB962C8B-B14F-4D97-AF65-F5344CB8AC3E}">
        <p14:creationId xmlns:p14="http://schemas.microsoft.com/office/powerpoint/2010/main" val="2320589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lumMod val="75000"/>
            </a:schemeClr>
          </a:solidFill>
        </p:spPr>
        <p:txBody>
          <a:bodyPr>
            <a:normAutofit/>
          </a:bodyPr>
          <a:lstStyle/>
          <a:p>
            <a:r>
              <a:rPr lang="ru-RU" sz="3600" b="1" dirty="0" smtClean="0">
                <a:latin typeface="Times New Roman" panose="02020603050405020304" pitchFamily="18" charset="0"/>
                <a:cs typeface="Times New Roman" panose="02020603050405020304" pitchFamily="18" charset="0"/>
              </a:rPr>
              <a:t>Основные источники</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sz="2000"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Приказ </a:t>
            </a:r>
            <a:r>
              <a:rPr lang="ru-RU" sz="2000" b="1" dirty="0" err="1">
                <a:latin typeface="Times New Roman" panose="02020603050405020304" pitchFamily="18" charset="0"/>
                <a:cs typeface="Times New Roman" panose="02020603050405020304" pitchFamily="18" charset="0"/>
              </a:rPr>
              <a:t>Минобрнауки</a:t>
            </a:r>
            <a:r>
              <a:rPr lang="ru-RU" sz="2000" b="1" dirty="0">
                <a:latin typeface="Times New Roman" panose="02020603050405020304" pitchFamily="18" charset="0"/>
                <a:cs typeface="Times New Roman" panose="02020603050405020304" pitchFamily="18" charset="0"/>
              </a:rPr>
              <a:t> России от 10.11.2017 N </a:t>
            </a:r>
            <a:r>
              <a:rPr lang="ru-RU" sz="2000" b="1" dirty="0" smtClean="0">
                <a:latin typeface="Times New Roman" panose="02020603050405020304" pitchFamily="18" charset="0"/>
                <a:cs typeface="Times New Roman" panose="02020603050405020304" pitchFamily="18" charset="0"/>
              </a:rPr>
              <a:t>1093 </a:t>
            </a:r>
            <a:r>
              <a:rPr lang="ru-RU" sz="2000" dirty="0" smtClean="0">
                <a:latin typeface="Times New Roman" panose="02020603050405020304" pitchFamily="18" charset="0"/>
                <a:cs typeface="Times New Roman" panose="02020603050405020304" pitchFamily="18" charset="0"/>
              </a:rPr>
              <a:t> «Об </a:t>
            </a:r>
            <a:r>
              <a:rPr lang="ru-RU" sz="2000" dirty="0">
                <a:latin typeface="Times New Roman" panose="02020603050405020304" pitchFamily="18" charset="0"/>
                <a:cs typeface="Times New Roman" panose="02020603050405020304" pitchFamily="18" charset="0"/>
              </a:rPr>
              <a:t>утверждении Положения о совете по защите диссертаций на соискание ученой степени кандидата наук, на соискание ученой степени доктора </a:t>
            </a:r>
            <a:r>
              <a:rPr lang="ru-RU" sz="2000" dirty="0" smtClean="0">
                <a:latin typeface="Times New Roman" panose="02020603050405020304" pitchFamily="18" charset="0"/>
                <a:cs typeface="Times New Roman" panose="02020603050405020304" pitchFamily="18" charset="0"/>
              </a:rPr>
              <a:t>наук»</a:t>
            </a:r>
            <a:endParaRPr lang="ru-RU" sz="2000" dirty="0">
              <a:latin typeface="Times New Roman" panose="02020603050405020304" pitchFamily="18" charset="0"/>
              <a:cs typeface="Times New Roman" panose="02020603050405020304" pitchFamily="18" charset="0"/>
            </a:endParaRPr>
          </a:p>
          <a:p>
            <a:pPr algn="just"/>
            <a:r>
              <a:rPr lang="ru-RU" sz="2000" b="1" dirty="0" smtClean="0">
                <a:latin typeface="Times New Roman" panose="02020603050405020304" pitchFamily="18" charset="0"/>
                <a:cs typeface="Times New Roman" panose="02020603050405020304" pitchFamily="18" charset="0"/>
              </a:rPr>
              <a:t>Приказ </a:t>
            </a:r>
            <a:r>
              <a:rPr lang="ru-RU" sz="2000" b="1" dirty="0" err="1">
                <a:latin typeface="Times New Roman" panose="02020603050405020304" pitchFamily="18" charset="0"/>
                <a:cs typeface="Times New Roman" panose="02020603050405020304" pitchFamily="18" charset="0"/>
              </a:rPr>
              <a:t>Минобрнауки</a:t>
            </a:r>
            <a:r>
              <a:rPr lang="ru-RU" sz="2000" b="1" dirty="0">
                <a:latin typeface="Times New Roman" panose="02020603050405020304" pitchFamily="18" charset="0"/>
                <a:cs typeface="Times New Roman" panose="02020603050405020304" pitchFamily="18" charset="0"/>
              </a:rPr>
              <a:t> России от 24.02.2021 N </a:t>
            </a:r>
            <a:r>
              <a:rPr lang="ru-RU" sz="2000" b="1" dirty="0" smtClean="0">
                <a:latin typeface="Times New Roman" panose="02020603050405020304" pitchFamily="18" charset="0"/>
                <a:cs typeface="Times New Roman" panose="02020603050405020304" pitchFamily="18" charset="0"/>
              </a:rPr>
              <a:t>118 </a:t>
            </a:r>
            <a:r>
              <a:rPr lang="ru-RU" sz="2000" dirty="0" smtClean="0">
                <a:latin typeface="Times New Roman" panose="02020603050405020304" pitchFamily="18" charset="0"/>
                <a:cs typeface="Times New Roman" panose="02020603050405020304" pitchFamily="18" charset="0"/>
              </a:rPr>
              <a:t> «Об </a:t>
            </a:r>
            <a:r>
              <a:rPr lang="ru-RU" sz="2000" dirty="0">
                <a:latin typeface="Times New Roman" panose="02020603050405020304" pitchFamily="18" charset="0"/>
                <a:cs typeface="Times New Roman" panose="02020603050405020304" pitchFamily="18" charset="0"/>
              </a:rPr>
              <a:t>утверждении номенклатуры научных специальностей, по которым присуждаются ученые степени, и внесении изменения в Положение о совете по защите диссертаций на соискание ученой степени кандидата наук, на соискание ученой степени доктора наук, утвержденное приказом Министерства образования и науки Российской Федерации от 10 ноября 2017 г. N </a:t>
            </a:r>
            <a:r>
              <a:rPr lang="ru-RU" sz="2000" dirty="0" smtClean="0">
                <a:latin typeface="Times New Roman" panose="02020603050405020304" pitchFamily="18" charset="0"/>
                <a:cs typeface="Times New Roman" panose="02020603050405020304" pitchFamily="18" charset="0"/>
              </a:rPr>
              <a:t>1093» </a:t>
            </a:r>
          </a:p>
          <a:p>
            <a:pPr algn="just"/>
            <a:r>
              <a:rPr lang="ru-RU" sz="2000" b="1" dirty="0">
                <a:latin typeface="Times New Roman" panose="02020603050405020304" pitchFamily="18" charset="0"/>
                <a:cs typeface="Times New Roman" panose="02020603050405020304" pitchFamily="18" charset="0"/>
              </a:rPr>
              <a:t>Положение о порядке присуждения ученых степеней в Санкт-Петербургском государственном университете </a:t>
            </a:r>
            <a:r>
              <a:rPr lang="en-US" sz="2000" dirty="0">
                <a:latin typeface="Times New Roman" panose="02020603050405020304" pitchFamily="18" charset="0"/>
                <a:cs typeface="Times New Roman" panose="02020603050405020304" pitchFamily="18" charset="0"/>
                <a:hlinkClick r:id="rId2"/>
              </a:rPr>
              <a:t>https://disser.spbu.ru/files/2024/20211119_11181_1.pdf</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b="1" dirty="0">
                <a:latin typeface="Times New Roman" panose="02020603050405020304" pitchFamily="18" charset="0"/>
                <a:cs typeface="Times New Roman" panose="02020603050405020304" pitchFamily="18" charset="0"/>
              </a:rPr>
              <a:t>Положения о порядке присуждения ученых степеней в МГИМО МИД России</a:t>
            </a:r>
            <a:r>
              <a:rPr lang="ru-RU" sz="2000" b="1" dirty="0" smtClean="0">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hlinkClick r:id="rId3"/>
              </a:rPr>
              <a:t>https://</a:t>
            </a:r>
            <a:r>
              <a:rPr lang="en-US" sz="2000" dirty="0" smtClean="0">
                <a:latin typeface="Times New Roman" panose="02020603050405020304" pitchFamily="18" charset="0"/>
                <a:cs typeface="Times New Roman" panose="02020603050405020304" pitchFamily="18" charset="0"/>
                <a:hlinkClick r:id="rId3"/>
              </a:rPr>
              <a:t>mgimo.ru/upload/2018/02/polozchenie-o-poryadke-prisuzchdenia-uch-stepeni.pdf?utm_source=yandex.ru&amp;utm_medium=organic&amp;utm_campaign=yandex.ru&amp;utm_referrer=yandex.ru</a:t>
            </a:r>
            <a:r>
              <a:rPr lang="ru-RU" sz="2000" dirty="0" smtClean="0">
                <a:latin typeface="Times New Roman" panose="02020603050405020304" pitchFamily="18" charset="0"/>
                <a:cs typeface="Times New Roman" panose="02020603050405020304" pitchFamily="18" charset="0"/>
              </a:rPr>
              <a:t> </a:t>
            </a:r>
          </a:p>
          <a:p>
            <a:pPr algn="just"/>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98481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lumMod val="75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Рекомендуемые научные и учебные издания</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67544" y="1556792"/>
            <a:ext cx="8229600" cy="5040560"/>
          </a:xfrm>
          <a:solidFill>
            <a:schemeClr val="accent6">
              <a:lumMod val="60000"/>
              <a:lumOff val="40000"/>
            </a:schemeClr>
          </a:solidFill>
        </p:spPr>
        <p:txBody>
          <a:bodyPr>
            <a:noAutofit/>
          </a:bodyPr>
          <a:lstStyle/>
          <a:p>
            <a:r>
              <a:rPr lang="ru-RU" sz="1600" b="1" dirty="0">
                <a:latin typeface="Times New Roman" panose="02020603050405020304" pitchFamily="18" charset="0"/>
                <a:cs typeface="Times New Roman" panose="02020603050405020304" pitchFamily="18" charset="0"/>
              </a:rPr>
              <a:t>Актуальные задачи энергетического права и современной правовой науки</a:t>
            </a:r>
            <a:r>
              <a:rPr lang="ru-RU" sz="1600" dirty="0">
                <a:latin typeface="Times New Roman" panose="02020603050405020304" pitchFamily="18" charset="0"/>
                <a:cs typeface="Times New Roman" panose="02020603050405020304" pitchFamily="18" charset="0"/>
              </a:rPr>
              <a:t>. Монография под </a:t>
            </a:r>
            <a:r>
              <a:rPr lang="ru-RU" sz="1600" dirty="0" err="1">
                <a:latin typeface="Times New Roman" panose="02020603050405020304" pitchFamily="18" charset="0"/>
                <a:cs typeface="Times New Roman" panose="02020603050405020304" pitchFamily="18" charset="0"/>
              </a:rPr>
              <a:t>ред.В.В.Романовой</a:t>
            </a:r>
            <a:r>
              <a:rPr lang="ru-RU" sz="1600" dirty="0">
                <a:latin typeface="Times New Roman" panose="02020603050405020304" pitchFamily="18" charset="0"/>
                <a:cs typeface="Times New Roman" panose="02020603050405020304" pitchFamily="18" charset="0"/>
              </a:rPr>
              <a:t>. М.: АНО «Научно-исследовательский «Центр развития энергетического права и современной правовой науки имени В.А.Мусина».2024.</a:t>
            </a:r>
          </a:p>
          <a:p>
            <a:r>
              <a:rPr lang="ru-RU" sz="1600" b="1" dirty="0" err="1" smtClean="0">
                <a:latin typeface="Times New Roman" panose="02020603050405020304" pitchFamily="18" charset="0"/>
                <a:cs typeface="Times New Roman" panose="02020603050405020304" pitchFamily="18" charset="0"/>
              </a:rPr>
              <a:t>Клеандров</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М.И</a:t>
            </a:r>
            <a:r>
              <a:rPr lang="ru-RU" sz="1600" dirty="0">
                <a:latin typeface="Times New Roman" panose="02020603050405020304" pitchFamily="18" charset="0"/>
                <a:cs typeface="Times New Roman" panose="02020603050405020304" pitchFamily="18" charset="0"/>
              </a:rPr>
              <a:t>. Кандидатская диссертация </a:t>
            </a:r>
            <a:r>
              <a:rPr lang="ru-RU" sz="1600" dirty="0" err="1">
                <a:latin typeface="Times New Roman" panose="02020603050405020304" pitchFamily="18" charset="0"/>
                <a:cs typeface="Times New Roman" panose="02020603050405020304" pitchFamily="18" charset="0"/>
              </a:rPr>
              <a:t>юрста</a:t>
            </a:r>
            <a:r>
              <a:rPr lang="ru-RU" sz="1600" dirty="0">
                <a:latin typeface="Times New Roman" panose="02020603050405020304" pitchFamily="18" charset="0"/>
                <a:cs typeface="Times New Roman" panose="02020603050405020304" pitchFamily="18" charset="0"/>
              </a:rPr>
              <a:t>: выбор и разработка темы. 3-е изд., </a:t>
            </a:r>
            <a:r>
              <a:rPr lang="ru-RU" sz="1600" dirty="0" err="1">
                <a:latin typeface="Times New Roman" panose="02020603050405020304" pitchFamily="18" charset="0"/>
                <a:cs typeface="Times New Roman" panose="02020603050405020304" pitchFamily="18" charset="0"/>
              </a:rPr>
              <a:t>пепераб</a:t>
            </a:r>
            <a:r>
              <a:rPr lang="ru-RU" sz="1600" dirty="0">
                <a:latin typeface="Times New Roman" panose="02020603050405020304" pitchFamily="18" charset="0"/>
                <a:cs typeface="Times New Roman" panose="02020603050405020304" pitchFamily="18" charset="0"/>
              </a:rPr>
              <a:t>. И </a:t>
            </a:r>
            <a:r>
              <a:rPr lang="ru-RU" sz="1600" dirty="0" err="1">
                <a:latin typeface="Times New Roman" panose="02020603050405020304" pitchFamily="18" charset="0"/>
                <a:cs typeface="Times New Roman" panose="02020603050405020304" pitchFamily="18" charset="0"/>
              </a:rPr>
              <a:t>доп.М.Институт</a:t>
            </a:r>
            <a:r>
              <a:rPr lang="ru-RU" sz="1600" dirty="0">
                <a:latin typeface="Times New Roman" panose="02020603050405020304" pitchFamily="18" charset="0"/>
                <a:cs typeface="Times New Roman" panose="02020603050405020304" pitchFamily="18" charset="0"/>
              </a:rPr>
              <a:t> государства и права РАН. 2007</a:t>
            </a:r>
            <a:r>
              <a:rPr lang="ru-RU" sz="1600" dirty="0" smtClean="0">
                <a:latin typeface="Times New Roman" panose="02020603050405020304" pitchFamily="18" charset="0"/>
                <a:cs typeface="Times New Roman" panose="02020603050405020304" pitchFamily="18" charset="0"/>
              </a:rPr>
              <a:t>.</a:t>
            </a:r>
          </a:p>
          <a:p>
            <a:pPr algn="just"/>
            <a:r>
              <a:rPr lang="ru-RU" sz="1600" b="1" dirty="0" err="1">
                <a:latin typeface="Times New Roman" panose="02020603050405020304" pitchFamily="18" charset="0"/>
                <a:cs typeface="Times New Roman" panose="02020603050405020304" pitchFamily="18" charset="0"/>
              </a:rPr>
              <a:t>Клеандров</a:t>
            </a:r>
            <a:r>
              <a:rPr lang="ru-RU" sz="1600" b="1" dirty="0">
                <a:latin typeface="Times New Roman" panose="02020603050405020304" pitchFamily="18" charset="0"/>
                <a:cs typeface="Times New Roman" panose="02020603050405020304" pitchFamily="18" charset="0"/>
              </a:rPr>
              <a:t> М.И. </a:t>
            </a:r>
            <a:r>
              <a:rPr lang="ru-RU" sz="1600" dirty="0">
                <a:latin typeface="Times New Roman" panose="02020603050405020304" pitchFamily="18" charset="0"/>
                <a:cs typeface="Times New Roman" panose="02020603050405020304" pitchFamily="18" charset="0"/>
              </a:rPr>
              <a:t>Науке энергетического права — светлое будущее</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Правовой энергетический форум. 2018. № 2. с.9-11.</a:t>
            </a:r>
          </a:p>
          <a:p>
            <a:pPr algn="just"/>
            <a:r>
              <a:rPr lang="ru-RU" sz="1600" b="1" dirty="0" err="1">
                <a:latin typeface="Times New Roman" panose="02020603050405020304" pitchFamily="18" charset="0"/>
                <a:cs typeface="Times New Roman" panose="02020603050405020304" pitchFamily="18" charset="0"/>
              </a:rPr>
              <a:t>Клеандров</a:t>
            </a:r>
            <a:r>
              <a:rPr lang="ru-RU" sz="1600" b="1" dirty="0">
                <a:latin typeface="Times New Roman" panose="02020603050405020304" pitchFamily="18" charset="0"/>
                <a:cs typeface="Times New Roman" panose="02020603050405020304" pitchFamily="18" charset="0"/>
              </a:rPr>
              <a:t> М.И. </a:t>
            </a:r>
            <a:r>
              <a:rPr lang="ru-RU" sz="1600" dirty="0">
                <a:latin typeface="Times New Roman" panose="02020603050405020304" pitchFamily="18" charset="0"/>
                <a:cs typeface="Times New Roman" panose="02020603050405020304" pitchFamily="18" charset="0"/>
              </a:rPr>
              <a:t>Фундаментальные основы энергетического права</a:t>
            </a:r>
            <a:r>
              <a:rPr lang="en-US" sz="1600" dirty="0">
                <a:latin typeface="Times New Roman" panose="02020603050405020304" pitchFamily="18" charset="0"/>
                <a:cs typeface="Times New Roman" panose="02020603050405020304" pitchFamily="18" charset="0"/>
              </a:rPr>
              <a:t> // </a:t>
            </a:r>
            <a:r>
              <a:rPr lang="ru-RU" sz="1600" dirty="0">
                <a:latin typeface="Times New Roman" panose="02020603050405020304" pitchFamily="18" charset="0"/>
                <a:cs typeface="Times New Roman" panose="02020603050405020304" pitchFamily="18" charset="0"/>
              </a:rPr>
              <a:t>Правовой энергетический форум. 2020.№ 2. с.16-23.</a:t>
            </a:r>
            <a:endParaRPr lang="en-US" sz="1600" dirty="0">
              <a:latin typeface="Times New Roman" panose="02020603050405020304" pitchFamily="18" charset="0"/>
              <a:cs typeface="Times New Roman" panose="02020603050405020304" pitchFamily="18" charset="0"/>
            </a:endParaRPr>
          </a:p>
          <a:p>
            <a:r>
              <a:rPr lang="ru-RU" sz="1600" b="1" dirty="0" smtClean="0">
                <a:latin typeface="Times New Roman" panose="02020603050405020304" pitchFamily="18" charset="0"/>
                <a:cs typeface="Times New Roman" panose="02020603050405020304" pitchFamily="18" charset="0"/>
              </a:rPr>
              <a:t>Лисицын-</a:t>
            </a:r>
            <a:r>
              <a:rPr lang="ru-RU" sz="1600" b="1" dirty="0" err="1" smtClean="0">
                <a:latin typeface="Times New Roman" panose="02020603050405020304" pitchFamily="18" charset="0"/>
                <a:cs typeface="Times New Roman" panose="02020603050405020304" pitchFamily="18" charset="0"/>
              </a:rPr>
              <a:t>Светланов</a:t>
            </a:r>
            <a:r>
              <a:rPr lang="ru-RU" sz="1600" b="1" dirty="0" smtClean="0">
                <a:latin typeface="Times New Roman" panose="02020603050405020304" pitchFamily="18" charset="0"/>
                <a:cs typeface="Times New Roman" panose="02020603050405020304" pitchFamily="18" charset="0"/>
              </a:rPr>
              <a:t> А.Г. </a:t>
            </a:r>
            <a:r>
              <a:rPr lang="ru-RU" sz="1600" dirty="0" smtClean="0">
                <a:latin typeface="Times New Roman" panose="02020603050405020304" pitchFamily="18" charset="0"/>
                <a:cs typeface="Times New Roman" panose="02020603050405020304" pitchFamily="18" charset="0"/>
              </a:rPr>
              <a:t>Энергетическое право: задачи дальнейшего развития отрасли. М.</a:t>
            </a:r>
            <a:r>
              <a:rPr lang="ru-RU" sz="1600" dirty="0">
                <a:latin typeface="Times New Roman" panose="02020603050405020304" pitchFamily="18" charset="0"/>
                <a:cs typeface="Times New Roman" panose="02020603050405020304" pitchFamily="18" charset="0"/>
              </a:rPr>
              <a:t> Сборник материалов международной научно-практической </a:t>
            </a:r>
            <a:r>
              <a:rPr lang="ru-RU" sz="1600" dirty="0" err="1">
                <a:latin typeface="Times New Roman" panose="02020603050405020304" pitchFamily="18" charset="0"/>
                <a:cs typeface="Times New Roman" panose="02020603050405020304" pitchFamily="18" charset="0"/>
              </a:rPr>
              <a:t>конференции.М</a:t>
            </a:r>
            <a:r>
              <a:rPr lang="ru-RU" sz="1600" dirty="0">
                <a:latin typeface="Times New Roman" panose="02020603050405020304" pitchFamily="18" charset="0"/>
                <a:cs typeface="Times New Roman" panose="02020603050405020304" pitchFamily="18" charset="0"/>
              </a:rPr>
              <a:t>.: Издательство «Юрист».2018. с.10-15</a:t>
            </a:r>
            <a:r>
              <a:rPr lang="ru-RU" sz="1600"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Лисицын-</a:t>
            </a:r>
            <a:r>
              <a:rPr lang="ru-RU" sz="1600" b="1" dirty="0" err="1">
                <a:latin typeface="Times New Roman" panose="02020603050405020304" pitchFamily="18" charset="0"/>
                <a:cs typeface="Times New Roman" panose="02020603050405020304" pitchFamily="18" charset="0"/>
              </a:rPr>
              <a:t>Светланов</a:t>
            </a:r>
            <a:r>
              <a:rPr lang="ru-RU" sz="1600" b="1" dirty="0">
                <a:latin typeface="Times New Roman" panose="02020603050405020304" pitchFamily="18" charset="0"/>
                <a:cs typeface="Times New Roman" panose="02020603050405020304" pitchFamily="18" charset="0"/>
              </a:rPr>
              <a:t> А.Г.</a:t>
            </a:r>
            <a:r>
              <a:rPr lang="ru-RU" sz="1600" dirty="0">
                <a:latin typeface="Times New Roman" panose="02020603050405020304" pitchFamily="18" charset="0"/>
                <a:cs typeface="Times New Roman" panose="02020603050405020304" pitchFamily="18" charset="0"/>
              </a:rPr>
              <a:t> Параметры правовой политики в сфере энергетики</a:t>
            </a:r>
            <a:r>
              <a:rPr lang="en-US" sz="1600" dirty="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Правовой энергетический форум. 2020.№ 2. с.</a:t>
            </a:r>
            <a:r>
              <a:rPr lang="en-US" sz="1600" dirty="0">
                <a:latin typeface="Times New Roman" panose="02020603050405020304" pitchFamily="18" charset="0"/>
                <a:cs typeface="Times New Roman" panose="02020603050405020304" pitchFamily="18" charset="0"/>
              </a:rPr>
              <a:t>7-15/</a:t>
            </a:r>
            <a:endParaRPr lang="ru-RU" sz="1600"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Романова В.В. </a:t>
            </a:r>
            <a:r>
              <a:rPr lang="ru-RU" sz="1600" dirty="0">
                <a:latin typeface="Times New Roman" panose="02020603050405020304" pitchFamily="18" charset="0"/>
                <a:cs typeface="Times New Roman" panose="02020603050405020304" pitchFamily="18" charset="0"/>
              </a:rPr>
              <a:t>Современные задачи энергетического права как науки и как учебной дисциплины</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Правовой энергетический форум. 2020.№ 2. с.24-29.</a:t>
            </a:r>
          </a:p>
          <a:p>
            <a:pPr algn="just"/>
            <a:r>
              <a:rPr lang="ru-RU" sz="1600" b="1" dirty="0">
                <a:latin typeface="Times New Roman" panose="02020603050405020304" pitchFamily="18" charset="0"/>
                <a:cs typeface="Times New Roman" panose="02020603050405020304" pitchFamily="18" charset="0"/>
              </a:rPr>
              <a:t>Романова </a:t>
            </a:r>
            <a:r>
              <a:rPr lang="ru-RU" sz="1600" b="1" dirty="0" err="1">
                <a:latin typeface="Times New Roman" panose="02020603050405020304" pitchFamily="18" charset="0"/>
                <a:cs typeface="Times New Roman" panose="02020603050405020304" pitchFamily="18" charset="0"/>
              </a:rPr>
              <a:t>В.В</a:t>
            </a:r>
            <a:r>
              <a:rPr lang="ru-RU" sz="1600" dirty="0" err="1">
                <a:latin typeface="Times New Roman" panose="02020603050405020304" pitchFamily="18" charset="0"/>
                <a:cs typeface="Times New Roman" panose="02020603050405020304" pitchFamily="18" charset="0"/>
              </a:rPr>
              <a:t>.Энергетическое</a:t>
            </a:r>
            <a:r>
              <a:rPr lang="ru-RU" sz="1600" dirty="0">
                <a:latin typeface="Times New Roman" panose="02020603050405020304" pitchFamily="18" charset="0"/>
                <a:cs typeface="Times New Roman" panose="02020603050405020304" pitchFamily="18" charset="0"/>
              </a:rPr>
              <a:t> право. Учебник для подготовки кадров высшей квалификации. М. Издательская группа «Юрист».2021</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168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60000"/>
              <a:lumOff val="40000"/>
            </a:schemeClr>
          </a:solidFill>
        </p:spPr>
        <p:txBody>
          <a:bodyPr>
            <a:normAutofit/>
          </a:bodyPr>
          <a:lstStyle/>
          <a:p>
            <a:r>
              <a:rPr lang="ru-RU" sz="3600" b="1" dirty="0" smtClean="0">
                <a:latin typeface="Times New Roman" panose="02020603050405020304" pitchFamily="18" charset="0"/>
                <a:cs typeface="Times New Roman" panose="02020603050405020304" pitchFamily="18" charset="0"/>
              </a:rPr>
              <a:t>Вопросы и задания по теме</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dirty="0" smtClean="0">
                <a:latin typeface="Times New Roman" panose="02020603050405020304" pitchFamily="18" charset="0"/>
                <a:cs typeface="Times New Roman" panose="02020603050405020304" pitchFamily="18" charset="0"/>
              </a:rPr>
              <a:t>1. Сформируйте  список российских и зарубежных специалистов, имеющих публикации по теме Вашей диссертации.</a:t>
            </a:r>
          </a:p>
          <a:p>
            <a:pPr algn="just"/>
            <a:r>
              <a:rPr lang="ru-RU" dirty="0" smtClean="0">
                <a:latin typeface="Times New Roman" panose="02020603050405020304" pitchFamily="18" charset="0"/>
                <a:cs typeface="Times New Roman" panose="02020603050405020304" pitchFamily="18" charset="0"/>
              </a:rPr>
              <a:t>2. Сформируйте  список источников правового регулирования по теме диссертации.</a:t>
            </a:r>
          </a:p>
          <a:p>
            <a:pPr algn="just"/>
            <a:r>
              <a:rPr lang="ru-RU" dirty="0" smtClean="0">
                <a:latin typeface="Times New Roman" panose="02020603050405020304" pitchFamily="18" charset="0"/>
                <a:cs typeface="Times New Roman" panose="02020603050405020304" pitchFamily="18" charset="0"/>
              </a:rPr>
              <a:t>Ответы с указанием ФИО автора направляются на почту</a:t>
            </a:r>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musinlc@musinlc.ru</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5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92500"/>
          </a:bodyPr>
          <a:lstStyle/>
          <a:p>
            <a:pPr algn="just"/>
            <a:r>
              <a:rPr lang="ru-RU" sz="2800" dirty="0" smtClean="0">
                <a:latin typeface="Times New Roman" panose="02020603050405020304" pitchFamily="18" charset="0"/>
                <a:cs typeface="Times New Roman" panose="02020603050405020304" pitchFamily="18" charset="0"/>
              </a:rPr>
              <a:t>Поскольку тема и план диссертационного исследования имеют огромное значение для успешной научной работы в АНО «Научно-исследовательский «Центр развития энергетического права и современной правовой науки имени </a:t>
            </a:r>
            <a:r>
              <a:rPr lang="ru-RU" sz="2800" dirty="0" err="1" smtClean="0">
                <a:latin typeface="Times New Roman" panose="02020603050405020304" pitchFamily="18" charset="0"/>
                <a:cs typeface="Times New Roman" panose="02020603050405020304" pitchFamily="18" charset="0"/>
              </a:rPr>
              <a:t>В.А.Мусина</a:t>
            </a:r>
            <a:r>
              <a:rPr lang="ru-RU" sz="2800" dirty="0" smtClean="0">
                <a:latin typeface="Times New Roman" panose="02020603050405020304" pitchFamily="18" charset="0"/>
                <a:cs typeface="Times New Roman" panose="02020603050405020304" pitchFamily="18" charset="0"/>
              </a:rPr>
              <a:t>» на вступительных испытаниях ключевая роль отводится защите вступительного реферата.</a:t>
            </a:r>
          </a:p>
          <a:p>
            <a:pPr algn="just"/>
            <a:r>
              <a:rPr lang="ru-RU" sz="2800" dirty="0" smtClean="0">
                <a:latin typeface="Times New Roman" panose="02020603050405020304" pitchFamily="18" charset="0"/>
                <a:cs typeface="Times New Roman" panose="02020603050405020304" pitchFamily="18" charset="0"/>
              </a:rPr>
              <a:t>Это отражено в Правилах приема в аспирантуру Центра имени </a:t>
            </a:r>
            <a:r>
              <a:rPr lang="ru-RU" sz="2800" dirty="0" err="1" smtClean="0">
                <a:latin typeface="Times New Roman" panose="02020603050405020304" pitchFamily="18" charset="0"/>
                <a:cs typeface="Times New Roman" panose="02020603050405020304" pitchFamily="18" charset="0"/>
              </a:rPr>
              <a:t>В.А.Мусина</a:t>
            </a:r>
            <a:r>
              <a:rPr lang="ru-RU" sz="2800" dirty="0" smtClean="0">
                <a:latin typeface="Times New Roman" panose="02020603050405020304" pitchFamily="18" charset="0"/>
                <a:cs typeface="Times New Roman" panose="02020603050405020304" pitchFamily="18" charset="0"/>
              </a:rPr>
              <a:t>, в </a:t>
            </a:r>
            <a:r>
              <a:rPr lang="ru-RU" sz="2800" b="1" dirty="0" smtClean="0">
                <a:latin typeface="Times New Roman" panose="02020603050405020304" pitchFamily="18" charset="0"/>
                <a:cs typeface="Times New Roman" panose="02020603050405020304" pitchFamily="18" charset="0"/>
              </a:rPr>
              <a:t>Программе вступительного  испытания</a:t>
            </a:r>
            <a:r>
              <a:rPr lang="ru-RU" sz="2800" dirty="0" smtClean="0">
                <a:latin typeface="Times New Roman" panose="02020603050405020304" pitchFamily="18" charset="0"/>
                <a:cs typeface="Times New Roman" panose="02020603050405020304" pitchFamily="18" charset="0"/>
              </a:rPr>
              <a:t>, иных локальных актах.</a:t>
            </a:r>
          </a:p>
        </p:txBody>
      </p:sp>
    </p:spTree>
    <p:extLst>
      <p:ext uri="{BB962C8B-B14F-4D97-AF65-F5344CB8AC3E}">
        <p14:creationId xmlns:p14="http://schemas.microsoft.com/office/powerpoint/2010/main" val="395103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47500" lnSpcReduction="20000"/>
          </a:bodyPr>
          <a:lstStyle/>
          <a:p>
            <a:r>
              <a:rPr lang="ru-RU" sz="3400" b="1" dirty="0" smtClean="0">
                <a:latin typeface="Times New Roman" panose="02020603050405020304" pitchFamily="18" charset="0"/>
                <a:cs typeface="Times New Roman" panose="02020603050405020304" pitchFamily="18" charset="0"/>
              </a:rPr>
              <a:t>Так, в пункте 3.4.1 Программы вступительного испытания указаны требования к вступительному реферату , согласно которым во вступительном реферате должна быть соблюдена следующая структура:</a:t>
            </a:r>
          </a:p>
          <a:p>
            <a:pPr lvl="0"/>
            <a:endParaRPr lang="ru-RU" sz="3400" dirty="0" smtClean="0">
              <a:latin typeface="Times New Roman" panose="02020603050405020304" pitchFamily="18" charset="0"/>
              <a:cs typeface="Times New Roman" panose="02020603050405020304" pitchFamily="18" charset="0"/>
            </a:endParaRPr>
          </a:p>
          <a:p>
            <a:pPr lvl="0"/>
            <a:r>
              <a:rPr lang="ru-RU" sz="3400" dirty="0" smtClean="0">
                <a:latin typeface="Times New Roman" panose="02020603050405020304" pitchFamily="18" charset="0"/>
                <a:cs typeface="Times New Roman" panose="02020603050405020304" pitchFamily="18" charset="0"/>
              </a:rPr>
              <a:t>Титульный лист с указанием ФИО поступающего и </a:t>
            </a:r>
            <a:r>
              <a:rPr lang="ru-RU" sz="3400" b="1" dirty="0" smtClean="0">
                <a:latin typeface="Times New Roman" panose="02020603050405020304" pitchFamily="18" charset="0"/>
                <a:cs typeface="Times New Roman" panose="02020603050405020304" pitchFamily="18" charset="0"/>
              </a:rPr>
              <a:t>темой реферата (предварительной формулировкой темы диссертации</a:t>
            </a:r>
            <a:r>
              <a:rPr lang="ru-RU" sz="3400" dirty="0" smtClean="0">
                <a:latin typeface="Times New Roman" panose="02020603050405020304" pitchFamily="18" charset="0"/>
                <a:cs typeface="Times New Roman" panose="02020603050405020304" pitchFamily="18" charset="0"/>
              </a:rPr>
              <a:t>), подписанный поступающим.</a:t>
            </a:r>
          </a:p>
          <a:p>
            <a:pPr lvl="0"/>
            <a:r>
              <a:rPr lang="ru-RU" sz="3400" dirty="0" smtClean="0">
                <a:latin typeface="Times New Roman" panose="02020603050405020304" pitchFamily="18" charset="0"/>
                <a:cs typeface="Times New Roman" panose="02020603050405020304" pitchFamily="18" charset="0"/>
              </a:rPr>
              <a:t>После Титульного листа следует содержание, предусматривающее следующие разделы:</a:t>
            </a:r>
          </a:p>
          <a:p>
            <a:pPr lvl="0"/>
            <a:r>
              <a:rPr lang="ru-RU" sz="3400" dirty="0" smtClean="0">
                <a:latin typeface="Times New Roman" panose="02020603050405020304" pitchFamily="18" charset="0"/>
                <a:cs typeface="Times New Roman" panose="02020603050405020304" pitchFamily="18" charset="0"/>
              </a:rPr>
              <a:t>Актуальность темы исследования.</a:t>
            </a:r>
          </a:p>
          <a:p>
            <a:pPr lvl="0"/>
            <a:r>
              <a:rPr lang="ru-RU" sz="3400" dirty="0" smtClean="0">
                <a:latin typeface="Times New Roman" panose="02020603050405020304" pitchFamily="18" charset="0"/>
                <a:cs typeface="Times New Roman" panose="02020603050405020304" pitchFamily="18" charset="0"/>
              </a:rPr>
              <a:t>Степень разработанности проблемы – обзор литературы и диссертационных работ</a:t>
            </a:r>
          </a:p>
          <a:p>
            <a:pPr lvl="0"/>
            <a:r>
              <a:rPr lang="ru-RU" sz="3400" dirty="0" smtClean="0">
                <a:latin typeface="Times New Roman" panose="02020603050405020304" pitchFamily="18" charset="0"/>
                <a:cs typeface="Times New Roman" panose="02020603050405020304" pitchFamily="18" charset="0"/>
              </a:rPr>
              <a:t>Обоснование имеющейся проблематики по теме исследования, наличие пробелов в правовом регулировании.</a:t>
            </a:r>
          </a:p>
          <a:p>
            <a:pPr lvl="0"/>
            <a:r>
              <a:rPr lang="ru-RU" sz="3400" dirty="0" smtClean="0">
                <a:latin typeface="Times New Roman" panose="02020603050405020304" pitchFamily="18" charset="0"/>
                <a:cs typeface="Times New Roman" panose="02020603050405020304" pitchFamily="18" charset="0"/>
              </a:rPr>
              <a:t>Цели и задачи исследования. Планируемая методология.</a:t>
            </a:r>
          </a:p>
          <a:p>
            <a:pPr lvl="0"/>
            <a:r>
              <a:rPr lang="ru-RU" sz="3400" dirty="0" smtClean="0">
                <a:latin typeface="Times New Roman" panose="02020603050405020304" pitchFamily="18" charset="0"/>
                <a:cs typeface="Times New Roman" panose="02020603050405020304" pitchFamily="18" charset="0"/>
              </a:rPr>
              <a:t>Теоретическая и практическая значимость темы исследования.	</a:t>
            </a:r>
          </a:p>
          <a:p>
            <a:endParaRPr lang="ru-RU" sz="3400" b="1" dirty="0" smtClean="0">
              <a:latin typeface="Times New Roman" panose="02020603050405020304" pitchFamily="18" charset="0"/>
              <a:cs typeface="Times New Roman" panose="02020603050405020304" pitchFamily="18" charset="0"/>
            </a:endParaRPr>
          </a:p>
          <a:p>
            <a:r>
              <a:rPr lang="ru-RU" sz="3400" b="1" dirty="0" smtClean="0">
                <a:latin typeface="Times New Roman" panose="02020603050405020304" pitchFamily="18" charset="0"/>
                <a:cs typeface="Times New Roman" panose="02020603050405020304" pitchFamily="18" charset="0"/>
              </a:rPr>
              <a:t>Вступительный </a:t>
            </a:r>
            <a:r>
              <a:rPr lang="ru-RU" sz="3400" b="1" dirty="0">
                <a:latin typeface="Times New Roman" panose="02020603050405020304" pitchFamily="18" charset="0"/>
                <a:cs typeface="Times New Roman" panose="02020603050405020304" pitchFamily="18" charset="0"/>
              </a:rPr>
              <a:t>реферат </a:t>
            </a:r>
            <a:r>
              <a:rPr lang="ru-RU" sz="3400" dirty="0" smtClean="0">
                <a:latin typeface="Times New Roman" panose="02020603050405020304" pitchFamily="18" charset="0"/>
                <a:cs typeface="Times New Roman" panose="02020603050405020304" pitchFamily="18" charset="0"/>
              </a:rPr>
              <a:t> по объему составляет 10-15 страниц </a:t>
            </a:r>
            <a:r>
              <a:rPr lang="ru-RU" sz="3400" dirty="0">
                <a:latin typeface="Times New Roman" panose="02020603050405020304" pitchFamily="18" charset="0"/>
                <a:cs typeface="Times New Roman" panose="02020603050405020304" pitchFamily="18" charset="0"/>
              </a:rPr>
              <a:t>на русском языке (шрифт 14 </a:t>
            </a:r>
            <a:r>
              <a:rPr lang="ru-RU" sz="3400" dirty="0" err="1">
                <a:latin typeface="Times New Roman" panose="02020603050405020304" pitchFamily="18" charset="0"/>
                <a:cs typeface="Times New Roman" panose="02020603050405020304" pitchFamily="18" charset="0"/>
              </a:rPr>
              <a:t>Times</a:t>
            </a:r>
            <a:r>
              <a:rPr lang="ru-RU" sz="3400" dirty="0">
                <a:latin typeface="Times New Roman" panose="02020603050405020304" pitchFamily="18" charset="0"/>
                <a:cs typeface="Times New Roman" panose="02020603050405020304" pitchFamily="18" charset="0"/>
              </a:rPr>
              <a:t> </a:t>
            </a:r>
            <a:r>
              <a:rPr lang="ru-RU" sz="3400" dirty="0" err="1">
                <a:latin typeface="Times New Roman" panose="02020603050405020304" pitchFamily="18" charset="0"/>
                <a:cs typeface="Times New Roman" panose="02020603050405020304" pitchFamily="18" charset="0"/>
              </a:rPr>
              <a:t>New</a:t>
            </a:r>
            <a:r>
              <a:rPr lang="ru-RU" sz="3400" dirty="0">
                <a:latin typeface="Times New Roman" panose="02020603050405020304" pitchFamily="18" charset="0"/>
                <a:cs typeface="Times New Roman" panose="02020603050405020304" pitchFamily="18" charset="0"/>
              </a:rPr>
              <a:t> </a:t>
            </a:r>
            <a:r>
              <a:rPr lang="ru-RU" sz="3400" dirty="0" err="1">
                <a:latin typeface="Times New Roman" panose="02020603050405020304" pitchFamily="18" charset="0"/>
                <a:cs typeface="Times New Roman" panose="02020603050405020304" pitchFamily="18" charset="0"/>
              </a:rPr>
              <a:t>Roman</a:t>
            </a:r>
            <a:r>
              <a:rPr lang="ru-RU" sz="3400" dirty="0">
                <a:latin typeface="Times New Roman" panose="02020603050405020304" pitchFamily="18" charset="0"/>
                <a:cs typeface="Times New Roman" panose="02020603050405020304" pitchFamily="18" charset="0"/>
              </a:rPr>
              <a:t>, полуторный интервал). </a:t>
            </a:r>
            <a:endParaRPr lang="ru-RU" sz="3400" dirty="0" smtClean="0">
              <a:latin typeface="Times New Roman" panose="02020603050405020304" pitchFamily="18" charset="0"/>
              <a:cs typeface="Times New Roman" panose="02020603050405020304" pitchFamily="18" charset="0"/>
            </a:endParaRPr>
          </a:p>
          <a:p>
            <a:r>
              <a:rPr lang="ru-RU" sz="3400" dirty="0" smtClean="0">
                <a:latin typeface="Times New Roman" panose="02020603050405020304" pitchFamily="18" charset="0"/>
                <a:cs typeface="Times New Roman" panose="02020603050405020304" pitchFamily="18" charset="0"/>
              </a:rPr>
              <a:t>Сноски </a:t>
            </a:r>
            <a:r>
              <a:rPr lang="ru-RU" sz="3400" dirty="0">
                <a:latin typeface="Times New Roman" panose="02020603050405020304" pitchFamily="18" charset="0"/>
                <a:cs typeface="Times New Roman" panose="02020603050405020304" pitchFamily="18" charset="0"/>
              </a:rPr>
              <a:t>и список литературы оформляются в соответствии с ГОСТ Р 7.0.5-2008, ГОСТ 7.80-2000</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18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algn="just"/>
            <a:r>
              <a:rPr lang="ru-RU" sz="1800" dirty="0" smtClean="0">
                <a:latin typeface="Times New Roman" panose="02020603050405020304" pitchFamily="18" charset="0"/>
                <a:cs typeface="Times New Roman" panose="02020603050405020304" pitchFamily="18" charset="0"/>
              </a:rPr>
              <a:t>Таким образом, уже на стадии подготовки к вступительным испытаниям в аспирантуру целесообразно определить предварительную тему исследования и сформулировать обоснование ее актуальности, теоретического и практического значения.</a:t>
            </a:r>
          </a:p>
          <a:p>
            <a:pPr algn="just"/>
            <a:r>
              <a:rPr lang="ru-RU" sz="1800" dirty="0" smtClean="0">
                <a:latin typeface="Times New Roman" panose="02020603050405020304" pitchFamily="18" charset="0"/>
                <a:cs typeface="Times New Roman" panose="02020603050405020304" pitchFamily="18" charset="0"/>
              </a:rPr>
              <a:t>Анализ степени изученности выбранной темы на данной стадии также будет крайне полезным, так как позволит собрать информацию о том, имеются ли научные труды по указанной или смежным темам, какие аспекты рассматривали авторы, какие проблемы выделяли, какие выводы, рекомендации, предложения были сформулированы.</a:t>
            </a:r>
          </a:p>
          <a:p>
            <a:pPr algn="just"/>
            <a:r>
              <a:rPr lang="ru-RU" sz="1800" dirty="0" smtClean="0">
                <a:latin typeface="Times New Roman" panose="02020603050405020304" pitchFamily="18" charset="0"/>
                <a:cs typeface="Times New Roman" panose="02020603050405020304" pitchFamily="18" charset="0"/>
              </a:rPr>
              <a:t>Далее уже с научным руководителем эта работа будет продолжена и возможно последует корректировка темы или ее изменение.  Это будет уже в рамках взаимодействия с научным руководителем с учетом его рекомендаций.</a:t>
            </a:r>
          </a:p>
          <a:p>
            <a:pPr algn="just"/>
            <a:r>
              <a:rPr lang="ru-RU" sz="1800" dirty="0" smtClean="0">
                <a:latin typeface="Times New Roman" panose="02020603050405020304" pitchFamily="18" charset="0"/>
                <a:cs typeface="Times New Roman" panose="02020603050405020304" pitchFamily="18" charset="0"/>
              </a:rPr>
              <a:t>Выделение проблематики в правовом обеспечении  по выбранной теме позволит уже на стадии поступления определиться с вопросами о том, какие задачи требуется решить для развития правового регулирования.</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708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dirty="0" smtClean="0">
                <a:latin typeface="Times New Roman" panose="02020603050405020304" pitchFamily="18" charset="0"/>
                <a:cs typeface="Times New Roman" panose="02020603050405020304" pitchFamily="18" charset="0"/>
              </a:rPr>
              <a:t>Тема исследования может быть связана с направлением, которым занимается аспирант в рамках своей трудовой деятельности. </a:t>
            </a:r>
          </a:p>
          <a:p>
            <a:pPr algn="just"/>
            <a:r>
              <a:rPr lang="ru-RU" dirty="0" smtClean="0">
                <a:latin typeface="Times New Roman" panose="02020603050405020304" pitchFamily="18" charset="0"/>
                <a:cs typeface="Times New Roman" panose="02020603050405020304" pitchFamily="18" charset="0"/>
              </a:rPr>
              <a:t>Имея </a:t>
            </a:r>
            <a:r>
              <a:rPr lang="ru-RU" dirty="0" smtClean="0">
                <a:latin typeface="Times New Roman" panose="02020603050405020304" pitchFamily="18" charset="0"/>
                <a:cs typeface="Times New Roman" panose="02020603050405020304" pitchFamily="18" charset="0"/>
              </a:rPr>
              <a:t>опыт работы специалист уже ориентируется в результатах правоприменительной практики и может выделить проблемы в правовом регулировании или даже пробелы.</a:t>
            </a:r>
          </a:p>
          <a:p>
            <a:pPr algn="just"/>
            <a:r>
              <a:rPr lang="ru-RU" dirty="0" smtClean="0">
                <a:latin typeface="Times New Roman" panose="02020603050405020304" pitchFamily="18" charset="0"/>
                <a:cs typeface="Times New Roman" panose="02020603050405020304" pitchFamily="18" charset="0"/>
              </a:rPr>
              <a:t>Но в любом случае тема должна быть интересна аспиранту.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503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dirty="0" err="1" smtClean="0">
                <a:latin typeface="Times New Roman" panose="02020603050405020304" pitchFamily="18" charset="0"/>
                <a:cs typeface="Times New Roman" panose="02020603050405020304" pitchFamily="18" charset="0"/>
              </a:rPr>
              <a:t>М.И.Клеаднров</a:t>
            </a:r>
            <a:r>
              <a:rPr lang="ru-RU" dirty="0" smtClean="0">
                <a:latin typeface="Times New Roman" panose="02020603050405020304" pitchFamily="18" charset="0"/>
                <a:cs typeface="Times New Roman" panose="02020603050405020304" pitchFamily="18" charset="0"/>
              </a:rPr>
              <a:t> отмечает, что выбор темы будущего диссертационного исследования «должен быть осознанным и произведен он должен быть исключительно самим соискателем», научный руководитель должен открыть для соискателя пути, на которых соискатель смог бы проявить свои способности», и указывает, что отбор, выбор, формулирование и шлифовка темы диссертации может занять несколько месяцев.</a:t>
            </a:r>
          </a:p>
          <a:p>
            <a:pPr algn="just"/>
            <a:r>
              <a:rPr lang="ru-RU" b="1" dirty="0" err="1" smtClean="0">
                <a:latin typeface="Times New Roman" panose="02020603050405020304" pitchFamily="18" charset="0"/>
                <a:cs typeface="Times New Roman" panose="02020603050405020304" pitchFamily="18" charset="0"/>
              </a:rPr>
              <a:t>Клеандров</a:t>
            </a:r>
            <a:r>
              <a:rPr lang="ru-RU" b="1" dirty="0" smtClean="0">
                <a:latin typeface="Times New Roman" panose="02020603050405020304" pitchFamily="18" charset="0"/>
                <a:cs typeface="Times New Roman" panose="02020603050405020304" pitchFamily="18" charset="0"/>
              </a:rPr>
              <a:t> М.И. Кандидатская диссертация юриста: выбор и разработка темы</a:t>
            </a:r>
            <a:r>
              <a:rPr lang="ru-RU" dirty="0" smtClean="0">
                <a:latin typeface="Times New Roman" panose="02020603050405020304" pitchFamily="18" charset="0"/>
                <a:cs typeface="Times New Roman" panose="02020603050405020304" pitchFamily="18" charset="0"/>
              </a:rPr>
              <a:t>. М. Институт государства и права РАН.  2007. 3 изд., </a:t>
            </a:r>
            <a:r>
              <a:rPr lang="ru-RU" dirty="0" err="1" smtClean="0">
                <a:latin typeface="Times New Roman" panose="02020603050405020304" pitchFamily="18" charset="0"/>
                <a:cs typeface="Times New Roman" panose="02020603050405020304" pitchFamily="18" charset="0"/>
              </a:rPr>
              <a:t>перераб</a:t>
            </a:r>
            <a:r>
              <a:rPr lang="ru-RU" dirty="0" smtClean="0">
                <a:latin typeface="Times New Roman" panose="02020603050405020304" pitchFamily="18" charset="0"/>
                <a:cs typeface="Times New Roman" panose="02020603050405020304" pitchFamily="18" charset="0"/>
              </a:rPr>
              <a:t>. И доп.С.68-69</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3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smtClean="0">
                <a:latin typeface="Times New Roman" panose="02020603050405020304" pitchFamily="18" charset="0"/>
                <a:cs typeface="Times New Roman" panose="02020603050405020304" pitchFamily="18" charset="0"/>
              </a:rPr>
              <a:t>При работе над обоснованием актуальности темы рекомендуется:</a:t>
            </a:r>
          </a:p>
          <a:p>
            <a:pPr algn="just"/>
            <a:r>
              <a:rPr lang="ru-RU" dirty="0" smtClean="0">
                <a:latin typeface="Times New Roman" panose="02020603050405020304" pitchFamily="18" charset="0"/>
                <a:cs typeface="Times New Roman" panose="02020603050405020304" pitchFamily="18" charset="0"/>
              </a:rPr>
              <a:t> изучить документы стратегического планирования, </a:t>
            </a:r>
          </a:p>
          <a:p>
            <a:pPr algn="just"/>
            <a:r>
              <a:rPr lang="ru-RU" dirty="0" smtClean="0">
                <a:latin typeface="Times New Roman" panose="02020603050405020304" pitchFamily="18" charset="0"/>
                <a:cs typeface="Times New Roman" panose="02020603050405020304" pitchFamily="18" charset="0"/>
              </a:rPr>
              <a:t>проанализировать насколько действующее правовое регулирования может обеспечить решение поставленных стратегических задач, </a:t>
            </a:r>
          </a:p>
          <a:p>
            <a:pPr algn="just"/>
            <a:r>
              <a:rPr lang="ru-RU" dirty="0" smtClean="0">
                <a:latin typeface="Times New Roman" panose="02020603050405020304" pitchFamily="18" charset="0"/>
                <a:cs typeface="Times New Roman" panose="02020603050405020304" pitchFamily="18" charset="0"/>
              </a:rPr>
              <a:t>изучить правоприменительную практику,</a:t>
            </a:r>
          </a:p>
          <a:p>
            <a:pPr algn="just"/>
            <a:r>
              <a:rPr lang="ru-RU" dirty="0" smtClean="0">
                <a:latin typeface="Times New Roman" panose="02020603050405020304" pitchFamily="18" charset="0"/>
                <a:cs typeface="Times New Roman" panose="02020603050405020304" pitchFamily="18" charset="0"/>
              </a:rPr>
              <a:t>Проанализировать размещенные проекты нормативных правовых актов (при наличии),</a:t>
            </a:r>
          </a:p>
          <a:p>
            <a:pPr algn="just"/>
            <a:r>
              <a:rPr lang="ru-RU" dirty="0" smtClean="0">
                <a:latin typeface="Times New Roman" panose="02020603050405020304" pitchFamily="18" charset="0"/>
                <a:cs typeface="Times New Roman" panose="02020603050405020304" pitchFamily="18" charset="0"/>
              </a:rPr>
              <a:t>Изучить материалы круглых столов, конференций,</a:t>
            </a:r>
          </a:p>
          <a:p>
            <a:pPr algn="just"/>
            <a:r>
              <a:rPr lang="ru-RU" dirty="0" smtClean="0">
                <a:latin typeface="Times New Roman" panose="02020603050405020304" pitchFamily="18" charset="0"/>
                <a:cs typeface="Times New Roman" panose="02020603050405020304" pitchFamily="18" charset="0"/>
              </a:rPr>
              <a:t>Изучить научные труды российских и зарубежных ученых.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937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Выбор темы диссертационного исследования</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sz="2800" dirty="0" smtClean="0">
                <a:latin typeface="Times New Roman" panose="02020603050405020304" pitchFamily="18" charset="0"/>
                <a:cs typeface="Times New Roman" panose="02020603050405020304" pitchFamily="18" charset="0"/>
              </a:rPr>
              <a:t>Полученные данные помогут далее и при работе над исследованием.</a:t>
            </a:r>
          </a:p>
          <a:p>
            <a:pPr algn="just"/>
            <a:r>
              <a:rPr lang="ru-RU" sz="2800" dirty="0" smtClean="0">
                <a:latin typeface="Times New Roman" panose="02020603050405020304" pitchFamily="18" charset="0"/>
                <a:cs typeface="Times New Roman" panose="02020603050405020304" pitchFamily="18" charset="0"/>
              </a:rPr>
              <a:t>Важным аспектом является составление плана диссертационного исследования, его структуры.</a:t>
            </a:r>
          </a:p>
          <a:p>
            <a:pPr algn="just"/>
            <a:r>
              <a:rPr lang="ru-RU" sz="2800" dirty="0" smtClean="0">
                <a:latin typeface="Times New Roman" panose="02020603050405020304" pitchFamily="18" charset="0"/>
                <a:cs typeface="Times New Roman" panose="02020603050405020304" pitchFamily="18" charset="0"/>
              </a:rPr>
              <a:t>Структура должна отвечать целям и задачам исследования.</a:t>
            </a:r>
          </a:p>
          <a:p>
            <a:pPr algn="just"/>
            <a:r>
              <a:rPr lang="ru-RU" sz="2800" dirty="0" smtClean="0">
                <a:latin typeface="Times New Roman" panose="02020603050405020304" pitchFamily="18" charset="0"/>
                <a:cs typeface="Times New Roman" panose="02020603050405020304" pitchFamily="18" charset="0"/>
              </a:rPr>
              <a:t>Но прежде всего нужно определить объект и предмет диссертационного исследования.</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0955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1387</TotalTime>
  <Words>2419</Words>
  <Application>Microsoft Office PowerPoint</Application>
  <PresentationFormat>Экран (4:3)</PresentationFormat>
  <Paragraphs>142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   Методология и организация написания научно-квалификационной работы (диссертации)    </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Выбор темы диссертационного исследования</vt:lpstr>
      <vt:lpstr>Структура диссертационного исследования</vt:lpstr>
      <vt:lpstr>Структура диссертационного исследования</vt:lpstr>
      <vt:lpstr>Структура диссертационного исследования</vt:lpstr>
      <vt:lpstr>Структура диссертационного исследования</vt:lpstr>
      <vt:lpstr>Структура диссертационного исследования</vt:lpstr>
      <vt:lpstr>Структура диссертационного исследования</vt:lpstr>
      <vt:lpstr>Структура диссертационного исследования </vt:lpstr>
      <vt:lpstr>Структура диссертационного исследования </vt:lpstr>
      <vt:lpstr>Рекомендации по работе над структурой диссертации</vt:lpstr>
      <vt:lpstr>Направления исследований по энергетическому праву</vt:lpstr>
      <vt:lpstr>Направления исследований по энергетическому праву</vt:lpstr>
      <vt:lpstr>Направления исследований по энергетическому праву</vt:lpstr>
      <vt:lpstr>Направления исследований по энергетическому праву</vt:lpstr>
      <vt:lpstr>Направления исследований по энергетическому праву</vt:lpstr>
      <vt:lpstr>Основные источники</vt:lpstr>
      <vt:lpstr>Рекомендуемые научные и учебные издания</vt:lpstr>
      <vt:lpstr>Вопросы и задания по теме</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Методология и организация написания научно-квалификационной работы (диссертации)</dc:title>
  <dc:creator>user</dc:creator>
  <cp:lastModifiedBy>user</cp:lastModifiedBy>
  <cp:revision>50</cp:revision>
  <dcterms:created xsi:type="dcterms:W3CDTF">2024-05-09T13:59:46Z</dcterms:created>
  <dcterms:modified xsi:type="dcterms:W3CDTF">2025-05-27T16:52:09Z</dcterms:modified>
</cp:coreProperties>
</file>