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4" r:id="rId5"/>
    <p:sldId id="277" r:id="rId6"/>
    <p:sldId id="276" r:id="rId7"/>
    <p:sldId id="278" r:id="rId8"/>
    <p:sldId id="279" r:id="rId9"/>
    <p:sldId id="273" r:id="rId10"/>
    <p:sldId id="292" r:id="rId11"/>
    <p:sldId id="275" r:id="rId12"/>
    <p:sldId id="280" r:id="rId13"/>
    <p:sldId id="281" r:id="rId14"/>
    <p:sldId id="282" r:id="rId15"/>
    <p:sldId id="283" r:id="rId16"/>
    <p:sldId id="296" r:id="rId17"/>
    <p:sldId id="297" r:id="rId18"/>
    <p:sldId id="298" r:id="rId19"/>
    <p:sldId id="299" r:id="rId20"/>
    <p:sldId id="300" r:id="rId21"/>
    <p:sldId id="284" r:id="rId22"/>
    <p:sldId id="293" r:id="rId23"/>
    <p:sldId id="285" r:id="rId24"/>
    <p:sldId id="294" r:id="rId25"/>
    <p:sldId id="286" r:id="rId26"/>
    <p:sldId id="287" r:id="rId27"/>
    <p:sldId id="288" r:id="rId28"/>
    <p:sldId id="289" r:id="rId29"/>
    <p:sldId id="290" r:id="rId30"/>
    <p:sldId id="291" r:id="rId31"/>
    <p:sldId id="259" r:id="rId32"/>
    <p:sldId id="260" r:id="rId33"/>
    <p:sldId id="261" r:id="rId34"/>
    <p:sldId id="262"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45" autoAdjust="0"/>
    <p:restoredTop sz="94660"/>
  </p:normalViewPr>
  <p:slideViewPr>
    <p:cSldViewPr>
      <p:cViewPr varScale="1">
        <p:scale>
          <a:sx n="113" d="100"/>
          <a:sy n="113" d="100"/>
        </p:scale>
        <p:origin x="-165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1946738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1624027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1167485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365218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580668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3629B57-7A7B-44B4-A030-B64E91493EE8}" type="datetimeFigureOut">
              <a:rPr lang="ru-RU" smtClean="0"/>
              <a:t>01.10.2025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1681507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3629B57-7A7B-44B4-A030-B64E91493EE8}" type="datetimeFigureOut">
              <a:rPr lang="ru-RU" smtClean="0"/>
              <a:t>01.10.2025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838072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3629B57-7A7B-44B4-A030-B64E91493EE8}" type="datetimeFigureOut">
              <a:rPr lang="ru-RU" smtClean="0"/>
              <a:t>01.10.2025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3212076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3629B57-7A7B-44B4-A030-B64E91493EE8}" type="datetimeFigureOut">
              <a:rPr lang="ru-RU" smtClean="0"/>
              <a:t>01.10.2025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3462967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3629B57-7A7B-44B4-A030-B64E91493EE8}" type="datetimeFigureOut">
              <a:rPr lang="ru-RU" smtClean="0"/>
              <a:t>01.10.2025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2303079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3629B57-7A7B-44B4-A030-B64E91493EE8}" type="datetimeFigureOut">
              <a:rPr lang="ru-RU" smtClean="0"/>
              <a:t>01.10.2025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2218375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B8ED9-AEEF-4E61-98F1-E86FAEFDE2A5}" type="slidenum">
              <a:rPr lang="ru-RU" smtClean="0"/>
              <a:t>‹#›</a:t>
            </a:fld>
            <a:endParaRPr lang="ru-RU"/>
          </a:p>
        </p:txBody>
      </p:sp>
    </p:spTree>
    <p:extLst>
      <p:ext uri="{BB962C8B-B14F-4D97-AF65-F5344CB8AC3E}">
        <p14:creationId xmlns:p14="http://schemas.microsoft.com/office/powerpoint/2010/main" val="1614698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fas.gov.r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ras.arbitr.ru/"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szap.gosnadzor.ru/stats/pre-trial_procedure.ph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szap.gosnadzor.ru/stats/pre-trial_procedure.ph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cet.customs.gov.ru/obzhalovanie-/vedomstvennyj-poryadok-obzhalovaniya-reshenij-"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mlcjournal.ru/" TargetMode="External"/><Relationship Id="rId2" Type="http://schemas.openxmlformats.org/officeDocument/2006/relationships/hyperlink" Target="https://iprmedia.ru/products/ipr-books.htm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musinlc@musinlc.r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solidFill>
            <a:schemeClr val="tx2">
              <a:lumMod val="60000"/>
              <a:lumOff val="40000"/>
            </a:schemeClr>
          </a:solidFill>
        </p:spPr>
        <p:txBody>
          <a:bodyPr>
            <a:normAutofit/>
          </a:bodyPr>
          <a:lstStyle/>
          <a:p>
            <a:r>
              <a:rPr lang="ru-RU" sz="3200" b="1" dirty="0">
                <a:latin typeface="Times New Roman" panose="02020603050405020304" pitchFamily="18" charset="0"/>
                <a:cs typeface="Times New Roman" panose="02020603050405020304" pitchFamily="18" charset="0"/>
              </a:rPr>
              <a:t>КУРС ПРОФЕССИОНАЛЬНОЙ </a:t>
            </a:r>
            <a:r>
              <a:rPr lang="ru-RU" sz="3200" b="1" dirty="0" smtClean="0">
                <a:latin typeface="Times New Roman" panose="02020603050405020304" pitchFamily="18" charset="0"/>
                <a:cs typeface="Times New Roman" panose="02020603050405020304" pitchFamily="18" charset="0"/>
              </a:rPr>
              <a:t>ПЕРЕПОДГОТОВКИ</a:t>
            </a:r>
            <a:endParaRPr lang="ru-RU" sz="32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755576" y="3886200"/>
            <a:ext cx="7704856" cy="1752600"/>
          </a:xfrm>
        </p:spPr>
        <p:style>
          <a:lnRef idx="1">
            <a:schemeClr val="accent4"/>
          </a:lnRef>
          <a:fillRef idx="2">
            <a:schemeClr val="accent4"/>
          </a:fillRef>
          <a:effectRef idx="1">
            <a:schemeClr val="accent4"/>
          </a:effectRef>
          <a:fontRef idx="minor">
            <a:schemeClr val="dk1"/>
          </a:fontRef>
        </p:style>
        <p:txBody>
          <a:bodyPr>
            <a:normAutofit fontScale="85000" lnSpcReduction="10000"/>
          </a:bodyPr>
          <a:lstStyle/>
          <a:p>
            <a:r>
              <a:rPr lang="ru-RU" sz="2800" b="1" dirty="0" smtClean="0">
                <a:solidFill>
                  <a:schemeClr val="tx1"/>
                </a:solidFill>
                <a:latin typeface="Times New Roman" panose="02020603050405020304" pitchFamily="18" charset="0"/>
                <a:cs typeface="Times New Roman" panose="02020603050405020304" pitchFamily="18" charset="0"/>
              </a:rPr>
              <a:t>Модуль 2. Раздел 7 </a:t>
            </a:r>
          </a:p>
          <a:p>
            <a:r>
              <a:rPr lang="ru-RU" sz="2800" b="1" dirty="0" smtClean="0">
                <a:solidFill>
                  <a:schemeClr val="tx1"/>
                </a:solidFill>
                <a:latin typeface="Times New Roman" panose="02020603050405020304" pitchFamily="18" charset="0"/>
                <a:cs typeface="Times New Roman" panose="02020603050405020304" pitchFamily="18" charset="0"/>
              </a:rPr>
              <a:t>Порядок </a:t>
            </a:r>
            <a:r>
              <a:rPr lang="ru-RU" sz="2800" b="1" dirty="0">
                <a:solidFill>
                  <a:schemeClr val="tx1"/>
                </a:solidFill>
                <a:latin typeface="Times New Roman" panose="02020603050405020304" pitchFamily="18" charset="0"/>
                <a:cs typeface="Times New Roman" panose="02020603050405020304" pitchFamily="18" charset="0"/>
              </a:rPr>
              <a:t>урегулирования споров в сфере энергетики</a:t>
            </a:r>
            <a:endParaRPr lang="ru-RU" sz="2800" b="1" dirty="0" smtClean="0">
              <a:solidFill>
                <a:schemeClr val="tx1"/>
              </a:solidFill>
              <a:latin typeface="Times New Roman" panose="02020603050405020304" pitchFamily="18" charset="0"/>
              <a:cs typeface="Times New Roman" panose="02020603050405020304" pitchFamily="18" charset="0"/>
            </a:endParaRPr>
          </a:p>
          <a:p>
            <a:r>
              <a:rPr lang="ru-RU" sz="2800" b="1" dirty="0" smtClean="0">
                <a:solidFill>
                  <a:schemeClr val="tx1"/>
                </a:solidFill>
                <a:latin typeface="Times New Roman" panose="02020603050405020304" pitchFamily="18" charset="0"/>
                <a:cs typeface="Times New Roman" panose="02020603050405020304" pitchFamily="18" charset="0"/>
              </a:rPr>
              <a:t>Часть 2</a:t>
            </a:r>
          </a:p>
          <a:p>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АНО «Научно-исследовательский «Центр развития энергетического права и современной правовой науки имени В.А.Мусина»,2025</a:t>
            </a:r>
          </a:p>
          <a:p>
            <a:endParaRPr lang="ru-RU" sz="2000"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p:cNvPicPr/>
          <p:nvPr/>
        </p:nvPicPr>
        <p:blipFill>
          <a:blip r:embed="rId2"/>
          <a:stretch/>
        </p:blipFill>
        <p:spPr bwMode="auto">
          <a:xfrm>
            <a:off x="3059832" y="836712"/>
            <a:ext cx="2646680" cy="781050"/>
          </a:xfrm>
          <a:prstGeom prst="rect">
            <a:avLst/>
          </a:prstGeom>
          <a:noFill/>
          <a:ln>
            <a:noFill/>
          </a:ln>
        </p:spPr>
      </p:pic>
    </p:spTree>
    <p:extLst>
      <p:ext uri="{BB962C8B-B14F-4D97-AF65-F5344CB8AC3E}">
        <p14:creationId xmlns:p14="http://schemas.microsoft.com/office/powerpoint/2010/main" val="2842985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itchFamily="18" charset="0"/>
                <a:cs typeface="Times New Roman" pitchFamily="18" charset="0"/>
              </a:rPr>
              <a:t>Правила рассмотрения (урегулирования) споров и разногласий, связанных с установлением и (или) применением цен (тарифов)</a:t>
            </a:r>
            <a:br>
              <a:rPr lang="ru-RU" sz="2000" b="1" dirty="0">
                <a:latin typeface="Times New Roman" pitchFamily="18" charset="0"/>
                <a:cs typeface="Times New Roman" pitchFamily="18" charset="0"/>
              </a:rPr>
            </a:b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70000" lnSpcReduction="20000"/>
          </a:bodyPr>
          <a:lstStyle/>
          <a:p>
            <a:pPr algn="just"/>
            <a:r>
              <a:rPr lang="ru-RU" b="1" dirty="0">
                <a:latin typeface="Times New Roman" pitchFamily="18" charset="0"/>
                <a:cs typeface="Times New Roman" pitchFamily="18" charset="0"/>
              </a:rPr>
              <a:t>Комиссия состоит из представителей ФАС России и одного представителя федерального органа исполнительной власти, осуществляющего функции по выработке государственной политики и нормативно-правовому регулированию в сфере анализа и прогнозирования социально-экономического развития.</a:t>
            </a:r>
            <a:br>
              <a:rPr lang="ru-RU" b="1" dirty="0">
                <a:latin typeface="Times New Roman" pitchFamily="18" charset="0"/>
                <a:cs typeface="Times New Roman" pitchFamily="18" charset="0"/>
              </a:rPr>
            </a:br>
            <a:r>
              <a:rPr lang="ru-RU" dirty="0">
                <a:latin typeface="Times New Roman" pitchFamily="18" charset="0"/>
                <a:cs typeface="Times New Roman" pitchFamily="18" charset="0"/>
              </a:rPr>
              <a:t>По результатам рассмотрения спора (разногласий) комиссия принимает одно из следующих решений:</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а) об удовлетворении требований, указанных в заявлении (полностью или частично); </a:t>
            </a:r>
          </a:p>
          <a:p>
            <a:pPr algn="just"/>
            <a:r>
              <a:rPr lang="ru-RU" dirty="0">
                <a:latin typeface="Times New Roman" pitchFamily="18" charset="0"/>
                <a:cs typeface="Times New Roman" pitchFamily="18" charset="0"/>
              </a:rPr>
              <a:t>б) об отказе в удовлетворении требований, указанных в заявлении; </a:t>
            </a:r>
          </a:p>
          <a:p>
            <a:pPr algn="just"/>
            <a:r>
              <a:rPr lang="ru-RU" b="1" dirty="0">
                <a:latin typeface="Times New Roman" pitchFamily="18" charset="0"/>
                <a:cs typeface="Times New Roman" pitchFamily="18" charset="0"/>
              </a:rPr>
              <a:t> Решение комиссии по результатам рассмотрения спора (разногласий) оформляется в полном объеме в течение 10 календарных дней со дня оглашения резолютивной части решения и подписывается всеми членами комиссии. </a:t>
            </a:r>
          </a:p>
          <a:p>
            <a:endParaRPr lang="ru-RU" dirty="0"/>
          </a:p>
        </p:txBody>
      </p:sp>
    </p:spTree>
    <p:extLst>
      <p:ext uri="{BB962C8B-B14F-4D97-AF65-F5344CB8AC3E}">
        <p14:creationId xmlns:p14="http://schemas.microsoft.com/office/powerpoint/2010/main" val="1630344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itchFamily="18" charset="0"/>
                <a:cs typeface="Times New Roman" pitchFamily="18" charset="0"/>
              </a:rPr>
              <a:t>Правила рассмотрения (урегулирования) споров и разногласий, связанных с установлением и (или) применением цен (тарифов)</a:t>
            </a:r>
            <a:br>
              <a:rPr lang="ru-RU" sz="2000" b="1" dirty="0">
                <a:latin typeface="Times New Roman" pitchFamily="18" charset="0"/>
                <a:cs typeface="Times New Roman" pitchFamily="18" charset="0"/>
              </a:rPr>
            </a:b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55000" lnSpcReduction="20000"/>
          </a:bodyPr>
          <a:lstStyle/>
          <a:p>
            <a:pPr algn="just"/>
            <a:r>
              <a:rPr lang="ru-RU" sz="2600" b="1" dirty="0" smtClean="0">
                <a:latin typeface="Times New Roman" pitchFamily="18" charset="0"/>
                <a:cs typeface="Times New Roman" pitchFamily="18" charset="0"/>
              </a:rPr>
              <a:t>На сайте ФАС России размещены разъяснения по следующему вопросу:</a:t>
            </a:r>
          </a:p>
          <a:p>
            <a:pPr algn="just"/>
            <a:r>
              <a:rPr lang="ru-RU" sz="2600" b="1" dirty="0" smtClean="0">
                <a:latin typeface="Times New Roman" pitchFamily="18" charset="0"/>
                <a:cs typeface="Times New Roman" pitchFamily="18" charset="0"/>
              </a:rPr>
              <a:t>Какие </a:t>
            </a:r>
            <a:r>
              <a:rPr lang="ru-RU" sz="2600" b="1" dirty="0">
                <a:latin typeface="Times New Roman" pitchFamily="18" charset="0"/>
                <a:cs typeface="Times New Roman" pitchFamily="18" charset="0"/>
              </a:rPr>
              <a:t>наиболее распространенные ошибки допускают регулируемые организации при подаче заявлений о досудебном урегулировании споров (разногласий) в ФАС России</a:t>
            </a:r>
            <a:r>
              <a:rPr lang="ru-RU" sz="2600" dirty="0">
                <a:latin typeface="Times New Roman" pitchFamily="18" charset="0"/>
                <a:cs typeface="Times New Roman" pitchFamily="18" charset="0"/>
              </a:rPr>
              <a:t> в соответствии с Правилами рассмотрения споров и разногласий, связанных с установлением и (или) применением цен (тарифов), утвержденными Постановлением Правительства Российской Федерации от 30.04.2018 N 533 (далее - Правила N 533)?</a:t>
            </a:r>
            <a:br>
              <a:rPr lang="ru-RU" sz="2600" dirty="0">
                <a:latin typeface="Times New Roman" pitchFamily="18" charset="0"/>
                <a:cs typeface="Times New Roman" pitchFamily="18" charset="0"/>
              </a:rPr>
            </a:br>
            <a:r>
              <a:rPr lang="ru-RU" sz="2600" b="1" dirty="0">
                <a:latin typeface="Times New Roman" pitchFamily="18" charset="0"/>
                <a:cs typeface="Times New Roman" pitchFamily="18" charset="0"/>
              </a:rPr>
              <a:t>Ответ:</a:t>
            </a:r>
            <a:r>
              <a:rPr lang="ru-RU" sz="2600" dirty="0">
                <a:latin typeface="Times New Roman" pitchFamily="18" charset="0"/>
                <a:cs typeface="Times New Roman" pitchFamily="18" charset="0"/>
              </a:rPr>
              <a:t> </a:t>
            </a:r>
            <a:r>
              <a:rPr lang="ru-RU" sz="2600" b="1" dirty="0">
                <a:latin typeface="Times New Roman" pitchFamily="18" charset="0"/>
                <a:cs typeface="Times New Roman" pitchFamily="18" charset="0"/>
              </a:rPr>
              <a:t>Наиболее распространенные ошибки, которые допускают регулируемые организации при подаче заявлений о досудебном урегулировании споров (разногласий), </a:t>
            </a:r>
            <a:r>
              <a:rPr lang="ru-RU" sz="2600" dirty="0">
                <a:latin typeface="Times New Roman" pitchFamily="18" charset="0"/>
                <a:cs typeface="Times New Roman" pitchFamily="18" charset="0"/>
              </a:rPr>
              <a:t>осуществляются регулируемыми организациями не в соответствии с установленными </a:t>
            </a:r>
            <a:r>
              <a:rPr lang="ru-RU" sz="2600" dirty="0" smtClean="0">
                <a:latin typeface="Times New Roman" pitchFamily="18" charset="0"/>
                <a:cs typeface="Times New Roman" pitchFamily="18" charset="0"/>
              </a:rPr>
              <a:t>Правилами N </a:t>
            </a:r>
            <a:r>
              <a:rPr lang="ru-RU" sz="2600" dirty="0">
                <a:latin typeface="Times New Roman" pitchFamily="18" charset="0"/>
                <a:cs typeface="Times New Roman" pitchFamily="18" charset="0"/>
              </a:rPr>
              <a:t>533 требованиями, а именно </a:t>
            </a:r>
            <a:r>
              <a:rPr lang="ru-RU" sz="2600" dirty="0" smtClean="0">
                <a:latin typeface="Times New Roman" pitchFamily="18" charset="0"/>
                <a:cs typeface="Times New Roman" pitchFamily="18" charset="0"/>
              </a:rPr>
              <a:t>:</a:t>
            </a:r>
          </a:p>
          <a:p>
            <a:pPr algn="just"/>
            <a:r>
              <a:rPr lang="ru-RU" sz="2600" dirty="0">
                <a:latin typeface="Times New Roman" pitchFamily="18" charset="0"/>
                <a:cs typeface="Times New Roman" pitchFamily="18" charset="0"/>
              </a:rPr>
              <a:t>●</a:t>
            </a:r>
            <a:r>
              <a:rPr lang="ru-RU" sz="2600" dirty="0" smtClean="0">
                <a:latin typeface="Times New Roman" pitchFamily="18" charset="0"/>
                <a:cs typeface="Times New Roman" pitchFamily="18" charset="0"/>
              </a:rPr>
              <a:t>регулируемые </a:t>
            </a:r>
            <a:r>
              <a:rPr lang="ru-RU" sz="2600" dirty="0">
                <a:latin typeface="Times New Roman" pitchFamily="18" charset="0"/>
                <a:cs typeface="Times New Roman" pitchFamily="18" charset="0"/>
              </a:rPr>
              <a:t>организации подают заявления </a:t>
            </a:r>
            <a:r>
              <a:rPr lang="ru-RU" sz="2600" b="1" dirty="0">
                <a:latin typeface="Times New Roman" pitchFamily="18" charset="0"/>
                <a:cs typeface="Times New Roman" pitchFamily="18" charset="0"/>
              </a:rPr>
              <a:t>позднее трех месяцев со дня</a:t>
            </a:r>
            <a:r>
              <a:rPr lang="ru-RU" sz="2600" dirty="0">
                <a:latin typeface="Times New Roman" pitchFamily="18" charset="0"/>
                <a:cs typeface="Times New Roman" pitchFamily="18" charset="0"/>
              </a:rPr>
              <a:t>, когда регулируемая организация узнала о нарушениях своих прав</a:t>
            </a:r>
            <a:r>
              <a:rPr lang="ru-RU" sz="2600" dirty="0" smtClean="0">
                <a:latin typeface="Times New Roman" pitchFamily="18" charset="0"/>
                <a:cs typeface="Times New Roman" pitchFamily="18" charset="0"/>
              </a:rPr>
              <a:t>;</a:t>
            </a:r>
          </a:p>
          <a:p>
            <a:pPr algn="just"/>
            <a:r>
              <a:rPr lang="ru-RU" sz="2600" dirty="0">
                <a:latin typeface="Times New Roman" pitchFamily="18" charset="0"/>
                <a:cs typeface="Times New Roman" pitchFamily="18" charset="0"/>
              </a:rPr>
              <a:t>●</a:t>
            </a:r>
            <a:r>
              <a:rPr lang="ru-RU" sz="2600" dirty="0" smtClean="0">
                <a:latin typeface="Times New Roman" pitchFamily="18" charset="0"/>
                <a:cs typeface="Times New Roman" pitchFamily="18" charset="0"/>
              </a:rPr>
              <a:t> </a:t>
            </a:r>
            <a:r>
              <a:rPr lang="ru-RU" sz="2600" dirty="0">
                <a:latin typeface="Times New Roman" pitchFamily="18" charset="0"/>
                <a:cs typeface="Times New Roman" pitchFamily="18" charset="0"/>
              </a:rPr>
              <a:t>подают заявление </a:t>
            </a:r>
            <a:r>
              <a:rPr lang="ru-RU" sz="2600" b="1" dirty="0">
                <a:latin typeface="Times New Roman" pitchFamily="18" charset="0"/>
                <a:cs typeface="Times New Roman" pitchFamily="18" charset="0"/>
              </a:rPr>
              <a:t>без государственной пошлины </a:t>
            </a:r>
            <a:r>
              <a:rPr lang="ru-RU" sz="2600" dirty="0">
                <a:latin typeface="Times New Roman" pitchFamily="18" charset="0"/>
                <a:cs typeface="Times New Roman" pitchFamily="18" charset="0"/>
              </a:rPr>
              <a:t>за принятие решения федеральным антимонопольным органом; </a:t>
            </a:r>
            <a:endParaRPr lang="ru-RU" sz="2600" dirty="0" smtClean="0">
              <a:latin typeface="Times New Roman" pitchFamily="18" charset="0"/>
              <a:cs typeface="Times New Roman" pitchFamily="18" charset="0"/>
            </a:endParaRPr>
          </a:p>
          <a:p>
            <a:pPr algn="just"/>
            <a:r>
              <a:rPr lang="ru-RU" sz="2600" dirty="0">
                <a:latin typeface="Times New Roman" pitchFamily="18" charset="0"/>
                <a:cs typeface="Times New Roman" pitchFamily="18" charset="0"/>
              </a:rPr>
              <a:t>●</a:t>
            </a:r>
            <a:r>
              <a:rPr lang="ru-RU" sz="2600" dirty="0" smtClean="0">
                <a:latin typeface="Times New Roman" pitchFamily="18" charset="0"/>
                <a:cs typeface="Times New Roman" pitchFamily="18" charset="0"/>
              </a:rPr>
              <a:t>подают </a:t>
            </a:r>
            <a:r>
              <a:rPr lang="ru-RU" sz="2600" dirty="0">
                <a:latin typeface="Times New Roman" pitchFamily="18" charset="0"/>
                <a:cs typeface="Times New Roman" pitchFamily="18" charset="0"/>
              </a:rPr>
              <a:t>в одном заявлении </a:t>
            </a:r>
            <a:r>
              <a:rPr lang="ru-RU" sz="2600" b="1" dirty="0">
                <a:latin typeface="Times New Roman" pitchFamily="18" charset="0"/>
                <a:cs typeface="Times New Roman" pitchFamily="18" charset="0"/>
              </a:rPr>
              <a:t>несколько видов регулируемой деятельности</a:t>
            </a:r>
            <a:r>
              <a:rPr lang="ru-RU" sz="2600" dirty="0">
                <a:latin typeface="Times New Roman" pitchFamily="18" charset="0"/>
                <a:cs typeface="Times New Roman" pitchFamily="18" charset="0"/>
              </a:rPr>
              <a:t> с оплатой государственной пошлины за один вид деятельности.</a:t>
            </a:r>
            <a:br>
              <a:rPr lang="ru-RU" sz="2600" dirty="0">
                <a:latin typeface="Times New Roman" pitchFamily="18" charset="0"/>
                <a:cs typeface="Times New Roman" pitchFamily="18" charset="0"/>
              </a:rPr>
            </a:br>
            <a:endParaRPr lang="ru-RU" sz="2600" dirty="0">
              <a:latin typeface="Times New Roman" pitchFamily="18" charset="0"/>
              <a:cs typeface="Times New Roman" pitchFamily="18" charset="0"/>
            </a:endParaRPr>
          </a:p>
          <a:p>
            <a:pPr algn="just"/>
            <a:r>
              <a:rPr lang="ru-RU" sz="2600" dirty="0">
                <a:latin typeface="Times New Roman" pitchFamily="18" charset="0"/>
                <a:cs typeface="Times New Roman" pitchFamily="18" charset="0"/>
              </a:rPr>
              <a:t>Необходимо отметить, что подачу заявлений необходимо осуществлять отдельно на каждый вид деятельности с оплатой государственной пошлины по каждому виду деятельности. </a:t>
            </a:r>
          </a:p>
          <a:p>
            <a:pPr algn="just"/>
            <a:endParaRPr lang="ru-RU" sz="2600" dirty="0">
              <a:latin typeface="Times New Roman" pitchFamily="18" charset="0"/>
              <a:cs typeface="Times New Roman" pitchFamily="18" charset="0"/>
            </a:endParaRPr>
          </a:p>
          <a:p>
            <a:pPr algn="just"/>
            <a:r>
              <a:rPr lang="ru-RU" sz="2600" dirty="0">
                <a:latin typeface="Times New Roman" pitchFamily="18" charset="0"/>
                <a:cs typeface="Times New Roman" pitchFamily="18" charset="0"/>
              </a:rPr>
              <a:t>Официальный сайт ФАС России </a:t>
            </a:r>
            <a:r>
              <a:rPr lang="ru-RU" sz="2600" dirty="0">
                <a:latin typeface="Times New Roman" pitchFamily="18" charset="0"/>
                <a:cs typeface="Times New Roman" pitchFamily="18" charset="0"/>
                <a:hlinkClick r:id="rId2" tooltip="&lt;div class=&quot;doc www&quot;&gt;&lt;span class=&quot;aligner&quot;&gt;&lt;div class=&quot;icon listDocWWW-16&quot;&gt;&lt;/div&gt;&lt;/span&gt;https://fas.gov.ru&lt;/div&gt;"/>
              </a:rPr>
              <a:t>https://fas.gov.ru</a:t>
            </a:r>
            <a:r>
              <a:rPr lang="ru-RU" sz="2600" dirty="0">
                <a:latin typeface="Times New Roman" pitchFamily="18" charset="0"/>
                <a:cs typeface="Times New Roman" pitchFamily="18" charset="0"/>
              </a:rPr>
              <a:t>", 2023</a:t>
            </a:r>
            <a:br>
              <a:rPr lang="ru-RU" sz="2600" dirty="0">
                <a:latin typeface="Times New Roman" pitchFamily="18" charset="0"/>
                <a:cs typeface="Times New Roman" pitchFamily="18" charset="0"/>
              </a:rPr>
            </a:br>
            <a:endParaRPr lang="ru-RU" sz="2600" dirty="0">
              <a:latin typeface="Times New Roman" pitchFamily="18" charset="0"/>
              <a:cs typeface="Times New Roman" pitchFamily="18" charset="0"/>
            </a:endParaRPr>
          </a:p>
          <a:p>
            <a:pPr algn="just"/>
            <a:r>
              <a:rPr lang="ru-RU" sz="2600" dirty="0">
                <a:latin typeface="Times New Roman" pitchFamily="18" charset="0"/>
                <a:cs typeface="Times New Roman" pitchFamily="18" charset="0"/>
              </a:rPr>
              <a:t>  </a:t>
            </a:r>
          </a:p>
          <a:p>
            <a:endParaRPr lang="ru-RU" dirty="0"/>
          </a:p>
        </p:txBody>
      </p:sp>
    </p:spTree>
    <p:extLst>
      <p:ext uri="{BB962C8B-B14F-4D97-AF65-F5344CB8AC3E}">
        <p14:creationId xmlns:p14="http://schemas.microsoft.com/office/powerpoint/2010/main" val="3698081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Autofit/>
          </a:bodyPr>
          <a:lstStyle/>
          <a:p>
            <a:r>
              <a:rPr lang="ru-RU" sz="1600" b="1" dirty="0" smtClean="0">
                <a:latin typeface="Times New Roman" pitchFamily="18" charset="0"/>
                <a:cs typeface="Times New Roman" pitchFamily="18" charset="0"/>
              </a:rPr>
              <a:t>Правила </a:t>
            </a:r>
            <a:r>
              <a:rPr lang="ru-RU" sz="1600" b="1" dirty="0">
                <a:latin typeface="Times New Roman" pitchFamily="18" charset="0"/>
                <a:cs typeface="Times New Roman" pitchFamily="18" charset="0"/>
              </a:rPr>
              <a:t>урегулирования споров, связанных с применением платы за реализацию сетевой организацией мероприятий по обеспечению вывода из эксплуатации объекта по производству электрической энергии (мощности) и платы за технологическое присоединение</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ru-RU" b="1" dirty="0" smtClean="0">
                <a:latin typeface="Times New Roman" pitchFamily="18" charset="0"/>
                <a:cs typeface="Times New Roman" pitchFamily="18" charset="0"/>
              </a:rPr>
              <a:t>Постановлением </a:t>
            </a:r>
            <a:r>
              <a:rPr lang="ru-RU" b="1" dirty="0">
                <a:latin typeface="Times New Roman" pitchFamily="18" charset="0"/>
                <a:cs typeface="Times New Roman" pitchFamily="18" charset="0"/>
              </a:rPr>
              <a:t>Правительства </a:t>
            </a:r>
            <a:r>
              <a:rPr lang="ru-RU" b="1" dirty="0" smtClean="0">
                <a:latin typeface="Times New Roman" pitchFamily="18" charset="0"/>
                <a:cs typeface="Times New Roman" pitchFamily="18" charset="0"/>
              </a:rPr>
              <a:t>Российской Федерации  </a:t>
            </a:r>
            <a:r>
              <a:rPr lang="ru-RU" b="1" dirty="0">
                <a:latin typeface="Times New Roman" pitchFamily="18" charset="0"/>
                <a:cs typeface="Times New Roman" pitchFamily="18" charset="0"/>
              </a:rPr>
              <a:t>от 09.01.2009 N </a:t>
            </a:r>
            <a:r>
              <a:rPr lang="ru-RU" b="1" dirty="0" smtClean="0">
                <a:latin typeface="Times New Roman" pitchFamily="18" charset="0"/>
                <a:cs typeface="Times New Roman" pitchFamily="18" charset="0"/>
              </a:rPr>
              <a:t>14</a:t>
            </a:r>
            <a:r>
              <a:rPr lang="ru-RU" dirty="0" smtClean="0">
                <a:latin typeface="Times New Roman" pitchFamily="18" charset="0"/>
                <a:cs typeface="Times New Roman" pitchFamily="18" charset="0"/>
              </a:rPr>
              <a:t> утверждены </a:t>
            </a:r>
            <a:endParaRPr lang="ru-RU" dirty="0">
              <a:latin typeface="Times New Roman" pitchFamily="18" charset="0"/>
              <a:cs typeface="Times New Roman" pitchFamily="18" charset="0"/>
            </a:endParaRPr>
          </a:p>
          <a:p>
            <a:pPr algn="just"/>
            <a:r>
              <a:rPr lang="ru-RU" b="1" dirty="0" smtClean="0">
                <a:latin typeface="Times New Roman" pitchFamily="18" charset="0"/>
                <a:cs typeface="Times New Roman" pitchFamily="18" charset="0"/>
              </a:rPr>
              <a:t>Правила </a:t>
            </a:r>
            <a:r>
              <a:rPr lang="ru-RU" b="1" dirty="0">
                <a:latin typeface="Times New Roman" pitchFamily="18" charset="0"/>
                <a:cs typeface="Times New Roman" pitchFamily="18" charset="0"/>
              </a:rPr>
              <a:t>урегулирования споров, связанных с применением платы за реализацию сетевой организацией мероприятий по обеспечению вывода из эксплуатации объекта по производству электрической энергии (мощности) и платы за технологическое присоединение и (или) тарифных ставок, установленных органами государственного регулирования цен (тарифов) для определения величины такой платы (стандартизированных тарифных ставок</a:t>
            </a:r>
            <a:r>
              <a:rPr lang="ru-RU" b="1" dirty="0" smtClean="0">
                <a:latin typeface="Times New Roman" pitchFamily="18" charset="0"/>
                <a:cs typeface="Times New Roman" pitchFamily="18" charset="0"/>
              </a:rPr>
              <a:t>).</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endParaRPr lang="ru-RU" b="1"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863302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1600" b="1" dirty="0">
                <a:latin typeface="Times New Roman" pitchFamily="18" charset="0"/>
                <a:cs typeface="Times New Roman" pitchFamily="18" charset="0"/>
              </a:rPr>
              <a:t>Правила урегулирования споров, связанных с применением платы за реализацию сетевой организацией мероприятий по обеспечению вывода из эксплуатации объекта по производству электрической энергии (мощности) и платы за технологическое присоединение</a:t>
            </a:r>
            <a:endParaRPr lang="ru-RU" sz="16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ru-RU" dirty="0">
                <a:latin typeface="Times New Roman" pitchFamily="18" charset="0"/>
                <a:cs typeface="Times New Roman" pitchFamily="18" charset="0"/>
              </a:rPr>
              <a:t>Органами, осуществляющими рассмотрение споров, являются </a:t>
            </a:r>
            <a:r>
              <a:rPr lang="ru-RU" b="1" dirty="0">
                <a:latin typeface="Times New Roman" pitchFamily="18" charset="0"/>
                <a:cs typeface="Times New Roman" pitchFamily="18" charset="0"/>
              </a:rPr>
              <a:t>органы исполнительной власти субъектов Российской Федерации в области государственного регулирования тарифов </a:t>
            </a:r>
            <a:r>
              <a:rPr lang="ru-RU" dirty="0">
                <a:latin typeface="Times New Roman" pitchFamily="18" charset="0"/>
                <a:cs typeface="Times New Roman" pitchFamily="18" charset="0"/>
              </a:rPr>
              <a:t>(далее - </a:t>
            </a:r>
            <a:r>
              <a:rPr lang="ru-RU" b="1" dirty="0">
                <a:latin typeface="Times New Roman" pitchFamily="18" charset="0"/>
                <a:cs typeface="Times New Roman" pitchFamily="18" charset="0"/>
              </a:rPr>
              <a:t>органы регулирования</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Основанием для рассмотрения спора является заявление, поданное в орган регулирования </a:t>
            </a:r>
            <a:r>
              <a:rPr lang="ru-RU" b="1" dirty="0">
                <a:latin typeface="Times New Roman" pitchFamily="18" charset="0"/>
                <a:cs typeface="Times New Roman" pitchFamily="18" charset="0"/>
              </a:rPr>
              <a:t>в течение 90 дней со дня, когда лицо, подающее </a:t>
            </a:r>
            <a:r>
              <a:rPr lang="ru-RU" b="1" dirty="0" smtClean="0">
                <a:latin typeface="Times New Roman" pitchFamily="18" charset="0"/>
                <a:cs typeface="Times New Roman" pitchFamily="18" charset="0"/>
              </a:rPr>
              <a:t>заявление, </a:t>
            </a:r>
            <a:r>
              <a:rPr lang="ru-RU" b="1" dirty="0">
                <a:latin typeface="Times New Roman" pitchFamily="18" charset="0"/>
                <a:cs typeface="Times New Roman" pitchFamily="18" charset="0"/>
              </a:rPr>
              <a:t>узнало или должно было узнать о нарушении своих </a:t>
            </a:r>
            <a:r>
              <a:rPr lang="ru-RU" b="1" dirty="0" smtClean="0">
                <a:latin typeface="Times New Roman" pitchFamily="18" charset="0"/>
                <a:cs typeface="Times New Roman" pitchFamily="18" charset="0"/>
              </a:rPr>
              <a:t>прав.</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r>
              <a:rPr lang="ru-RU" dirty="0" smtClean="0">
                <a:latin typeface="Times New Roman" pitchFamily="18" charset="0"/>
                <a:cs typeface="Times New Roman" pitchFamily="18" charset="0"/>
              </a:rPr>
              <a:t>В </a:t>
            </a:r>
            <a:r>
              <a:rPr lang="ru-RU" dirty="0">
                <a:latin typeface="Times New Roman" pitchFamily="18" charset="0"/>
                <a:cs typeface="Times New Roman" pitchFamily="18" charset="0"/>
              </a:rPr>
              <a:t>случае подачи заявления позже установленного срока оно может быть принято, если причины пропуска срока будут признаны уважительными</a:t>
            </a:r>
            <a:r>
              <a:rPr lang="ru-RU" dirty="0" smtClean="0">
                <a:latin typeface="Times New Roman" pitchFamily="18" charset="0"/>
                <a:cs typeface="Times New Roman" pitchFamily="18" charset="0"/>
              </a:rPr>
              <a:t>.</a:t>
            </a:r>
          </a:p>
          <a:p>
            <a:pPr algn="just"/>
            <a:r>
              <a:rPr lang="ru-RU" dirty="0" smtClean="0">
                <a:latin typeface="Times New Roman" pitchFamily="18" charset="0"/>
                <a:cs typeface="Times New Roman" pitchFamily="18" charset="0"/>
              </a:rPr>
              <a:t> </a:t>
            </a:r>
            <a:r>
              <a:rPr lang="ru-RU" b="1" dirty="0">
                <a:latin typeface="Times New Roman" pitchFamily="18" charset="0"/>
                <a:cs typeface="Times New Roman" pitchFamily="18" charset="0"/>
              </a:rPr>
              <a:t>Ходатайство о принятии заявления рассматривается органом регулирования в течение 10 рабочих дней с даты его поступления</a:t>
            </a:r>
            <a:r>
              <a:rPr lang="ru-RU" dirty="0">
                <a:latin typeface="Times New Roman" pitchFamily="18" charset="0"/>
                <a:cs typeface="Times New Roman" pitchFamily="18" charset="0"/>
              </a:rPr>
              <a:t>. </a:t>
            </a:r>
          </a:p>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Заявителями могут являться сетевые организации, а также лица, обратившиеся к сетевой организации для заключения договора об осуществлении технологического присоединения или заключившие такой договор. </a:t>
            </a:r>
          </a:p>
          <a:p>
            <a:endParaRPr lang="ru-RU" dirty="0"/>
          </a:p>
          <a:p>
            <a:endParaRPr lang="ru-RU" dirty="0"/>
          </a:p>
        </p:txBody>
      </p:sp>
    </p:spTree>
    <p:extLst>
      <p:ext uri="{BB962C8B-B14F-4D97-AF65-F5344CB8AC3E}">
        <p14:creationId xmlns:p14="http://schemas.microsoft.com/office/powerpoint/2010/main" val="2305855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1600" b="1" dirty="0">
                <a:latin typeface="Times New Roman" pitchFamily="18" charset="0"/>
                <a:cs typeface="Times New Roman" pitchFamily="18" charset="0"/>
              </a:rPr>
              <a:t>Правила урегулирования споров, связанных с применением платы за реализацию сетевой организацией мероприятий по обеспечению вывода из эксплуатации объекта по производству электрической энергии (мощности) и платы за технологическое присоединение</a:t>
            </a:r>
            <a:endParaRPr lang="ru-RU" sz="16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algn="just"/>
            <a:r>
              <a:rPr lang="ru-RU" sz="8800" dirty="0">
                <a:latin typeface="Times New Roman" pitchFamily="18" charset="0"/>
                <a:cs typeface="Times New Roman" pitchFamily="18" charset="0"/>
              </a:rPr>
              <a:t>По результатам рассмотрения спора орган регулирования не позднее 90 дней со дня принятия заявления принимает мотивированное решение об удовлетворении требований, указанных в заявлении (полностью или частично), либо об отказе в их удовлетворении, за исключением случаев, когда указанный срок продлевается на срок, необходимый для получения дополнительных сведений, привлечения к рассмотрению других лиц и (или) проведения экспертизы. </a:t>
            </a:r>
            <a:endParaRPr lang="ru-RU" sz="8800" dirty="0" smtClean="0">
              <a:latin typeface="Times New Roman" pitchFamily="18" charset="0"/>
              <a:cs typeface="Times New Roman" pitchFamily="18" charset="0"/>
            </a:endParaRPr>
          </a:p>
          <a:p>
            <a:pPr algn="just"/>
            <a:r>
              <a:rPr lang="ru-RU" sz="8800" dirty="0" smtClean="0">
                <a:latin typeface="Times New Roman" pitchFamily="18" charset="0"/>
                <a:cs typeface="Times New Roman" pitchFamily="18" charset="0"/>
              </a:rPr>
              <a:t>Решение</a:t>
            </a:r>
            <a:r>
              <a:rPr lang="ru-RU" sz="8800" dirty="0">
                <a:latin typeface="Times New Roman" pitchFamily="18" charset="0"/>
                <a:cs typeface="Times New Roman" pitchFamily="18" charset="0"/>
              </a:rPr>
              <a:t>, принятое по результатам рассмотрения спора, направляется сторонам в течение 5 рабочих дней со дня его принятия</a:t>
            </a:r>
            <a:r>
              <a:rPr lang="ru-RU" sz="8800" dirty="0" smtClean="0">
                <a:latin typeface="Times New Roman" pitchFamily="18" charset="0"/>
                <a:cs typeface="Times New Roman" pitchFamily="18" charset="0"/>
              </a:rPr>
              <a:t>.</a:t>
            </a:r>
          </a:p>
          <a:p>
            <a:pPr algn="just"/>
            <a:r>
              <a:rPr lang="ru-RU" sz="8800" dirty="0">
                <a:latin typeface="Times New Roman" pitchFamily="18" charset="0"/>
                <a:cs typeface="Times New Roman" pitchFamily="18" charset="0"/>
              </a:rPr>
              <a:t>Решение, принятое по результатам рассмотрения спора, подлежит исполнению в течение 1 месяца (если в нем не указан иной срок). Указанное решение может быть обжаловано в установленном законодательством Российской Федерации </a:t>
            </a:r>
            <a:r>
              <a:rPr lang="ru-RU" sz="8800" dirty="0" smtClean="0">
                <a:latin typeface="Times New Roman" pitchFamily="18" charset="0"/>
                <a:cs typeface="Times New Roman" pitchFamily="18" charset="0"/>
              </a:rPr>
              <a:t>порядке.</a:t>
            </a:r>
            <a:r>
              <a:rPr lang="ru-RU" sz="8800" dirty="0">
                <a:latin typeface="Times New Roman" pitchFamily="18" charset="0"/>
                <a:cs typeface="Times New Roman" pitchFamily="18" charset="0"/>
              </a:rPr>
              <a:t/>
            </a:r>
            <a:br>
              <a:rPr lang="ru-RU" sz="8800" dirty="0">
                <a:latin typeface="Times New Roman" pitchFamily="18" charset="0"/>
                <a:cs typeface="Times New Roman" pitchFamily="18" charset="0"/>
              </a:rPr>
            </a:br>
            <a:endParaRPr lang="ru-RU" sz="8800" dirty="0">
              <a:latin typeface="Times New Roman" pitchFamily="18" charset="0"/>
              <a:cs typeface="Times New Roman" pitchFamily="18" charset="0"/>
            </a:endParaRPr>
          </a:p>
          <a:p>
            <a:pPr algn="just"/>
            <a:r>
              <a:rPr lang="ru-RU" sz="8800" dirty="0">
                <a:latin typeface="Times New Roman" pitchFamily="18" charset="0"/>
                <a:cs typeface="Times New Roman" pitchFamily="18" charset="0"/>
              </a:rPr>
              <a:t/>
            </a:r>
            <a:br>
              <a:rPr lang="ru-RU" sz="8800" dirty="0">
                <a:latin typeface="Times New Roman" pitchFamily="18" charset="0"/>
                <a:cs typeface="Times New Roman" pitchFamily="18" charset="0"/>
              </a:rPr>
            </a:br>
            <a:endParaRPr lang="ru-RU" sz="8800" dirty="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829217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itchFamily="18" charset="0"/>
                <a:cs typeface="Times New Roman" pitchFamily="18" charset="0"/>
              </a:rPr>
              <a:t>Перечень  видов федерального государственного контроля (надзора), в отношении которых применяется обязательный досудебный порядок рассмотрения жалоб</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lgn="just"/>
            <a:r>
              <a:rPr lang="ru-RU" dirty="0" smtClean="0">
                <a:latin typeface="Times New Roman" pitchFamily="18" charset="0"/>
                <a:cs typeface="Times New Roman" pitchFamily="18" charset="0"/>
              </a:rPr>
              <a:t>Постановлением  </a:t>
            </a:r>
            <a:r>
              <a:rPr lang="ru-RU" dirty="0">
                <a:latin typeface="Times New Roman" pitchFamily="18" charset="0"/>
                <a:cs typeface="Times New Roman" pitchFamily="18" charset="0"/>
              </a:rPr>
              <a:t>Правительства </a:t>
            </a:r>
            <a:r>
              <a:rPr lang="ru-RU" dirty="0" smtClean="0">
                <a:latin typeface="Times New Roman" pitchFamily="18" charset="0"/>
                <a:cs typeface="Times New Roman" pitchFamily="18" charset="0"/>
              </a:rPr>
              <a:t>Российской Федерации  </a:t>
            </a:r>
            <a:r>
              <a:rPr lang="ru-RU" dirty="0">
                <a:latin typeface="Times New Roman" pitchFamily="18" charset="0"/>
                <a:cs typeface="Times New Roman" pitchFamily="18" charset="0"/>
              </a:rPr>
              <a:t>от 28.04.2021 N </a:t>
            </a:r>
            <a:r>
              <a:rPr lang="ru-RU" dirty="0" smtClean="0">
                <a:latin typeface="Times New Roman" pitchFamily="18" charset="0"/>
                <a:cs typeface="Times New Roman" pitchFamily="18" charset="0"/>
              </a:rPr>
              <a:t>663 утвержден Перечень  </a:t>
            </a:r>
            <a:r>
              <a:rPr lang="ru-RU" dirty="0">
                <a:latin typeface="Times New Roman" pitchFamily="18" charset="0"/>
                <a:cs typeface="Times New Roman" pitchFamily="18" charset="0"/>
              </a:rPr>
              <a:t>видов федерального государственного контроля (надзора), в отношении которых применяется обязательный досудебный порядок рассмотрения </a:t>
            </a:r>
            <a:r>
              <a:rPr lang="ru-RU" dirty="0" smtClean="0">
                <a:latin typeface="Times New Roman" pitchFamily="18" charset="0"/>
                <a:cs typeface="Times New Roman" pitchFamily="18" charset="0"/>
              </a:rPr>
              <a:t>жалоб. </a:t>
            </a:r>
          </a:p>
          <a:p>
            <a:pPr algn="just"/>
            <a:r>
              <a:rPr lang="ru-RU" dirty="0" smtClean="0">
                <a:latin typeface="Times New Roman" pitchFamily="18" charset="0"/>
                <a:cs typeface="Times New Roman" pitchFamily="18" charset="0"/>
              </a:rPr>
              <a:t>Среди указанных видов федерального контроля (надзора) указаны виды, контроля (надзора),которые отнесены к ведению </a:t>
            </a:r>
            <a:r>
              <a:rPr lang="ru-RU" b="1" dirty="0" smtClean="0">
                <a:latin typeface="Times New Roman" pitchFamily="18" charset="0"/>
                <a:cs typeface="Times New Roman" pitchFamily="18" charset="0"/>
              </a:rPr>
              <a:t>Федеральной  службы </a:t>
            </a:r>
            <a:r>
              <a:rPr lang="ru-RU" b="1" dirty="0">
                <a:latin typeface="Times New Roman" pitchFamily="18" charset="0"/>
                <a:cs typeface="Times New Roman" pitchFamily="18" charset="0"/>
              </a:rPr>
              <a:t>по экологическому, </a:t>
            </a:r>
            <a:r>
              <a:rPr lang="ru-RU" b="1" dirty="0" smtClean="0">
                <a:latin typeface="Times New Roman" pitchFamily="18" charset="0"/>
                <a:cs typeface="Times New Roman" pitchFamily="18" charset="0"/>
              </a:rPr>
              <a:t>технологическому и </a:t>
            </a:r>
            <a:r>
              <a:rPr lang="ru-RU" b="1" dirty="0">
                <a:latin typeface="Times New Roman" pitchFamily="18" charset="0"/>
                <a:cs typeface="Times New Roman" pitchFamily="18" charset="0"/>
              </a:rPr>
              <a:t>атомному </a:t>
            </a:r>
            <a:r>
              <a:rPr lang="ru-RU" b="1" dirty="0" smtClean="0">
                <a:latin typeface="Times New Roman" pitchFamily="18" charset="0"/>
                <a:cs typeface="Times New Roman" pitchFamily="18" charset="0"/>
              </a:rPr>
              <a:t>надзору,</a:t>
            </a:r>
          </a:p>
          <a:p>
            <a:pPr algn="just"/>
            <a:r>
              <a:rPr lang="ru-RU" b="1" dirty="0">
                <a:latin typeface="Times New Roman" pitchFamily="18" charset="0"/>
                <a:cs typeface="Times New Roman" pitchFamily="18" charset="0"/>
              </a:rPr>
              <a:t>в</a:t>
            </a:r>
            <a:r>
              <a:rPr lang="ru-RU" b="1" dirty="0" smtClean="0">
                <a:latin typeface="Times New Roman" pitchFamily="18" charset="0"/>
                <a:cs typeface="Times New Roman" pitchFamily="18" charset="0"/>
              </a:rPr>
              <a:t> том числе:</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Федеральный государственный надзор в области промышленной безопасности. </a:t>
            </a:r>
          </a:p>
          <a:p>
            <a:pPr algn="just"/>
            <a:r>
              <a:rPr lang="ru-RU" dirty="0" smtClean="0">
                <a:latin typeface="Times New Roman" pitchFamily="18" charset="0"/>
                <a:cs typeface="Times New Roman" pitchFamily="18" charset="0"/>
              </a:rPr>
              <a:t>►Федеральный </a:t>
            </a:r>
            <a:r>
              <a:rPr lang="ru-RU" dirty="0">
                <a:latin typeface="Times New Roman" pitchFamily="18" charset="0"/>
                <a:cs typeface="Times New Roman" pitchFamily="18" charset="0"/>
              </a:rPr>
              <a:t>государственный энергетический надзор. </a:t>
            </a:r>
          </a:p>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Федеральный государственный строительный надзор. </a:t>
            </a:r>
          </a:p>
          <a:p>
            <a:endParaRPr lang="ru-RU" dirty="0"/>
          </a:p>
          <a:p>
            <a:endParaRPr lang="ru-RU" dirty="0"/>
          </a:p>
        </p:txBody>
      </p:sp>
    </p:spTree>
    <p:extLst>
      <p:ext uri="{BB962C8B-B14F-4D97-AF65-F5344CB8AC3E}">
        <p14:creationId xmlns:p14="http://schemas.microsoft.com/office/powerpoint/2010/main" val="1936192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dirty="0"/>
              <a:t/>
            </a:r>
            <a:br>
              <a:rPr lang="ru-RU" dirty="0"/>
            </a:br>
            <a:r>
              <a:rPr lang="ru-RU" sz="2200" b="1" dirty="0">
                <a:latin typeface="Times New Roman" panose="02020603050405020304" pitchFamily="18" charset="0"/>
                <a:cs typeface="Times New Roman" panose="02020603050405020304" pitchFamily="18" charset="0"/>
              </a:rPr>
              <a:t>Обязательный досудебный порядок урегулирования спора для субъектов экономической </a:t>
            </a:r>
            <a:r>
              <a:rPr lang="ru-RU" sz="2200" b="1" dirty="0" smtClean="0">
                <a:latin typeface="Times New Roman" panose="02020603050405020304" pitchFamily="18" charset="0"/>
                <a:cs typeface="Times New Roman" panose="02020603050405020304" pitchFamily="18" charset="0"/>
              </a:rPr>
              <a:t>деятельности</a:t>
            </a:r>
            <a:br>
              <a:rPr lang="ru-RU" sz="2200" b="1" dirty="0" smtClean="0">
                <a:latin typeface="Times New Roman" panose="02020603050405020304" pitchFamily="18" charset="0"/>
                <a:cs typeface="Times New Roman" panose="02020603050405020304" pitchFamily="18" charset="0"/>
              </a:rPr>
            </a:br>
            <a:r>
              <a:rPr lang="ru-RU" sz="2200" b="1" dirty="0"/>
              <a:t/>
            </a:r>
            <a:br>
              <a:rPr lang="ru-RU" sz="2200" b="1" dirty="0"/>
            </a:br>
            <a:endParaRPr lang="ru-RU" sz="2200" b="1"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sz="2000" b="1" dirty="0">
                <a:latin typeface="Times New Roman" panose="02020603050405020304" pitchFamily="18" charset="0"/>
                <a:cs typeface="Times New Roman" panose="02020603050405020304" pitchFamily="18" charset="0"/>
              </a:rPr>
              <a:t>Постановление Пленума Верховного Суда РФ от 22.06.2021 N </a:t>
            </a:r>
            <a:r>
              <a:rPr lang="ru-RU" sz="2000" b="1" dirty="0" smtClean="0">
                <a:latin typeface="Times New Roman" panose="02020603050405020304" pitchFamily="18" charset="0"/>
                <a:cs typeface="Times New Roman" panose="02020603050405020304" pitchFamily="18" charset="0"/>
              </a:rPr>
              <a:t>18 «О </a:t>
            </a:r>
            <a:r>
              <a:rPr lang="ru-RU" sz="2000" b="1" dirty="0">
                <a:latin typeface="Times New Roman" panose="02020603050405020304" pitchFamily="18" charset="0"/>
                <a:cs typeface="Times New Roman" panose="02020603050405020304" pitchFamily="18" charset="0"/>
              </a:rPr>
              <a:t>некоторых вопросах досудебного урегулирования споров, рассматриваемых в порядке гражданского и арбитражного </a:t>
            </a:r>
            <a:r>
              <a:rPr lang="ru-RU" sz="2000" b="1" dirty="0" smtClean="0">
                <a:latin typeface="Times New Roman" panose="02020603050405020304" pitchFamily="18" charset="0"/>
                <a:cs typeface="Times New Roman" panose="02020603050405020304" pitchFamily="18" charset="0"/>
              </a:rPr>
              <a:t>судопроизводства»</a:t>
            </a:r>
          </a:p>
          <a:p>
            <a:pPr algn="just"/>
            <a:r>
              <a:rPr lang="ru-RU" sz="2000" b="1" dirty="0" smtClean="0">
                <a:latin typeface="Times New Roman" panose="02020603050405020304" pitchFamily="18" charset="0"/>
                <a:cs typeface="Times New Roman" panose="02020603050405020304" pitchFamily="18" charset="0"/>
              </a:rPr>
              <a:t>Остановимся подробнее на пунктах 45-47 </a:t>
            </a:r>
            <a:r>
              <a:rPr lang="ru-RU" sz="2000" b="1" dirty="0">
                <a:latin typeface="Times New Roman" panose="02020603050405020304" pitchFamily="18" charset="0"/>
                <a:cs typeface="Times New Roman" panose="02020603050405020304" pitchFamily="18" charset="0"/>
              </a:rPr>
              <a:t>Постановление Пленума Верховного Суда РФ от 22.06.2021 N 18 </a:t>
            </a:r>
            <a:endParaRPr lang="ru-RU" sz="2000" b="1"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П.45</a:t>
            </a:r>
            <a:r>
              <a:rPr lang="ru-RU" sz="2000" dirty="0">
                <a:latin typeface="Times New Roman" panose="02020603050405020304" pitchFamily="18" charset="0"/>
                <a:cs typeface="Times New Roman" panose="02020603050405020304" pitchFamily="18" charset="0"/>
              </a:rPr>
              <a:t>. Обязательный досудебный порядок урегулирования спора для субъектов экономической деятельности, оспаривающих ненормативные правовые акты, решения, действия (бездействие) наделенных публичными полномочиями органов и их должностных лиц, состоит в исчерпании такими лицами административных средств защиты - в обжаловании в установленном порядке оспариваемого акта, решения, действий (бездействия), если в соответствии с федеральным законом реализация права на обжалование является условием для последующего обращения в суд.</a:t>
            </a:r>
            <a:br>
              <a:rPr lang="ru-RU" sz="2000"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a:p>
            <a:pPr algn="just"/>
            <a:endParaRPr lang="ru-RU" sz="20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44904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Обязательный досудебный порядок урегулирования спора для субъектов экономической деятельности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7200" dirty="0">
                <a:latin typeface="Times New Roman" panose="02020603050405020304" pitchFamily="18" charset="0"/>
                <a:cs typeface="Times New Roman" panose="02020603050405020304" pitchFamily="18" charset="0"/>
              </a:rPr>
              <a:t>Положения абзаца третьего части 5 статьи 4 АПК РФ о досудебном порядке урегулирования экономических споров, возникающих из административных и иных публичных правоотношений, не применяются, если в соответствии с законодательством лицо вправе выбирать, каким способом (в судебном или административном порядке) осуществлять защиту своих прав и законных интересов. Например, исходя из положений частей 1 и 1.1 статьи 52 Федерального закона от 26 июля 2006 года N 135-ФЗ "О защите конкуренции", лицо вправе по своему выбору оспорить решение и (или) предписание территориального антимонопольного органа в арбитражном суде либо обжаловать его в коллегиальный орган федерального антимонопольного органа. Аналогичный альтернативный порядок обжалования также предусмотрен Федеральным законом от 3 августа 2018 года N 289-ФЗ "О таможенном регулировании в Российской Федерации и о внесении изменений в отдельные законодательные акты Российской Федерации" (далее - Федеральный закон о таможенном регулировании). Так, частью 1 статьи 286 Федерального закона о таможенном регулировании определено, что решение, действие (бездействие) таможенных органов и их должностных лиц могут быть обжалованы в таможенные органы и (или) в суд. При этом лицо сохраняет право на обращение в арбитражный суд после рассмотрения его жалобы в административном порядке.</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504658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Обязательный досудебный порядок урегулирования спора для субъектов экономической деятельности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dirty="0" smtClean="0">
                <a:latin typeface="Times New Roman" panose="02020603050405020304" pitchFamily="18" charset="0"/>
                <a:cs typeface="Times New Roman" panose="02020603050405020304" pitchFamily="18" charset="0"/>
              </a:rPr>
              <a:t>П. 46</a:t>
            </a:r>
            <a:r>
              <a:rPr lang="ru-RU" dirty="0">
                <a:latin typeface="Times New Roman" panose="02020603050405020304" pitchFamily="18" charset="0"/>
                <a:cs typeface="Times New Roman" panose="02020603050405020304" pitchFamily="18" charset="0"/>
              </a:rPr>
              <a:t>. Для целей применения абзаца третьего части 5 статьи 4 АПК РФ лицо, обратившееся в арбитражный суд с требованием об оспаривании ненормативного правового акта, решения, действия (бездействия) государственного органа (должностного лица), считается исчерпавшим административные средства защиты, если жалоба подана им с соблюдением установленных законодательством требований.</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12821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Обязательный досудебный порядок урегулирования спора для субъектов экономической деятельности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Несоблюдение обратившимся в арбитражный суд лицом установленных требований к порядку, срокам, форме и содержанию жалобы, если жалоба фактически была рассмотрена государственным органом (должностным лицом), а также при самостоятельном устранении государственными органами допущенных ими нарушений до окончания рассмотрения жалобы, не является основанием для вывода о несоблюдении досудебного (административного) порядка урегулирования спора.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789148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fontScale="90000"/>
          </a:bodyPr>
          <a:lstStyle/>
          <a:p>
            <a:r>
              <a:rPr lang="ru-RU" sz="2400" b="1" dirty="0" smtClean="0">
                <a:latin typeface="Times New Roman" panose="02020603050405020304" pitchFamily="18" charset="0"/>
                <a:cs typeface="Times New Roman" panose="02020603050405020304" pitchFamily="18" charset="0"/>
              </a:rPr>
              <a:t>Внесудебный порядок урегулирования споров в сфере энергетики, возникающих из публично-правовых  отношений</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60000"/>
              <a:lumOff val="40000"/>
            </a:schemeClr>
          </a:solidFill>
        </p:spPr>
        <p:txBody>
          <a:bodyPr>
            <a:normAutofit lnSpcReduction="10000"/>
          </a:bodyPr>
          <a:lstStyle/>
          <a:p>
            <a:pPr algn="just"/>
            <a:r>
              <a:rPr lang="ru-RU" sz="2400" dirty="0" smtClean="0">
                <a:latin typeface="Times New Roman" panose="02020603050405020304" pitchFamily="18" charset="0"/>
                <a:cs typeface="Times New Roman" panose="02020603050405020304" pitchFamily="18" charset="0"/>
              </a:rPr>
              <a:t>Споры, возникающие из публично-правовых отношений в сфере энергетики, касаются разногласий с уполномоченными органами в связи с применением норм энергетического законодательства, в том числе антимонопольного, тарифного регулирования, недропользования, промышленной безопасности, налогового, таможенного регулирования и др.</a:t>
            </a:r>
          </a:p>
          <a:p>
            <a:pPr algn="just"/>
            <a:r>
              <a:rPr lang="ru-RU" sz="2400" dirty="0" smtClean="0">
                <a:latin typeface="Times New Roman" panose="02020603050405020304" pitchFamily="18" charset="0"/>
                <a:cs typeface="Times New Roman" panose="02020603050405020304" pitchFamily="18" charset="0"/>
              </a:rPr>
              <a:t>Порядок досудебного урегулирования споров, возникающих из публично-правовых отношений в сфере энергетики, предусмотрен на уровне законодательных, подзаконных нормативных правовых актов.</a:t>
            </a:r>
          </a:p>
          <a:p>
            <a:pPr algn="just"/>
            <a:r>
              <a:rPr lang="ru-RU" sz="2400" dirty="0" smtClean="0">
                <a:latin typeface="Times New Roman" panose="02020603050405020304" pitchFamily="18" charset="0"/>
                <a:cs typeface="Times New Roman" panose="02020603050405020304" pitchFamily="18" charset="0"/>
              </a:rPr>
              <a:t>Рассмотрим примеры досудебного урегулирования такого рода споров.</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69313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smtClean="0">
                <a:latin typeface="Times New Roman" panose="02020603050405020304" pitchFamily="18" charset="0"/>
                <a:cs typeface="Times New Roman" panose="02020603050405020304" pitchFamily="18" charset="0"/>
              </a:rPr>
              <a:t>Примеры судебной практики о несоблюдении досудебного порядка урегулирования споров, возникающих из публичных правоотношений</a:t>
            </a:r>
            <a:endParaRPr lang="ru-RU" sz="2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algn="just"/>
            <a:r>
              <a:rPr lang="ru-RU" dirty="0" smtClean="0">
                <a:latin typeface="Times New Roman" panose="02020603050405020304" pitchFamily="18" charset="0"/>
                <a:cs typeface="Times New Roman" panose="02020603050405020304" pitchFamily="18" charset="0"/>
              </a:rPr>
              <a:t>См., например, судебные акты по делу </a:t>
            </a:r>
            <a:r>
              <a:rPr lang="en-US" dirty="0">
                <a:latin typeface="Times New Roman" panose="02020603050405020304" pitchFamily="18" charset="0"/>
                <a:cs typeface="Times New Roman" panose="02020603050405020304" pitchFamily="18" charset="0"/>
              </a:rPr>
              <a:t>N </a:t>
            </a:r>
            <a:r>
              <a:rPr lang="ru-RU" dirty="0" smtClean="0">
                <a:latin typeface="Times New Roman" panose="02020603050405020304" pitchFamily="18" charset="0"/>
                <a:cs typeface="Times New Roman" panose="02020603050405020304" pitchFamily="18" charset="0"/>
              </a:rPr>
              <a:t>А50-26270/2021 по заявлению </a:t>
            </a:r>
            <a:r>
              <a:rPr lang="ru-RU" dirty="0">
                <a:latin typeface="Times New Roman" panose="02020603050405020304" pitchFamily="18" charset="0"/>
                <a:cs typeface="Times New Roman" panose="02020603050405020304" pitchFamily="18" charset="0"/>
              </a:rPr>
              <a:t>акционерного общества </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Верещагинская</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МО </a:t>
            </a:r>
            <a:r>
              <a:rPr lang="ru-RU" dirty="0" smtClean="0">
                <a:latin typeface="Times New Roman" panose="02020603050405020304" pitchFamily="18" charset="0"/>
                <a:cs typeface="Times New Roman" panose="02020603050405020304" pitchFamily="18" charset="0"/>
              </a:rPr>
              <a:t>АЗС»  к Западно-Уральскому </a:t>
            </a:r>
            <a:r>
              <a:rPr lang="ru-RU" dirty="0">
                <a:latin typeface="Times New Roman" panose="02020603050405020304" pitchFamily="18" charset="0"/>
                <a:cs typeface="Times New Roman" panose="02020603050405020304" pitchFamily="18" charset="0"/>
              </a:rPr>
              <a:t>управлению Федеральной службы по экологическому, технологическому и атомному </a:t>
            </a:r>
            <a:r>
              <a:rPr lang="ru-RU" dirty="0" smtClean="0">
                <a:latin typeface="Times New Roman" panose="02020603050405020304" pitchFamily="18" charset="0"/>
                <a:cs typeface="Times New Roman" panose="02020603050405020304" pitchFamily="18" charset="0"/>
              </a:rPr>
              <a:t>надзору.</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hlinkClick r:id="rId2"/>
              </a:rPr>
              <a:t>https://ras.arbitr.ru</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97457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1400" b="1" dirty="0">
                <a:latin typeface="Times New Roman" pitchFamily="18" charset="0"/>
                <a:cs typeface="Times New Roman" pitchFamily="18" charset="0"/>
              </a:rPr>
              <a:t>Досудебный порядок </a:t>
            </a:r>
            <a:r>
              <a:rPr lang="ru-RU" sz="1400" b="1" dirty="0" smtClean="0">
                <a:latin typeface="Times New Roman" pitchFamily="18" charset="0"/>
                <a:cs typeface="Times New Roman" pitchFamily="18" charset="0"/>
              </a:rPr>
              <a:t>обжалования </a:t>
            </a:r>
            <a:r>
              <a:rPr lang="ru-RU" sz="1400" b="1" dirty="0">
                <a:latin typeface="Times New Roman" pitchFamily="18" charset="0"/>
                <a:cs typeface="Times New Roman" pitchFamily="18" charset="0"/>
              </a:rPr>
              <a:t> решений контрольного (надзорного) органа, действий (бездействия) его должностных лиц для федерального государственного надзора в области промышленной безопасности, федерального государственного энергетического </a:t>
            </a:r>
            <a:r>
              <a:rPr lang="ru-RU" sz="1400" b="1" dirty="0" smtClean="0">
                <a:latin typeface="Times New Roman" pitchFamily="18" charset="0"/>
                <a:cs typeface="Times New Roman" pitchFamily="18" charset="0"/>
              </a:rPr>
              <a:t>надзора</a:t>
            </a:r>
            <a:r>
              <a:rPr lang="ru-RU" sz="1400" b="1" dirty="0">
                <a:latin typeface="Times New Roman" pitchFamily="18" charset="0"/>
                <a:cs typeface="Times New Roman" pitchFamily="18" charset="0"/>
              </a:rPr>
              <a:t/>
            </a:r>
            <a:br>
              <a:rPr lang="ru-RU" sz="1400" b="1" dirty="0">
                <a:latin typeface="Times New Roman" pitchFamily="18" charset="0"/>
                <a:cs typeface="Times New Roman" pitchFamily="18" charset="0"/>
              </a:rPr>
            </a:br>
            <a:endParaRPr lang="ru-RU" sz="1400" b="1" dirty="0">
              <a:latin typeface="Times New Roman" pitchFamily="18" charset="0"/>
              <a:cs typeface="Times New Roman" pitchFamily="18" charset="0"/>
            </a:endParaRP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Autofit/>
          </a:bodyPr>
          <a:lstStyle/>
          <a:p>
            <a:pPr algn="just"/>
            <a:r>
              <a:rPr lang="ru-RU" sz="1800" dirty="0" smtClean="0">
                <a:latin typeface="Times New Roman" pitchFamily="18" charset="0"/>
                <a:cs typeface="Times New Roman" pitchFamily="18" charset="0"/>
              </a:rPr>
              <a:t>На основании </a:t>
            </a:r>
            <a:r>
              <a:rPr lang="ru-RU" sz="1800" dirty="0">
                <a:latin typeface="Times New Roman" pitchFamily="18" charset="0"/>
                <a:cs typeface="Times New Roman" pitchFamily="18" charset="0"/>
              </a:rPr>
              <a:t> П</a:t>
            </a:r>
            <a:r>
              <a:rPr lang="ru-RU" sz="1800" dirty="0" smtClean="0">
                <a:latin typeface="Times New Roman" pitchFamily="18" charset="0"/>
                <a:cs typeface="Times New Roman" pitchFamily="18" charset="0"/>
              </a:rPr>
              <a:t>остановления </a:t>
            </a:r>
            <a:r>
              <a:rPr lang="ru-RU" sz="1800" dirty="0">
                <a:latin typeface="Times New Roman" pitchFamily="18" charset="0"/>
                <a:cs typeface="Times New Roman" pitchFamily="18" charset="0"/>
              </a:rPr>
              <a:t>Правительства РФ от 28.04.2021 № 663 «Об утверждении перечня видов федерального государственного контроля (надзора), в отношении которых обязательный досудебный порядок рассмотрения жалоб </a:t>
            </a:r>
            <a:r>
              <a:rPr lang="ru-RU" sz="1800" dirty="0" smtClean="0">
                <a:latin typeface="Times New Roman" pitchFamily="18" charset="0"/>
                <a:cs typeface="Times New Roman" pitchFamily="18" charset="0"/>
              </a:rPr>
              <a:t>» </a:t>
            </a:r>
            <a:r>
              <a:rPr lang="ru-RU" sz="1800" b="1" dirty="0" smtClean="0">
                <a:latin typeface="Times New Roman" pitchFamily="18" charset="0"/>
                <a:cs typeface="Times New Roman" pitchFamily="18" charset="0"/>
              </a:rPr>
              <a:t>на сайте </a:t>
            </a:r>
            <a:r>
              <a:rPr lang="ru-RU" sz="1800" b="1" dirty="0" err="1" smtClean="0">
                <a:latin typeface="Times New Roman" pitchFamily="18" charset="0"/>
                <a:cs typeface="Times New Roman" pitchFamily="18" charset="0"/>
              </a:rPr>
              <a:t>Ростехнадзор</a:t>
            </a:r>
            <a:r>
              <a:rPr lang="ru-RU" sz="1800" b="1" dirty="0" smtClean="0">
                <a:latin typeface="Times New Roman" pitchFamily="18" charset="0"/>
                <a:cs typeface="Times New Roman" pitchFamily="18" charset="0"/>
              </a:rPr>
              <a:t> размещена следующая информация</a:t>
            </a:r>
            <a:r>
              <a:rPr lang="ru-RU" sz="1800" dirty="0" smtClean="0">
                <a:latin typeface="Times New Roman" pitchFamily="18" charset="0"/>
                <a:cs typeface="Times New Roman" pitchFamily="18" charset="0"/>
              </a:rPr>
              <a:t>: </a:t>
            </a:r>
          </a:p>
          <a:p>
            <a:pPr algn="just"/>
            <a:r>
              <a:rPr lang="ru-RU" sz="1800" dirty="0" smtClean="0">
                <a:latin typeface="Times New Roman" pitchFamily="18" charset="0"/>
                <a:cs typeface="Times New Roman" pitchFamily="18" charset="0"/>
              </a:rPr>
              <a:t>Контролируемые </a:t>
            </a:r>
            <a:r>
              <a:rPr lang="ru-RU" sz="1800" dirty="0">
                <a:latin typeface="Times New Roman" pitchFamily="18" charset="0"/>
                <a:cs typeface="Times New Roman" pitchFamily="18" charset="0"/>
              </a:rPr>
              <a:t>лица (руководитель или представитель юридического лица, индивидуальный предприниматель, гражданин</a:t>
            </a:r>
            <a:r>
              <a:rPr lang="ru-RU" sz="1800" b="1" dirty="0">
                <a:latin typeface="Times New Roman" pitchFamily="18" charset="0"/>
                <a:cs typeface="Times New Roman" pitchFamily="18" charset="0"/>
              </a:rPr>
              <a:t>) имеют право обратиться в электронной форме через Единый портал государственных и муниципальных услуг (ЕПГУ) с жалобой в случае нарушения процедуры проверки и (или) порядка ее назначения, а также несогласие проверяемого с мерами, назначенными в отношении него контролирующим органом, нарушениями, отраженными в акте проверки, действиями должностного лица в рамках проверки.</a:t>
            </a:r>
          </a:p>
          <a:p>
            <a:pPr algn="just"/>
            <a:r>
              <a:rPr lang="en-US" sz="1800" dirty="0" smtClean="0">
                <a:latin typeface="Times New Roman" pitchFamily="18" charset="0"/>
                <a:cs typeface="Times New Roman" pitchFamily="18" charset="0"/>
                <a:hlinkClick r:id="rId2"/>
              </a:rPr>
              <a:t>http</a:t>
            </a:r>
            <a:r>
              <a:rPr lang="en-US" sz="1800" dirty="0">
                <a:latin typeface="Times New Roman" pitchFamily="18" charset="0"/>
                <a:cs typeface="Times New Roman" pitchFamily="18" charset="0"/>
                <a:hlinkClick r:id="rId2"/>
              </a:rPr>
              <a:t>://</a:t>
            </a:r>
            <a:r>
              <a:rPr lang="en-US" sz="1800" dirty="0" smtClean="0">
                <a:latin typeface="Times New Roman" pitchFamily="18" charset="0"/>
                <a:cs typeface="Times New Roman" pitchFamily="18" charset="0"/>
                <a:hlinkClick r:id="rId2"/>
              </a:rPr>
              <a:t>www.szap.gosnadzor.ru/stats/pre-trial_procedure.php</a:t>
            </a:r>
            <a:r>
              <a:rPr lang="ru-RU" sz="1800" dirty="0" smtClean="0">
                <a:latin typeface="Times New Roman" pitchFamily="18" charset="0"/>
                <a:cs typeface="Times New Roman" pitchFamily="18" charset="0"/>
              </a:rPr>
              <a:t> </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1011954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r>
              <a:rPr lang="ru-RU" sz="1600" b="1" dirty="0">
                <a:latin typeface="Times New Roman" pitchFamily="18" charset="0"/>
                <a:cs typeface="Times New Roman" pitchFamily="18" charset="0"/>
              </a:rPr>
              <a:t>Досудебный порядок обжалования  решений контрольного (надзорного) органа, действий (бездействия) его должностных лиц для федерального государственного надзора в области промышленной безопасности, федерального государственного энергетического надзора</a:t>
            </a:r>
            <a:br>
              <a:rPr lang="ru-RU" sz="1600" b="1" dirty="0">
                <a:latin typeface="Times New Roman" pitchFamily="18" charset="0"/>
                <a:cs typeface="Times New Roman" pitchFamily="18" charset="0"/>
              </a:rPr>
            </a:br>
            <a:endParaRPr lang="ru-RU" sz="16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pPr algn="just"/>
            <a:r>
              <a:rPr lang="ru-RU" dirty="0">
                <a:latin typeface="Times New Roman" pitchFamily="18" charset="0"/>
                <a:cs typeface="Times New Roman" pitchFamily="18" charset="0"/>
              </a:rPr>
              <a:t>Подать обращение для досудебного обжалования можно на ЕПГУ с помощью сервиса </a:t>
            </a:r>
            <a:r>
              <a:rPr lang="ru-RU" b="1" dirty="0">
                <a:latin typeface="Times New Roman" pitchFamily="18" charset="0"/>
                <a:cs typeface="Times New Roman" pitchFamily="18" charset="0"/>
              </a:rPr>
              <a:t>«Жалоба на решение контрольного органа». </a:t>
            </a:r>
            <a:r>
              <a:rPr lang="ru-RU" dirty="0">
                <a:latin typeface="Times New Roman" pitchFamily="18" charset="0"/>
                <a:cs typeface="Times New Roman" pitchFamily="18" charset="0"/>
              </a:rPr>
              <a:t>Для </a:t>
            </a:r>
            <a:r>
              <a:rPr lang="ru-RU" b="1" dirty="0">
                <a:latin typeface="Times New Roman" pitchFamily="18" charset="0"/>
                <a:cs typeface="Times New Roman" pitchFamily="18" charset="0"/>
              </a:rPr>
              <a:t>эт</a:t>
            </a:r>
            <a:r>
              <a:rPr lang="ru-RU" dirty="0">
                <a:latin typeface="Times New Roman" pitchFamily="18" charset="0"/>
                <a:cs typeface="Times New Roman" pitchFamily="18" charset="0"/>
              </a:rPr>
              <a:t>ого нужно авторизоваться на портале, заполнить форму с указанием номера проверки из Единого реестра проверок или раздела личного кабинета ЕПГУ «Контроль и надзор», отправить жалобу, подписанную усиленной квалифицированной электронной подписью.</a:t>
            </a:r>
          </a:p>
          <a:p>
            <a:pPr algn="just"/>
            <a:r>
              <a:rPr lang="ru-RU" b="1" dirty="0">
                <a:latin typeface="Times New Roman" pitchFamily="18" charset="0"/>
                <a:cs typeface="Times New Roman" pitchFamily="18" charset="0"/>
              </a:rPr>
              <a:t>Жалоба на решение контрольного (надзорного) органа, действия (бездействие) его должностных лиц должна быть подана в течение тридцати календарных дней со дня, когда контролируемое лицо узнало или должно было узнать о нарушении своих прав.</a:t>
            </a:r>
          </a:p>
          <a:p>
            <a:pPr algn="just"/>
            <a:r>
              <a:rPr lang="ru-RU" b="1" dirty="0">
                <a:latin typeface="Times New Roman" pitchFamily="18" charset="0"/>
                <a:cs typeface="Times New Roman" pitchFamily="18" charset="0"/>
              </a:rPr>
              <a:t>Жалоба на предписание контрольного (надзорного) органа может быть подана в течение десяти рабочих дней с момента получения контролируемым лицом предписания</a:t>
            </a:r>
            <a:r>
              <a:rPr lang="ru-RU" dirty="0">
                <a:latin typeface="Times New Roman" pitchFamily="18" charset="0"/>
                <a:cs typeface="Times New Roman" pitchFamily="18" charset="0"/>
              </a:rPr>
              <a:t>.</a:t>
            </a:r>
          </a:p>
          <a:p>
            <a:pPr algn="just"/>
            <a:r>
              <a:rPr lang="ru-RU" dirty="0">
                <a:latin typeface="Times New Roman" pitchFamily="18" charset="0"/>
                <a:cs typeface="Times New Roman" pitchFamily="18" charset="0"/>
              </a:rPr>
              <a:t>Порядок досудебного обжалования решений контрольных (надзорных) органов установлен Федеральным законом от 31.06.2020 № 248-ФЗ «О государственном контроле (надзоре) и муниципальном контроле в Российской Федерации</a:t>
            </a:r>
            <a:r>
              <a:rPr lang="ru-RU" dirty="0" smtClean="0">
                <a:latin typeface="Times New Roman" pitchFamily="18" charset="0"/>
                <a:cs typeface="Times New Roman" pitchFamily="18" charset="0"/>
              </a:rPr>
              <a:t>».</a:t>
            </a:r>
          </a:p>
          <a:p>
            <a:pPr algn="just"/>
            <a:r>
              <a:rPr lang="en-US" dirty="0">
                <a:latin typeface="Times New Roman" pitchFamily="18" charset="0"/>
                <a:cs typeface="Times New Roman" pitchFamily="18" charset="0"/>
                <a:hlinkClick r:id="rId2"/>
              </a:rPr>
              <a:t>http://www.szap.gosnadzor.ru/stats/pre-trial_procedure.php</a:t>
            </a:r>
            <a:r>
              <a:rPr lang="ru-RU" dirty="0">
                <a:latin typeface="Times New Roman" pitchFamily="18" charset="0"/>
                <a:cs typeface="Times New Roman" pitchFamily="18" charset="0"/>
              </a:rPr>
              <a:t> </a:t>
            </a:r>
          </a:p>
          <a:p>
            <a:pPr algn="just"/>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973386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1600" b="1" dirty="0">
                <a:latin typeface="Times New Roman" pitchFamily="18" charset="0"/>
                <a:cs typeface="Times New Roman" pitchFamily="18" charset="0"/>
              </a:rPr>
              <a:t>Досудебный порядок </a:t>
            </a:r>
            <a:r>
              <a:rPr lang="ru-RU" sz="1600" b="1" dirty="0" smtClean="0">
                <a:latin typeface="Times New Roman" pitchFamily="18" charset="0"/>
                <a:cs typeface="Times New Roman" pitchFamily="18" charset="0"/>
              </a:rPr>
              <a:t>рассмотрения разногласий Центральной энергетической таможней</a:t>
            </a:r>
            <a:endParaRPr lang="ru-RU" sz="16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algn="just"/>
            <a:r>
              <a:rPr lang="ru-RU" sz="8000" dirty="0" smtClean="0">
                <a:latin typeface="Times New Roman" pitchFamily="18" charset="0"/>
                <a:cs typeface="Times New Roman" pitchFamily="18" charset="0"/>
              </a:rPr>
              <a:t>Остановимся также подробнее на полномочиях Центральной  энергетической таможни в сфере досудебного урегулирования разногласий.</a:t>
            </a:r>
          </a:p>
          <a:p>
            <a:pPr algn="just"/>
            <a:endParaRPr lang="ru-RU" sz="8000" dirty="0" smtClean="0">
              <a:latin typeface="Times New Roman" pitchFamily="18" charset="0"/>
              <a:cs typeface="Times New Roman" pitchFamily="18" charset="0"/>
            </a:endParaRPr>
          </a:p>
          <a:p>
            <a:pPr algn="just"/>
            <a:r>
              <a:rPr lang="ru-RU" sz="8000" dirty="0" smtClean="0">
                <a:latin typeface="Times New Roman" pitchFamily="18" charset="0"/>
                <a:cs typeface="Times New Roman" pitchFamily="18" charset="0"/>
              </a:rPr>
              <a:t>В соответствии с </a:t>
            </a:r>
            <a:r>
              <a:rPr lang="ru-RU" sz="8000" b="1" dirty="0" smtClean="0">
                <a:latin typeface="Times New Roman" pitchFamily="18" charset="0"/>
                <a:cs typeface="Times New Roman" pitchFamily="18" charset="0"/>
              </a:rPr>
              <a:t>Положением </a:t>
            </a:r>
            <a:r>
              <a:rPr lang="ru-RU" sz="8000" b="1" dirty="0">
                <a:latin typeface="Times New Roman" pitchFamily="18" charset="0"/>
                <a:cs typeface="Times New Roman" pitchFamily="18" charset="0"/>
              </a:rPr>
              <a:t>о Центральной энергетической </a:t>
            </a:r>
            <a:r>
              <a:rPr lang="ru-RU" sz="8000" b="1" dirty="0" smtClean="0">
                <a:latin typeface="Times New Roman" pitchFamily="18" charset="0"/>
                <a:cs typeface="Times New Roman" pitchFamily="18" charset="0"/>
              </a:rPr>
              <a:t>таможне, утвержденным Приказом ФТС </a:t>
            </a:r>
            <a:r>
              <a:rPr lang="ru-RU" sz="8000" b="1" dirty="0">
                <a:latin typeface="Times New Roman" pitchFamily="18" charset="0"/>
                <a:cs typeface="Times New Roman" pitchFamily="18" charset="0"/>
              </a:rPr>
              <a:t>России от 17.02.2016 N </a:t>
            </a:r>
            <a:r>
              <a:rPr lang="ru-RU" sz="8000" b="1" dirty="0" smtClean="0">
                <a:latin typeface="Times New Roman" pitchFamily="18" charset="0"/>
                <a:cs typeface="Times New Roman" pitchFamily="18" charset="0"/>
              </a:rPr>
              <a:t>294</a:t>
            </a:r>
            <a:r>
              <a:rPr lang="ru-RU" sz="8000" dirty="0" smtClean="0">
                <a:latin typeface="Times New Roman" pitchFamily="18" charset="0"/>
                <a:cs typeface="Times New Roman" pitchFamily="18" charset="0"/>
              </a:rPr>
              <a:t>, к полномочиям Центральной энергетической таможни относится в том числе:</a:t>
            </a:r>
          </a:p>
          <a:p>
            <a:pPr algn="just"/>
            <a:r>
              <a:rPr lang="ru-RU" sz="8000" b="1" dirty="0" smtClean="0">
                <a:latin typeface="Times New Roman" pitchFamily="18" charset="0"/>
                <a:cs typeface="Times New Roman" pitchFamily="18" charset="0"/>
              </a:rPr>
              <a:t>рассмотрение </a:t>
            </a:r>
            <a:r>
              <a:rPr lang="ru-RU" sz="8000" b="1" dirty="0">
                <a:latin typeface="Times New Roman" pitchFamily="18" charset="0"/>
                <a:cs typeface="Times New Roman" pitchFamily="18" charset="0"/>
              </a:rPr>
              <a:t>жалоб юридических и физических лиц и актов прокурорского реагирования (в том числе в упрощенном порядке) на решения, действия (бездействие) таможенных постов и их должностных лиц, принятые и совершенные в области таможенного дела; контроль за своевременным рассмотрением жалоб и актов прокурорского реагирования таможенными </a:t>
            </a:r>
            <a:r>
              <a:rPr lang="ru-RU" sz="8000" b="1" dirty="0" smtClean="0">
                <a:latin typeface="Times New Roman" pitchFamily="18" charset="0"/>
                <a:cs typeface="Times New Roman" pitchFamily="18" charset="0"/>
              </a:rPr>
              <a:t>постами</a:t>
            </a:r>
            <a:r>
              <a:rPr lang="ru-RU" sz="8000" dirty="0" smtClean="0">
                <a:latin typeface="Times New Roman" pitchFamily="18" charset="0"/>
                <a:cs typeface="Times New Roman" pitchFamily="18" charset="0"/>
              </a:rPr>
              <a:t>.</a:t>
            </a:r>
            <a:r>
              <a:rPr lang="ru-RU" sz="8000" dirty="0">
                <a:latin typeface="Times New Roman" pitchFamily="18" charset="0"/>
                <a:cs typeface="Times New Roman" pitchFamily="18" charset="0"/>
              </a:rPr>
              <a:t/>
            </a:r>
            <a:br>
              <a:rPr lang="ru-RU" sz="8000" dirty="0">
                <a:latin typeface="Times New Roman" pitchFamily="18" charset="0"/>
                <a:cs typeface="Times New Roman" pitchFamily="18" charset="0"/>
              </a:rPr>
            </a:br>
            <a:endParaRPr lang="ru-RU" sz="8000" dirty="0">
              <a:latin typeface="Times New Roman" pitchFamily="18" charset="0"/>
              <a:cs typeface="Times New Roman" pitchFamily="18" charset="0"/>
            </a:endParaRPr>
          </a:p>
          <a:p>
            <a:pPr algn="just"/>
            <a:r>
              <a:rPr lang="ru-RU" sz="8000" dirty="0">
                <a:latin typeface="Times New Roman" pitchFamily="18" charset="0"/>
                <a:cs typeface="Times New Roman" pitchFamily="18" charset="0"/>
              </a:rPr>
              <a:t/>
            </a:r>
            <a:br>
              <a:rPr lang="ru-RU" sz="8000" dirty="0">
                <a:latin typeface="Times New Roman" pitchFamily="18" charset="0"/>
                <a:cs typeface="Times New Roman" pitchFamily="18" charset="0"/>
              </a:rPr>
            </a:br>
            <a:endParaRPr lang="ru-RU" sz="8000" dirty="0">
              <a:latin typeface="Times New Roman" pitchFamily="18" charset="0"/>
              <a:cs typeface="Times New Roman" pitchFamily="18" charset="0"/>
            </a:endParaRPr>
          </a:p>
          <a:p>
            <a:r>
              <a:rPr lang="ru-RU" dirty="0"/>
              <a:t/>
            </a:r>
            <a:br>
              <a:rPr lang="ru-RU" dirty="0"/>
            </a:br>
            <a:endParaRPr lang="ru-RU" dirty="0"/>
          </a:p>
          <a:p>
            <a:r>
              <a:rPr lang="ru-RU" dirty="0"/>
              <a:t/>
            </a:r>
            <a:br>
              <a:rPr lang="ru-RU" dirty="0"/>
            </a:br>
            <a:endParaRPr lang="ru-RU" dirty="0"/>
          </a:p>
          <a:p>
            <a:endParaRPr lang="ru-RU" dirty="0"/>
          </a:p>
        </p:txBody>
      </p:sp>
    </p:spTree>
    <p:extLst>
      <p:ext uri="{BB962C8B-B14F-4D97-AF65-F5344CB8AC3E}">
        <p14:creationId xmlns:p14="http://schemas.microsoft.com/office/powerpoint/2010/main" val="998564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itchFamily="18" charset="0"/>
                <a:cs typeface="Times New Roman" pitchFamily="18" charset="0"/>
              </a:rPr>
              <a:t>Досудебный порядок рассмотрения разногласий Центральной энергетической таможней</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r>
              <a:rPr lang="ru-RU" dirty="0">
                <a:latin typeface="Times New Roman" pitchFamily="18" charset="0"/>
                <a:cs typeface="Times New Roman" pitchFamily="18" charset="0"/>
              </a:rPr>
              <a:t>В целях реализации полномочий, установленных настоящим положением, Центральная энергетическая таможня  </a:t>
            </a:r>
            <a:r>
              <a:rPr lang="ru-RU" b="1" dirty="0">
                <a:latin typeface="Times New Roman" pitchFamily="18" charset="0"/>
                <a:cs typeface="Times New Roman" pitchFamily="18" charset="0"/>
              </a:rPr>
              <a:t>имеет право признавать по результатам рассмотрения жалоб лиц и протестов прокуроров правомерными решения, действия (бездействие) таможенных постов и их должностных лиц в области таможенного дела или признавать их неправомерными и отменять полностью или частично</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711998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1600" b="1" dirty="0">
                <a:latin typeface="Times New Roman" pitchFamily="18" charset="0"/>
                <a:cs typeface="Times New Roman" pitchFamily="18" charset="0"/>
              </a:rPr>
              <a:t>Досудебный порядок рассмотрения разногласий Центральной энергетической </a:t>
            </a:r>
            <a:r>
              <a:rPr lang="ru-RU" sz="1600" b="1" dirty="0" smtClean="0">
                <a:latin typeface="Times New Roman" pitchFamily="18" charset="0"/>
                <a:cs typeface="Times New Roman" pitchFamily="18" charset="0"/>
              </a:rPr>
              <a:t>таможней</a:t>
            </a:r>
            <a:br>
              <a:rPr lang="ru-RU" sz="1600" b="1" dirty="0" smtClean="0">
                <a:latin typeface="Times New Roman" pitchFamily="18" charset="0"/>
                <a:cs typeface="Times New Roman" pitchFamily="18" charset="0"/>
              </a:rPr>
            </a:br>
            <a:endParaRPr lang="ru-RU" sz="16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r>
              <a:rPr lang="ru-RU" sz="1700" b="1" dirty="0" smtClean="0">
                <a:latin typeface="Times New Roman" pitchFamily="18" charset="0"/>
                <a:cs typeface="Times New Roman" pitchFamily="18" charset="0"/>
              </a:rPr>
              <a:t>На сайте Центральной энергетической таможни размещена следующая информация о досудебном порядке урегулирования разногласий. </a:t>
            </a:r>
            <a:r>
              <a:rPr lang="en-US" sz="1700" b="1" dirty="0" smtClean="0">
                <a:latin typeface="Times New Roman" pitchFamily="18" charset="0"/>
                <a:cs typeface="Times New Roman" pitchFamily="18" charset="0"/>
                <a:hlinkClick r:id="rId2"/>
              </a:rPr>
              <a:t>https</a:t>
            </a:r>
            <a:r>
              <a:rPr lang="en-US" sz="1700" b="1" dirty="0">
                <a:latin typeface="Times New Roman" pitchFamily="18" charset="0"/>
                <a:cs typeface="Times New Roman" pitchFamily="18" charset="0"/>
                <a:hlinkClick r:id="rId2"/>
              </a:rPr>
              <a:t>://cet.customs.gov.ru/obzhalovanie-/</a:t>
            </a:r>
            <a:r>
              <a:rPr lang="en-US" sz="1700" b="1" dirty="0" smtClean="0">
                <a:latin typeface="Times New Roman" pitchFamily="18" charset="0"/>
                <a:cs typeface="Times New Roman" pitchFamily="18" charset="0"/>
                <a:hlinkClick r:id="rId2"/>
              </a:rPr>
              <a:t>vedomstvennyj-poryadok-obzhalovaniya-reshenij-</a:t>
            </a:r>
            <a:r>
              <a:rPr lang="ru-RU" sz="1700" b="1" dirty="0" smtClean="0">
                <a:latin typeface="Times New Roman" pitchFamily="18" charset="0"/>
                <a:cs typeface="Times New Roman" pitchFamily="18" charset="0"/>
              </a:rPr>
              <a:t> </a:t>
            </a:r>
          </a:p>
          <a:p>
            <a:pPr algn="just"/>
            <a:r>
              <a:rPr lang="ru-RU" sz="1700" b="1" dirty="0" smtClean="0">
                <a:latin typeface="Times New Roman" pitchFamily="18" charset="0"/>
                <a:cs typeface="Times New Roman" pitchFamily="18" charset="0"/>
              </a:rPr>
              <a:t>Центральная </a:t>
            </a:r>
            <a:r>
              <a:rPr lang="ru-RU" sz="1700" b="1" dirty="0">
                <a:latin typeface="Times New Roman" pitchFamily="18" charset="0"/>
                <a:cs typeface="Times New Roman" pitchFamily="18" charset="0"/>
              </a:rPr>
              <a:t>энергетическая таможня информирует, что с 01.01.2022 право на обжалование решений, действий (бездействия) таможенных органов и их должностных лиц, рассмотрение которых осуществляется в соответствии с главой 51 Федерального закона от 03.08.2018 № 289-ФЗ «О таможенном регулировании в Российской Федерации и о внесении изменений в отдельные законодательные акты Российской Федерации», может быть реализовано заявителями в электронном виде посредством соответствующего сервиса «Жалоба на решение, действие (бездействие) таможенных органов и их должностных лиц» АПС «Личный кабинет».</a:t>
            </a:r>
            <a:endParaRPr lang="ru-RU" sz="1700" dirty="0">
              <a:latin typeface="Times New Roman" pitchFamily="18" charset="0"/>
              <a:cs typeface="Times New Roman" pitchFamily="18" charset="0"/>
            </a:endParaRPr>
          </a:p>
          <a:p>
            <a:pPr algn="just"/>
            <a:r>
              <a:rPr lang="ru-RU" sz="1700" b="1" dirty="0">
                <a:latin typeface="Times New Roman" pitchFamily="18" charset="0"/>
                <a:cs typeface="Times New Roman" pitchFamily="18" charset="0"/>
              </a:rPr>
              <a:t>При этом сохраняется возможность подачи жалоб на бумажном носителе. Вне зависимости от способа подачи жалоб, их рассмотрение осуществляется в порядке и сроки, предусмотренные главой 51 указанного Федерального закона».</a:t>
            </a:r>
            <a:endParaRPr lang="ru-RU" sz="1700" dirty="0">
              <a:latin typeface="Times New Roman" pitchFamily="18" charset="0"/>
              <a:cs typeface="Times New Roman" pitchFamily="18" charset="0"/>
            </a:endParaRPr>
          </a:p>
          <a:p>
            <a:pPr algn="just"/>
            <a:endParaRPr lang="ru-RU" sz="1700" dirty="0"/>
          </a:p>
        </p:txBody>
      </p:sp>
    </p:spTree>
    <p:extLst>
      <p:ext uri="{BB962C8B-B14F-4D97-AF65-F5344CB8AC3E}">
        <p14:creationId xmlns:p14="http://schemas.microsoft.com/office/powerpoint/2010/main" val="274108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1600" b="1" dirty="0">
                <a:latin typeface="Times New Roman" pitchFamily="18" charset="0"/>
                <a:cs typeface="Times New Roman" pitchFamily="18" charset="0"/>
              </a:rPr>
              <a:t>Досудебный порядок рассмотрения разногласий Центральной энергетической </a:t>
            </a:r>
            <a:r>
              <a:rPr lang="ru-RU" sz="1600" b="1" dirty="0" smtClean="0">
                <a:latin typeface="Times New Roman" pitchFamily="18" charset="0"/>
                <a:cs typeface="Times New Roman" pitchFamily="18" charset="0"/>
              </a:rPr>
              <a:t>таможней</a:t>
            </a:r>
            <a:br>
              <a:rPr lang="ru-RU" sz="1600" b="1" dirty="0" smtClean="0">
                <a:latin typeface="Times New Roman" pitchFamily="18" charset="0"/>
                <a:cs typeface="Times New Roman" pitchFamily="18" charset="0"/>
              </a:rPr>
            </a:br>
            <a:endParaRPr lang="ru-RU" sz="16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just"/>
            <a:r>
              <a:rPr lang="ru-RU" dirty="0">
                <a:latin typeface="Times New Roman" pitchFamily="18" charset="0"/>
                <a:cs typeface="Times New Roman" pitchFamily="18" charset="0"/>
              </a:rPr>
              <a:t>Решение, действие (бездействие) таможенного органа или его должностного лица вправе обжаловать любое лицо, если, по мнению этого лица, таким решением, действием (бездействием) нарушены его права, свободы или законные интересы, ему созданы препятствия к их реализации либо незаконно возложена на него какая-либо обязанность.</a:t>
            </a:r>
          </a:p>
          <a:p>
            <a:pPr algn="just"/>
            <a:r>
              <a:rPr lang="ru-RU" dirty="0">
                <a:latin typeface="Times New Roman" pitchFamily="18" charset="0"/>
                <a:cs typeface="Times New Roman" pitchFamily="18" charset="0"/>
              </a:rPr>
              <a:t>Жалоба должна содержать:</a:t>
            </a:r>
          </a:p>
          <a:p>
            <a:pPr algn="just"/>
            <a:r>
              <a:rPr lang="ru-RU" dirty="0">
                <a:latin typeface="Times New Roman" pitchFamily="18" charset="0"/>
                <a:cs typeface="Times New Roman" pitchFamily="18" charset="0"/>
              </a:rPr>
              <a:t>- наименование таможенного органа, решение, действие (бездействие) которого обжалуются;</a:t>
            </a:r>
          </a:p>
          <a:p>
            <a:pPr algn="just"/>
            <a:r>
              <a:rPr lang="ru-RU" dirty="0">
                <a:latin typeface="Times New Roman" pitchFamily="18" charset="0"/>
                <a:cs typeface="Times New Roman" pitchFamily="18" charset="0"/>
              </a:rPr>
              <a:t>- фамилию, имя, отчество (при его наличии), место жительства физического лица или наименование юридического лица, подающих жалобу, идентификационный номер налогоплательщика, его место нахождения;</a:t>
            </a:r>
          </a:p>
          <a:p>
            <a:pPr algn="just"/>
            <a:r>
              <a:rPr lang="ru-RU" dirty="0">
                <a:latin typeface="Times New Roman" pitchFamily="18" charset="0"/>
                <a:cs typeface="Times New Roman" pitchFamily="18" charset="0"/>
              </a:rPr>
              <a:t>- существо обжалуемого решения, действия (бездействия);</a:t>
            </a:r>
          </a:p>
          <a:p>
            <a:pPr algn="just"/>
            <a:r>
              <a:rPr lang="ru-RU" dirty="0">
                <a:latin typeface="Times New Roman" pitchFamily="18" charset="0"/>
                <a:cs typeface="Times New Roman" pitchFamily="18" charset="0"/>
              </a:rPr>
              <a:t>- основания, по которым лицо, подающее жалобу, считает, что его права нарушены.</a:t>
            </a:r>
          </a:p>
          <a:p>
            <a:pPr algn="just"/>
            <a:r>
              <a:rPr lang="ru-RU" dirty="0">
                <a:latin typeface="Times New Roman" pitchFamily="18" charset="0"/>
                <a:cs typeface="Times New Roman" pitchFamily="18" charset="0"/>
              </a:rPr>
              <a:t>Жалоба подается в письменной форме в вышестоящий таможенный орган через таможенный орган, решение, действие (бездействие) которого обжалуются.</a:t>
            </a:r>
          </a:p>
          <a:p>
            <a:pPr algn="just"/>
            <a:r>
              <a:rPr lang="ru-RU" dirty="0">
                <a:latin typeface="Times New Roman" pitchFamily="18" charset="0"/>
                <a:cs typeface="Times New Roman" pitchFamily="18" charset="0"/>
              </a:rPr>
              <a:t>Жалоба должна быть подписана заявителем или его представителем.</a:t>
            </a:r>
          </a:p>
          <a:p>
            <a:endParaRPr lang="ru-RU" dirty="0"/>
          </a:p>
        </p:txBody>
      </p:sp>
    </p:spTree>
    <p:extLst>
      <p:ext uri="{BB962C8B-B14F-4D97-AF65-F5344CB8AC3E}">
        <p14:creationId xmlns:p14="http://schemas.microsoft.com/office/powerpoint/2010/main" val="2616462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1800" b="1" dirty="0" smtClean="0">
                <a:latin typeface="Times New Roman" pitchFamily="18" charset="0"/>
                <a:cs typeface="Times New Roman" pitchFamily="18" charset="0"/>
              </a:rPr>
              <a:t/>
            </a:r>
            <a:br>
              <a:rPr lang="ru-RU" sz="1800" b="1" dirty="0" smtClean="0">
                <a:latin typeface="Times New Roman" pitchFamily="18" charset="0"/>
                <a:cs typeface="Times New Roman" pitchFamily="18" charset="0"/>
              </a:rPr>
            </a:br>
            <a:r>
              <a:rPr lang="ru-RU" sz="1800" b="1" dirty="0" smtClean="0">
                <a:latin typeface="Times New Roman" pitchFamily="18" charset="0"/>
                <a:cs typeface="Times New Roman" pitchFamily="18" charset="0"/>
              </a:rPr>
              <a:t>Досудебный </a:t>
            </a:r>
            <a:r>
              <a:rPr lang="ru-RU" sz="1800" b="1" dirty="0">
                <a:latin typeface="Times New Roman" pitchFamily="18" charset="0"/>
                <a:cs typeface="Times New Roman" pitchFamily="18" charset="0"/>
              </a:rPr>
              <a:t>порядок рассмотрения разногласий Центральной энергетической таможней</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ru-RU" dirty="0">
                <a:latin typeface="Times New Roman" pitchFamily="18" charset="0"/>
                <a:cs typeface="Times New Roman" pitchFamily="18" charset="0"/>
              </a:rPr>
              <a:t>Жалоба может быть подана в течение трех месяцев:</a:t>
            </a:r>
          </a:p>
          <a:p>
            <a:pPr algn="just"/>
            <a:r>
              <a:rPr lang="ru-RU" dirty="0">
                <a:latin typeface="Times New Roman" pitchFamily="18" charset="0"/>
                <a:cs typeface="Times New Roman" pitchFamily="18" charset="0"/>
              </a:rPr>
              <a:t>- со дня, когда лицу стало известно или должно было стать известно о нарушении его прав, свобод или законных интересов, создании препятствий к их реализации либо о незаконном возложении на него какой-либо обязанности;</a:t>
            </a:r>
          </a:p>
          <a:p>
            <a:pPr algn="just"/>
            <a:r>
              <a:rPr lang="ru-RU" dirty="0">
                <a:latin typeface="Times New Roman" pitchFamily="18" charset="0"/>
                <a:cs typeface="Times New Roman" pitchFamily="18" charset="0"/>
              </a:rPr>
              <a:t>- со дня истечения срока для принятия таможенным органом решения или совершения действия, установленных международными договорами и актами в сфере таможенного регулирования, законодательством Российской Федерации о таможенном регулировании.</a:t>
            </a:r>
          </a:p>
          <a:p>
            <a:endParaRPr lang="ru-RU" dirty="0"/>
          </a:p>
        </p:txBody>
      </p:sp>
    </p:spTree>
    <p:extLst>
      <p:ext uri="{BB962C8B-B14F-4D97-AF65-F5344CB8AC3E}">
        <p14:creationId xmlns:p14="http://schemas.microsoft.com/office/powerpoint/2010/main" val="1987740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1600" b="1" dirty="0">
                <a:latin typeface="Times New Roman" pitchFamily="18" charset="0"/>
                <a:cs typeface="Times New Roman" pitchFamily="18" charset="0"/>
              </a:rPr>
              <a:t>Досудебный порядок рассмотрения разногласий Центральной энергетической таможней</a:t>
            </a:r>
            <a:br>
              <a:rPr lang="ru-RU" sz="1600" b="1" dirty="0">
                <a:latin typeface="Times New Roman" pitchFamily="18" charset="0"/>
                <a:cs typeface="Times New Roman" pitchFamily="18" charset="0"/>
              </a:rPr>
            </a:br>
            <a:endParaRPr lang="ru-RU" sz="16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ru-RU" b="1" dirty="0">
                <a:latin typeface="Times New Roman" pitchFamily="18" charset="0"/>
                <a:cs typeface="Times New Roman" pitchFamily="18" charset="0"/>
              </a:rPr>
              <a:t>Жалоба рассматривается уполномоченным должностным лицом ЦЭТ в течение одного месяца со дня ее поступления в таможенный орган, правомочный рассматривать жалобу, через таможенный орган, решение, действие (бездействие) которого обжалуются.</a:t>
            </a:r>
          </a:p>
          <a:p>
            <a:pPr algn="just"/>
            <a:r>
              <a:rPr lang="ru-RU" dirty="0">
                <a:latin typeface="Times New Roman" pitchFamily="18" charset="0"/>
                <a:cs typeface="Times New Roman" pitchFamily="18" charset="0"/>
              </a:rPr>
              <a:t>Срок рассмотрения жалобы, может быть продлен начальником таможенного органа или должностным лицом таможенного органа, им уполномоченным, но не более чем на один месяц.</a:t>
            </a:r>
          </a:p>
          <a:p>
            <a:pPr algn="just"/>
            <a:r>
              <a:rPr lang="ru-RU" dirty="0">
                <a:latin typeface="Times New Roman" pitchFamily="18" charset="0"/>
                <a:cs typeface="Times New Roman" pitchFamily="18" charset="0"/>
              </a:rPr>
              <a:t>Заявитель в любой момент может отозвать жалобу до принятия решения по существу таможенным органом, рассматривающим жалобу.</a:t>
            </a:r>
          </a:p>
          <a:p>
            <a:pPr algn="just"/>
            <a:r>
              <a:rPr lang="ru-RU" dirty="0">
                <a:latin typeface="Times New Roman" pitchFamily="18" charset="0"/>
                <a:cs typeface="Times New Roman" pitchFamily="18" charset="0"/>
              </a:rPr>
              <a:t>Отзыв жалобы препятствует повторной подаче в таможенный орган жалобы о том же предмете.</a:t>
            </a:r>
          </a:p>
          <a:p>
            <a:pPr algn="just"/>
            <a:r>
              <a:rPr lang="ru-RU" dirty="0">
                <a:latin typeface="Times New Roman" pitchFamily="18" charset="0"/>
                <a:cs typeface="Times New Roman" pitchFamily="18" charset="0"/>
              </a:rPr>
              <a:t>Подача жалобы не приостанавливает исполнения обжалуемого решения таможенного органа или совершения таможенным органом обжалуемого действия.</a:t>
            </a:r>
          </a:p>
          <a:p>
            <a:endParaRPr lang="ru-RU" dirty="0"/>
          </a:p>
        </p:txBody>
      </p:sp>
    </p:spTree>
    <p:extLst>
      <p:ext uri="{BB962C8B-B14F-4D97-AF65-F5344CB8AC3E}">
        <p14:creationId xmlns:p14="http://schemas.microsoft.com/office/powerpoint/2010/main" val="3577032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1600" b="1" dirty="0">
                <a:latin typeface="Times New Roman" pitchFamily="18" charset="0"/>
                <a:cs typeface="Times New Roman" pitchFamily="18" charset="0"/>
              </a:rPr>
              <a:t>Досудебный порядок рассмотрения разногласий Центральной энергетической таможней</a:t>
            </a:r>
            <a:br>
              <a:rPr lang="ru-RU" sz="1600" b="1" dirty="0">
                <a:latin typeface="Times New Roman" pitchFamily="18" charset="0"/>
                <a:cs typeface="Times New Roman" pitchFamily="18" charset="0"/>
              </a:rPr>
            </a:br>
            <a:endParaRPr lang="ru-RU" sz="16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latin typeface="Times New Roman" pitchFamily="18" charset="0"/>
                <a:cs typeface="Times New Roman" pitchFamily="18" charset="0"/>
              </a:rPr>
              <a:t>По письменному ходатайству заявителя таможенный орган, решение, действие (бездействие) которого обжалуются, принимает решение о приостановлении исполнения обжалуемого решения, направленного на взыскание таможенных платежей, подлежащих уплате в связи с его принятием, при условии представления заявителем обеспечения исполнения обязанности по уплате таможенных пошлин, налогов, таможенных сборов, специальных, антидемпинговых, компенсационных пошлин в виде денежного залога или банковской гарантии в размере не менее чем сумма таможенных платежей, подлежащих уплате в связи с принятием обжалуемого решения.</a:t>
            </a:r>
          </a:p>
        </p:txBody>
      </p:sp>
    </p:spTree>
    <p:extLst>
      <p:ext uri="{BB962C8B-B14F-4D97-AF65-F5344CB8AC3E}">
        <p14:creationId xmlns:p14="http://schemas.microsoft.com/office/powerpoint/2010/main" val="2079676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itchFamily="18" charset="0"/>
                <a:cs typeface="Times New Roman" pitchFamily="18" charset="0"/>
              </a:rPr>
              <a:t>Правила рассмотрения (урегулирования) споров и разногласий, связанных с установлением и (или) применением цен (тарифов)</a:t>
            </a:r>
            <a:br>
              <a:rPr lang="ru-RU" sz="2000" b="1" dirty="0">
                <a:latin typeface="Times New Roman" pitchFamily="18" charset="0"/>
                <a:cs typeface="Times New Roman" pitchFamily="18" charset="0"/>
              </a:rPr>
            </a:br>
            <a:endParaRPr lang="ru-RU" sz="2000" b="1" dirty="0">
              <a:latin typeface="Times New Roman" pitchFamily="18" charset="0"/>
              <a:cs typeface="Times New Roman" pitchFamily="18" charset="0"/>
            </a:endParaRPr>
          </a:p>
        </p:txBody>
      </p:sp>
      <p:sp>
        <p:nvSpPr>
          <p:cNvPr id="3" name="Объект 2"/>
          <p:cNvSpPr>
            <a:spLocks noGrp="1"/>
          </p:cNvSpPr>
          <p:nvPr>
            <p:ph idx="1"/>
          </p:nvPr>
        </p:nvSpPr>
        <p:spPr>
          <a:solidFill>
            <a:schemeClr val="accent6">
              <a:lumMod val="60000"/>
              <a:lumOff val="40000"/>
            </a:schemeClr>
          </a:solidFill>
        </p:spPr>
        <p:txBody>
          <a:bodyPr>
            <a:normAutofit fontScale="85000" lnSpcReduction="20000"/>
          </a:bodyPr>
          <a:lstStyle/>
          <a:p>
            <a:pPr algn="just"/>
            <a:r>
              <a:rPr lang="ru-RU" sz="2300" b="1" dirty="0" smtClean="0">
                <a:latin typeface="Times New Roman" pitchFamily="18" charset="0"/>
                <a:cs typeface="Times New Roman" pitchFamily="18" charset="0"/>
              </a:rPr>
              <a:t>Постановлением </a:t>
            </a:r>
            <a:r>
              <a:rPr lang="ru-RU" sz="2300" b="1" dirty="0">
                <a:latin typeface="Times New Roman" pitchFamily="18" charset="0"/>
                <a:cs typeface="Times New Roman" pitchFamily="18" charset="0"/>
              </a:rPr>
              <a:t>Правительства </a:t>
            </a:r>
            <a:r>
              <a:rPr lang="ru-RU" sz="2300" b="1" dirty="0" smtClean="0">
                <a:latin typeface="Times New Roman" pitchFamily="18" charset="0"/>
                <a:cs typeface="Times New Roman" pitchFamily="18" charset="0"/>
              </a:rPr>
              <a:t>Российской Федерации  </a:t>
            </a:r>
            <a:r>
              <a:rPr lang="ru-RU" sz="2300" b="1" dirty="0">
                <a:latin typeface="Times New Roman" pitchFamily="18" charset="0"/>
                <a:cs typeface="Times New Roman" pitchFamily="18" charset="0"/>
              </a:rPr>
              <a:t>от 30.04.2018 N </a:t>
            </a:r>
            <a:r>
              <a:rPr lang="ru-RU" sz="2300" b="1" dirty="0" smtClean="0">
                <a:latin typeface="Times New Roman" pitchFamily="18" charset="0"/>
                <a:cs typeface="Times New Roman" pitchFamily="18" charset="0"/>
              </a:rPr>
              <a:t>533 </a:t>
            </a:r>
            <a:r>
              <a:rPr lang="ru-RU" sz="2300" dirty="0" smtClean="0">
                <a:latin typeface="Times New Roman" pitchFamily="18" charset="0"/>
                <a:cs typeface="Times New Roman" pitchFamily="18" charset="0"/>
              </a:rPr>
              <a:t>утверждены </a:t>
            </a:r>
            <a:r>
              <a:rPr lang="ru-RU" sz="2300" b="1" dirty="0" smtClean="0">
                <a:latin typeface="Times New Roman" pitchFamily="18" charset="0"/>
                <a:cs typeface="Times New Roman" pitchFamily="18" charset="0"/>
              </a:rPr>
              <a:t>Правила </a:t>
            </a:r>
            <a:r>
              <a:rPr lang="ru-RU" sz="2300" b="1" dirty="0">
                <a:latin typeface="Times New Roman" pitchFamily="18" charset="0"/>
                <a:cs typeface="Times New Roman" pitchFamily="18" charset="0"/>
              </a:rPr>
              <a:t>рассмотрения (урегулирования) споров и разногласий, связанных с установлением и (или) применением цен (тарифов</a:t>
            </a:r>
            <a:r>
              <a:rPr lang="ru-RU" sz="2300" b="1" dirty="0" smtClean="0">
                <a:latin typeface="Times New Roman" pitchFamily="18" charset="0"/>
                <a:cs typeface="Times New Roman" pitchFamily="18" charset="0"/>
              </a:rPr>
              <a:t>).</a:t>
            </a:r>
            <a:r>
              <a:rPr lang="ru-RU" sz="2300" b="1" dirty="0">
                <a:latin typeface="Times New Roman" pitchFamily="18" charset="0"/>
                <a:cs typeface="Times New Roman" pitchFamily="18" charset="0"/>
              </a:rPr>
              <a:t/>
            </a:r>
            <a:br>
              <a:rPr lang="ru-RU" sz="2300" b="1" dirty="0">
                <a:latin typeface="Times New Roman" pitchFamily="18" charset="0"/>
                <a:cs typeface="Times New Roman" pitchFamily="18" charset="0"/>
              </a:rPr>
            </a:br>
            <a:endParaRPr lang="ru-RU" sz="2300" b="1" dirty="0">
              <a:latin typeface="Times New Roman" pitchFamily="18" charset="0"/>
              <a:cs typeface="Times New Roman" pitchFamily="18" charset="0"/>
            </a:endParaRPr>
          </a:p>
          <a:p>
            <a:pPr algn="just"/>
            <a:r>
              <a:rPr lang="ru-RU" sz="2300" dirty="0">
                <a:latin typeface="Times New Roman" pitchFamily="18" charset="0"/>
                <a:cs typeface="Times New Roman" pitchFamily="18" charset="0"/>
              </a:rPr>
              <a:t>Настоящие Правила разработаны в соответствии с федеральными законами </a:t>
            </a:r>
            <a:r>
              <a:rPr lang="ru-RU" sz="2300" dirty="0" smtClean="0">
                <a:latin typeface="Times New Roman" pitchFamily="18" charset="0"/>
                <a:cs typeface="Times New Roman" pitchFamily="18" charset="0"/>
              </a:rPr>
              <a:t>«Об электроэнергетике», «О теплоснабжении», «О </a:t>
            </a:r>
            <a:r>
              <a:rPr lang="ru-RU" sz="2300" dirty="0">
                <a:latin typeface="Times New Roman" pitchFamily="18" charset="0"/>
                <a:cs typeface="Times New Roman" pitchFamily="18" charset="0"/>
              </a:rPr>
              <a:t>водоснабжении и </a:t>
            </a:r>
            <a:r>
              <a:rPr lang="ru-RU" sz="2300" dirty="0" smtClean="0">
                <a:latin typeface="Times New Roman" pitchFamily="18" charset="0"/>
                <a:cs typeface="Times New Roman" pitchFamily="18" charset="0"/>
              </a:rPr>
              <a:t>водоотведении», «О </a:t>
            </a:r>
            <a:r>
              <a:rPr lang="ru-RU" sz="2300" dirty="0">
                <a:latin typeface="Times New Roman" pitchFamily="18" charset="0"/>
                <a:cs typeface="Times New Roman" pitchFamily="18" charset="0"/>
              </a:rPr>
              <a:t>естественных </a:t>
            </a:r>
            <a:r>
              <a:rPr lang="ru-RU" sz="2300" dirty="0" smtClean="0">
                <a:latin typeface="Times New Roman" pitchFamily="18" charset="0"/>
                <a:cs typeface="Times New Roman" pitchFamily="18" charset="0"/>
              </a:rPr>
              <a:t>монополиях» </a:t>
            </a:r>
            <a:r>
              <a:rPr lang="ru-RU" sz="2300" dirty="0">
                <a:latin typeface="Times New Roman" pitchFamily="18" charset="0"/>
                <a:cs typeface="Times New Roman" pitchFamily="18" charset="0"/>
              </a:rPr>
              <a:t>и </a:t>
            </a:r>
            <a:r>
              <a:rPr lang="ru-RU" sz="2300" dirty="0" smtClean="0">
                <a:latin typeface="Times New Roman" pitchFamily="18" charset="0"/>
                <a:cs typeface="Times New Roman" pitchFamily="18" charset="0"/>
              </a:rPr>
              <a:t>«Об </a:t>
            </a:r>
            <a:r>
              <a:rPr lang="ru-RU" sz="2300" dirty="0">
                <a:latin typeface="Times New Roman" pitchFamily="18" charset="0"/>
                <a:cs typeface="Times New Roman" pitchFamily="18" charset="0"/>
              </a:rPr>
              <a:t>отходах производства и </a:t>
            </a:r>
            <a:r>
              <a:rPr lang="ru-RU" sz="2300" dirty="0" smtClean="0">
                <a:latin typeface="Times New Roman" pitchFamily="18" charset="0"/>
                <a:cs typeface="Times New Roman" pitchFamily="18" charset="0"/>
              </a:rPr>
              <a:t>потребления» </a:t>
            </a:r>
            <a:r>
              <a:rPr lang="ru-RU" sz="2300" dirty="0">
                <a:latin typeface="Times New Roman" pitchFamily="18" charset="0"/>
                <a:cs typeface="Times New Roman" pitchFamily="18" charset="0"/>
              </a:rPr>
              <a:t>и устанавливают порядок и сроки рассмотрения (урегулирования) следующих споров и разногласий, связанных с установлением и (или) применением цен (тарифов) (стандартизированных тарифных ставок, плат, надбавок) в сферах электроэнергетики, теплоснабжения, водоснабжения и водоотведения, в сфере деятельности субъектов естественных монополий, а также в сфере обращения с твердыми коммунальными отходами:</a:t>
            </a:r>
            <a:br>
              <a:rPr lang="ru-RU" sz="2300" dirty="0">
                <a:latin typeface="Times New Roman" pitchFamily="18" charset="0"/>
                <a:cs typeface="Times New Roman" pitchFamily="18" charset="0"/>
              </a:rPr>
            </a:br>
            <a:endParaRPr lang="ru-RU" sz="23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6624313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1800" b="1" dirty="0" smtClean="0">
                <a:latin typeface="Times New Roman" pitchFamily="18" charset="0"/>
                <a:cs typeface="Times New Roman" pitchFamily="18" charset="0"/>
              </a:rPr>
              <a:t/>
            </a:r>
            <a:br>
              <a:rPr lang="ru-RU" sz="1800" b="1" dirty="0" smtClean="0">
                <a:latin typeface="Times New Roman" pitchFamily="18" charset="0"/>
                <a:cs typeface="Times New Roman" pitchFamily="18" charset="0"/>
              </a:rPr>
            </a:br>
            <a:r>
              <a:rPr lang="ru-RU" sz="1800" b="1" dirty="0" smtClean="0">
                <a:latin typeface="Times New Roman" pitchFamily="18" charset="0"/>
                <a:cs typeface="Times New Roman" pitchFamily="18" charset="0"/>
              </a:rPr>
              <a:t>Досудебный </a:t>
            </a:r>
            <a:r>
              <a:rPr lang="ru-RU" sz="1800" b="1" dirty="0">
                <a:latin typeface="Times New Roman" pitchFamily="18" charset="0"/>
                <a:cs typeface="Times New Roman" pitchFamily="18" charset="0"/>
              </a:rPr>
              <a:t>порядок рассмотрения разногласий Центральной энергетической таможней</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47500" lnSpcReduction="20000"/>
          </a:bodyPr>
          <a:lstStyle/>
          <a:p>
            <a:pPr algn="just"/>
            <a:r>
              <a:rPr lang="ru-RU" dirty="0">
                <a:latin typeface="Times New Roman" pitchFamily="18" charset="0"/>
                <a:cs typeface="Times New Roman" pitchFamily="18" charset="0"/>
              </a:rPr>
              <a:t>По результатам рассмотрения жалобы ЦЭТ принимает решение об удовлетворении требований заявителя и о признании неправомерным обжалованного решения, действия (бездействия) либо об отказе в удовлетворении жалобы. Копия принятого решения направляется заявителю по почте заказным письмом в течение трех рабочих дней после дня принятия решения.</a:t>
            </a:r>
          </a:p>
          <a:p>
            <a:pPr algn="just"/>
            <a:r>
              <a:rPr lang="ru-RU" dirty="0">
                <a:latin typeface="Times New Roman" pitchFamily="18" charset="0"/>
                <a:cs typeface="Times New Roman" pitchFamily="18" charset="0"/>
              </a:rPr>
              <a:t>Жалоба не может быть рассмотрена по существу в следующих случаях:</a:t>
            </a:r>
          </a:p>
          <a:p>
            <a:pPr algn="just"/>
            <a:r>
              <a:rPr lang="ru-RU" dirty="0">
                <a:latin typeface="Times New Roman" pitchFamily="18" charset="0"/>
                <a:cs typeface="Times New Roman" pitchFamily="18" charset="0"/>
              </a:rPr>
              <a:t>1) имеется решение, принятое этим же таможенным органом или вышестоящим таможенным органом о том же предмете жалобы;</a:t>
            </a:r>
          </a:p>
          <a:p>
            <a:pPr algn="just"/>
            <a:r>
              <a:rPr lang="ru-RU" dirty="0">
                <a:latin typeface="Times New Roman" pitchFamily="18" charset="0"/>
                <a:cs typeface="Times New Roman" pitchFamily="18" charset="0"/>
              </a:rPr>
              <a:t>2) не соблюдены сроки обжалования и заявитель не подал ходатайство о восстановлении срока для обжалования либо таможенным органом такое ходатайство отклонено;</a:t>
            </a:r>
          </a:p>
          <a:p>
            <a:pPr algn="just"/>
            <a:r>
              <a:rPr lang="ru-RU" dirty="0">
                <a:latin typeface="Times New Roman" pitchFamily="18" charset="0"/>
                <a:cs typeface="Times New Roman" pitchFamily="18" charset="0"/>
              </a:rPr>
              <a:t>3) решение, действие (бездействие) таможенного органа и (или) обстоятельства, подлежащие установлению таможенным органом в связи с рассмотрением жалобы, являются предметом рассмотрения суда;</a:t>
            </a:r>
          </a:p>
          <a:p>
            <a:pPr algn="just"/>
            <a:r>
              <a:rPr lang="ru-RU" dirty="0">
                <a:latin typeface="Times New Roman" pitchFamily="18" charset="0"/>
                <a:cs typeface="Times New Roman" pitchFamily="18" charset="0"/>
              </a:rPr>
              <a:t>4) жалоба подана лицом, права, свободы или законные интересы которого обжалуемым решением, действием (бездействием) не были затронуты;</a:t>
            </a:r>
          </a:p>
          <a:p>
            <a:pPr algn="just"/>
            <a:r>
              <a:rPr lang="ru-RU" dirty="0">
                <a:latin typeface="Times New Roman" pitchFamily="18" charset="0"/>
                <a:cs typeface="Times New Roman" pitchFamily="18" charset="0"/>
              </a:rPr>
              <a:t>5) отсутствует предмет обжалования (факт принятия решения таможенным органом либо совершения им действия (бездействия) не подтвердился);</a:t>
            </a:r>
          </a:p>
          <a:p>
            <a:pPr algn="just"/>
            <a:r>
              <a:rPr lang="ru-RU" dirty="0">
                <a:latin typeface="Times New Roman" pitchFamily="18" charset="0"/>
                <a:cs typeface="Times New Roman" pitchFamily="18" charset="0"/>
              </a:rPr>
              <a:t>6) несоблюдение заявителем требований к форме и содержанию жалобы;</a:t>
            </a:r>
          </a:p>
          <a:p>
            <a:pPr algn="just"/>
            <a:r>
              <a:rPr lang="ru-RU" dirty="0">
                <a:latin typeface="Times New Roman" pitchFamily="18" charset="0"/>
                <a:cs typeface="Times New Roman" pitchFamily="18" charset="0"/>
              </a:rPr>
              <a:t>7) заявителем не представлены документы, подтверждающие полномочия лица, подавшего жалобу.</a:t>
            </a:r>
          </a:p>
          <a:p>
            <a:endParaRPr lang="ru-RU" dirty="0"/>
          </a:p>
        </p:txBody>
      </p:sp>
    </p:spTree>
    <p:extLst>
      <p:ext uri="{BB962C8B-B14F-4D97-AF65-F5344CB8AC3E}">
        <p14:creationId xmlns:p14="http://schemas.microsoft.com/office/powerpoint/2010/main" val="10635707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50"/>
          </a:solidFill>
        </p:spPr>
        <p:txBody>
          <a:bodyPr>
            <a:normAutofit/>
          </a:bodyPr>
          <a:lstStyle/>
          <a:p>
            <a:r>
              <a:rPr lang="ru-RU" sz="2800" b="1" dirty="0" smtClean="0">
                <a:latin typeface="Times New Roman"/>
                <a:cs typeface="Times New Roman"/>
              </a:rPr>
              <a:t>РЕКОМЕНДАЦИИ ДЛЯ САМОСТОЯТЕЛЬНОЙ РАБОТЫ</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marL="0" indent="0">
              <a:buFont typeface="Arial"/>
              <a:buNone/>
              <a:defRPr/>
            </a:pPr>
            <a:r>
              <a:rPr lang="ru-RU" sz="2800" b="1" dirty="0">
                <a:latin typeface="Times New Roman" panose="02020603050405020304" pitchFamily="18" charset="0"/>
                <a:cs typeface="Times New Roman" panose="02020603050405020304" pitchFamily="18" charset="0"/>
              </a:rPr>
              <a:t>Для подготовки по первому разделу курса рекомендуется:</a:t>
            </a:r>
            <a:endParaRPr lang="ru-RU" sz="2800" dirty="0">
              <a:latin typeface="Times New Roman" panose="02020603050405020304" pitchFamily="18" charset="0"/>
              <a:cs typeface="Times New Roman" panose="02020603050405020304" pitchFamily="18" charset="0"/>
            </a:endParaRPr>
          </a:p>
          <a:p>
            <a:pPr marL="0" indent="0" algn="just">
              <a:buFont typeface="Arial"/>
              <a:buNone/>
              <a:defRPr/>
            </a:pPr>
            <a:r>
              <a:rPr lang="ru-RU" sz="2800" dirty="0">
                <a:latin typeface="Times New Roman" panose="02020603050405020304" pitchFamily="18" charset="0"/>
                <a:cs typeface="Times New Roman" panose="02020603050405020304" pitchFamily="18" charset="0"/>
              </a:rPr>
              <a:t>1.  Ознакомиться с ключевыми научными и учебными изданиями;</a:t>
            </a:r>
          </a:p>
          <a:p>
            <a:pPr marL="0" indent="0" algn="just">
              <a:buFont typeface="Arial"/>
              <a:buNone/>
              <a:defRPr/>
            </a:pPr>
            <a:r>
              <a:rPr lang="ru-RU" sz="2800" dirty="0">
                <a:latin typeface="Times New Roman" panose="02020603050405020304" pitchFamily="18" charset="0"/>
                <a:cs typeface="Times New Roman" panose="02020603050405020304" pitchFamily="18" charset="0"/>
              </a:rPr>
              <a:t>2. Проанализировать основные нормативные правовые акты по газовому праву;</a:t>
            </a:r>
          </a:p>
          <a:p>
            <a:pPr marL="0" indent="0" algn="just">
              <a:buFont typeface="Arial"/>
              <a:buNone/>
              <a:defRPr/>
            </a:pPr>
            <a:r>
              <a:rPr lang="ru-RU" sz="2800" dirty="0">
                <a:latin typeface="Times New Roman" panose="02020603050405020304" pitchFamily="18" charset="0"/>
                <a:cs typeface="Times New Roman" panose="02020603050405020304" pitchFamily="18" charset="0"/>
              </a:rPr>
              <a:t>3. Проанализировать положения международных договоров;</a:t>
            </a:r>
          </a:p>
          <a:p>
            <a:pPr marL="0" indent="0" algn="just">
              <a:buFont typeface="Arial"/>
              <a:buNone/>
              <a:defRPr/>
            </a:pPr>
            <a:r>
              <a:rPr lang="ru-RU" sz="2800" dirty="0">
                <a:latin typeface="Times New Roman" panose="02020603050405020304" pitchFamily="18" charset="0"/>
                <a:cs typeface="Times New Roman" panose="02020603050405020304" pitchFamily="18" charset="0"/>
              </a:rPr>
              <a:t>4. Проанализировать положения локального нормативно-правового регулирования.</a:t>
            </a:r>
          </a:p>
          <a:p>
            <a:pPr marL="0" indent="0" algn="just">
              <a:buFont typeface="Arial"/>
              <a:buNone/>
              <a:defRPr/>
            </a:pPr>
            <a:r>
              <a:rPr lang="ru-RU" sz="2800" dirty="0">
                <a:latin typeface="Times New Roman" panose="02020603050405020304" pitchFamily="18" charset="0"/>
                <a:cs typeface="Times New Roman" panose="02020603050405020304" pitchFamily="18" charset="0"/>
              </a:rPr>
              <a:t>5. Проанализировать позиции высших судебных инстанций, судебную практику.</a:t>
            </a:r>
          </a:p>
          <a:p>
            <a:endParaRPr lang="ru-RU" dirty="0"/>
          </a:p>
        </p:txBody>
      </p:sp>
    </p:spTree>
    <p:extLst>
      <p:ext uri="{BB962C8B-B14F-4D97-AF65-F5344CB8AC3E}">
        <p14:creationId xmlns:p14="http://schemas.microsoft.com/office/powerpoint/2010/main" val="33389822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50"/>
          </a:solidFill>
        </p:spPr>
        <p:txBody>
          <a:bodyPr>
            <a:normAutofit/>
          </a:bodyPr>
          <a:lstStyle/>
          <a:p>
            <a:r>
              <a:rPr lang="ru-RU" sz="2400" b="1" dirty="0" smtClean="0">
                <a:latin typeface="Times New Roman"/>
                <a:cs typeface="Times New Roman"/>
              </a:rPr>
              <a:t>НАУЧНЫЕ И УЧЕБНЫЕ ИЗДАНИЯ ДЛЯ САМОСТОЯТЕЛЬНОЙ РАБОТЫ</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pPr algn="just"/>
            <a:r>
              <a:rPr lang="ru-RU" dirty="0" err="1">
                <a:latin typeface="Times New Roman" pitchFamily="18" charset="0"/>
                <a:cs typeface="Times New Roman" pitchFamily="18" charset="0"/>
              </a:rPr>
              <a:t>Опалев</a:t>
            </a:r>
            <a:r>
              <a:rPr lang="ru-RU" dirty="0">
                <a:latin typeface="Times New Roman" pitchFamily="18" charset="0"/>
                <a:cs typeface="Times New Roman" pitchFamily="18" charset="0"/>
              </a:rPr>
              <a:t> Р.О. К вопросу о соотношении административного судопроизводства и административных процедур // Вестник гражданского процесса. 2021. N 2. С. 66 - 79.</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Смола </a:t>
            </a:r>
            <a:r>
              <a:rPr lang="ru-RU" dirty="0">
                <a:latin typeface="Times New Roman" pitchFamily="18" charset="0"/>
                <a:cs typeface="Times New Roman" pitchFamily="18" charset="0"/>
              </a:rPr>
              <a:t>А.А. Разъяснения ВС РФ о надлежащей процедуре рассмотрения дел в антимонопольных органах и их применение судами // Вестник гражданского процесса. 2022. N 2. С. 200 - 240.</a:t>
            </a:r>
            <a:br>
              <a:rPr lang="ru-RU" dirty="0">
                <a:latin typeface="Times New Roman" pitchFamily="18" charset="0"/>
                <a:cs typeface="Times New Roman" pitchFamily="18" charset="0"/>
              </a:rPr>
            </a:b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Тай </a:t>
            </a:r>
            <a:r>
              <a:rPr lang="ru-RU" dirty="0">
                <a:latin typeface="Times New Roman" pitchFamily="18" charset="0"/>
                <a:cs typeface="Times New Roman" pitchFamily="18" charset="0"/>
              </a:rPr>
              <a:t>Ю., </a:t>
            </a:r>
            <a:r>
              <a:rPr lang="ru-RU" dirty="0" err="1">
                <a:latin typeface="Times New Roman" pitchFamily="18" charset="0"/>
                <a:cs typeface="Times New Roman" pitchFamily="18" charset="0"/>
              </a:rPr>
              <a:t>Рего</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Кобаненко</a:t>
            </a:r>
            <a:r>
              <a:rPr lang="ru-RU" dirty="0">
                <a:latin typeface="Times New Roman" pitchFamily="18" charset="0"/>
                <a:cs typeface="Times New Roman" pitchFamily="18" charset="0"/>
              </a:rPr>
              <a:t> М., Васин А., </a:t>
            </a:r>
            <a:r>
              <a:rPr lang="ru-RU" dirty="0" err="1">
                <a:latin typeface="Times New Roman" pitchFamily="18" charset="0"/>
                <a:cs typeface="Times New Roman" pitchFamily="18" charset="0"/>
              </a:rPr>
              <a:t>Шаститко</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Пружанский</a:t>
            </a:r>
            <a:r>
              <a:rPr lang="ru-RU" dirty="0">
                <a:latin typeface="Times New Roman" pitchFamily="18" charset="0"/>
                <a:cs typeface="Times New Roman" pitchFamily="18" charset="0"/>
              </a:rPr>
              <a:t> В., Варламова А., Вознесенский Н., Соколовская Е., Рохлин А., Москвитин О., </a:t>
            </a:r>
            <a:r>
              <a:rPr lang="ru-RU" dirty="0" err="1">
                <a:latin typeface="Times New Roman" pitchFamily="18" charset="0"/>
                <a:cs typeface="Times New Roman" pitchFamily="18" charset="0"/>
              </a:rPr>
              <a:t>Мосунова</a:t>
            </a:r>
            <a:r>
              <a:rPr lang="ru-RU" dirty="0">
                <a:latin typeface="Times New Roman" pitchFamily="18" charset="0"/>
                <a:cs typeface="Times New Roman" pitchFamily="18" charset="0"/>
              </a:rPr>
              <a:t> Н., Ульянов А. Антимонопольное Постановление Верховного Суда // Закон. 2021. N 3. С. 16 - 32.</a:t>
            </a:r>
            <a:br>
              <a:rPr lang="ru-RU" dirty="0">
                <a:latin typeface="Times New Roman" pitchFamily="18" charset="0"/>
                <a:cs typeface="Times New Roman" pitchFamily="18" charset="0"/>
              </a:rPr>
            </a:br>
            <a:endParaRPr lang="ru-RU" dirty="0" smtClean="0">
              <a:latin typeface="Times New Roman" pitchFamily="18" charset="0"/>
              <a:cs typeface="Times New Roman" pitchFamily="18" charset="0"/>
            </a:endParaRPr>
          </a:p>
          <a:p>
            <a:pPr algn="just"/>
            <a:r>
              <a:rPr lang="ru-RU" dirty="0" err="1" smtClean="0">
                <a:latin typeface="Times New Roman" panose="02020603050405020304" pitchFamily="18" charset="0"/>
                <a:cs typeface="Times New Roman" panose="02020603050405020304" pitchFamily="18" charset="0"/>
              </a:rPr>
              <a:t>Шеменева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О.Н. Последствия несоблюдения претензионного и иного досудебного порядка урегулирования споров на различных этапах гражданского судопроизводства // Арбитражный и гражданский процесс. 2021. N 12. С. 10 - 13.</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19465156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50"/>
          </a:solidFill>
        </p:spPr>
        <p:txBody>
          <a:bodyPr>
            <a:normAutofit/>
          </a:bodyPr>
          <a:lstStyle/>
          <a:p>
            <a:r>
              <a:rPr lang="ru-RU" sz="2400" b="1" dirty="0" smtClean="0">
                <a:latin typeface="Times New Roman"/>
                <a:cs typeface="Times New Roman"/>
              </a:rPr>
              <a:t>НАУЧНЫЕ И УЧЕБНЫЕ ИЗДАНИЯ ДЛЯ САМОСТОЯТЕЛЬНОЙ РАБОТЫ</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defRPr/>
            </a:pPr>
            <a:r>
              <a:rPr lang="ru-RU" dirty="0">
                <a:latin typeface="Times New Roman"/>
                <a:ea typeface="Times New Roman"/>
                <a:cs typeface="Times New Roman"/>
              </a:rPr>
              <a:t>Для слушателей курса предусмотрена возможность работы в электронной библиотечной системе </a:t>
            </a:r>
            <a:r>
              <a:rPr lang="ru-RU" b="1" dirty="0">
                <a:latin typeface="Times New Roman"/>
                <a:ea typeface="Times New Roman"/>
                <a:cs typeface="Times New Roman"/>
              </a:rPr>
              <a:t>IPR BOOKS</a:t>
            </a:r>
            <a:r>
              <a:rPr lang="ru-RU" dirty="0">
                <a:latin typeface="Times New Roman"/>
                <a:ea typeface="Times New Roman"/>
                <a:cs typeface="Times New Roman"/>
              </a:rPr>
              <a:t>:  </a:t>
            </a:r>
            <a:r>
              <a:rPr lang="ru-RU" u="sng" dirty="0">
                <a:latin typeface="Times New Roman"/>
                <a:ea typeface="Times New Roman"/>
                <a:cs typeface="Times New Roman"/>
                <a:hlinkClick r:id="rId2" tooltip="https://iprmedia.ru/products/ipr-books.html"/>
              </a:rPr>
              <a:t>https://iprmedia.ru/products/ipr-books.html</a:t>
            </a:r>
            <a:r>
              <a:rPr lang="ru-RU" dirty="0">
                <a:latin typeface="Times New Roman"/>
                <a:ea typeface="Times New Roman"/>
                <a:cs typeface="Times New Roman"/>
              </a:rPr>
              <a:t> </a:t>
            </a:r>
            <a:endParaRPr lang="ru-RU" dirty="0">
              <a:latin typeface="Times New Roman"/>
              <a:cs typeface="Times New Roman"/>
            </a:endParaRPr>
          </a:p>
          <a:p>
            <a:pPr algn="just">
              <a:defRPr/>
            </a:pPr>
            <a:r>
              <a:rPr lang="ru-RU" b="1" dirty="0">
                <a:latin typeface="Times New Roman"/>
                <a:ea typeface="Times New Roman"/>
                <a:cs typeface="Times New Roman"/>
              </a:rPr>
              <a:t>С научными публикациями по можно также ознакомиться на сайте журнала «Правовой энергетический форум», где размещены в том числе архивные номера журнала</a:t>
            </a:r>
            <a:r>
              <a:rPr lang="ru-RU" dirty="0">
                <a:latin typeface="Times New Roman"/>
                <a:ea typeface="Times New Roman"/>
                <a:cs typeface="Times New Roman"/>
              </a:rPr>
              <a:t>: </a:t>
            </a:r>
            <a:r>
              <a:rPr lang="ru-RU" u="sng" dirty="0">
                <a:latin typeface="Times New Roman"/>
                <a:ea typeface="Times New Roman"/>
                <a:cs typeface="Times New Roman"/>
                <a:hlinkClick r:id="rId3" tooltip="https://mlcjournal.ru/"/>
              </a:rPr>
              <a:t>https://mlcjournal.ru/</a:t>
            </a:r>
            <a:r>
              <a:rPr lang="ru-RU" dirty="0">
                <a:latin typeface="Times New Roman"/>
                <a:ea typeface="Times New Roman"/>
                <a:cs typeface="Times New Roman"/>
              </a:rPr>
              <a:t> </a:t>
            </a:r>
            <a:endParaRPr lang="ru-RU" dirty="0">
              <a:latin typeface="Times New Roman"/>
              <a:cs typeface="Times New Roman"/>
            </a:endParaRPr>
          </a:p>
          <a:p>
            <a:endParaRPr lang="ru-RU" dirty="0"/>
          </a:p>
        </p:txBody>
      </p:sp>
    </p:spTree>
    <p:extLst>
      <p:ext uri="{BB962C8B-B14F-4D97-AF65-F5344CB8AC3E}">
        <p14:creationId xmlns:p14="http://schemas.microsoft.com/office/powerpoint/2010/main" val="36775367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50"/>
          </a:solidFill>
        </p:spPr>
        <p:txBody>
          <a:bodyPr>
            <a:normAutofit/>
          </a:bodyPr>
          <a:lstStyle/>
          <a:p>
            <a:r>
              <a:rPr lang="ru-RU" sz="3200" b="1" dirty="0" smtClean="0">
                <a:latin typeface="Times New Roman"/>
                <a:cs typeface="Times New Roman"/>
              </a:rPr>
              <a:t>ПРИМЕРНЫЕ ВОПРОСЫ ДЛЯ ЗАЧЕТА</a:t>
            </a:r>
            <a:endParaRPr lang="ru-RU" sz="3200" b="1"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marL="0" lvl="0" indent="0" algn="just">
              <a:buNone/>
              <a:defRPr/>
            </a:pPr>
            <a:endParaRPr lang="ru-RU" sz="1900" dirty="0" smtClean="0">
              <a:latin typeface="Times New Roman"/>
              <a:cs typeface="Times New Roman"/>
            </a:endParaRPr>
          </a:p>
          <a:p>
            <a:pPr marL="457200" lvl="0" indent="-457200" algn="just">
              <a:buAutoNum type="arabicPeriod"/>
              <a:defRPr/>
            </a:pPr>
            <a:r>
              <a:rPr lang="ru-RU" sz="1900" b="1" dirty="0" smtClean="0">
                <a:latin typeface="Times New Roman"/>
                <a:cs typeface="Times New Roman"/>
              </a:rPr>
              <a:t>Какой государственный орган уполномочен рассматривать в досудебном порядке споры </a:t>
            </a:r>
            <a:r>
              <a:rPr lang="ru-RU" sz="2000" b="1" dirty="0">
                <a:latin typeface="Times New Roman" pitchFamily="18" charset="0"/>
                <a:cs typeface="Times New Roman" pitchFamily="18" charset="0"/>
              </a:rPr>
              <a:t>и </a:t>
            </a:r>
            <a:r>
              <a:rPr lang="ru-RU" sz="2000" b="1" dirty="0" smtClean="0">
                <a:latin typeface="Times New Roman" pitchFamily="18" charset="0"/>
                <a:cs typeface="Times New Roman" pitchFamily="18" charset="0"/>
              </a:rPr>
              <a:t>разногласия, связанные </a:t>
            </a:r>
            <a:r>
              <a:rPr lang="ru-RU" sz="2000" b="1" dirty="0">
                <a:latin typeface="Times New Roman" pitchFamily="18" charset="0"/>
                <a:cs typeface="Times New Roman" pitchFamily="18" charset="0"/>
              </a:rPr>
              <a:t>с установлением и (или) применением цен (</a:t>
            </a:r>
            <a:r>
              <a:rPr lang="ru-RU" sz="2000" b="1" dirty="0" smtClean="0">
                <a:latin typeface="Times New Roman" pitchFamily="18" charset="0"/>
                <a:cs typeface="Times New Roman" pitchFamily="18" charset="0"/>
              </a:rPr>
              <a:t>тарифов)</a:t>
            </a:r>
            <a:r>
              <a:rPr lang="ru-RU" sz="1900" dirty="0" smtClean="0">
                <a:latin typeface="Times New Roman"/>
                <a:cs typeface="Times New Roman"/>
              </a:rPr>
              <a:t> ? </a:t>
            </a:r>
            <a:r>
              <a:rPr lang="ru-RU" sz="1900" b="1" dirty="0" smtClean="0">
                <a:latin typeface="Times New Roman"/>
                <a:cs typeface="Times New Roman"/>
              </a:rPr>
              <a:t>Каков порядок действий заявителя?</a:t>
            </a:r>
          </a:p>
          <a:p>
            <a:pPr marL="457200" indent="-457200" algn="just">
              <a:buFont typeface="Arial" panose="020B0604020202020204" pitchFamily="34" charset="0"/>
              <a:buAutoNum type="arabicPeriod"/>
              <a:defRPr/>
            </a:pPr>
            <a:r>
              <a:rPr lang="ru-RU" sz="1900" b="1" dirty="0" smtClean="0">
                <a:latin typeface="Times New Roman"/>
                <a:cs typeface="Times New Roman"/>
              </a:rPr>
              <a:t>Какой государственный орган уполномочен рассматривать в досудебном порядке споры</a:t>
            </a:r>
            <a:r>
              <a:rPr lang="ru-RU" sz="2000" b="1" dirty="0" smtClean="0">
                <a:latin typeface="Times New Roman" pitchFamily="18" charset="0"/>
                <a:cs typeface="Times New Roman" pitchFamily="18" charset="0"/>
              </a:rPr>
              <a:t>, связанные </a:t>
            </a:r>
            <a:r>
              <a:rPr lang="ru-RU" sz="2000" b="1" dirty="0">
                <a:latin typeface="Times New Roman" pitchFamily="18" charset="0"/>
                <a:cs typeface="Times New Roman" pitchFamily="18" charset="0"/>
              </a:rPr>
              <a:t>с применением платы за реализацию сетевой организацией мероприятий по обеспечению вывода из эксплуатации объекта по производству электрической энергии (</a:t>
            </a:r>
            <a:r>
              <a:rPr lang="ru-RU" sz="2000" b="1" dirty="0" smtClean="0">
                <a:latin typeface="Times New Roman" pitchFamily="18" charset="0"/>
                <a:cs typeface="Times New Roman" pitchFamily="18" charset="0"/>
              </a:rPr>
              <a:t>мощности) ? </a:t>
            </a:r>
            <a:r>
              <a:rPr lang="ru-RU" sz="1900" b="1" dirty="0" smtClean="0">
                <a:latin typeface="Times New Roman"/>
                <a:cs typeface="Times New Roman"/>
              </a:rPr>
              <a:t>Каков </a:t>
            </a:r>
            <a:r>
              <a:rPr lang="ru-RU" sz="1900" b="1" dirty="0">
                <a:latin typeface="Times New Roman"/>
                <a:cs typeface="Times New Roman"/>
              </a:rPr>
              <a:t>порядок действий </a:t>
            </a:r>
            <a:r>
              <a:rPr lang="ru-RU" sz="1900" b="1" dirty="0" smtClean="0">
                <a:latin typeface="Times New Roman"/>
                <a:cs typeface="Times New Roman"/>
              </a:rPr>
              <a:t>заявителя?</a:t>
            </a:r>
            <a:endParaRPr lang="ru-RU" sz="1900" b="1" dirty="0">
              <a:latin typeface="Times New Roman"/>
              <a:cs typeface="Times New Roman"/>
            </a:endParaRPr>
          </a:p>
          <a:p>
            <a:pPr marL="457200" lvl="0" indent="-457200" algn="just">
              <a:buAutoNum type="arabicPeriod"/>
              <a:defRPr/>
            </a:pPr>
            <a:r>
              <a:rPr lang="ru-RU" sz="1900" b="1" dirty="0" smtClean="0">
                <a:latin typeface="Times New Roman"/>
                <a:cs typeface="Times New Roman"/>
              </a:rPr>
              <a:t>Каков досудебный порядок рассмотрения споров с </a:t>
            </a:r>
            <a:r>
              <a:rPr lang="ru-RU" sz="1900" b="1" dirty="0" err="1" smtClean="0">
                <a:latin typeface="Times New Roman"/>
                <a:cs typeface="Times New Roman"/>
              </a:rPr>
              <a:t>Ростехнадзор</a:t>
            </a:r>
            <a:r>
              <a:rPr lang="ru-RU" sz="1900" b="1" dirty="0" smtClean="0">
                <a:latin typeface="Times New Roman"/>
                <a:cs typeface="Times New Roman"/>
              </a:rPr>
              <a:t>?</a:t>
            </a:r>
            <a:endParaRPr lang="ru-RU" sz="1900" b="1" dirty="0">
              <a:latin typeface="Times New Roman"/>
              <a:cs typeface="Times New Roman"/>
            </a:endParaRPr>
          </a:p>
          <a:p>
            <a:pPr marL="0" lvl="0" indent="0" algn="just">
              <a:buNone/>
              <a:defRPr/>
            </a:pPr>
            <a:endParaRPr lang="ru-RU" sz="1900" dirty="0" smtClean="0">
              <a:latin typeface="Times New Roman"/>
              <a:cs typeface="Times New Roman"/>
            </a:endParaRPr>
          </a:p>
          <a:p>
            <a:pPr marL="0" lvl="0" indent="0" algn="just">
              <a:buNone/>
              <a:defRPr/>
            </a:pPr>
            <a:endParaRPr lang="ru-RU" sz="1900" dirty="0">
              <a:latin typeface="Times New Roman"/>
              <a:cs typeface="Times New Roman"/>
            </a:endParaRPr>
          </a:p>
          <a:p>
            <a:pPr marL="0" lvl="0" indent="0" algn="just">
              <a:buNone/>
              <a:defRPr/>
            </a:pPr>
            <a:endParaRPr lang="ru-RU" sz="1900" dirty="0" smtClean="0">
              <a:latin typeface="Times New Roman"/>
              <a:cs typeface="Times New Roman"/>
            </a:endParaRPr>
          </a:p>
          <a:p>
            <a:pPr marL="0" lvl="0" indent="0" algn="just">
              <a:buNone/>
              <a:defRPr/>
            </a:pPr>
            <a:endParaRPr lang="ru-RU" sz="1900" dirty="0">
              <a:latin typeface="Times New Roman"/>
              <a:cs typeface="Times New Roman"/>
            </a:endParaRPr>
          </a:p>
          <a:p>
            <a:pPr marL="0" lvl="0" indent="0" algn="just">
              <a:buNone/>
              <a:defRPr/>
            </a:pPr>
            <a:r>
              <a:rPr lang="ru-RU" sz="1900" b="1" dirty="0" smtClean="0">
                <a:latin typeface="Times New Roman"/>
                <a:cs typeface="Times New Roman"/>
              </a:rPr>
              <a:t>Зачет </a:t>
            </a:r>
            <a:r>
              <a:rPr lang="ru-RU" sz="1900" b="1" dirty="0">
                <a:latin typeface="Times New Roman"/>
                <a:cs typeface="Times New Roman"/>
              </a:rPr>
              <a:t>проводится в письменном виде. </a:t>
            </a:r>
          </a:p>
          <a:p>
            <a:pPr marL="0" lvl="0" indent="0" algn="just">
              <a:buNone/>
              <a:defRPr/>
            </a:pPr>
            <a:r>
              <a:rPr lang="ru-RU" sz="1900" dirty="0">
                <a:latin typeface="Times New Roman"/>
                <a:cs typeface="Times New Roman"/>
              </a:rPr>
              <a:t>Необходимо подготовить письменные </a:t>
            </a:r>
            <a:r>
              <a:rPr lang="ru-RU" sz="1900" dirty="0" smtClean="0">
                <a:latin typeface="Times New Roman"/>
                <a:cs typeface="Times New Roman"/>
              </a:rPr>
              <a:t>краткий ответ на один из </a:t>
            </a:r>
            <a:r>
              <a:rPr lang="ru-RU" sz="1900" smtClean="0">
                <a:latin typeface="Times New Roman"/>
                <a:cs typeface="Times New Roman"/>
              </a:rPr>
              <a:t>указанных вопросов. </a:t>
            </a:r>
            <a:endParaRPr lang="ru-RU" sz="1900" dirty="0">
              <a:latin typeface="Times New Roman"/>
              <a:cs typeface="Times New Roman"/>
            </a:endParaRPr>
          </a:p>
          <a:p>
            <a:pPr marL="0" lvl="0" indent="0" algn="just">
              <a:buNone/>
              <a:defRPr/>
            </a:pPr>
            <a:r>
              <a:rPr lang="ru-RU" sz="1900" dirty="0">
                <a:latin typeface="Times New Roman"/>
                <a:cs typeface="Times New Roman"/>
              </a:rPr>
              <a:t>Оформление: формат </a:t>
            </a:r>
            <a:r>
              <a:rPr lang="en-US" sz="1900" dirty="0">
                <a:latin typeface="Times New Roman"/>
                <a:cs typeface="Times New Roman"/>
              </a:rPr>
              <a:t>word</a:t>
            </a:r>
            <a:r>
              <a:rPr lang="ru-RU" sz="1900" dirty="0">
                <a:latin typeface="Times New Roman"/>
                <a:cs typeface="Times New Roman"/>
              </a:rPr>
              <a:t>, шрифт 14, интервал 1,5. </a:t>
            </a:r>
          </a:p>
          <a:p>
            <a:pPr marL="0" lvl="0" indent="0" algn="just">
              <a:buNone/>
              <a:defRPr/>
            </a:pPr>
            <a:r>
              <a:rPr lang="ru-RU" sz="1900" dirty="0">
                <a:latin typeface="Times New Roman"/>
                <a:cs typeface="Times New Roman"/>
              </a:rPr>
              <a:t>Необходимо сверху указать ФИО, место работы, должность, дату. </a:t>
            </a:r>
          </a:p>
          <a:p>
            <a:pPr marL="0" lvl="0" indent="0" algn="just">
              <a:buNone/>
              <a:defRPr/>
            </a:pPr>
            <a:r>
              <a:rPr lang="ru-RU" sz="1900" dirty="0">
                <a:latin typeface="Times New Roman"/>
                <a:cs typeface="Times New Roman"/>
              </a:rPr>
              <a:t>Ответ необходимо направить на почту: </a:t>
            </a:r>
            <a:r>
              <a:rPr lang="en-US" sz="1900" u="sng" dirty="0">
                <a:latin typeface="Times New Roman"/>
                <a:cs typeface="Times New Roman"/>
                <a:hlinkClick r:id="rId2" tooltip="mailto:musinlc@musinlc.ru"/>
              </a:rPr>
              <a:t>musinlc@musinlc.ru</a:t>
            </a:r>
            <a:r>
              <a:rPr lang="en-US" sz="1900" dirty="0">
                <a:latin typeface="Times New Roman"/>
                <a:cs typeface="Times New Roman"/>
              </a:rPr>
              <a:t> </a:t>
            </a:r>
            <a:r>
              <a:rPr lang="ru-RU" sz="1900" dirty="0">
                <a:latin typeface="Times New Roman"/>
                <a:cs typeface="Times New Roman"/>
              </a:rPr>
              <a:t> в дату, установленную для зачета согласно расписанию курса.</a:t>
            </a:r>
            <a:endParaRPr lang="en-US" sz="1900" dirty="0">
              <a:latin typeface="Times New Roman"/>
              <a:cs typeface="Times New Roman"/>
            </a:endParaRPr>
          </a:p>
          <a:p>
            <a:endParaRPr lang="ru-RU" dirty="0"/>
          </a:p>
        </p:txBody>
      </p:sp>
    </p:spTree>
    <p:extLst>
      <p:ext uri="{BB962C8B-B14F-4D97-AF65-F5344CB8AC3E}">
        <p14:creationId xmlns:p14="http://schemas.microsoft.com/office/powerpoint/2010/main" val="47183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itchFamily="18" charset="0"/>
                <a:cs typeface="Times New Roman" pitchFamily="18" charset="0"/>
              </a:rPr>
              <a:t>Правила рассмотрения (урегулирования) споров и разногласий, связанных с установлением и (или) применением цен (тарифов)</a:t>
            </a:r>
            <a:br>
              <a:rPr lang="ru-RU" sz="2000" b="1" dirty="0">
                <a:latin typeface="Times New Roman" pitchFamily="18" charset="0"/>
                <a:cs typeface="Times New Roman" pitchFamily="18" charset="0"/>
              </a:rPr>
            </a:b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62500" lnSpcReduction="20000"/>
          </a:bodyPr>
          <a:lstStyle/>
          <a:p>
            <a:pPr algn="just"/>
            <a:r>
              <a:rPr lang="ru-RU" dirty="0" smtClean="0">
                <a:latin typeface="Times New Roman" pitchFamily="18" charset="0"/>
                <a:cs typeface="Times New Roman" pitchFamily="18" charset="0"/>
              </a:rPr>
              <a:t>►а</a:t>
            </a:r>
            <a:r>
              <a:rPr lang="ru-RU" dirty="0">
                <a:latin typeface="Times New Roman" pitchFamily="18" charset="0"/>
                <a:cs typeface="Times New Roman" pitchFamily="18" charset="0"/>
              </a:rPr>
              <a:t>) разногласия, возникающие между исполнительными органами субъектов Российской Федерации в области государственного регулирования тарифов, организациями, осуществляющими регулируемые виды деятельности, и потребителями в отношении регулируемых цен (тарифов) в электроэнергетике;</a:t>
            </a:r>
            <a:br>
              <a:rPr lang="ru-RU" dirty="0">
                <a:latin typeface="Times New Roman" pitchFamily="18" charset="0"/>
                <a:cs typeface="Times New Roman" pitchFamily="18" charset="0"/>
              </a:rPr>
            </a:br>
            <a:r>
              <a:rPr lang="ru-RU" dirty="0" smtClean="0">
                <a:latin typeface="Times New Roman" pitchFamily="18" charset="0"/>
                <a:cs typeface="Times New Roman" pitchFamily="18" charset="0"/>
              </a:rPr>
              <a:t>►б</a:t>
            </a:r>
            <a:r>
              <a:rPr lang="ru-RU" dirty="0">
                <a:latin typeface="Times New Roman" pitchFamily="18" charset="0"/>
                <a:cs typeface="Times New Roman" pitchFamily="18" charset="0"/>
              </a:rPr>
              <a:t>) споры, связанные с применением платы за технологическое присоединение к единой национальной (общероссийской) электрической сети и (или) стандартизированных тарифных ставок, определяющих величину этой платы и платы за реализацию сетевой организацией мероприятий по обеспечению вывода из эксплуатации объектов по производству электрической энергии (мощности), и споры, связанные с установлением платы за реализацию сетевой организацией мероприятий по обеспечению вывода из эксплуатации объекта по производству электрической энергии (мощности) и платы за технологическое присоединение к сетям территориальных сетевых организаций и (или) стандартизированных тарифных ставок, определяющих величину этой платы;</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val="3632916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itchFamily="18" charset="0"/>
                <a:cs typeface="Times New Roman" pitchFamily="18" charset="0"/>
              </a:rPr>
              <a:t>Правила рассмотрения (урегулирования) споров и разногласий, связанных с установлением и (или) применением цен (тарифов)</a:t>
            </a:r>
            <a:br>
              <a:rPr lang="ru-RU" sz="2000" b="1" dirty="0">
                <a:latin typeface="Times New Roman" pitchFamily="18" charset="0"/>
                <a:cs typeface="Times New Roman" pitchFamily="18" charset="0"/>
              </a:rPr>
            </a:b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70000" lnSpcReduction="20000"/>
          </a:bodyPr>
          <a:lstStyle/>
          <a:p>
            <a:pPr algn="just"/>
            <a:r>
              <a:rPr lang="ru-RU" dirty="0" smtClean="0">
                <a:latin typeface="Times New Roman" pitchFamily="18" charset="0"/>
                <a:cs typeface="Times New Roman" pitchFamily="18" charset="0"/>
              </a:rPr>
              <a:t>►в</a:t>
            </a:r>
            <a:r>
              <a:rPr lang="ru-RU" dirty="0">
                <a:latin typeface="Times New Roman" pitchFamily="18" charset="0"/>
                <a:cs typeface="Times New Roman" pitchFamily="18" charset="0"/>
              </a:rPr>
              <a:t>) разногласия по вопросам установления цен (тарифов), возникающие между исполнительными органами субъектов Российской Федерации в области регулирования цен (тарифов), органами местного самоуправления, теплоснабжающими организациями, </a:t>
            </a:r>
            <a:r>
              <a:rPr lang="ru-RU" dirty="0" err="1">
                <a:latin typeface="Times New Roman" pitchFamily="18" charset="0"/>
                <a:cs typeface="Times New Roman" pitchFamily="18" charset="0"/>
              </a:rPr>
              <a:t>теплосетевыми</a:t>
            </a:r>
            <a:r>
              <a:rPr lang="ru-RU" dirty="0">
                <a:latin typeface="Times New Roman" pitchFamily="18" charset="0"/>
                <a:cs typeface="Times New Roman" pitchFamily="18" charset="0"/>
              </a:rPr>
              <a:t> организациями и потребителями тепловой энергии;</a:t>
            </a:r>
            <a:br>
              <a:rPr lang="ru-RU" dirty="0">
                <a:latin typeface="Times New Roman" pitchFamily="18" charset="0"/>
                <a:cs typeface="Times New Roman" pitchFamily="18" charset="0"/>
              </a:rPr>
            </a:b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►г</a:t>
            </a:r>
            <a:r>
              <a:rPr lang="ru-RU" dirty="0">
                <a:latin typeface="Times New Roman" pitchFamily="18" charset="0"/>
                <a:cs typeface="Times New Roman" pitchFamily="18" charset="0"/>
              </a:rPr>
              <a:t>) разногласия между органом регулирования и организацией, осуществляющей регулируемые виды деятельности в сфере теплоснабжения, в связи с выбором метода регулирования тарифов;</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►д</a:t>
            </a:r>
            <a:r>
              <a:rPr lang="ru-RU" dirty="0">
                <a:latin typeface="Times New Roman" pitchFamily="18" charset="0"/>
                <a:cs typeface="Times New Roman" pitchFamily="18" charset="0"/>
              </a:rPr>
              <a:t>) разногласия, возникающие между органами регулирования тарифов и организациями, осуществляющими горячее водоснабжение, холодное водоснабжение и (или) водоотведение, в отношении установленных величин тарифов; </a:t>
            </a:r>
          </a:p>
          <a:p>
            <a:endParaRPr lang="ru-RU" dirty="0"/>
          </a:p>
          <a:p>
            <a:endParaRPr lang="ru-RU" dirty="0"/>
          </a:p>
        </p:txBody>
      </p:sp>
    </p:spTree>
    <p:extLst>
      <p:ext uri="{BB962C8B-B14F-4D97-AF65-F5344CB8AC3E}">
        <p14:creationId xmlns:p14="http://schemas.microsoft.com/office/powerpoint/2010/main" val="2603949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itchFamily="18" charset="0"/>
                <a:cs typeface="Times New Roman" pitchFamily="18" charset="0"/>
              </a:rPr>
              <a:t>Правила рассмотрения (урегулирования) споров и разногласий, связанных с установлением и (или) применением цен (тарифов)</a:t>
            </a:r>
            <a:br>
              <a:rPr lang="ru-RU" sz="2000" b="1" dirty="0">
                <a:latin typeface="Times New Roman" pitchFamily="18" charset="0"/>
                <a:cs typeface="Times New Roman" pitchFamily="18" charset="0"/>
              </a:rPr>
            </a:b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62500" lnSpcReduction="20000"/>
          </a:bodyPr>
          <a:lstStyle/>
          <a:p>
            <a:pPr algn="just"/>
            <a:r>
              <a:rPr lang="ru-RU" dirty="0" smtClean="0">
                <a:latin typeface="Times New Roman" pitchFamily="18" charset="0"/>
                <a:cs typeface="Times New Roman" pitchFamily="18" charset="0"/>
              </a:rPr>
              <a:t>►е</a:t>
            </a:r>
            <a:r>
              <a:rPr lang="ru-RU" dirty="0">
                <a:latin typeface="Times New Roman" pitchFamily="18" charset="0"/>
                <a:cs typeface="Times New Roman" pitchFamily="18" charset="0"/>
              </a:rPr>
              <a:t>) досудебные споры, возникающие между органами регулирования тарифов, организациями, осуществляющими горячее водоснабжение, холодное водоснабжение и (или) водоотведение, и абонентами при установлении и (или) применении тарифов в сфере водоснабжения и водоотведения;</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►ж</a:t>
            </a:r>
            <a:r>
              <a:rPr lang="ru-RU" dirty="0">
                <a:latin typeface="Times New Roman" pitchFamily="18" charset="0"/>
                <a:cs typeface="Times New Roman" pitchFamily="18" charset="0"/>
              </a:rPr>
              <a:t>) досудебные споры, связанные с установлением и применением регулируемых цен (тарифов) в сферах деятельности субъектов естественных монополий; </a:t>
            </a:r>
          </a:p>
          <a:p>
            <a:pPr algn="just"/>
            <a:r>
              <a:rPr lang="ru-RU" dirty="0" smtClean="0">
                <a:latin typeface="Times New Roman" pitchFamily="18" charset="0"/>
                <a:cs typeface="Times New Roman" pitchFamily="18" charset="0"/>
              </a:rPr>
              <a:t>►з</a:t>
            </a:r>
            <a:r>
              <a:rPr lang="ru-RU" dirty="0">
                <a:latin typeface="Times New Roman" pitchFamily="18" charset="0"/>
                <a:cs typeface="Times New Roman" pitchFamily="18" charset="0"/>
              </a:rPr>
              <a:t>) досудебные споры, возникающие между исполнительными органами субъектов Российской Федерации, уполномоченными в области государственного регулирования тарифов, организациями, осуществляющими регулируемые виды деятельности в сфере обращения с твердыми коммунальными отходами, и потребителями услуг таких организаций, по вопросам установления и (или) применения тарифов в сфере обращения с твердыми коммунальными отходами. </a:t>
            </a:r>
          </a:p>
          <a:p>
            <a:pPr algn="just"/>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258704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itchFamily="18" charset="0"/>
                <a:cs typeface="Times New Roman" pitchFamily="18" charset="0"/>
              </a:rPr>
              <a:t>Правила рассмотрения (урегулирования) споров и разногласий, связанных с установлением и (или) применением цен (тарифов)</a:t>
            </a:r>
            <a:br>
              <a:rPr lang="ru-RU" sz="2000" b="1" dirty="0">
                <a:latin typeface="Times New Roman" pitchFamily="18" charset="0"/>
                <a:cs typeface="Times New Roman" pitchFamily="18" charset="0"/>
              </a:rPr>
            </a:b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70000" lnSpcReduction="20000"/>
          </a:bodyPr>
          <a:lstStyle/>
          <a:p>
            <a:r>
              <a:rPr lang="ru-RU" dirty="0" smtClean="0">
                <a:latin typeface="Times New Roman" pitchFamily="18" charset="0"/>
                <a:cs typeface="Times New Roman" pitchFamily="18" charset="0"/>
              </a:rPr>
              <a:t>Вышеуказанные споры </a:t>
            </a:r>
            <a:r>
              <a:rPr lang="ru-RU" dirty="0">
                <a:latin typeface="Times New Roman" pitchFamily="18" charset="0"/>
                <a:cs typeface="Times New Roman" pitchFamily="18" charset="0"/>
              </a:rPr>
              <a:t>и разногласия, </a:t>
            </a:r>
            <a:r>
              <a:rPr lang="ru-RU" dirty="0" smtClean="0">
                <a:latin typeface="Times New Roman" pitchFamily="18" charset="0"/>
                <a:cs typeface="Times New Roman" pitchFamily="18" charset="0"/>
              </a:rPr>
              <a:t>подлежат </a:t>
            </a:r>
            <a:r>
              <a:rPr lang="ru-RU" dirty="0">
                <a:latin typeface="Times New Roman" pitchFamily="18" charset="0"/>
                <a:cs typeface="Times New Roman" pitchFamily="18" charset="0"/>
              </a:rPr>
              <a:t>рассмотрению Федеральной антимонопольной службой</a:t>
            </a:r>
            <a:r>
              <a:rPr lang="ru-RU" dirty="0" smtClean="0">
                <a:latin typeface="Times New Roman" pitchFamily="18" charset="0"/>
                <a:cs typeface="Times New Roman" pitchFamily="18" charset="0"/>
              </a:rPr>
              <a:t>.</a:t>
            </a:r>
          </a:p>
          <a:p>
            <a:pPr algn="just"/>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Основанием для рассмотрения спора является </a:t>
            </a:r>
            <a:r>
              <a:rPr lang="ru-RU" b="1" dirty="0">
                <a:latin typeface="Times New Roman" pitchFamily="18" charset="0"/>
                <a:cs typeface="Times New Roman" pitchFamily="18" charset="0"/>
              </a:rPr>
              <a:t>заявление</a:t>
            </a:r>
            <a:r>
              <a:rPr lang="ru-RU" dirty="0">
                <a:latin typeface="Times New Roman" pitchFamily="18" charset="0"/>
                <a:cs typeface="Times New Roman" pitchFamily="18" charset="0"/>
              </a:rPr>
              <a:t> о рассмотрении спора, поданное в федеральный антимонопольный орган в бумажной форме или в форме электронного документа и подписанное заявителем либо уполномоченным им на это лицом </a:t>
            </a:r>
            <a:r>
              <a:rPr lang="ru-RU" b="1" dirty="0" smtClean="0">
                <a:latin typeface="Times New Roman" pitchFamily="18" charset="0"/>
                <a:cs typeface="Times New Roman" pitchFamily="18" charset="0"/>
              </a:rPr>
              <a:t>в </a:t>
            </a:r>
            <a:r>
              <a:rPr lang="ru-RU" b="1" dirty="0">
                <a:latin typeface="Times New Roman" pitchFamily="18" charset="0"/>
                <a:cs typeface="Times New Roman" pitchFamily="18" charset="0"/>
              </a:rPr>
              <a:t>течение 3 месяцев со дня, когда лицо, подающее заявление, узнало или должно было узнать о нарушении своих прав.</a:t>
            </a:r>
            <a:br>
              <a:rPr lang="ru-RU" b="1" dirty="0">
                <a:latin typeface="Times New Roman" pitchFamily="18" charset="0"/>
                <a:cs typeface="Times New Roman" pitchFamily="18" charset="0"/>
              </a:rPr>
            </a:br>
            <a:endParaRPr lang="ru-RU" b="1" dirty="0">
              <a:latin typeface="Times New Roman" pitchFamily="18" charset="0"/>
              <a:cs typeface="Times New Roman" pitchFamily="18" charset="0"/>
            </a:endParaRPr>
          </a:p>
          <a:p>
            <a:r>
              <a:rPr lang="ru-RU" dirty="0">
                <a:latin typeface="Times New Roman" pitchFamily="18" charset="0"/>
                <a:cs typeface="Times New Roman" pitchFamily="18" charset="0"/>
              </a:rPr>
              <a:t>Форма заявления утверждается федеральным антимонопольным органом по согласованию с Министерством экономического развития Российской Федерации. </a:t>
            </a:r>
          </a:p>
          <a:p>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404746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itchFamily="18" charset="0"/>
                <a:cs typeface="Times New Roman" pitchFamily="18" charset="0"/>
              </a:rPr>
              <a:t>Правила рассмотрения (урегулирования) споров и разногласий, связанных с установлением и (или) применением цен (тарифов)</a:t>
            </a:r>
            <a:br>
              <a:rPr lang="ru-RU" sz="2000" b="1" dirty="0">
                <a:latin typeface="Times New Roman" pitchFamily="18" charset="0"/>
                <a:cs typeface="Times New Roman" pitchFamily="18" charset="0"/>
              </a:rPr>
            </a:b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62500" lnSpcReduction="20000"/>
          </a:bodyPr>
          <a:lstStyle/>
          <a:p>
            <a:pPr algn="just"/>
            <a:r>
              <a:rPr lang="ru-RU" dirty="0">
                <a:latin typeface="Times New Roman" pitchFamily="18" charset="0"/>
                <a:cs typeface="Times New Roman" pitchFamily="18" charset="0"/>
              </a:rPr>
              <a:t>Федеральный антимонопольный орган в </a:t>
            </a:r>
            <a:r>
              <a:rPr lang="ru-RU" b="1" dirty="0">
                <a:latin typeface="Times New Roman" pitchFamily="18" charset="0"/>
                <a:cs typeface="Times New Roman" pitchFamily="18" charset="0"/>
              </a:rPr>
              <a:t>течение 10 календарных дней со дня регистрации заявления принимает решение о принятии заявления</a:t>
            </a:r>
            <a:r>
              <a:rPr lang="ru-RU" dirty="0">
                <a:latin typeface="Times New Roman" pitchFamily="18" charset="0"/>
                <a:cs typeface="Times New Roman" pitchFamily="18" charset="0"/>
              </a:rPr>
              <a:t> к рассмотрению, об отказе в рассмотрении заявления или об оставлении заявления без движения и направляет его заявителю и ответчику (ответчикам</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способом, позволяющим достоверно установить факт получения информации.</a:t>
            </a:r>
            <a:br>
              <a:rPr lang="ru-RU" dirty="0">
                <a:latin typeface="Times New Roman" pitchFamily="18" charset="0"/>
                <a:cs typeface="Times New Roman" pitchFamily="18" charset="0"/>
              </a:rPr>
            </a:br>
            <a:endParaRPr lang="ru-RU" dirty="0" smtClean="0">
              <a:latin typeface="Times New Roman" pitchFamily="18" charset="0"/>
              <a:cs typeface="Times New Roman" pitchFamily="18" charset="0"/>
            </a:endParaRPr>
          </a:p>
          <a:p>
            <a:pPr algn="just"/>
            <a:r>
              <a:rPr lang="ru-RU" b="1" dirty="0" smtClean="0">
                <a:latin typeface="Times New Roman" pitchFamily="18" charset="0"/>
                <a:cs typeface="Times New Roman" pitchFamily="18" charset="0"/>
              </a:rPr>
              <a:t>Отзыв </a:t>
            </a:r>
            <a:r>
              <a:rPr lang="ru-RU" b="1" dirty="0">
                <a:latin typeface="Times New Roman" pitchFamily="18" charset="0"/>
                <a:cs typeface="Times New Roman" pitchFamily="18" charset="0"/>
              </a:rPr>
              <a:t>на заявление направляется ответчиком в течение 5 календарных дней со дня получения уведомления о принятии заявления к рассмотрению</a:t>
            </a:r>
            <a:r>
              <a:rPr lang="ru-RU" dirty="0">
                <a:latin typeface="Times New Roman" pitchFamily="18" charset="0"/>
                <a:cs typeface="Times New Roman" pitchFamily="18" charset="0"/>
              </a:rPr>
              <a:t> в федеральный антимонопольный орган и заявителю способом, позволяющим достоверно установить факт получения информации.</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Федеральный антимонопольный орган рассматривает споры в </a:t>
            </a:r>
            <a:r>
              <a:rPr lang="ru-RU" b="1" dirty="0">
                <a:latin typeface="Times New Roman" pitchFamily="18" charset="0"/>
                <a:cs typeface="Times New Roman" pitchFamily="18" charset="0"/>
              </a:rPr>
              <a:t>течение 90 календарных дней со дня принятия заявления к рассмотрению.</a:t>
            </a:r>
            <a:br>
              <a:rPr lang="ru-RU" b="1" dirty="0">
                <a:latin typeface="Times New Roman" pitchFamily="18" charset="0"/>
                <a:cs typeface="Times New Roman" pitchFamily="18" charset="0"/>
              </a:rPr>
            </a:br>
            <a:endParaRPr lang="ru-RU" b="1" dirty="0">
              <a:latin typeface="Times New Roman" pitchFamily="18" charset="0"/>
              <a:cs typeface="Times New Roman" pitchFamily="18" charset="0"/>
            </a:endParaRPr>
          </a:p>
          <a:p>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453776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itchFamily="18" charset="0"/>
                <a:cs typeface="Times New Roman" pitchFamily="18" charset="0"/>
              </a:rPr>
              <a:t>Правила рассмотрения (урегулирования) споров и разногласий, связанных с установлением и (или) применением цен (тарифов)</a:t>
            </a:r>
            <a:br>
              <a:rPr lang="ru-RU" sz="2000" b="1" dirty="0">
                <a:latin typeface="Times New Roman" pitchFamily="18" charset="0"/>
                <a:cs typeface="Times New Roman" pitchFamily="18" charset="0"/>
              </a:rPr>
            </a:br>
            <a:endParaRPr lang="ru-RU" sz="2000" dirty="0"/>
          </a:p>
        </p:txBody>
      </p:sp>
      <p:sp>
        <p:nvSpPr>
          <p:cNvPr id="3" name="Объект 2"/>
          <p:cNvSpPr>
            <a:spLocks noGrp="1"/>
          </p:cNvSpPr>
          <p:nvPr>
            <p:ph idx="1"/>
          </p:nvPr>
        </p:nvSpPr>
        <p:spPr>
          <a:solidFill>
            <a:schemeClr val="accent6">
              <a:lumMod val="60000"/>
              <a:lumOff val="40000"/>
            </a:schemeClr>
          </a:solidFill>
        </p:spPr>
        <p:txBody>
          <a:bodyPr>
            <a:noAutofit/>
          </a:bodyPr>
          <a:lstStyle/>
          <a:p>
            <a:pPr algn="just"/>
            <a:r>
              <a:rPr lang="ru-RU" sz="2400" dirty="0" smtClean="0">
                <a:latin typeface="Times New Roman" pitchFamily="18" charset="0"/>
                <a:cs typeface="Times New Roman" pitchFamily="18" charset="0"/>
              </a:rPr>
              <a:t>Приказом </a:t>
            </a:r>
            <a:r>
              <a:rPr lang="ru-RU" sz="2400" dirty="0">
                <a:latin typeface="Times New Roman" pitchFamily="18" charset="0"/>
                <a:cs typeface="Times New Roman" pitchFamily="18" charset="0"/>
              </a:rPr>
              <a:t>ФАС России от 19.06.2018 N </a:t>
            </a:r>
            <a:r>
              <a:rPr lang="ru-RU" sz="2400" dirty="0" smtClean="0">
                <a:latin typeface="Times New Roman" pitchFamily="18" charset="0"/>
                <a:cs typeface="Times New Roman" pitchFamily="18" charset="0"/>
              </a:rPr>
              <a:t>827/18 утвержден Регламент </a:t>
            </a:r>
            <a:r>
              <a:rPr lang="ru-RU" sz="2400" dirty="0">
                <a:latin typeface="Times New Roman" pitchFamily="18" charset="0"/>
                <a:cs typeface="Times New Roman" pitchFamily="18" charset="0"/>
              </a:rPr>
              <a:t>деятельности Федеральной антимонопольной службы по рассмотрению (урегулированию) споров и разногласий, связанных с установлением и (или) применением цен (тарифов), форм заявлений и решения о рассмотрении указанных </a:t>
            </a:r>
            <a:r>
              <a:rPr lang="ru-RU" sz="2400" dirty="0" smtClean="0">
                <a:latin typeface="Times New Roman" pitchFamily="18" charset="0"/>
                <a:cs typeface="Times New Roman" pitchFamily="18" charset="0"/>
              </a:rPr>
              <a:t>споров. Регламент </a:t>
            </a:r>
            <a:r>
              <a:rPr lang="ru-RU" sz="2400" dirty="0">
                <a:latin typeface="Times New Roman" pitchFamily="18" charset="0"/>
                <a:cs typeface="Times New Roman" pitchFamily="18" charset="0"/>
              </a:rPr>
              <a:t>устанавливает порядок деятельности Федеральной антимонопольной службы по рассмотрению (урегулированию) </a:t>
            </a:r>
            <a:r>
              <a:rPr lang="ru-RU" sz="2400" dirty="0" smtClean="0">
                <a:latin typeface="Times New Roman" pitchFamily="18" charset="0"/>
                <a:cs typeface="Times New Roman" pitchFamily="18" charset="0"/>
              </a:rPr>
              <a:t>данных споров </a:t>
            </a:r>
            <a:r>
              <a:rPr lang="ru-RU" sz="2400" dirty="0">
                <a:latin typeface="Times New Roman" pitchFamily="18" charset="0"/>
                <a:cs typeface="Times New Roman" pitchFamily="18" charset="0"/>
              </a:rPr>
              <a:t>и </a:t>
            </a:r>
            <a:r>
              <a:rPr lang="ru-RU" sz="2400" dirty="0" smtClean="0">
                <a:latin typeface="Times New Roman" pitchFamily="18" charset="0"/>
                <a:cs typeface="Times New Roman" pitchFamily="18" charset="0"/>
              </a:rPr>
              <a:t>разногласий.</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В </a:t>
            </a:r>
            <a:r>
              <a:rPr lang="ru-RU" sz="2400" dirty="0">
                <a:latin typeface="Times New Roman" pitchFamily="18" charset="0"/>
                <a:cs typeface="Times New Roman" pitchFamily="18" charset="0"/>
              </a:rPr>
              <a:t>целях рассмотрения споров создается </a:t>
            </a:r>
            <a:r>
              <a:rPr lang="ru-RU" sz="2400" b="1" dirty="0">
                <a:latin typeface="Times New Roman" pitchFamily="18" charset="0"/>
                <a:cs typeface="Times New Roman" pitchFamily="18" charset="0"/>
              </a:rPr>
              <a:t>комиссия ФАС России</a:t>
            </a:r>
            <a:r>
              <a:rPr lang="ru-RU" sz="2400" dirty="0">
                <a:latin typeface="Times New Roman" pitchFamily="18" charset="0"/>
                <a:cs typeface="Times New Roman" pitchFamily="18" charset="0"/>
              </a:rPr>
              <a:t>, уполномоченная принимать решения по результатам рассмотрения споров (разногласий</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895549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866</TotalTime>
  <Words>2948</Words>
  <Application>Microsoft Office PowerPoint</Application>
  <PresentationFormat>Экран (4:3)</PresentationFormat>
  <Paragraphs>163</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Тема Office</vt:lpstr>
      <vt:lpstr>КУРС ПРОФЕССИОНАЛЬНОЙ ПЕРЕПОДГОТОВКИ</vt:lpstr>
      <vt:lpstr>Внесудебный порядок урегулирования споров в сфере энергетики, возникающих из публично-правовых  отношений</vt:lpstr>
      <vt:lpstr>Правила рассмотрения (урегулирования) споров и разногласий, связанных с установлением и (или) применением цен (тарифов) </vt:lpstr>
      <vt:lpstr>Правила рассмотрения (урегулирования) споров и разногласий, связанных с установлением и (или) применением цен (тарифов) </vt:lpstr>
      <vt:lpstr>Правила рассмотрения (урегулирования) споров и разногласий, связанных с установлением и (или) применением цен (тарифов) </vt:lpstr>
      <vt:lpstr>Правила рассмотрения (урегулирования) споров и разногласий, связанных с установлением и (или) применением цен (тарифов) </vt:lpstr>
      <vt:lpstr>Правила рассмотрения (урегулирования) споров и разногласий, связанных с установлением и (или) применением цен (тарифов) </vt:lpstr>
      <vt:lpstr>Правила рассмотрения (урегулирования) споров и разногласий, связанных с установлением и (или) применением цен (тарифов) </vt:lpstr>
      <vt:lpstr>Правила рассмотрения (урегулирования) споров и разногласий, связанных с установлением и (или) применением цен (тарифов) </vt:lpstr>
      <vt:lpstr>Правила рассмотрения (урегулирования) споров и разногласий, связанных с установлением и (или) применением цен (тарифов) </vt:lpstr>
      <vt:lpstr>Правила рассмотрения (урегулирования) споров и разногласий, связанных с установлением и (или) применением цен (тарифов) </vt:lpstr>
      <vt:lpstr>Правила урегулирования споров, связанных с применением платы за реализацию сетевой организацией мероприятий по обеспечению вывода из эксплуатации объекта по производству электрической энергии (мощности) и платы за технологическое присоединение</vt:lpstr>
      <vt:lpstr>Правила урегулирования споров, связанных с применением платы за реализацию сетевой организацией мероприятий по обеспечению вывода из эксплуатации объекта по производству электрической энергии (мощности) и платы за технологическое присоединение</vt:lpstr>
      <vt:lpstr>Правила урегулирования споров, связанных с применением платы за реализацию сетевой организацией мероприятий по обеспечению вывода из эксплуатации объекта по производству электрической энергии (мощности) и платы за технологическое присоединение</vt:lpstr>
      <vt:lpstr>Перечень  видов федерального государственного контроля (надзора), в отношении которых применяется обязательный досудебный порядок рассмотрения жалоб</vt:lpstr>
      <vt:lpstr> Обязательный досудебный порядок урегулирования спора для субъектов экономической деятельности  </vt:lpstr>
      <vt:lpstr>Обязательный досудебный порядок урегулирования спора для субъектов экономической деятельности</vt:lpstr>
      <vt:lpstr>Обязательный досудебный порядок урегулирования спора для субъектов экономической деятельности</vt:lpstr>
      <vt:lpstr>Обязательный досудебный порядок урегулирования спора для субъектов экономической деятельности</vt:lpstr>
      <vt:lpstr>Примеры судебной практики о несоблюдении досудебного порядка урегулирования споров, возникающих из публичных правоотношений</vt:lpstr>
      <vt:lpstr>Досудебный порядок обжалования  решений контрольного (надзорного) органа, действий (бездействия) его должностных лиц для федерального государственного надзора в области промышленной безопасности, федерального государственного энергетического надзора </vt:lpstr>
      <vt:lpstr>Досудебный порядок обжалования  решений контрольного (надзорного) органа, действий (бездействия) его должностных лиц для федерального государственного надзора в области промышленной безопасности, федерального государственного энергетического надзора </vt:lpstr>
      <vt:lpstr>Досудебный порядок рассмотрения разногласий Центральной энергетической таможней</vt:lpstr>
      <vt:lpstr>Досудебный порядок рассмотрения разногласий Центральной энергетической таможней</vt:lpstr>
      <vt:lpstr>Досудебный порядок рассмотрения разногласий Центральной энергетической таможней </vt:lpstr>
      <vt:lpstr>Досудебный порядок рассмотрения разногласий Центральной энергетической таможней </vt:lpstr>
      <vt:lpstr> Досудебный порядок рассмотрения разногласий Центральной энергетической таможней </vt:lpstr>
      <vt:lpstr>Досудебный порядок рассмотрения разногласий Центральной энергетической таможней </vt:lpstr>
      <vt:lpstr>Досудебный порядок рассмотрения разногласий Центральной энергетической таможней </vt:lpstr>
      <vt:lpstr> Досудебный порядок рассмотрения разногласий Центральной энергетической таможней </vt:lpstr>
      <vt:lpstr>РЕКОМЕНДАЦИИ ДЛЯ САМОСТОЯТЕЛЬНОЙ РАБОТЫ</vt:lpstr>
      <vt:lpstr>НАУЧНЫЕ И УЧЕБНЫЕ ИЗДАНИЯ ДЛЯ САМОСТОЯТЕЛЬНОЙ РАБОТЫ</vt:lpstr>
      <vt:lpstr>НАУЧНЫЕ И УЧЕБНЫЕ ИЗДАНИЯ ДЛЯ САМОСТОЯТЕЛЬНОЙ РАБОТЫ</vt:lpstr>
      <vt:lpstr>ПРИМЕРНЫЕ ВОПРОСЫ ДЛЯ ЗАЧЕТА</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Порядок урегулирования споров в сфере энергетики</dc:title>
  <dc:creator>user</dc:creator>
  <cp:lastModifiedBy>user</cp:lastModifiedBy>
  <cp:revision>44</cp:revision>
  <dcterms:created xsi:type="dcterms:W3CDTF">2024-08-24T19:04:17Z</dcterms:created>
  <dcterms:modified xsi:type="dcterms:W3CDTF">2025-10-01T17:39:53Z</dcterms:modified>
</cp:coreProperties>
</file>