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33" r:id="rId4"/>
    <p:sldId id="300" r:id="rId5"/>
    <p:sldId id="334" r:id="rId6"/>
    <p:sldId id="258" r:id="rId7"/>
    <p:sldId id="301" r:id="rId8"/>
    <p:sldId id="263" r:id="rId9"/>
    <p:sldId id="302" r:id="rId10"/>
    <p:sldId id="268" r:id="rId11"/>
    <p:sldId id="335" r:id="rId12"/>
    <p:sldId id="303" r:id="rId13"/>
    <p:sldId id="272" r:id="rId14"/>
    <p:sldId id="304" r:id="rId15"/>
    <p:sldId id="326" r:id="rId16"/>
    <p:sldId id="327" r:id="rId17"/>
    <p:sldId id="328" r:id="rId18"/>
    <p:sldId id="329"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273" r:id="rId32"/>
    <p:sldId id="278" r:id="rId33"/>
    <p:sldId id="274" r:id="rId34"/>
    <p:sldId id="275" r:id="rId35"/>
    <p:sldId id="281" r:id="rId36"/>
    <p:sldId id="282" r:id="rId37"/>
    <p:sldId id="279" r:id="rId38"/>
    <p:sldId id="280" r:id="rId39"/>
    <p:sldId id="332" r:id="rId40"/>
    <p:sldId id="283" r:id="rId41"/>
    <p:sldId id="284" r:id="rId42"/>
    <p:sldId id="276" r:id="rId43"/>
    <p:sldId id="285" r:id="rId44"/>
    <p:sldId id="277" r:id="rId45"/>
    <p:sldId id="287" r:id="rId46"/>
    <p:sldId id="259" r:id="rId47"/>
    <p:sldId id="305" r:id="rId48"/>
    <p:sldId id="264" r:id="rId49"/>
    <p:sldId id="306" r:id="rId50"/>
    <p:sldId id="265" r:id="rId51"/>
    <p:sldId id="307" r:id="rId52"/>
    <p:sldId id="288" r:id="rId53"/>
    <p:sldId id="289" r:id="rId54"/>
    <p:sldId id="290" r:id="rId55"/>
    <p:sldId id="291" r:id="rId56"/>
    <p:sldId id="292" r:id="rId57"/>
    <p:sldId id="260" r:id="rId58"/>
    <p:sldId id="308" r:id="rId59"/>
    <p:sldId id="266" r:id="rId60"/>
    <p:sldId id="337" r:id="rId61"/>
    <p:sldId id="313" r:id="rId62"/>
    <p:sldId id="340" r:id="rId63"/>
    <p:sldId id="339" r:id="rId64"/>
    <p:sldId id="338" r:id="rId65"/>
    <p:sldId id="342" r:id="rId66"/>
    <p:sldId id="341" r:id="rId67"/>
    <p:sldId id="293" r:id="rId68"/>
    <p:sldId id="336" r:id="rId69"/>
    <p:sldId id="297" r:id="rId70"/>
    <p:sldId id="294" r:id="rId71"/>
    <p:sldId id="295" r:id="rId72"/>
    <p:sldId id="296" r:id="rId73"/>
    <p:sldId id="261" r:id="rId74"/>
    <p:sldId id="309" r:id="rId75"/>
    <p:sldId id="267" r:id="rId76"/>
    <p:sldId id="343" r:id="rId77"/>
    <p:sldId id="310" r:id="rId78"/>
    <p:sldId id="344" r:id="rId79"/>
    <p:sldId id="345" r:id="rId80"/>
    <p:sldId id="346" r:id="rId81"/>
    <p:sldId id="347" r:id="rId82"/>
    <p:sldId id="269" r:id="rId83"/>
    <p:sldId id="270" r:id="rId84"/>
    <p:sldId id="311" r:id="rId85"/>
    <p:sldId id="312" r:id="rId86"/>
    <p:sldId id="271" r:id="rId8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77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2953107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41563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985817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218005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3486227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AE2B8C2-5801-4963-94CF-7A301B0C0E79}" type="datetimeFigureOut">
              <a:rPr lang="ru-RU" smtClean="0"/>
              <a:t>09.12.2025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226971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AE2B8C2-5801-4963-94CF-7A301B0C0E79}" type="datetimeFigureOut">
              <a:rPr lang="ru-RU" smtClean="0"/>
              <a:t>09.12.2025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17547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AE2B8C2-5801-4963-94CF-7A301B0C0E79}" type="datetimeFigureOut">
              <a:rPr lang="ru-RU" smtClean="0"/>
              <a:t>09.12.2025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93461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AE2B8C2-5801-4963-94CF-7A301B0C0E79}" type="datetimeFigureOut">
              <a:rPr lang="ru-RU" smtClean="0"/>
              <a:t>09.12.2025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646764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AE2B8C2-5801-4963-94CF-7A301B0C0E79}" type="datetimeFigureOut">
              <a:rPr lang="ru-RU" smtClean="0"/>
              <a:t>09.12.2025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1903279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AE2B8C2-5801-4963-94CF-7A301B0C0E79}" type="datetimeFigureOut">
              <a:rPr lang="ru-RU" smtClean="0"/>
              <a:t>09.12.2025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BB7A56-5C4E-4A59-A101-34ED6113962D}" type="slidenum">
              <a:rPr lang="ru-RU" smtClean="0"/>
              <a:t>‹#›</a:t>
            </a:fld>
            <a:endParaRPr lang="ru-RU"/>
          </a:p>
        </p:txBody>
      </p:sp>
    </p:spTree>
    <p:extLst>
      <p:ext uri="{BB962C8B-B14F-4D97-AF65-F5344CB8AC3E}">
        <p14:creationId xmlns:p14="http://schemas.microsoft.com/office/powerpoint/2010/main" val="1611584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E2B8C2-5801-4963-94CF-7A301B0C0E79}" type="datetimeFigureOut">
              <a:rPr lang="ru-RU" smtClean="0"/>
              <a:t>09.12.2025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B7A56-5C4E-4A59-A101-34ED6113962D}" type="slidenum">
              <a:rPr lang="ru-RU" smtClean="0"/>
              <a:t>‹#›</a:t>
            </a:fld>
            <a:endParaRPr lang="ru-RU"/>
          </a:p>
        </p:txBody>
      </p:sp>
    </p:spTree>
    <p:extLst>
      <p:ext uri="{BB962C8B-B14F-4D97-AF65-F5344CB8AC3E}">
        <p14:creationId xmlns:p14="http://schemas.microsoft.com/office/powerpoint/2010/main" val="516319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rgeng.ru/press-tsentr/novosti/soprovozhdenie-i-razvitie-uchetnykh-sistem/na-pmgf-2023-obsudili-primenenie-intellektualnykh-sistem-ucheta-gaz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login.consultant.ru/link/?req=doc&amp;base=LAW&amp;n=500031&amp;dst=100006&amp;field=134&amp;date=07.12.2025"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np-sr.ru/ru"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pimex.com/markets/gas/document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disser.spbu.ru/files/2020/disser_akimov.pdf" TargetMode="External"/><Relationship Id="rId2" Type="http://schemas.openxmlformats.org/officeDocument/2006/relationships/hyperlink" Target="https://www.elibrary.ru/item.asp?id=4310306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s://disser.spbu.ru/files/2020/disser_akimov.pdf" TargetMode="External"/><Relationship Id="rId2" Type="http://schemas.openxmlformats.org/officeDocument/2006/relationships/hyperlink" Target="https://disser.spbu.ru/files/2023/disser_koropets.pdf" TargetMode="External"/><Relationship Id="rId1" Type="http://schemas.openxmlformats.org/officeDocument/2006/relationships/slideLayout" Target="../slideLayouts/slideLayout2.xml"/><Relationship Id="rId5" Type="http://schemas.openxmlformats.org/officeDocument/2006/relationships/hyperlink" Target="https://mlcjournal.ru/s231243500022351-4-1/" TargetMode="External"/><Relationship Id="rId4" Type="http://schemas.openxmlformats.org/officeDocument/2006/relationships/hyperlink" Target="https://disser.spbu.ru/files/phd_spsu/tubdenov_disser.pdf" TargetMode="External"/></Relationships>
</file>

<file path=ppt/slides/_rels/slide85.xml.rels><?xml version="1.0" encoding="UTF-8" standalone="yes"?>
<Relationships xmlns="http://schemas.openxmlformats.org/package/2006/relationships"><Relationship Id="rId3" Type="http://schemas.openxmlformats.org/officeDocument/2006/relationships/hyperlink" Target="https://mlcherald.ru/" TargetMode="External"/><Relationship Id="rId2" Type="http://schemas.openxmlformats.org/officeDocument/2006/relationships/hyperlink" Target="https://mlcjournal.ru/"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988840"/>
            <a:ext cx="7772400" cy="1152128"/>
          </a:xfrm>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ПРЕЗЕНТАЦИЯ УЧЕБНОЙ ДИСЦИПЛИНЫ </a:t>
            </a:r>
            <a:endParaRPr lang="ru-RU" sz="2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83568" y="3501008"/>
            <a:ext cx="7704856" cy="3024336"/>
          </a:xfrm>
        </p:spPr>
        <p:style>
          <a:lnRef idx="1">
            <a:schemeClr val="accent5"/>
          </a:lnRef>
          <a:fillRef idx="2">
            <a:schemeClr val="accent5"/>
          </a:fillRef>
          <a:effectRef idx="1">
            <a:schemeClr val="accent5"/>
          </a:effectRef>
          <a:fontRef idx="minor">
            <a:schemeClr val="dk1"/>
          </a:fontRef>
        </p:style>
        <p:txBody>
          <a:bodyPr>
            <a:normAutofit/>
          </a:bodyPr>
          <a:lstStyle/>
          <a:p>
            <a:endParaRPr lang="ru-RU" sz="3300" b="1" dirty="0" smtClean="0">
              <a:solidFill>
                <a:schemeClr val="tx1"/>
              </a:solidFill>
              <a:latin typeface="Times New Roman" panose="02020603050405020304" pitchFamily="18" charset="0"/>
              <a:cs typeface="Times New Roman" panose="02020603050405020304" pitchFamily="18" charset="0"/>
            </a:endParaRPr>
          </a:p>
          <a:p>
            <a:r>
              <a:rPr lang="ru-RU" sz="3300" b="1" dirty="0" smtClean="0">
                <a:solidFill>
                  <a:schemeClr val="tx1"/>
                </a:solidFill>
                <a:latin typeface="Times New Roman" panose="02020603050405020304" pitchFamily="18" charset="0"/>
                <a:cs typeface="Times New Roman" panose="02020603050405020304" pitchFamily="18" charset="0"/>
              </a:rPr>
              <a:t>ЭНЕРГЕТИЧЕСКОЕ </a:t>
            </a:r>
            <a:r>
              <a:rPr lang="ru-RU" sz="3300" b="1" dirty="0">
                <a:solidFill>
                  <a:schemeClr val="tx1"/>
                </a:solidFill>
                <a:latin typeface="Times New Roman" panose="02020603050405020304" pitchFamily="18" charset="0"/>
                <a:cs typeface="Times New Roman" panose="02020603050405020304" pitchFamily="18" charset="0"/>
              </a:rPr>
              <a:t>ПРАВО</a:t>
            </a:r>
          </a:p>
          <a:p>
            <a:r>
              <a:rPr lang="ru-RU" sz="2400" b="1" dirty="0">
                <a:solidFill>
                  <a:schemeClr val="tx1"/>
                </a:solidFill>
                <a:latin typeface="Times New Roman" panose="02020603050405020304" pitchFamily="18" charset="0"/>
                <a:cs typeface="Times New Roman" panose="02020603050405020304" pitchFamily="18" charset="0"/>
              </a:rPr>
              <a:t>2 Раздел </a:t>
            </a:r>
          </a:p>
          <a:p>
            <a:r>
              <a:rPr lang="ru-RU" sz="2400" b="1" dirty="0">
                <a:solidFill>
                  <a:schemeClr val="tx1"/>
                </a:solidFill>
                <a:latin typeface="Times New Roman" panose="02020603050405020304" pitchFamily="18" charset="0"/>
                <a:cs typeface="Times New Roman" panose="02020603050405020304" pitchFamily="18" charset="0"/>
              </a:rPr>
              <a:t>© Романова В.В., 2025</a:t>
            </a:r>
            <a:r>
              <a:rPr lang="ru-RU" sz="2200" b="1" dirty="0">
                <a:solidFill>
                  <a:schemeClr val="tx1"/>
                </a:solidFill>
                <a:latin typeface="Times New Roman" panose="02020603050405020304" pitchFamily="18" charset="0"/>
                <a:cs typeface="Times New Roman" panose="02020603050405020304" pitchFamily="18" charset="0"/>
              </a:rPr>
              <a:t>.</a:t>
            </a:r>
          </a:p>
          <a:p>
            <a:endParaRPr lang="ru-RU" sz="14400" b="1" dirty="0">
              <a:solidFill>
                <a:schemeClr val="tx1"/>
              </a:solidFill>
              <a:latin typeface="Times New Roman" panose="02020603050405020304" pitchFamily="18" charset="0"/>
              <a:cs typeface="Times New Roman" panose="02020603050405020304" pitchFamily="18" charset="0"/>
            </a:endParaRPr>
          </a:p>
          <a:p>
            <a:endParaRPr lang="ru-RU" sz="3600" b="1"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descr="C:\Users\Admin\Documents\Логотипы\logo.png"/>
          <p:cNvPicPr/>
          <p:nvPr/>
        </p:nvPicPr>
        <p:blipFill>
          <a:blip r:embed="rId2">
            <a:extLst>
              <a:ext uri="{28A0092B-C50C-407E-A947-70E740481C1C}">
                <a14:useLocalDpi xmlns:a14="http://schemas.microsoft.com/office/drawing/2010/main" val="0"/>
              </a:ext>
            </a:extLst>
          </a:blip>
          <a:srcRect/>
          <a:stretch>
            <a:fillRect/>
          </a:stretch>
        </p:blipFill>
        <p:spPr bwMode="auto">
          <a:xfrm>
            <a:off x="3401060" y="908720"/>
            <a:ext cx="2646680" cy="781050"/>
          </a:xfrm>
          <a:prstGeom prst="rect">
            <a:avLst/>
          </a:prstGeom>
          <a:noFill/>
          <a:ln>
            <a:noFill/>
          </a:ln>
        </p:spPr>
      </p:pic>
    </p:spTree>
    <p:extLst>
      <p:ext uri="{BB962C8B-B14F-4D97-AF65-F5344CB8AC3E}">
        <p14:creationId xmlns:p14="http://schemas.microsoft.com/office/powerpoint/2010/main" val="58695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ТРЕБОВАНИЯ К УЧЕТУ ЭНЕРГЕТИЧЕСКИХ РЕСУРСОВ</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 Федеральном законе «Об энергосбережении и о повышении энергетической эффективности и о внесении изменений в отдельные законодательные акты Российской Федерации» закреплены также требования к учету используемых энергетических ресурсов, принципы  правового регулирования в области энергосбережения и повышения энергетической эффективности, полномочия государственных органов в данной сфере, положения о  государственном регулировании, проведению энергетического обследования, требования энергетической эффективности.</a:t>
            </a:r>
          </a:p>
          <a:p>
            <a:pPr marL="0" indent="0" algn="just">
              <a:buNone/>
            </a:pP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endParaRPr lang="ru-RU" sz="2400" b="1"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35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ТРЕБОВАНИЯ К УЧЕТУ ЭНЕРГЕТИЧЕСКИХ РЕСУРСОВ</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buNone/>
            </a:pPr>
            <a:r>
              <a:rPr lang="ru-RU" b="1" dirty="0">
                <a:latin typeface="Times New Roman" panose="02020603050405020304" pitchFamily="18" charset="0"/>
                <a:cs typeface="Times New Roman" panose="02020603050405020304" pitchFamily="18" charset="0"/>
              </a:rPr>
              <a:t>Общие положения об учете энергетических ресурсов закреплены в ст.13 Федерального закона </a:t>
            </a:r>
            <a:r>
              <a:rPr lang="ru-RU" dirty="0">
                <a:latin typeface="Times New Roman" panose="02020603050405020304" pitchFamily="18" charset="0"/>
                <a:cs typeface="Times New Roman" panose="02020603050405020304" pitchFamily="18" charset="0"/>
              </a:rPr>
              <a:t>«Об энергосбережении и о повышении энергетической эффективности и о внесении изменений в отдельные законодательные акты Российской Федерации», согласно которой:</a:t>
            </a:r>
          </a:p>
          <a:p>
            <a:pPr marL="0" indent="0" algn="just">
              <a:buNone/>
            </a:pPr>
            <a:r>
              <a:rPr lang="ru-RU" b="1" dirty="0">
                <a:latin typeface="Times New Roman" panose="02020603050405020304" pitchFamily="18" charset="0"/>
                <a:cs typeface="Times New Roman" panose="02020603050405020304" pitchFamily="18" charset="0"/>
              </a:rPr>
              <a:t>	Производимые, передаваемые, потребляемые энергетические ресурсы подлежат обязательному учету с применением приборов учета используемых энергетических ресурсов. 	</a:t>
            </a:r>
            <a:r>
              <a:rPr lang="ru-RU" dirty="0">
                <a:latin typeface="Times New Roman" panose="02020603050405020304" pitchFamily="18" charset="0"/>
                <a:cs typeface="Times New Roman" panose="02020603050405020304" pitchFamily="18" charset="0"/>
              </a:rPr>
              <a:t>Требования к характеристикам приборов учета используемых энергетических ресурсов определяются в соответствии с законодательством  Российской Федерации. </a:t>
            </a:r>
          </a:p>
          <a:p>
            <a:endParaRPr lang="ru-RU" dirty="0"/>
          </a:p>
        </p:txBody>
      </p:sp>
    </p:spTree>
    <p:extLst>
      <p:ext uri="{BB962C8B-B14F-4D97-AF65-F5344CB8AC3E}">
        <p14:creationId xmlns:p14="http://schemas.microsoft.com/office/powerpoint/2010/main" val="2801148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ТРЕБОВАНИЯ К УЧЕТУ ЭНЕРГЕТИЧЕСКИХ РЕСУРСОВ</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sz="3400" dirty="0">
                <a:latin typeface="Times New Roman" panose="02020603050405020304" pitchFamily="18" charset="0"/>
                <a:cs typeface="Times New Roman" panose="02020603050405020304" pitchFamily="18" charset="0"/>
              </a:rPr>
              <a:t>Необходимо учитывать, что в энергетическом  законодательстве закреплены положения об интеллектуальной системе учета электрической энергии.  Соответствующие изменения был внесены в соответствии с </a:t>
            </a:r>
            <a:r>
              <a:rPr lang="ru-RU" sz="3400" b="1" dirty="0">
                <a:latin typeface="Times New Roman" panose="02020603050405020304" pitchFamily="18" charset="0"/>
                <a:cs typeface="Times New Roman" panose="02020603050405020304" pitchFamily="18" charset="0"/>
              </a:rPr>
              <a:t>Федеральным законом от 27.12.2018 N 522-ФЗ «О внесении изменений в отдельные законодательные акты Российской Федерации в связи с развитием систем учета электрической энергии (мощности) в Российской Федерации». </a:t>
            </a:r>
          </a:p>
          <a:p>
            <a:pPr marL="0" indent="0" algn="just">
              <a:buNone/>
            </a:pPr>
            <a:r>
              <a:rPr lang="ru-RU" sz="3400" b="1" dirty="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Внедрение аналогичных моделей для учета иных энергетических ресурсов, например, газа, рассматривается</a:t>
            </a:r>
            <a:r>
              <a:rPr lang="ru-RU" sz="3400" b="1" dirty="0">
                <a:latin typeface="Times New Roman" panose="02020603050405020304" pitchFamily="18" charset="0"/>
                <a:cs typeface="Times New Roman" panose="02020603050405020304" pitchFamily="18" charset="0"/>
              </a:rPr>
              <a:t>:  </a:t>
            </a:r>
            <a:r>
              <a:rPr lang="en-US" sz="3400" b="1" dirty="0">
                <a:latin typeface="Times New Roman" panose="02020603050405020304" pitchFamily="18" charset="0"/>
                <a:cs typeface="Times New Roman" panose="02020603050405020304" pitchFamily="18" charset="0"/>
                <a:hlinkClick r:id="rId2"/>
              </a:rPr>
              <a:t>https://mrgeng.ru/press-tsentr/novosti/soprovozhdenie-i-razvitie-uchetnykh-sistem/na-pmgf-2023-obsudili-primenenie-intellektualnykh-sistem-ucheta-gaza-/</a:t>
            </a:r>
            <a:r>
              <a:rPr lang="ru-RU" sz="3400" b="1" dirty="0">
                <a:latin typeface="Times New Roman" panose="02020603050405020304" pitchFamily="18" charset="0"/>
                <a:cs typeface="Times New Roman" panose="02020603050405020304" pitchFamily="18" charset="0"/>
              </a:rPr>
              <a:t> </a:t>
            </a:r>
          </a:p>
          <a:p>
            <a:pPr marL="0" indent="0" algn="just">
              <a:buNone/>
            </a:pP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40153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a:latin typeface="Times New Roman" panose="02020603050405020304" pitchFamily="18" charset="0"/>
                <a:cs typeface="Times New Roman" panose="02020603050405020304" pitchFamily="18" charset="0"/>
              </a:rPr>
              <a:t>ТРЕБОВАНИЯ К УЧЕТУ ЭНЕРГЕТИЧЕСКИХ РЕСУРСОВ</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2800"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 подзаконные нормативные правовые акты пока не содержат положений об интеллектуальной системе учета газа. Согласно информации, размещенной на сайте Минэнерго России еще в 2020 году «</a:t>
            </a:r>
            <a:r>
              <a:rPr lang="ru-RU" sz="2800" b="1" dirty="0">
                <a:latin typeface="Times New Roman" panose="02020603050405020304" pitchFamily="18" charset="0"/>
                <a:cs typeface="Times New Roman" panose="02020603050405020304" pitchFamily="18" charset="0"/>
              </a:rPr>
              <a:t>установка интеллектуальных приборов учета газа в настоящий момент является одной из важнейших тенденций</a:t>
            </a:r>
            <a:r>
              <a:rPr lang="ru-RU"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//https</a:t>
            </a:r>
            <a:r>
              <a:rPr lang="ru-RU"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minenergo</a:t>
            </a:r>
            <a:r>
              <a:rPr lang="ru-RU"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gov</a:t>
            </a:r>
            <a:r>
              <a:rPr lang="ru-RU"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ru</a:t>
            </a:r>
            <a:r>
              <a:rPr lang="ru-RU"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node</a:t>
            </a:r>
            <a:r>
              <a:rPr lang="ru-RU" sz="2800" dirty="0">
                <a:latin typeface="Times New Roman" panose="02020603050405020304" pitchFamily="18" charset="0"/>
                <a:cs typeface="Times New Roman" panose="02020603050405020304" pitchFamily="18" charset="0"/>
              </a:rPr>
              <a:t>/17964</a:t>
            </a:r>
          </a:p>
        </p:txBody>
      </p:sp>
    </p:spTree>
    <p:extLst>
      <p:ext uri="{BB962C8B-B14F-4D97-AF65-F5344CB8AC3E}">
        <p14:creationId xmlns:p14="http://schemas.microsoft.com/office/powerpoint/2010/main" val="424821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ТРЕБОВАНИЯ К УЧЕТУ ЭНЕРГЕТИЧЕСКИХ РЕСУРСОВ</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Также в 2020 году Минэнерго РФ, Федеральная антимонопольная служба, а также </a:t>
            </a:r>
            <a:r>
              <a:rPr lang="ru-RU" dirty="0" err="1">
                <a:latin typeface="Times New Roman" panose="02020603050405020304" pitchFamily="18" charset="0"/>
                <a:cs typeface="Times New Roman" panose="02020603050405020304" pitchFamily="18" charset="0"/>
              </a:rPr>
              <a:t>Ростехнадзор</a:t>
            </a:r>
            <a:r>
              <a:rPr lang="ru-RU" dirty="0">
                <a:latin typeface="Times New Roman" panose="02020603050405020304" pitchFamily="18" charset="0"/>
                <a:cs typeface="Times New Roman" panose="02020603050405020304" pitchFamily="18" charset="0"/>
              </a:rPr>
              <a:t> поддержали предложения "Газпром </a:t>
            </a:r>
            <a:r>
              <a:rPr lang="ru-RU" dirty="0" err="1">
                <a:latin typeface="Times New Roman" panose="02020603050405020304" pitchFamily="18" charset="0"/>
                <a:cs typeface="Times New Roman" panose="02020603050405020304" pitchFamily="18" charset="0"/>
              </a:rPr>
              <a:t>межрегионгаза</a:t>
            </a:r>
            <a:r>
              <a:rPr lang="ru-RU" dirty="0">
                <a:latin typeface="Times New Roman" panose="02020603050405020304" pitchFamily="18" charset="0"/>
                <a:cs typeface="Times New Roman" panose="02020603050405020304" pitchFamily="18" charset="0"/>
              </a:rPr>
              <a:t>" по введению интеллектуальных систем учета газа (ИСУГ) и модели финансирования проекта. "Газпром </a:t>
            </a:r>
            <a:r>
              <a:rPr lang="ru-RU" dirty="0" err="1">
                <a:latin typeface="Times New Roman" panose="02020603050405020304" pitchFamily="18" charset="0"/>
                <a:cs typeface="Times New Roman" panose="02020603050405020304" pitchFamily="18" charset="0"/>
              </a:rPr>
              <a:t>межрегионгазом</a:t>
            </a:r>
            <a:r>
              <a:rPr lang="ru-RU" dirty="0">
                <a:latin typeface="Times New Roman" panose="02020603050405020304" pitchFamily="18" charset="0"/>
                <a:cs typeface="Times New Roman" panose="02020603050405020304" pitchFamily="18" charset="0"/>
              </a:rPr>
              <a:t>" разработана возможная финансовая модель внедрения этой системы. Ключевым критерием ее разработки выступила минимизация тарифных последствий для населения.</a:t>
            </a:r>
            <a:r>
              <a:rPr lang="en-US" dirty="0">
                <a:latin typeface="Times New Roman" panose="02020603050405020304" pitchFamily="18" charset="0"/>
                <a:cs typeface="Times New Roman" panose="02020603050405020304" pitchFamily="18" charset="0"/>
              </a:rPr>
              <a:t> https</a:t>
            </a:r>
            <a:r>
              <a:rPr lang="ru-RU"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tass</a:t>
            </a:r>
            <a:r>
              <a:rPr lang="ru-RU"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ru</a:t>
            </a:r>
            <a:r>
              <a:rPr lang="ru-RU"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ekonomika</a:t>
            </a:r>
            <a:r>
              <a:rPr lang="ru-RU" dirty="0">
                <a:latin typeface="Times New Roman" panose="02020603050405020304" pitchFamily="18" charset="0"/>
                <a:cs typeface="Times New Roman" panose="02020603050405020304" pitchFamily="18" charset="0"/>
              </a:rPr>
              <a:t>/8620113</a:t>
            </a:r>
          </a:p>
          <a:p>
            <a:pPr algn="just"/>
            <a:r>
              <a:rPr lang="ru-RU" b="1" dirty="0">
                <a:latin typeface="Times New Roman" panose="02020603050405020304" pitchFamily="18" charset="0"/>
                <a:cs typeface="Times New Roman" panose="02020603050405020304" pitchFamily="18" charset="0"/>
              </a:rPr>
              <a:t>С 2022 года компании группы Газпром приступили к установке потребителям интеллектуальных счетчиков со встроенной системой безопасного использования</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https://www.interfax.ru/russia/873379</a:t>
            </a:r>
          </a:p>
          <a:p>
            <a:endParaRPr lang="ru-RU" dirty="0"/>
          </a:p>
        </p:txBody>
      </p:sp>
    </p:spTree>
    <p:extLst>
      <p:ext uri="{BB962C8B-B14F-4D97-AF65-F5344CB8AC3E}">
        <p14:creationId xmlns:p14="http://schemas.microsoft.com/office/powerpoint/2010/main" val="3626663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47500" lnSpcReduction="20000"/>
          </a:bodyPr>
          <a:lstStyle/>
          <a:p>
            <a:pPr algn="just"/>
            <a:r>
              <a:rPr lang="ru-RU" sz="3800" dirty="0">
                <a:latin typeface="Times New Roman" panose="02020603050405020304" pitchFamily="18" charset="0"/>
                <a:cs typeface="Times New Roman" panose="02020603050405020304" pitchFamily="18" charset="0"/>
              </a:rPr>
              <a:t>Общие требования установлены Гражданским кодексом Российской Федерации.</a:t>
            </a:r>
          </a:p>
          <a:p>
            <a:pPr algn="just"/>
            <a:r>
              <a:rPr lang="ru-RU" sz="3800" dirty="0">
                <a:latin typeface="Times New Roman" panose="02020603050405020304" pitchFamily="18" charset="0"/>
                <a:cs typeface="Times New Roman" panose="02020603050405020304" pitchFamily="18" charset="0"/>
              </a:rPr>
              <a:t> </a:t>
            </a:r>
            <a:r>
              <a:rPr lang="ru-RU" sz="3800" b="1" dirty="0">
                <a:latin typeface="Times New Roman" panose="02020603050405020304" pitchFamily="18" charset="0"/>
                <a:cs typeface="Times New Roman" panose="02020603050405020304" pitchFamily="18" charset="0"/>
              </a:rPr>
              <a:t>§ 6 главы 30 Энергоснабжение</a:t>
            </a:r>
            <a:r>
              <a:rPr lang="ru-RU" sz="3800" dirty="0">
                <a:latin typeface="Times New Roman" panose="02020603050405020304" pitchFamily="18" charset="0"/>
                <a:cs typeface="Times New Roman" panose="02020603050405020304" pitchFamily="18" charset="0"/>
              </a:rPr>
              <a:t>.</a:t>
            </a:r>
          </a:p>
          <a:p>
            <a:pPr algn="just"/>
            <a:r>
              <a:rPr lang="ru-RU" sz="3800" b="1" dirty="0">
                <a:latin typeface="Times New Roman" panose="02020603050405020304" pitchFamily="18" charset="0"/>
                <a:cs typeface="Times New Roman" panose="02020603050405020304" pitchFamily="18" charset="0"/>
              </a:rPr>
              <a:t>Статья 541. Количество энергии</a:t>
            </a:r>
            <a:br>
              <a:rPr lang="ru-RU" sz="3800" b="1" dirty="0">
                <a:latin typeface="Times New Roman" panose="02020603050405020304" pitchFamily="18" charset="0"/>
                <a:cs typeface="Times New Roman" panose="02020603050405020304" pitchFamily="18" charset="0"/>
              </a:rPr>
            </a:br>
            <a:r>
              <a:rPr lang="ru-RU" sz="3800" dirty="0">
                <a:latin typeface="Times New Roman" panose="02020603050405020304" pitchFamily="18" charset="0"/>
                <a:cs typeface="Times New Roman" panose="02020603050405020304" pitchFamily="18" charset="0"/>
              </a:rPr>
              <a:t>1. </a:t>
            </a:r>
            <a:r>
              <a:rPr lang="ru-RU" sz="3800" dirty="0" err="1">
                <a:latin typeface="Times New Roman" panose="02020603050405020304" pitchFamily="18" charset="0"/>
                <a:cs typeface="Times New Roman" panose="02020603050405020304" pitchFamily="18" charset="0"/>
              </a:rPr>
              <a:t>Энергоснабжающая</a:t>
            </a:r>
            <a:r>
              <a:rPr lang="ru-RU" sz="3800" dirty="0">
                <a:latin typeface="Times New Roman" panose="02020603050405020304" pitchFamily="18" charset="0"/>
                <a:cs typeface="Times New Roman" panose="02020603050405020304" pitchFamily="18" charset="0"/>
              </a:rPr>
              <a:t> организация обязана подавать абоненту энергию через присоединенную сеть в количестве, предусмотренном договором энергоснабжения, и с соблюдением режима подачи, согласованного сторонами. Количество поданной абоненту и использованной им энергии определяется в соответствии с данными учета о ее фактическом потреблении.</a:t>
            </a:r>
            <a:br>
              <a:rPr lang="ru-RU" sz="3800" dirty="0">
                <a:latin typeface="Times New Roman" panose="02020603050405020304" pitchFamily="18" charset="0"/>
                <a:cs typeface="Times New Roman" panose="02020603050405020304" pitchFamily="18" charset="0"/>
              </a:rPr>
            </a:br>
            <a:endParaRPr lang="ru-RU" sz="3800" dirty="0">
              <a:latin typeface="Times New Roman" panose="02020603050405020304" pitchFamily="18" charset="0"/>
              <a:cs typeface="Times New Roman" panose="02020603050405020304" pitchFamily="18" charset="0"/>
            </a:endParaRPr>
          </a:p>
          <a:p>
            <a:pPr algn="just"/>
            <a:r>
              <a:rPr lang="ru-RU" sz="3800" dirty="0">
                <a:latin typeface="Times New Roman" panose="02020603050405020304" pitchFamily="18" charset="0"/>
                <a:cs typeface="Times New Roman" panose="02020603050405020304" pitchFamily="18" charset="0"/>
              </a:rPr>
              <a:t>2. Договором энергоснабжения может быть предусмотрено право абонента изменять количество принимаемой им энергии, определенное договором, при условии возмещения им расходов, понесенных </a:t>
            </a:r>
            <a:r>
              <a:rPr lang="ru-RU" sz="3800" dirty="0" err="1">
                <a:latin typeface="Times New Roman" panose="02020603050405020304" pitchFamily="18" charset="0"/>
                <a:cs typeface="Times New Roman" panose="02020603050405020304" pitchFamily="18" charset="0"/>
              </a:rPr>
              <a:t>энергоснабжающей</a:t>
            </a:r>
            <a:r>
              <a:rPr lang="ru-RU" sz="3800" dirty="0">
                <a:latin typeface="Times New Roman" panose="02020603050405020304" pitchFamily="18" charset="0"/>
                <a:cs typeface="Times New Roman" panose="02020603050405020304" pitchFamily="18" charset="0"/>
              </a:rPr>
              <a:t> организацией в связи с обеспечением подачи энергии не в обусловленном договором количестве. </a:t>
            </a:r>
          </a:p>
          <a:p>
            <a:pPr algn="just"/>
            <a:r>
              <a:rPr lang="ru-RU" sz="3800" dirty="0">
                <a:latin typeface="Times New Roman" panose="02020603050405020304" pitchFamily="18" charset="0"/>
                <a:cs typeface="Times New Roman" panose="02020603050405020304" pitchFamily="18" charset="0"/>
              </a:rPr>
              <a:t>3. В случае, когда абонентом по договору энергоснабжения выступает гражданин, использующий энергию для бытового потребления, он вправе использовать энергию в необходимом ему количестве. </a:t>
            </a:r>
          </a:p>
          <a:p>
            <a:r>
              <a:rPr lang="ru-RU" dirty="0"/>
              <a:t>  </a:t>
            </a:r>
          </a:p>
          <a:p>
            <a:endParaRPr lang="ru-RU" dirty="0"/>
          </a:p>
          <a:p>
            <a:endParaRPr lang="ru-RU" dirty="0"/>
          </a:p>
        </p:txBody>
      </p:sp>
    </p:spTree>
    <p:extLst>
      <p:ext uri="{BB962C8B-B14F-4D97-AF65-F5344CB8AC3E}">
        <p14:creationId xmlns:p14="http://schemas.microsoft.com/office/powerpoint/2010/main" val="3730644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b="1" dirty="0">
                <a:latin typeface="Times New Roman" panose="02020603050405020304" pitchFamily="18" charset="0"/>
                <a:cs typeface="Times New Roman" panose="02020603050405020304" pitchFamily="18" charset="0"/>
              </a:rPr>
              <a:t>Статья 542. Качество энергии</a:t>
            </a:r>
            <a:br>
              <a:rPr lang="ru-RU"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1. Качество подаваемой энергии должно соответствовать требованиям, установленным в соответствии с законодательством Российской Федерации, в том числе с обязательными правилами, или предусмотренным договором энергоснабжения.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2. В случае нарушения </a:t>
            </a:r>
            <a:r>
              <a:rPr lang="ru-RU" dirty="0" err="1">
                <a:latin typeface="Times New Roman" panose="02020603050405020304" pitchFamily="18" charset="0"/>
                <a:cs typeface="Times New Roman" panose="02020603050405020304" pitchFamily="18" charset="0"/>
              </a:rPr>
              <a:t>энергоснабжающей</a:t>
            </a:r>
            <a:r>
              <a:rPr lang="ru-RU" dirty="0">
                <a:latin typeface="Times New Roman" panose="02020603050405020304" pitchFamily="18" charset="0"/>
                <a:cs typeface="Times New Roman" panose="02020603050405020304" pitchFamily="18" charset="0"/>
              </a:rPr>
              <a:t> организацией требований, предъявляемых к качеству энергии, абонент вправе отказаться от оплаты такой энергии. При этом </a:t>
            </a:r>
            <a:r>
              <a:rPr lang="ru-RU" dirty="0" err="1">
                <a:latin typeface="Times New Roman" panose="02020603050405020304" pitchFamily="18" charset="0"/>
                <a:cs typeface="Times New Roman" panose="02020603050405020304" pitchFamily="18" charset="0"/>
              </a:rPr>
              <a:t>энергоснабжающая</a:t>
            </a:r>
            <a:r>
              <a:rPr lang="ru-RU" dirty="0">
                <a:latin typeface="Times New Roman" panose="02020603050405020304" pitchFamily="18" charset="0"/>
                <a:cs typeface="Times New Roman" panose="02020603050405020304" pitchFamily="18" charset="0"/>
              </a:rPr>
              <a:t> организация вправе требовать возмещения абонентом стоимости того, что абонент неосновательно сберег вследствие использования этой энергии </a:t>
            </a:r>
          </a:p>
          <a:p>
            <a:endParaRPr lang="ru-RU" dirty="0"/>
          </a:p>
        </p:txBody>
      </p:sp>
    </p:spTree>
    <p:extLst>
      <p:ext uri="{BB962C8B-B14F-4D97-AF65-F5344CB8AC3E}">
        <p14:creationId xmlns:p14="http://schemas.microsoft.com/office/powerpoint/2010/main" val="320846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dirty="0"/>
              <a:t>1</a:t>
            </a:r>
            <a:r>
              <a:rPr lang="ru-RU" dirty="0">
                <a:latin typeface="Times New Roman" panose="02020603050405020304" pitchFamily="18" charset="0"/>
                <a:cs typeface="Times New Roman" panose="02020603050405020304" pitchFamily="18" charset="0"/>
              </a:rPr>
              <a:t>. Оплата энергии производится за фактически принятое абонентом количество энергии в соответствии с данными учета энергии, если иное не предусмотрено законом, иными правовыми актами или соглашением сторон.</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2. Порядок расчетов за энергию определяется законом, иными правовыми актами или соглашением сторон. </a:t>
            </a:r>
          </a:p>
          <a:p>
            <a:endParaRPr lang="ru-RU" dirty="0"/>
          </a:p>
        </p:txBody>
      </p:sp>
    </p:spTree>
    <p:extLst>
      <p:ext uri="{BB962C8B-B14F-4D97-AF65-F5344CB8AC3E}">
        <p14:creationId xmlns:p14="http://schemas.microsoft.com/office/powerpoint/2010/main" val="864604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1. Правила, предусмотренные статьями 539 - 547 настоящего Кодекса, применяются к отношениям, связанным со снабжением тепловой энергией через присоединенную сеть, если иное не установлено законом или иными правовыми актами.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2. К отношениям, связанным со снабжением через присоединенную сеть газом, нефтью и нефтепродуктами, водой и другими товарами, правила о договоре энергоснабжения (статьи 539 - 547) применяются, если иное не установлено законом, иными правовыми актами или не вытекает из существа обязательства. </a:t>
            </a:r>
          </a:p>
          <a:p>
            <a:endParaRPr lang="ru-RU" dirty="0"/>
          </a:p>
        </p:txBody>
      </p:sp>
    </p:spTree>
    <p:extLst>
      <p:ext uri="{BB962C8B-B14F-4D97-AF65-F5344CB8AC3E}">
        <p14:creationId xmlns:p14="http://schemas.microsoft.com/office/powerpoint/2010/main" val="203568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sz="3800" dirty="0">
                <a:latin typeface="Times New Roman" panose="02020603050405020304" pitchFamily="18" charset="0"/>
                <a:cs typeface="Times New Roman" panose="02020603050405020304" pitchFamily="18" charset="0"/>
              </a:rPr>
              <a:t>Условия поставки энергетических ресурсов установлены энергетическим законодательством.</a:t>
            </a:r>
          </a:p>
          <a:p>
            <a:pPr algn="just"/>
            <a:r>
              <a:rPr lang="ru-RU" sz="3800" dirty="0">
                <a:latin typeface="Times New Roman" panose="02020603050405020304" pitchFamily="18" charset="0"/>
                <a:cs typeface="Times New Roman" panose="02020603050405020304" pitchFamily="18" charset="0"/>
              </a:rPr>
              <a:t>Остановимся сначала на условиях поставки газа.</a:t>
            </a:r>
          </a:p>
          <a:p>
            <a:pPr algn="just"/>
            <a:r>
              <a:rPr lang="ru-RU" sz="3800" dirty="0">
                <a:latin typeface="Times New Roman" panose="02020603050405020304" pitchFamily="18" charset="0"/>
                <a:cs typeface="Times New Roman" panose="02020603050405020304" pitchFamily="18" charset="0"/>
              </a:rPr>
              <a:t>Общие положения о поставке газа закреплены в Федеральный закон от 31.03.1999 N 69-ФЗ «О газоснабжении в Российской Федерации».</a:t>
            </a:r>
          </a:p>
          <a:p>
            <a:pPr algn="just"/>
            <a:r>
              <a:rPr lang="ru-RU" sz="3800" dirty="0">
                <a:latin typeface="Times New Roman" panose="02020603050405020304" pitchFamily="18" charset="0"/>
                <a:cs typeface="Times New Roman" panose="02020603050405020304" pitchFamily="18" charset="0"/>
              </a:rPr>
              <a:t>В соответствии со статьей 18 Федерального закона «О газоснабжении в Российской Федерации» поставки газа проводятся на основании договоров между поставщиками и потребителями независимо от форм собственности в соответствии с гражданским законодательством и утвержденными Правительством Российской Федерации правилами поставок газа и правилами пользования газом в Российской Федерации, а также иными нормативными правовыми актами, изданными во исполнение настоящего Федерального закона.</a:t>
            </a:r>
            <a:br>
              <a:rPr lang="ru-RU" sz="3800" dirty="0">
                <a:latin typeface="Times New Roman" panose="02020603050405020304" pitchFamily="18" charset="0"/>
                <a:cs typeface="Times New Roman" panose="02020603050405020304" pitchFamily="18" charset="0"/>
              </a:rPr>
            </a:br>
            <a:endParaRPr lang="ru-RU" sz="3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86099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a:latin typeface="Times New Roman" panose="02020603050405020304" pitchFamily="18" charset="0"/>
                <a:cs typeface="Times New Roman" panose="02020603050405020304" pitchFamily="18" charset="0"/>
              </a:rPr>
              <a:t>Общая характеристика и особенности правового регулирования частноправовых отношений в сфере энергетики</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marL="0" indent="0" algn="just">
              <a:buNone/>
            </a:pPr>
            <a:r>
              <a:rPr lang="ru-RU" sz="1400" dirty="0">
                <a:latin typeface="Times New Roman" panose="02020603050405020304" pitchFamily="18" charset="0"/>
                <a:cs typeface="Times New Roman" panose="02020603050405020304" pitchFamily="18" charset="0"/>
              </a:rPr>
              <a:t>	</a:t>
            </a:r>
          </a:p>
          <a:p>
            <a:pPr marL="0" indent="0" algn="just">
              <a:buNone/>
            </a:pPr>
            <a:endParaRPr lang="ru-RU" sz="1400" dirty="0">
              <a:latin typeface="Times New Roman" panose="02020603050405020304" pitchFamily="18" charset="0"/>
              <a:cs typeface="Times New Roman" panose="02020603050405020304" pitchFamily="18" charset="0"/>
            </a:endParaRPr>
          </a:p>
          <a:p>
            <a:pPr marL="0" indent="0" algn="just">
              <a:buNone/>
            </a:pPr>
            <a:r>
              <a:rPr lang="ru-RU" sz="1400" dirty="0">
                <a:latin typeface="Times New Roman" panose="02020603050405020304" pitchFamily="18" charset="0"/>
                <a:cs typeface="Times New Roman" panose="02020603050405020304" pitchFamily="18" charset="0"/>
              </a:rPr>
              <a:t>	</a:t>
            </a:r>
            <a:r>
              <a:rPr lang="ru-RU" sz="11200" dirty="0">
                <a:latin typeface="Times New Roman" panose="02020603050405020304" pitchFamily="18" charset="0"/>
                <a:cs typeface="Times New Roman" panose="02020603050405020304" pitchFamily="18" charset="0"/>
              </a:rPr>
              <a:t>В данном разделе </a:t>
            </a:r>
            <a:r>
              <a:rPr lang="ru-RU" sz="11200" dirty="0" smtClean="0">
                <a:latin typeface="Times New Roman" panose="02020603050405020304" pitchFamily="18" charset="0"/>
                <a:cs typeface="Times New Roman" panose="02020603050405020304" pitchFamily="18" charset="0"/>
              </a:rPr>
              <a:t>рассматриваются</a:t>
            </a:r>
            <a:r>
              <a:rPr lang="ru-RU" sz="11200" dirty="0">
                <a:latin typeface="Times New Roman" panose="02020603050405020304" pitchFamily="18" charset="0"/>
                <a:cs typeface="Times New Roman" panose="02020603050405020304" pitchFamily="18" charset="0"/>
              </a:rPr>
              <a:t>: правовой режим энергетических ресурсов, правовой режим энергетических объектов, правовое положение субъектов частноправовых отношений в сфере энергетики, договорное регулирование в сфере энергетики.</a:t>
            </a:r>
          </a:p>
          <a:p>
            <a:pPr marL="0" indent="0" algn="just">
              <a:buNone/>
            </a:pPr>
            <a:r>
              <a:rPr lang="ru-RU" sz="11200" dirty="0">
                <a:latin typeface="Times New Roman" panose="02020603050405020304" pitchFamily="18" charset="0"/>
                <a:cs typeface="Times New Roman" panose="02020603050405020304" pitchFamily="18" charset="0"/>
              </a:rPr>
              <a:t>	Каждый из указанных элементов  системы правового регулирования в сфере энергетики постоянно развивается.  Особенности  содержания правовых режимов, правового положения, договорного регулирования в сфере энергетики обусловлены прежде всего отраслевой спецификой. </a:t>
            </a:r>
          </a:p>
          <a:p>
            <a:pPr marL="0" indent="0" algn="just">
              <a:buNone/>
            </a:pPr>
            <a:r>
              <a:rPr lang="ru-RU" sz="5600" dirty="0">
                <a:latin typeface="Times New Roman" panose="02020603050405020304" pitchFamily="18" charset="0"/>
                <a:cs typeface="Times New Roman" panose="02020603050405020304" pitchFamily="18" charset="0"/>
              </a:rPr>
              <a:t>	</a:t>
            </a:r>
          </a:p>
          <a:p>
            <a:pPr marL="0" indent="0" algn="just">
              <a:buNone/>
            </a:pPr>
            <a:r>
              <a:rPr lang="ru-RU" sz="5600"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p>
            <a:pPr marL="0" indent="0" algn="just">
              <a:buNone/>
            </a:pPr>
            <a:r>
              <a:rPr lang="ru-RU" sz="1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50707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b="1" dirty="0">
                <a:latin typeface="Times New Roman" panose="02020603050405020304" pitchFamily="18" charset="0"/>
                <a:cs typeface="Times New Roman" panose="02020603050405020304" pitchFamily="18" charset="0"/>
              </a:rPr>
              <a:t>Преимущественное право на заключение договоров поставки газа имеют</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►покупатели газа для государственных или муниципальных нужд, коммунально-бытовых нужд и социальных нужд граждан;</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покупатели газа, в отношении которых продлеваются действующие договоры поставки газа; </a:t>
            </a:r>
          </a:p>
          <a:p>
            <a:endParaRPr lang="ru-RU" dirty="0"/>
          </a:p>
          <a:p>
            <a:endParaRPr lang="ru-RU" dirty="0"/>
          </a:p>
        </p:txBody>
      </p:sp>
    </p:spTree>
    <p:extLst>
      <p:ext uri="{BB962C8B-B14F-4D97-AF65-F5344CB8AC3E}">
        <p14:creationId xmlns:p14="http://schemas.microsoft.com/office/powerpoint/2010/main" val="3447493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a:xfrm>
            <a:off x="457200" y="1600200"/>
            <a:ext cx="8229600" cy="4709120"/>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7200" dirty="0">
                <a:latin typeface="Times New Roman" panose="02020603050405020304" pitchFamily="18" charset="0"/>
                <a:cs typeface="Times New Roman" panose="02020603050405020304" pitchFamily="18" charset="0"/>
              </a:rPr>
              <a:t>► покупатели газа - российские промышленные потребители, категории которых определяются Правительством Российской Федерации, в том числе </a:t>
            </a:r>
            <a:r>
              <a:rPr lang="ru-RU" sz="7200" u="sng" dirty="0">
                <a:latin typeface="Times New Roman" panose="02020603050405020304" pitchFamily="18" charset="0"/>
                <a:cs typeface="Times New Roman" panose="02020603050405020304" pitchFamily="18" charset="0"/>
              </a:rPr>
              <a:t>вводящие в эксплуатацию новые промышленные объекты</a:t>
            </a:r>
            <a:r>
              <a:rPr lang="ru-RU" sz="7200" dirty="0">
                <a:latin typeface="Times New Roman" panose="02020603050405020304" pitchFamily="18" charset="0"/>
                <a:cs typeface="Times New Roman" panose="02020603050405020304" pitchFamily="18" charset="0"/>
              </a:rPr>
              <a:t>, осуществляющие производство продукции, выработку тепловой и электрической энергии, в целях обеспечения их потребности в долгосрочной поставке газа при условии заключения долгосрочного договора поставки газа из ресурсов организации - собственника Единой системы газоснабжения и аффилированных с ней лиц (при наличии возможности поставки газа в заявленном потребителями объеме), </a:t>
            </a:r>
            <a:r>
              <a:rPr lang="ru-RU" sz="7200" u="sng" dirty="0">
                <a:latin typeface="Times New Roman" panose="02020603050405020304" pitchFamily="18" charset="0"/>
                <a:cs typeface="Times New Roman" panose="02020603050405020304" pitchFamily="18" charset="0"/>
              </a:rPr>
              <a:t>в соответствии с которым указанные потребители в случае </a:t>
            </a:r>
            <a:r>
              <a:rPr lang="ru-RU" sz="7200" u="sng" dirty="0" err="1">
                <a:latin typeface="Times New Roman" panose="02020603050405020304" pitchFamily="18" charset="0"/>
                <a:cs typeface="Times New Roman" panose="02020603050405020304" pitchFamily="18" charset="0"/>
              </a:rPr>
              <a:t>невыборки</a:t>
            </a:r>
            <a:r>
              <a:rPr lang="ru-RU" sz="7200" u="sng" dirty="0">
                <a:latin typeface="Times New Roman" panose="02020603050405020304" pitchFamily="18" charset="0"/>
                <a:cs typeface="Times New Roman" panose="02020603050405020304" pitchFamily="18" charset="0"/>
              </a:rPr>
              <a:t> ими газа гарантируют поставщику газа оплату стоимости поставленного газа в расчетном периоде в объеме фактической поставки газа</a:t>
            </a:r>
            <a:r>
              <a:rPr lang="ru-RU" sz="7200" dirty="0">
                <a:latin typeface="Times New Roman" panose="02020603050405020304" pitchFamily="18" charset="0"/>
                <a:cs typeface="Times New Roman" panose="02020603050405020304" pitchFamily="18" charset="0"/>
              </a:rPr>
              <a:t>, </a:t>
            </a:r>
            <a:r>
              <a:rPr lang="ru-RU" sz="7200" u="sng" dirty="0">
                <a:latin typeface="Times New Roman" panose="02020603050405020304" pitchFamily="18" charset="0"/>
                <a:cs typeface="Times New Roman" panose="02020603050405020304" pitchFamily="18" charset="0"/>
              </a:rPr>
              <a:t>но не менее его стоимости, определяемой исходя из установленного в соответствии с долгосрочным договором поставки газа планового объема газа либо его части (доли), за исключением случаев возникновения обстоятельств непреодолимой силы</a:t>
            </a:r>
            <a:r>
              <a:rPr lang="ru-RU" sz="7200" dirty="0">
                <a:latin typeface="Times New Roman" panose="02020603050405020304" pitchFamily="18" charset="0"/>
                <a:cs typeface="Times New Roman" panose="02020603050405020304" pitchFamily="18" charset="0"/>
              </a:rPr>
              <a:t>. Если иное не согласовано сторонами, в случае недопоставки по вине поставщика газа согласованных объемов газа либо его части (доли) в рамках исполнения указанного долгосрочного договора поставки газа поставщик газа обязан возместить потребителю газа стоимость недопоставленного газа либо его части (доли) в размере его стоимости, определяемой в соответствии с условиями долгосрочного договора поставки газа.</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00335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Для организаций, деятельность которых финансируется за счет средств федерального бюджета, Правительство Российской Федерации вводит порядок обязательного заключения государственных контрактов на поставки газа в соответствии с порядком поставок продукции для федеральных государственных нужд, установленным законодательством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60949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При заключении государственного или муниципального контракта на поставки газа для государственных или муниципальных нужд в нем </a:t>
            </a:r>
            <a:r>
              <a:rPr lang="ru-RU" b="1" dirty="0">
                <a:latin typeface="Times New Roman" panose="02020603050405020304" pitchFamily="18" charset="0"/>
                <a:cs typeface="Times New Roman" panose="02020603050405020304" pitchFamily="18" charset="0"/>
              </a:rPr>
              <a:t>должен учитываться объем потребления газа</a:t>
            </a:r>
            <a:r>
              <a:rPr lang="ru-RU" dirty="0">
                <a:latin typeface="Times New Roman" panose="02020603050405020304" pitchFamily="18" charset="0"/>
                <a:cs typeface="Times New Roman" panose="02020603050405020304" pitchFamily="18" charset="0"/>
              </a:rPr>
              <a:t>, согласованный государственным или муниципальным заказчиком в порядке, установленном Правительством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8008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Правительством Российской Федерации, исполнительными органами субъектов Российской Федерации, органами местного самоуправления ежегодно предусматриваются в соответствующих бюджетах средства на финансирование поставок газа, объем потребления которого согласован.</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В случае отсутствия у обратившегося за заключением договора поставки газа лица принадлежащего ему на праве собственности или ином законном основании газоиспользующего оборудования такое лицо не вправе требовать от поставщика газа заключение договора поставки газа.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2570176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Поставщик газа вправе в порядке, установленном Правительством Российской Федерации, включать в долгосрочные договоры поставки газа, заключаемые с потребителями газа, категории которых определяются Правительством Российской Федерации, условие об оплате газа, в соответствии с которым указанные потребители газа гарантируют поставщику газа оплату стоимости поставленного газа в объеме фактической поставки газа, но не менее стоимости, определяемой исходя из установленного в соответствии с договором поставки газа объема газа, за исключением случаев возникновения </a:t>
            </a:r>
            <a:r>
              <a:rPr lang="ru-RU" dirty="0" smtClean="0">
                <a:latin typeface="Times New Roman" panose="02020603050405020304" pitchFamily="18" charset="0"/>
                <a:cs typeface="Times New Roman" panose="02020603050405020304" pitchFamily="18" charset="0"/>
              </a:rPr>
              <a:t>обстоятельств непреодолимой </a:t>
            </a:r>
            <a:r>
              <a:rPr lang="ru-RU" dirty="0">
                <a:latin typeface="Times New Roman" panose="02020603050405020304" pitchFamily="18" charset="0"/>
                <a:cs typeface="Times New Roman" panose="02020603050405020304" pitchFamily="18" charset="0"/>
              </a:rPr>
              <a:t>силы.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81838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pPr marL="0" indent="0" algn="just">
              <a:buNone/>
            </a:pPr>
            <a:r>
              <a:rPr lang="ru-RU" sz="6000" b="1" dirty="0">
                <a:latin typeface="Times New Roman" panose="02020603050405020304" pitchFamily="18" charset="0"/>
                <a:cs typeface="Times New Roman" panose="02020603050405020304" pitchFamily="18" charset="0"/>
              </a:rPr>
              <a:t>Требования к поставляемому газу установлены в статье 19 Федерального закона «О газоснабжении в Российской Федерации».</a:t>
            </a:r>
          </a:p>
          <a:p>
            <a:pPr marL="0" indent="0" algn="just">
              <a:buNone/>
            </a:pPr>
            <a:r>
              <a:rPr lang="ru-RU" sz="7400" dirty="0">
                <a:latin typeface="Times New Roman" panose="02020603050405020304" pitchFamily="18" charset="0"/>
                <a:cs typeface="Times New Roman" panose="02020603050405020304" pitchFamily="18" charset="0"/>
              </a:rPr>
              <a:t>Поставки потребителям газа, в отношении которого техническим регламентом Евразийского экономического союза "О безопасности газа горючего природного, подготовленного к транспортированию и (или) использованию" (ТР ЕАЭС 046/2018) или техническим регламентом Евразийского экономического союза "Требования к сжиженным углеводородным газам для использования их в качестве топлива" (ТР ЕАЭС 036/2016) установлены требования, осуществляются только при соответствии газа таким требованиям</a:t>
            </a:r>
            <a:r>
              <a:rPr lang="ru-RU" sz="6000" dirty="0">
                <a:latin typeface="Times New Roman" panose="02020603050405020304" pitchFamily="18" charset="0"/>
                <a:cs typeface="Times New Roman" panose="02020603050405020304" pitchFamily="18" charset="0"/>
              </a:rPr>
              <a:t>.</a:t>
            </a:r>
            <a:br>
              <a:rPr lang="ru-RU" sz="6000" dirty="0">
                <a:latin typeface="Times New Roman" panose="02020603050405020304" pitchFamily="18" charset="0"/>
                <a:cs typeface="Times New Roman" panose="02020603050405020304" pitchFamily="18" charset="0"/>
              </a:rPr>
            </a:br>
            <a:endParaRPr lang="ru-RU" sz="6000" dirty="0">
              <a:latin typeface="Times New Roman" panose="02020603050405020304" pitchFamily="18" charset="0"/>
              <a:cs typeface="Times New Roman" panose="02020603050405020304" pitchFamily="18" charset="0"/>
            </a:endParaRPr>
          </a:p>
          <a:p>
            <a:pPr algn="just"/>
            <a:r>
              <a:rPr lang="ru-RU" sz="6000" dirty="0">
                <a:latin typeface="Times New Roman" panose="02020603050405020304" pitchFamily="18" charset="0"/>
                <a:cs typeface="Times New Roman" panose="02020603050405020304" pitchFamily="18" charset="0"/>
              </a:rPr>
              <a:t>  </a:t>
            </a:r>
          </a:p>
          <a:p>
            <a:r>
              <a:rPr lang="ru-RU" b="1" dirty="0"/>
              <a:t/>
            </a:r>
            <a:br>
              <a:rPr lang="ru-RU" b="1" dirty="0"/>
            </a:br>
            <a:endParaRPr lang="ru-RU" dirty="0"/>
          </a:p>
          <a:p>
            <a:endParaRPr lang="ru-RU" dirty="0"/>
          </a:p>
        </p:txBody>
      </p:sp>
    </p:spTree>
    <p:extLst>
      <p:ext uri="{BB962C8B-B14F-4D97-AF65-F5344CB8AC3E}">
        <p14:creationId xmlns:p14="http://schemas.microsoft.com/office/powerpoint/2010/main" val="687175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a:xfrm>
            <a:off x="457200" y="1600200"/>
            <a:ext cx="8229600" cy="4853136"/>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dirty="0">
                <a:latin typeface="Times New Roman" panose="02020603050405020304" pitchFamily="18" charset="0"/>
                <a:cs typeface="Times New Roman" panose="02020603050405020304" pitchFamily="18" charset="0"/>
              </a:rPr>
              <a:t>На сегодняшний день действуют </a:t>
            </a:r>
            <a:r>
              <a:rPr lang="ru-RU" sz="9600" b="1" dirty="0">
                <a:latin typeface="Times New Roman" panose="02020603050405020304" pitchFamily="18" charset="0"/>
                <a:cs typeface="Times New Roman" panose="02020603050405020304" pitchFamily="18" charset="0"/>
              </a:rPr>
              <a:t>Правила поставки газа, </a:t>
            </a:r>
            <a:r>
              <a:rPr lang="ru-RU" sz="9600" dirty="0">
                <a:latin typeface="Times New Roman" panose="02020603050405020304" pitchFamily="18" charset="0"/>
                <a:cs typeface="Times New Roman" panose="02020603050405020304" pitchFamily="18" charset="0"/>
              </a:rPr>
              <a:t>утвержденные Постановлением Правительства РФ от 05.02.1998 N 162.</a:t>
            </a:r>
            <a:br>
              <a:rPr lang="ru-RU" sz="9600" dirty="0">
                <a:latin typeface="Times New Roman" panose="02020603050405020304" pitchFamily="18" charset="0"/>
                <a:cs typeface="Times New Roman" panose="02020603050405020304" pitchFamily="18" charset="0"/>
              </a:rPr>
            </a:br>
            <a:r>
              <a:rPr lang="ru-RU" sz="9600" b="1" dirty="0">
                <a:latin typeface="Times New Roman" panose="02020603050405020304" pitchFamily="18" charset="0"/>
                <a:cs typeface="Times New Roman" panose="02020603050405020304" pitchFamily="18" charset="0"/>
              </a:rPr>
              <a:t>С </a:t>
            </a:r>
            <a:r>
              <a:rPr lang="ru-RU" sz="9600" b="1" dirty="0" smtClean="0">
                <a:latin typeface="Times New Roman" panose="02020603050405020304" pitchFamily="18" charset="0"/>
                <a:cs typeface="Times New Roman" panose="02020603050405020304" pitchFamily="18" charset="0"/>
              </a:rPr>
              <a:t>01.0</a:t>
            </a:r>
            <a:r>
              <a:rPr lang="ru-RU" sz="9600" b="1" dirty="0">
                <a:latin typeface="Times New Roman" panose="02020603050405020304" pitchFamily="18" charset="0"/>
                <a:cs typeface="Times New Roman" panose="02020603050405020304" pitchFamily="18" charset="0"/>
              </a:rPr>
              <a:t>3</a:t>
            </a:r>
            <a:r>
              <a:rPr lang="ru-RU" sz="9600" b="1" dirty="0" smtClean="0">
                <a:latin typeface="Times New Roman" panose="02020603050405020304" pitchFamily="18" charset="0"/>
                <a:cs typeface="Times New Roman" panose="02020603050405020304" pitchFamily="18" charset="0"/>
              </a:rPr>
              <a:t>.202</a:t>
            </a:r>
            <a:r>
              <a:rPr lang="en-US" sz="9600" b="1" dirty="0" smtClean="0">
                <a:latin typeface="Times New Roman" panose="02020603050405020304" pitchFamily="18" charset="0"/>
                <a:cs typeface="Times New Roman" panose="02020603050405020304" pitchFamily="18" charset="0"/>
              </a:rPr>
              <a:t>6</a:t>
            </a:r>
            <a:r>
              <a:rPr lang="ru-RU" sz="9600" b="1" dirty="0" smtClean="0">
                <a:latin typeface="Times New Roman" panose="02020603050405020304" pitchFamily="18" charset="0"/>
                <a:cs typeface="Times New Roman" panose="02020603050405020304" pitchFamily="18" charset="0"/>
              </a:rPr>
              <a:t> </a:t>
            </a:r>
            <a:r>
              <a:rPr lang="ru-RU" sz="9600" b="1" dirty="0">
                <a:latin typeface="Times New Roman" panose="02020603050405020304" pitchFamily="18" charset="0"/>
                <a:cs typeface="Times New Roman" panose="02020603050405020304" pitchFamily="18" charset="0"/>
              </a:rPr>
              <a:t>вступают в силу Правила поставки газа, утвержденные Постановлением Правительства РФ от  01.11.2021 </a:t>
            </a:r>
            <a:r>
              <a:rPr lang="en-US" sz="9600" b="1" dirty="0">
                <a:latin typeface="Times New Roman" panose="02020603050405020304" pitchFamily="18" charset="0"/>
                <a:cs typeface="Times New Roman" panose="02020603050405020304" pitchFamily="18" charset="0"/>
              </a:rPr>
              <a:t>N 1901</a:t>
            </a:r>
            <a:r>
              <a:rPr lang="ru-RU" sz="9600" dirty="0" smtClean="0">
                <a:latin typeface="Times New Roman" panose="02020603050405020304" pitchFamily="18" charset="0"/>
                <a:cs typeface="Times New Roman" panose="02020603050405020304" pitchFamily="18" charset="0"/>
              </a:rPr>
              <a:t>., </a:t>
            </a:r>
            <a:r>
              <a:rPr lang="ru-RU" sz="9600" u="sng" dirty="0">
                <a:latin typeface="Times New Roman" panose="02020603050405020304" pitchFamily="18" charset="0"/>
                <a:cs typeface="Times New Roman" panose="02020603050405020304" pitchFamily="18" charset="0"/>
              </a:rPr>
              <a:t>за исключением </a:t>
            </a:r>
            <a:r>
              <a:rPr lang="ru-RU" sz="9600" u="sng" dirty="0">
                <a:latin typeface="Times New Roman" panose="02020603050405020304" pitchFamily="18" charset="0"/>
                <a:cs typeface="Times New Roman" panose="02020603050405020304" pitchFamily="18" charset="0"/>
                <a:hlinkClick r:id="rId2"/>
              </a:rPr>
              <a:t>п. 2</a:t>
            </a:r>
            <a:r>
              <a:rPr lang="ru-RU" sz="9600" u="sng" dirty="0">
                <a:latin typeface="Times New Roman" panose="02020603050405020304" pitchFamily="18" charset="0"/>
                <a:cs typeface="Times New Roman" panose="02020603050405020304" pitchFamily="18" charset="0"/>
              </a:rPr>
              <a:t>, вступившего в силу с 1 сентября 2025 года</a:t>
            </a:r>
            <a:r>
              <a:rPr lang="ru-RU" sz="9600" dirty="0">
                <a:latin typeface="Times New Roman" panose="02020603050405020304" pitchFamily="18" charset="0"/>
                <a:cs typeface="Times New Roman" panose="02020603050405020304" pitchFamily="18" charset="0"/>
              </a:rPr>
              <a:t>.</a:t>
            </a:r>
            <a:br>
              <a:rPr lang="ru-RU" sz="9600" dirty="0">
                <a:latin typeface="Times New Roman" panose="02020603050405020304" pitchFamily="18" charset="0"/>
                <a:cs typeface="Times New Roman" panose="02020603050405020304" pitchFamily="18" charset="0"/>
              </a:rPr>
            </a:br>
            <a:r>
              <a:rPr lang="ru-RU" sz="9600" b="1" dirty="0" smtClean="0">
                <a:latin typeface="Times New Roman" panose="02020603050405020304" pitchFamily="18" charset="0"/>
                <a:cs typeface="Times New Roman" panose="02020603050405020304" pitchFamily="18" charset="0"/>
              </a:rPr>
              <a:t>Правила </a:t>
            </a:r>
            <a:r>
              <a:rPr lang="ru-RU" sz="9600" b="1" dirty="0">
                <a:latin typeface="Times New Roman" panose="02020603050405020304" pitchFamily="18" charset="0"/>
                <a:cs typeface="Times New Roman" panose="02020603050405020304" pitchFamily="18" charset="0"/>
              </a:rPr>
              <a:t>поставки газа для обеспечения коммунально-бытовых нужд граждан </a:t>
            </a:r>
            <a:r>
              <a:rPr lang="ru-RU" sz="9600" dirty="0">
                <a:latin typeface="Times New Roman" panose="02020603050405020304" pitchFamily="18" charset="0"/>
                <a:cs typeface="Times New Roman" panose="02020603050405020304" pitchFamily="18" charset="0"/>
              </a:rPr>
              <a:t>утверждены Постановлением Правительства РФ от </a:t>
            </a:r>
            <a:r>
              <a:rPr lang="en-US" sz="9600" dirty="0">
                <a:latin typeface="Times New Roman" panose="02020603050405020304" pitchFamily="18" charset="0"/>
                <a:cs typeface="Times New Roman" panose="02020603050405020304" pitchFamily="18" charset="0"/>
              </a:rPr>
              <a:t>21.07.2008 N 549</a:t>
            </a:r>
            <a:br>
              <a:rPr lang="en-US" sz="9600" dirty="0">
                <a:latin typeface="Times New Roman" panose="02020603050405020304" pitchFamily="18" charset="0"/>
                <a:cs typeface="Times New Roman" panose="02020603050405020304" pitchFamily="18" charset="0"/>
              </a:rPr>
            </a:br>
            <a:r>
              <a:rPr lang="ru-RU" sz="9600" b="1" dirty="0" smtClean="0">
                <a:latin typeface="Times New Roman" panose="02020603050405020304" pitchFamily="18" charset="0"/>
                <a:cs typeface="Times New Roman" panose="02020603050405020304" pitchFamily="18" charset="0"/>
              </a:rPr>
              <a:t>Правила </a:t>
            </a:r>
            <a:r>
              <a:rPr lang="ru-RU" sz="9600" b="1" dirty="0">
                <a:latin typeface="Times New Roman" panose="02020603050405020304" pitchFamily="18" charset="0"/>
                <a:cs typeface="Times New Roman" panose="02020603050405020304" pitchFamily="18" charset="0"/>
              </a:rPr>
              <a:t>пользования газом в части обеспечения безопасности при проектировании, строительстве, реконструкции, модернизации и эксплуатации газоиспользующего оборудования, </a:t>
            </a:r>
            <a:r>
              <a:rPr lang="ru-RU" sz="9600" dirty="0">
                <a:latin typeface="Times New Roman" panose="02020603050405020304" pitchFamily="18" charset="0"/>
                <a:cs typeface="Times New Roman" panose="02020603050405020304" pitchFamily="18" charset="0"/>
              </a:rPr>
              <a:t>утвержденные Постановлением Правительства РФ от 30.05.2025 N 798.</a:t>
            </a:r>
            <a:br>
              <a:rPr lang="ru-RU" sz="9600" dirty="0">
                <a:latin typeface="Times New Roman" panose="02020603050405020304" pitchFamily="18" charset="0"/>
                <a:cs typeface="Times New Roman" panose="02020603050405020304" pitchFamily="18" charset="0"/>
              </a:rPr>
            </a:br>
            <a:endParaRPr lang="ru-RU" sz="9600" dirty="0">
              <a:latin typeface="Times New Roman" panose="02020603050405020304" pitchFamily="18" charset="0"/>
              <a:cs typeface="Times New Roman" panose="02020603050405020304" pitchFamily="18" charset="0"/>
            </a:endParaRPr>
          </a:p>
          <a:p>
            <a:pPr algn="just"/>
            <a:r>
              <a:rPr lang="ru-RU" sz="9600" b="1" dirty="0">
                <a:latin typeface="Times New Roman" panose="02020603050405020304" pitchFamily="18" charset="0"/>
                <a:cs typeface="Times New Roman" panose="02020603050405020304" pitchFamily="18" charset="0"/>
              </a:rPr>
              <a:t/>
            </a:r>
            <a:br>
              <a:rPr lang="ru-RU" sz="9600" b="1" dirty="0">
                <a:latin typeface="Times New Roman" panose="02020603050405020304" pitchFamily="18" charset="0"/>
                <a:cs typeface="Times New Roman" panose="02020603050405020304" pitchFamily="18" charset="0"/>
              </a:rPr>
            </a:br>
            <a:endParaRPr lang="ru-RU" sz="9600" b="1" dirty="0">
              <a:latin typeface="Times New Roman" panose="02020603050405020304" pitchFamily="18" charset="0"/>
              <a:cs typeface="Times New Roman" panose="02020603050405020304" pitchFamily="18" charset="0"/>
            </a:endParaRPr>
          </a:p>
          <a:p>
            <a:endParaRPr lang="ru-RU" sz="5500" dirty="0">
              <a:latin typeface="Times New Roman" panose="02020603050405020304" pitchFamily="18" charset="0"/>
              <a:cs typeface="Times New Roman" panose="02020603050405020304" pitchFamily="18" charset="0"/>
            </a:endParaRPr>
          </a:p>
          <a:p>
            <a:r>
              <a:rPr lang="ru-RU" dirty="0"/>
              <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2611245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1800" b="1" dirty="0">
                <a:latin typeface="Times New Roman" panose="02020603050405020304" pitchFamily="18" charset="0"/>
                <a:cs typeface="Times New Roman" panose="02020603050405020304" pitchFamily="18" charset="0"/>
              </a:rPr>
              <a:t>Электрическая энергия как объект отношений по поставке</a:t>
            </a:r>
          </a:p>
          <a:p>
            <a:pPr algn="just"/>
            <a:r>
              <a:rPr lang="ru-RU" sz="1800" b="1" dirty="0">
                <a:latin typeface="Times New Roman" panose="02020603050405020304" pitchFamily="18" charset="0"/>
                <a:cs typeface="Times New Roman" panose="02020603050405020304" pitchFamily="18" charset="0"/>
              </a:rPr>
              <a:t>Общие требования установлены в </a:t>
            </a:r>
            <a:r>
              <a:rPr lang="ru-RU" sz="1800" dirty="0">
                <a:latin typeface="Times New Roman" panose="02020603050405020304" pitchFamily="18" charset="0"/>
                <a:cs typeface="Times New Roman" panose="02020603050405020304" pitchFamily="18" charset="0"/>
              </a:rPr>
              <a:t>Федеральном законе от 26.03.2003 N 35-ФЗ  «Об электроэнергетике».</a:t>
            </a:r>
          </a:p>
          <a:p>
            <a:pPr algn="just"/>
            <a:r>
              <a:rPr lang="ru-RU" sz="1800" b="1" dirty="0">
                <a:latin typeface="Times New Roman" panose="02020603050405020304" pitchFamily="18" charset="0"/>
                <a:cs typeface="Times New Roman" panose="02020603050405020304" pitchFamily="18" charset="0"/>
              </a:rPr>
              <a:t>Установлено, что электрическая энергия и мощность это особые товары</a:t>
            </a:r>
            <a:r>
              <a:rPr lang="ru-RU" sz="1800" dirty="0">
                <a:latin typeface="Times New Roman" panose="02020603050405020304" pitchFamily="18" charset="0"/>
                <a:cs typeface="Times New Roman" panose="02020603050405020304" pitchFamily="18" charset="0"/>
              </a:rPr>
              <a:t>.</a:t>
            </a:r>
          </a:p>
          <a:p>
            <a:pPr algn="just"/>
            <a:r>
              <a:rPr lang="ru-RU" sz="1800" dirty="0">
                <a:latin typeface="Times New Roman" panose="02020603050405020304" pitchFamily="18" charset="0"/>
                <a:cs typeface="Times New Roman" panose="02020603050405020304" pitchFamily="18" charset="0"/>
              </a:rPr>
              <a:t>Оптовый рынок электрической энергии и мощности (далее - оптовый рынок) - сфера обращения </a:t>
            </a:r>
            <a:r>
              <a:rPr lang="ru-RU" sz="1800" b="1" dirty="0">
                <a:latin typeface="Times New Roman" panose="02020603050405020304" pitchFamily="18" charset="0"/>
                <a:cs typeface="Times New Roman" panose="02020603050405020304" pitchFamily="18" charset="0"/>
              </a:rPr>
              <a:t>особых товаров </a:t>
            </a:r>
            <a:r>
              <a:rPr lang="ru-RU" sz="1800" dirty="0">
                <a:latin typeface="Times New Roman" panose="02020603050405020304" pitchFamily="18" charset="0"/>
                <a:cs typeface="Times New Roman" panose="02020603050405020304" pitchFamily="18" charset="0"/>
              </a:rPr>
              <a:t>- электрической энергии и мощности.</a:t>
            </a:r>
          </a:p>
          <a:p>
            <a:pPr algn="just"/>
            <a:r>
              <a:rPr lang="ru-RU" sz="1800" dirty="0">
                <a:latin typeface="Times New Roman" panose="02020603050405020304" pitchFamily="18" charset="0"/>
                <a:cs typeface="Times New Roman" panose="02020603050405020304" pitchFamily="18" charset="0"/>
              </a:rPr>
              <a:t>Розничные рынки электрической энергии (далее - розничные рынки) - сфера обращения электрической энергии вне оптового рынка с участием потребителей электрической энергии.</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a:p>
            <a:pPr algn="just"/>
            <a:r>
              <a:rPr lang="ru-RU" sz="1800" dirty="0">
                <a:latin typeface="Times New Roman" panose="02020603050405020304" pitchFamily="18" charset="0"/>
                <a:cs typeface="Times New Roman" panose="02020603050405020304" pitchFamily="18" charset="0"/>
              </a:rPr>
              <a:t>Качество электрической энергии - степень соответствия характеристик электрической энергии в определенной точке электрической сети совокупности нормированных показателей, устанавливаемых нормативными правовыми актами федеральных органов исполнительной власти, уполномоченных Правительством Российской Федерации</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a:p>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681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sz="2900" dirty="0">
                <a:latin typeface="Times New Roman" panose="02020603050405020304" pitchFamily="18" charset="0"/>
                <a:cs typeface="Times New Roman" panose="02020603050405020304" pitchFamily="18" charset="0"/>
              </a:rPr>
              <a:t>Особенности правового режима электрической энергии и мощности установлены также Правилами оптового рынка и Основными положениями функционирования розничных рынков.</a:t>
            </a:r>
            <a:br>
              <a:rPr lang="ru-RU" sz="2900" dirty="0">
                <a:latin typeface="Times New Roman" panose="02020603050405020304" pitchFamily="18" charset="0"/>
                <a:cs typeface="Times New Roman" panose="02020603050405020304" pitchFamily="18" charset="0"/>
              </a:rPr>
            </a:br>
            <a:r>
              <a:rPr lang="ru-RU" sz="2900" dirty="0">
                <a:latin typeface="Times New Roman" panose="02020603050405020304" pitchFamily="18" charset="0"/>
                <a:cs typeface="Times New Roman" panose="02020603050405020304" pitchFamily="18" charset="0"/>
              </a:rPr>
              <a:t>Постановление Правительства РФ от 27.12.2010 N 1172 «Об утверждении Правил оптового рынка электрической энергии и мощности и о внесении изменений в некоторые акты Правительства Российской Федерации по вопросам организации функционирования оптового рынка электрической энергии и мощности»</a:t>
            </a:r>
          </a:p>
          <a:p>
            <a:pPr algn="just"/>
            <a:r>
              <a:rPr lang="ru-RU" sz="2900" dirty="0">
                <a:latin typeface="Times New Roman" panose="02020603050405020304" pitchFamily="18" charset="0"/>
                <a:cs typeface="Times New Roman" panose="02020603050405020304" pitchFamily="18" charset="0"/>
              </a:rPr>
              <a:t>Постановление Правительства РФ от 04.05.2012 N 442  </a:t>
            </a:r>
          </a:p>
          <a:p>
            <a:pPr algn="just"/>
            <a:r>
              <a:rPr lang="ru-RU" sz="2900" dirty="0">
                <a:latin typeface="Times New Roman" panose="02020603050405020304" pitchFamily="18" charset="0"/>
                <a:cs typeface="Times New Roman" panose="02020603050405020304" pitchFamily="18" charset="0"/>
              </a:rPr>
              <a:t>«О функционировании розничных рынков электрической энергии, полном и (или) частичном ограничении режима потребления электрической энергии».</a:t>
            </a:r>
          </a:p>
          <a:p>
            <a:pPr algn="just"/>
            <a:r>
              <a:rPr lang="ru-RU" sz="2900" dirty="0">
                <a:latin typeface="Times New Roman" panose="02020603050405020304" pitchFamily="18" charset="0"/>
                <a:cs typeface="Times New Roman" panose="02020603050405020304" pitchFamily="18" charset="0"/>
              </a:rPr>
              <a:t> </a:t>
            </a:r>
          </a:p>
          <a:p>
            <a:endParaRPr lang="ru-RU" dirty="0"/>
          </a:p>
          <a:p>
            <a:endParaRPr lang="ru-RU" dirty="0"/>
          </a:p>
        </p:txBody>
      </p:sp>
    </p:spTree>
    <p:extLst>
      <p:ext uri="{BB962C8B-B14F-4D97-AF65-F5344CB8AC3E}">
        <p14:creationId xmlns:p14="http://schemas.microsoft.com/office/powerpoint/2010/main" val="827364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Общая характеристика и особенности правового регулирования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Характерной чертой правового регулирования частноправовых отношений в сфере энергетики – существенное влияние публично-правового регулирования. Это касается требований, установленных в том числе в отношении добычи, переработки, производства энергетических ресурсов, проектирования, строительства, модернизации, эксплуатации энергетических объектов, порядка создания, деятельности определенных субъектов частноправовых отношений, корпоративного управления в энергетических компаниях, порядка заключения, исполнения, изменения, прекращения договоров, ценообразования и т.д.</a:t>
            </a:r>
            <a:endParaRPr lang="ru-RU" dirty="0"/>
          </a:p>
        </p:txBody>
      </p:sp>
    </p:spTree>
    <p:extLst>
      <p:ext uri="{BB962C8B-B14F-4D97-AF65-F5344CB8AC3E}">
        <p14:creationId xmlns:p14="http://schemas.microsoft.com/office/powerpoint/2010/main" val="2151677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поставке</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Требования к качеству электрической энергии установлены Приказом  Минэнерго России от 28.08.2023 N 690 «Об утверждении требований к качеству электрической энергии, в том числе распределению обязанностей по его обеспечению между субъектами электроэнергетики и потребителями электрической энергии».</a:t>
            </a:r>
          </a:p>
          <a:p>
            <a:pPr algn="just"/>
            <a:r>
              <a:rPr lang="ru-RU" sz="2400" dirty="0">
                <a:latin typeface="Times New Roman" panose="02020603050405020304" pitchFamily="18" charset="0"/>
                <a:cs typeface="Times New Roman" panose="02020603050405020304" pitchFamily="18" charset="0"/>
              </a:rPr>
              <a:t>Также следует учитывать требования, установленные Ассоциацией «НП «Совет рынка». </a:t>
            </a:r>
          </a:p>
          <a:p>
            <a:r>
              <a:rPr lang="en-US" dirty="0">
                <a:hlinkClick r:id="rId2"/>
              </a:rPr>
              <a:t>https://www.np-sr.ru/ru</a:t>
            </a:r>
            <a:r>
              <a:rPr lang="ru-RU" dirty="0"/>
              <a:t> </a:t>
            </a:r>
          </a:p>
        </p:txBody>
      </p:sp>
    </p:spTree>
    <p:extLst>
      <p:ext uri="{BB962C8B-B14F-4D97-AF65-F5344CB8AC3E}">
        <p14:creationId xmlns:p14="http://schemas.microsoft.com/office/powerpoint/2010/main" val="2487651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как объектов биржевой торговли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энергетических ресурсов как объектов биржевой торговли установлены в отношении газа, нефти, нефтепродуктов, электрической энергии.</a:t>
            </a:r>
          </a:p>
          <a:p>
            <a:pPr algn="just"/>
            <a:r>
              <a:rPr lang="ru-RU" dirty="0">
                <a:latin typeface="Times New Roman" panose="02020603050405020304" pitchFamily="18" charset="0"/>
                <a:cs typeface="Times New Roman" panose="02020603050405020304" pitchFamily="18" charset="0"/>
              </a:rPr>
              <a:t>Данные особенности установлены в нормативных правовых актах, в правилах торговли бирж, на которых осуществляется торговля энергетическими ресурсами. </a:t>
            </a:r>
          </a:p>
          <a:p>
            <a:pPr algn="just"/>
            <a:r>
              <a:rPr lang="ru-RU" dirty="0">
                <a:latin typeface="Times New Roman" panose="02020603050405020304" pitchFamily="18" charset="0"/>
                <a:cs typeface="Times New Roman" panose="02020603050405020304" pitchFamily="18" charset="0"/>
              </a:rPr>
              <a:t>Так, например, АО «Санкт-Петербургская Международная Товарно- Сырьевая Биржа» (АО «Петербургская биржа») соответствующие особенности установлены в правилах проведения организованных торгов энергетическими ресурсами, в частности нефтью, газом природным.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1887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как объектов биржевой торговли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457200" lvl="1" indent="0" algn="just">
              <a:buNone/>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 целью удовлетворения потребностей основных участников отечественного рынка нефти, предоставления им справедливого механизма ценообразования путем проведения организованных торгов и предоставления всего комплекса информационных услуг, на Бирже создана Секция «Нефть», использующая при организации торгов технические и технологические возможности Биржи. В Секции проводятся организованные торги нефтью, поставка которой осуществляется на основании Договоров, заключаемых между Продавцами и Покупателям в ходе биржевых торгов в Секции.</a:t>
            </a:r>
            <a:endParaRPr lang="en-US" dirty="0">
              <a:latin typeface="Times New Roman" panose="02020603050405020304" pitchFamily="18" charset="0"/>
              <a:cs typeface="Times New Roman" panose="02020603050405020304" pitchFamily="18" charset="0"/>
            </a:endParaRPr>
          </a:p>
          <a:p>
            <a:pPr marL="457200" lvl="1" indent="0" algn="just">
              <a:buNone/>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Согласно информации, размещенной на сайте </a:t>
            </a:r>
            <a:r>
              <a:rPr lang="ru-RU" dirty="0" err="1">
                <a:latin typeface="Times New Roman" panose="02020603050405020304" pitchFamily="18" charset="0"/>
                <a:cs typeface="Times New Roman" panose="02020603050405020304" pitchFamily="18" charset="0"/>
              </a:rPr>
              <a:t>СПбМТСБ</a:t>
            </a:r>
            <a:r>
              <a:rPr lang="ru-RU" dirty="0">
                <a:latin typeface="Times New Roman" panose="02020603050405020304" pitchFamily="18" charset="0"/>
                <a:cs typeface="Times New Roman" panose="02020603050405020304" pitchFamily="18" charset="0"/>
              </a:rPr>
              <a:t>, данная биржа  организует торги физическими партиями сырой нефти. По результатам торговли формируются показатели динамики и уровня цен в трех нефтегазоносных бассейнах: Тимано-Печорский, Волго-Уральский, Западно-Сибирский. Торги начались в 2011 году и сегодня осуществляются как в биржевой секции «Нефть», так и в системе электронных торгов внебиржевого рынка </a:t>
            </a:r>
            <a:r>
              <a:rPr lang="ru-RU" dirty="0" err="1">
                <a:latin typeface="Times New Roman" panose="02020603050405020304" pitchFamily="18" charset="0"/>
                <a:cs typeface="Times New Roman" panose="02020603050405020304" pitchFamily="18" charset="0"/>
              </a:rPr>
              <a:t>СПбМТСБ</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https://spimex.com/markets/neft/portrait/</a:t>
            </a:r>
          </a:p>
          <a:p>
            <a:endParaRPr lang="ru-RU" dirty="0"/>
          </a:p>
        </p:txBody>
      </p:sp>
    </p:spTree>
    <p:extLst>
      <p:ext uri="{BB962C8B-B14F-4D97-AF65-F5344CB8AC3E}">
        <p14:creationId xmlns:p14="http://schemas.microsoft.com/office/powerpoint/2010/main" val="23087985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как объектов биржевой торговли</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Правила проведения организованных торгов в Секции «Нефть» Акционерного общества «Санкт-Петербургская Международная Товарно-сырьевая Биржа» утверждены Советом директоров Акционерного общества «Санкт-Петербургская Международная Товарно-сырьевая Биржа» «23» августа 2024 г. (Протокол № 218 от 23.08.2024</a:t>
            </a:r>
            <a:r>
              <a:rPr lang="ru-RU" dirty="0" smtClean="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Правила </a:t>
            </a:r>
            <a:r>
              <a:rPr lang="ru-RU" dirty="0">
                <a:latin typeface="Times New Roman" panose="02020603050405020304" pitchFamily="18" charset="0"/>
                <a:cs typeface="Times New Roman" panose="02020603050405020304" pitchFamily="18" charset="0"/>
              </a:rPr>
              <a:t>устанавливают особенности биржевой торговли нефтью  на организованных торгах. Под биржевым товаром понимается нефть определенной категории (рода, вида, марки) и качества, не изъятая из оборота и допущенная Биржей к организованным торгам в Секции «Нефть» АО </a:t>
            </a:r>
            <a:r>
              <a:rPr lang="ru-RU" dirty="0" smtClean="0">
                <a:latin typeface="Times New Roman" panose="02020603050405020304" pitchFamily="18" charset="0"/>
                <a:cs typeface="Times New Roman" panose="02020603050405020304" pitchFamily="18" charset="0"/>
              </a:rPr>
              <a:t>Петербургская биржа . </a:t>
            </a:r>
            <a:r>
              <a:rPr lang="ru-RU" dirty="0">
                <a:latin typeface="Times New Roman" panose="02020603050405020304" pitchFamily="18" charset="0"/>
                <a:cs typeface="Times New Roman" panose="02020603050405020304" pitchFamily="18" charset="0"/>
              </a:rPr>
              <a:t>Приложение №  01 к настоящим Правилам торгов, установлены Общие условия договоров поставки, заключаемых в Секции «Нефть» (Условия договоров), которые применяются  наряду с Заявками условия заключенных в Секции «Нефть» Договоров, и определяют условия поставки, включая момент перехода </a:t>
            </a:r>
            <a:r>
              <a:rPr lang="ru-RU" dirty="0" smtClean="0">
                <a:latin typeface="Times New Roman" panose="02020603050405020304" pitchFamily="18" charset="0"/>
                <a:cs typeface="Times New Roman" panose="02020603050405020304" pitchFamily="18" charset="0"/>
              </a:rPr>
              <a:t> права </a:t>
            </a:r>
            <a:r>
              <a:rPr lang="ru-RU" dirty="0">
                <a:latin typeface="Times New Roman" panose="02020603050405020304" pitchFamily="18" charset="0"/>
                <a:cs typeface="Times New Roman" panose="02020603050405020304" pitchFamily="18" charset="0"/>
              </a:rPr>
              <a:t>собственности от поставщика покупателю</a:t>
            </a:r>
            <a:r>
              <a:rPr lang="ru-RU"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31925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как объектов биржевой торговли</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нефти как биржевого товара установлены также в утвержденной Спецификации данного товара. Приказом Президента  Акционерного общества «Санкт-Петербургская Международная Товарно-сырьевая Биржа» утверждена Спецификация биржевого товара (Секция «Нефть</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Согласно спецификации биржевого товара (Секция «</a:t>
            </a:r>
            <a:r>
              <a:rPr lang="ru-RU" dirty="0" smtClean="0">
                <a:latin typeface="Times New Roman" panose="02020603050405020304" pitchFamily="18" charset="0"/>
                <a:cs typeface="Times New Roman" panose="02020603050405020304" pitchFamily="18" charset="0"/>
              </a:rPr>
              <a:t>Нефть») определены  </a:t>
            </a:r>
            <a:r>
              <a:rPr lang="ru-RU" dirty="0">
                <a:latin typeface="Times New Roman" panose="02020603050405020304" pitchFamily="18" charset="0"/>
                <a:cs typeface="Times New Roman" panose="02020603050405020304" pitchFamily="18" charset="0"/>
              </a:rPr>
              <a:t>наименование биржевого товара, код биржевого товара, описание биржевого инструмента, перечень базисов поставки, особенности поставки на отдельных базисах, качественные и количественные характеристики биржевого товара.  Так, согласно утвержденной спецификации качество товара должно соответствовать требованиям ГОСТ Р 51858-2002 «Нефть. Общие технические условия» и ГОСТ 9965-76 «Нефть для нефтеперерабатывающих предприятий. Технические условия».</a:t>
            </a:r>
          </a:p>
          <a:p>
            <a:pPr algn="just"/>
            <a:r>
              <a:rPr lang="ru-RU" dirty="0">
                <a:latin typeface="Times New Roman" panose="02020603050405020304" pitchFamily="18" charset="0"/>
                <a:cs typeface="Times New Roman" panose="02020603050405020304" pitchFamily="18" charset="0"/>
              </a:rPr>
              <a:t>https://spimex.com/upload/iblock/f75/1bqrvshbqkwxc8oga8dh5i1d8rqsn6vd.pdf</a:t>
            </a:r>
          </a:p>
          <a:p>
            <a:endParaRPr lang="ru-RU" dirty="0"/>
          </a:p>
        </p:txBody>
      </p:sp>
    </p:spTree>
    <p:extLst>
      <p:ext uri="{BB962C8B-B14F-4D97-AF65-F5344CB8AC3E}">
        <p14:creationId xmlns:p14="http://schemas.microsoft.com/office/powerpoint/2010/main" val="39755507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как объектов биржевой торговли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Торги природным газом стартовали на </a:t>
            </a:r>
            <a:r>
              <a:rPr lang="ru-RU" dirty="0" err="1">
                <a:latin typeface="Times New Roman" panose="02020603050405020304" pitchFamily="18" charset="0"/>
                <a:cs typeface="Times New Roman" panose="02020603050405020304" pitchFamily="18" charset="0"/>
              </a:rPr>
              <a:t>СПбМТСБ</a:t>
            </a:r>
            <a:r>
              <a:rPr lang="ru-RU" dirty="0">
                <a:latin typeface="Times New Roman" panose="02020603050405020304" pitchFamily="18" charset="0"/>
                <a:cs typeface="Times New Roman" panose="02020603050405020304" pitchFamily="18" charset="0"/>
              </a:rPr>
              <a:t> в 2014 году. Согласно информации, размещенной на сайте АО «</a:t>
            </a:r>
            <a:r>
              <a:rPr lang="ru-RU" dirty="0" err="1">
                <a:latin typeface="Times New Roman" panose="02020603050405020304" pitchFamily="18" charset="0"/>
                <a:cs typeface="Times New Roman" panose="02020603050405020304" pitchFamily="18" charset="0"/>
              </a:rPr>
              <a:t>СПбМТСБ</a:t>
            </a:r>
            <a:r>
              <a:rPr lang="ru-RU" dirty="0">
                <a:latin typeface="Times New Roman" panose="02020603050405020304" pitchFamily="18" charset="0"/>
                <a:cs typeface="Times New Roman" panose="02020603050405020304" pitchFamily="18" charset="0"/>
              </a:rPr>
              <a:t>» среди ближайших задач развития данного биржевого сегмента – развитие системы коммерческой балансировки применительно к переборам и недопоставкам газа, в том числе путем внедрения центрального контрагента, запуск торгов «длинными» контрактами с поставкой газа на каждый месяц года, обеспечение реализации Национального плана развития конкуренции в Российской Федерации на 2022–2025 годы и Плана мероприятий развития организованной торговли на отдельных товарных рынках в 2023 – 2025 годы, повышение ликвидности торгов за счет запуска новых инструментов, расширения перечня балансовых пунктов и привлечения на них новых продавцов и покупателей, конкурентное ценообразование, формирование </a:t>
            </a:r>
            <a:r>
              <a:rPr lang="ru-RU" dirty="0" err="1">
                <a:latin typeface="Times New Roman" panose="02020603050405020304" pitchFamily="18" charset="0"/>
                <a:cs typeface="Times New Roman" panose="02020603050405020304" pitchFamily="18" charset="0"/>
              </a:rPr>
              <a:t>транспарентных</a:t>
            </a:r>
            <a:r>
              <a:rPr lang="ru-RU" dirty="0">
                <a:latin typeface="Times New Roman" panose="02020603050405020304" pitchFamily="18" charset="0"/>
                <a:cs typeface="Times New Roman" panose="02020603050405020304" pitchFamily="18" charset="0"/>
              </a:rPr>
              <a:t> рыночных ценовых индикаторов газа, повышение прозрачности отрасли. </a:t>
            </a:r>
          </a:p>
          <a:p>
            <a:pPr algn="just"/>
            <a:r>
              <a:rPr lang="ru-RU" dirty="0">
                <a:latin typeface="Times New Roman" panose="02020603050405020304" pitchFamily="18" charset="0"/>
                <a:cs typeface="Times New Roman" panose="02020603050405020304" pitchFamily="18" charset="0"/>
              </a:rPr>
              <a:t>https://spimex.com/markets/gas/portrait/</a:t>
            </a:r>
          </a:p>
          <a:p>
            <a:endParaRPr lang="ru-RU" dirty="0"/>
          </a:p>
        </p:txBody>
      </p:sp>
    </p:spTree>
    <p:extLst>
      <p:ext uri="{BB962C8B-B14F-4D97-AF65-F5344CB8AC3E}">
        <p14:creationId xmlns:p14="http://schemas.microsoft.com/office/powerpoint/2010/main" val="40430002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как объектов биржевой торговли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газом природным установлены в Правилах проведения организованных торгов в секции «Газ природный» АО «</a:t>
            </a:r>
            <a:r>
              <a:rPr lang="ru-RU" dirty="0" err="1">
                <a:latin typeface="Times New Roman" panose="02020603050405020304" pitchFamily="18" charset="0"/>
                <a:cs typeface="Times New Roman" panose="02020603050405020304" pitchFamily="18" charset="0"/>
              </a:rPr>
              <a:t>СПбМТСБ</a:t>
            </a:r>
            <a:r>
              <a:rPr lang="ru-RU" dirty="0">
                <a:latin typeface="Times New Roman" panose="02020603050405020304" pitchFamily="18" charset="0"/>
                <a:cs typeface="Times New Roman" panose="02020603050405020304" pitchFamily="18" charset="0"/>
              </a:rPr>
              <a:t>», утвержденных Советом директоров  Акционерного общества «</a:t>
            </a:r>
            <a:r>
              <a:rPr lang="ru-RU" dirty="0" err="1">
                <a:latin typeface="Times New Roman" panose="02020603050405020304" pitchFamily="18" charset="0"/>
                <a:cs typeface="Times New Roman" panose="02020603050405020304" pitchFamily="18" charset="0"/>
              </a:rPr>
              <a:t>СанктПетербургская</a:t>
            </a:r>
            <a:r>
              <a:rPr lang="ru-RU" dirty="0">
                <a:latin typeface="Times New Roman" panose="02020603050405020304" pitchFamily="18" charset="0"/>
                <a:cs typeface="Times New Roman" panose="02020603050405020304" pitchFamily="18" charset="0"/>
              </a:rPr>
              <a:t> Международная  Товарно-сырьевая Биржа» «28» марта 2025 г.  (Протокол № 229 от 28.03.2025) </a:t>
            </a:r>
          </a:p>
          <a:p>
            <a:pPr algn="just"/>
            <a:r>
              <a:rPr lang="ru-RU" dirty="0" smtClean="0">
                <a:latin typeface="Times New Roman" panose="02020603050405020304" pitchFamily="18" charset="0"/>
                <a:cs typeface="Times New Roman" panose="02020603050405020304" pitchFamily="18" charset="0"/>
                <a:hlinkClick r:id="rId2"/>
              </a:rPr>
              <a:t>https</a:t>
            </a:r>
            <a:r>
              <a:rPr lang="ru-RU" dirty="0">
                <a:latin typeface="Times New Roman" panose="02020603050405020304" pitchFamily="18" charset="0"/>
                <a:cs typeface="Times New Roman" panose="02020603050405020304" pitchFamily="18" charset="0"/>
                <a:hlinkClick r:id="rId2"/>
              </a:rPr>
              <a:t>://spimex.com/markets/gas/documents</a:t>
            </a:r>
            <a:r>
              <a:rPr lang="ru-RU"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849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транспортировке, перевозке, передаче</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энергетических ресурсов как объекта отношений по транспортировке, перевозке, передаче обусловлены природными свойствами энергетических ресурсов.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Необходимо также учитывать, что деятельность по передаче электрической энергии, по передаче тепловой энергии, транспортировке газа по трубопроводам, нефти по магистральным трубопроводам относится к сферам деятельности субъектов естественных монополий в соответствии с  Федерального закона от 17.08.1995 N 147-ФЗ  «О естественных монополиях». Особенности правового режима указанных энергетических ресурсов как объектов отношений, отнесенных к сферам деятельности естественных монополий, установлены в Федеральном законе «О естественных монополиях» и соответствующих подзаконных  нормативных правовых актах.</a:t>
            </a:r>
          </a:p>
          <a:p>
            <a:endParaRPr lang="ru-RU" dirty="0"/>
          </a:p>
        </p:txBody>
      </p:sp>
    </p:spTree>
    <p:extLst>
      <p:ext uri="{BB962C8B-B14F-4D97-AF65-F5344CB8AC3E}">
        <p14:creationId xmlns:p14="http://schemas.microsoft.com/office/powerpoint/2010/main" val="4043797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транспортировке, перевозке, передаче</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t>	</a:t>
            </a:r>
            <a:r>
              <a:rPr lang="ru-RU" dirty="0">
                <a:latin typeface="Times New Roman" panose="02020603050405020304" pitchFamily="18" charset="0"/>
                <a:cs typeface="Times New Roman" panose="02020603050405020304" pitchFamily="18" charset="0"/>
              </a:rPr>
              <a:t>Так, в соответствии с требованиями к договору об указании услуги по транспортировке нефти, установленными Правилами обеспечения недискриминационного доступа к услугам субъектов естественных монополий по транспортировке нефти (нефтепродуктов) по магистральным трубопроводам в Российской </a:t>
            </a:r>
            <a:r>
              <a:rPr lang="ru-RU" dirty="0" smtClean="0">
                <a:latin typeface="Times New Roman" panose="02020603050405020304" pitchFamily="18" charset="0"/>
                <a:cs typeface="Times New Roman" panose="02020603050405020304" pitchFamily="18" charset="0"/>
              </a:rPr>
              <a:t>Федерации, </a:t>
            </a:r>
            <a:r>
              <a:rPr lang="ru-RU" dirty="0">
                <a:latin typeface="Times New Roman" panose="02020603050405020304" pitchFamily="18" charset="0"/>
                <a:cs typeface="Times New Roman" panose="02020603050405020304" pitchFamily="18" charset="0"/>
              </a:rPr>
              <a:t>утвержденными Постановление Правительства РФ от 31.05.2025 N </a:t>
            </a:r>
            <a:r>
              <a:rPr lang="ru-RU" dirty="0" smtClean="0">
                <a:latin typeface="Times New Roman" panose="02020603050405020304" pitchFamily="18" charset="0"/>
                <a:cs typeface="Times New Roman" panose="02020603050405020304" pitchFamily="18" charset="0"/>
              </a:rPr>
              <a:t>825 «Об </a:t>
            </a:r>
            <a:r>
              <a:rPr lang="ru-RU" dirty="0">
                <a:latin typeface="Times New Roman" panose="02020603050405020304" pitchFamily="18" charset="0"/>
                <a:cs typeface="Times New Roman" panose="02020603050405020304" pitchFamily="18" charset="0"/>
              </a:rPr>
              <a:t>обеспечении недискриминационного доступа к услугам субъектов естественных монополий по транспортировке нефти (нефтепродуктов) по магистральным трубопроводам в Российской </a:t>
            </a:r>
            <a:r>
              <a:rPr lang="ru-RU" dirty="0" smtClean="0">
                <a:latin typeface="Times New Roman" panose="02020603050405020304" pitchFamily="18" charset="0"/>
                <a:cs typeface="Times New Roman" panose="02020603050405020304" pitchFamily="18" charset="0"/>
              </a:rPr>
              <a:t>Федерации».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2703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транспортировке, перевозке, передаче</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r>
              <a:rPr lang="ru-RU" sz="3000" dirty="0">
                <a:latin typeface="Times New Roman" panose="02020603050405020304" pitchFamily="18" charset="0"/>
                <a:cs typeface="Times New Roman" panose="02020603050405020304" pitchFamily="18" charset="0"/>
              </a:rPr>
              <a:t>Постановление Правительства РФ от 16.05.2014 N 451 «Об утверждении Правил учета нефти» </a:t>
            </a:r>
          </a:p>
          <a:p>
            <a:r>
              <a:rPr lang="ru-RU" sz="3000" dirty="0">
                <a:latin typeface="Times New Roman" panose="02020603050405020304" pitchFamily="18" charset="0"/>
                <a:cs typeface="Times New Roman" panose="02020603050405020304" pitchFamily="18" charset="0"/>
              </a:rPr>
              <a:t>Приказ Минэнерго России от 15.08.2014 N 529 «Об утверждении форм по учету нефти»</a:t>
            </a:r>
          </a:p>
          <a:p>
            <a:pPr marL="342900" lvl="1" indent="-342900" algn="just">
              <a:buFont typeface="Arial" panose="020B0604020202020204" pitchFamily="34" charset="0"/>
              <a:buChar char="•"/>
            </a:pPr>
            <a:r>
              <a:rPr lang="ru-RU" sz="3000" dirty="0">
                <a:latin typeface="Times New Roman" panose="02020603050405020304" pitchFamily="18" charset="0"/>
                <a:cs typeface="Times New Roman" panose="02020603050405020304" pitchFamily="18" charset="0"/>
              </a:rPr>
              <a:t>Приказ Минэнерго России № 1035, Минтранса России № 412 от 15.11.2018 утверждены нормы естественной убыли нефти и нефтепродуктов при перевозке железнодорожным, автомобильным, водным видами транспорта и в смешанном железнодорожно-водном сообщении.</a:t>
            </a:r>
          </a:p>
          <a:p>
            <a:r>
              <a:rPr lang="ru-RU" dirty="0"/>
              <a:t> </a:t>
            </a:r>
          </a:p>
          <a:p>
            <a:endParaRPr lang="ru-RU" dirty="0"/>
          </a:p>
          <a:p>
            <a:pPr marL="342900" lvl="1" indent="-342900">
              <a:buFont typeface="Arial" panose="020B0604020202020204" pitchFamily="34" charset="0"/>
              <a:buChar char="•"/>
            </a:pPr>
            <a:endParaRPr lang="ru-RU" dirty="0">
              <a:latin typeface="Times New Roman" panose="02020603050405020304" pitchFamily="18" charset="0"/>
              <a:cs typeface="Times New Roman" panose="02020603050405020304" pitchFamily="18" charset="0"/>
            </a:endParaRPr>
          </a:p>
          <a:p>
            <a:pPr marL="342900" lvl="1" indent="-342900">
              <a:buFont typeface="Arial" panose="020B0604020202020204" pitchFamily="34" charset="0"/>
              <a:buChar char="•"/>
            </a:pP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7675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Autofit/>
          </a:bodyPr>
          <a:lstStyle/>
          <a:p>
            <a:r>
              <a:rPr lang="ru-RU" sz="2400" b="1" dirty="0">
                <a:latin typeface="Times New Roman" panose="02020603050405020304" pitchFamily="18" charset="0"/>
                <a:cs typeface="Times New Roman" panose="02020603050405020304" pitchFamily="18" charset="0"/>
              </a:rPr>
              <a:t>Общая характеристика и особенности правового регулирования частноправовых отношений в сфере энергетики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a:t>
            </a:r>
            <a:r>
              <a:rPr lang="ru-RU" sz="9600" dirty="0">
                <a:latin typeface="Times New Roman" panose="02020603050405020304" pitchFamily="18" charset="0"/>
                <a:cs typeface="Times New Roman" panose="02020603050405020304" pitchFamily="18" charset="0"/>
              </a:rPr>
              <a:t>Единого унифицированного акта, закрепляющего требования в отношении какого-либо из отмеченных элементов системы правового регулирования, нет. Нормы, определяющие содержание правовых режимов объектов частноправовых отношений, правового положения субъектов частноправовых отношений, договорного регулирования содержатся в различных источниках энергетического права. В то же время есть определенные тенденции к унификации положений на законодательном уровне. Отдельные положения закреплены в том числе в Гражданском кодексе Российской Федерации, Жилищном кодекса Российской Федерации, в специальных федеральных законах</a:t>
            </a:r>
            <a:r>
              <a:rPr lang="ru-RU" sz="8000" dirty="0">
                <a:latin typeface="Times New Roman" panose="02020603050405020304" pitchFamily="18" charset="0"/>
                <a:cs typeface="Times New Roman" panose="02020603050405020304" pitchFamily="18" charset="0"/>
              </a:rPr>
              <a:t>.</a:t>
            </a:r>
          </a:p>
          <a:p>
            <a:pPr marL="0" indent="0" algn="just">
              <a:buNone/>
            </a:pPr>
            <a:r>
              <a:rPr lang="ru-RU" sz="8000" dirty="0">
                <a:latin typeface="Times New Roman" panose="02020603050405020304" pitchFamily="18" charset="0"/>
                <a:cs typeface="Times New Roman" panose="02020603050405020304" pitchFamily="18" charset="0"/>
              </a:rPr>
              <a:t>	</a:t>
            </a:r>
            <a:endParaRPr lang="ru-RU" sz="8000" dirty="0"/>
          </a:p>
        </p:txBody>
      </p:sp>
    </p:spTree>
    <p:extLst>
      <p:ext uri="{BB962C8B-B14F-4D97-AF65-F5344CB8AC3E}">
        <p14:creationId xmlns:p14="http://schemas.microsoft.com/office/powerpoint/2010/main" val="31519970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транспортировке, перевозке, передаче</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электрической энергии как объекта отношений по передаче, устанавливаются Правилами недискриминационного доступа к услугам по передаче электрической энергии и оказания этих услуг, утвержденными Постановление Правительства РФ от 27.12.2004 № 861 "Об утверждении Правил недискриминационного доступа к услугам по передаче электрической энергии и оказания этих услуг, Правил недискриминационного доступа к услугам по оперативно-диспетчерскому управлению в электроэнергетике и оказания этих услуг, Правил недискриминационного доступа к услугам администратора торговой системы оптового рынка и оказания этих услуг и Правил технологического присоединения </a:t>
            </a:r>
            <a:r>
              <a:rPr lang="ru-RU" dirty="0" err="1">
                <a:latin typeface="Times New Roman" panose="02020603050405020304" pitchFamily="18" charset="0"/>
                <a:cs typeface="Times New Roman" panose="02020603050405020304" pitchFamily="18" charset="0"/>
              </a:rPr>
              <a:t>энергопринимающих</a:t>
            </a:r>
            <a:r>
              <a:rPr lang="ru-RU" dirty="0">
                <a:latin typeface="Times New Roman" panose="02020603050405020304" pitchFamily="18" charset="0"/>
                <a:cs typeface="Times New Roman" panose="02020603050405020304" pitchFamily="18" charset="0"/>
              </a:rPr>
              <a:t> устройств потребителей электрической энергии, объектов по производству электрической энергии, а также объектов электросетевого хозяйства, принадлежащих сетевым организациям и иным лицам, к электрическим сетям".</a:t>
            </a:r>
          </a:p>
          <a:p>
            <a:endParaRPr lang="ru-RU" dirty="0"/>
          </a:p>
        </p:txBody>
      </p:sp>
    </p:spTree>
    <p:extLst>
      <p:ext uri="{BB962C8B-B14F-4D97-AF65-F5344CB8AC3E}">
        <p14:creationId xmlns:p14="http://schemas.microsoft.com/office/powerpoint/2010/main" val="8983181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 как объектов отношений по транспортировке, перевозке, передаче</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Условия и порядок доступа независимых организаций на территории Российской Федерации к газотранспортной системе ОАО "Газпром" для снабжения газом потребителей Российской Федерации установлены Постановлением Правительства Российской Федерации от 14.07.1997 № 858 «Об обеспечении доступа независимых организаций к газотранспортной системе открытого акционерного общества «Газпром». Согласно п.5 Положения об обеспечении доступа независимых организаций к газотранспортной системе открытого акционерного общества "Газпром" доступ независимых организаций к газотранспортной системе ОАО «Газпром» осуществляется на основании договоров, заключаемых этими организациями с ОАО "Газпром" или по поручению ОАО "Газпром" - с его газотранспортными организациями при соблюдении следующих условий: (1) наличие свободных мощностей в газотранспортной системе от места подключения до места отбора газа на предлагаемый поставщиком газа период поставки газа; (2) соответствие качества и параметров поставляемого газа стандартам и действующим в системе ОАО "Газпром" техническим условиям и другим нормативно - техническим документам; (3) наличие к предлагаемой поставщиком газа дате начала поставки газа подводящих газопроводов у поставщиков и газопроводов - отводов к покупателям с пунктами учета и контроля качества газа.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5347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1143000"/>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ru-RU" sz="3200" b="1" dirty="0">
                <a:latin typeface="Times New Roman" panose="02020603050405020304" pitchFamily="18" charset="0"/>
                <a:cs typeface="Times New Roman" panose="02020603050405020304" pitchFamily="18" charset="0"/>
              </a:rPr>
              <a:t>Правовой режим энергетических ресурсов как объектов внешнеэкономических сделок</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энергетических ресурсов как объекта внешнеэкономических сделок установлены в различных нормативных правовых актах.</a:t>
            </a:r>
          </a:p>
          <a:p>
            <a:pPr algn="just"/>
            <a:r>
              <a:rPr lang="ru-RU" dirty="0">
                <a:latin typeface="Times New Roman" panose="02020603050405020304" pitchFamily="18" charset="0"/>
                <a:cs typeface="Times New Roman" panose="02020603050405020304" pitchFamily="18" charset="0"/>
              </a:rPr>
              <a:t>Федеральный закон от 08.12.2003 № 164-ФЗ «Об основах государственного регулирования внешнеторговой деятельности» определяет основы государственного регулирования внешнеторговой деятельности, полномочия Российской Федерации и субъектов Российской Федерации в области внешнеторговой деятельности в целях обеспечения благоприятных условий для внешнеторговой деятельности, а также защиты экономических и политических интересов Российской Федерации, содержит определение понятия товара, под которым понимается являющиеся предметом внешнеторговой деятельности движимое имущество, отнесенные к недвижимому имуществу воздушные суда, суда внутреннего плавания и смешанного (река-море) плавания и космические объекты, а также электрическая энергия и другие виды энергии.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48807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энергетических ресурсов как объектов внешнеэкономических сделок</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энергетических ресурсов как объектов внешнеэкономических сделок установлены также Законом Российской Федерации от 21.05.1993 № 5003-1 «О таможенном тарифе», Федеральным законом от 03.08.2018 № 289-ФЗ «О таможенном регулировании в Российской Федерации и о внесении изменений в отдельные законодательные акты Российской Федерации», Федеральным законом от 10.12.2003 № 173-ФЗ «О валютном регулировании и валютном контроле», Федеральным законом от 18.07.2006 № 117-ФЗ «Об экспорте газа», Федеральным законом от 26.03.2003 № 35-ФЗ «Об электроэнергетике», Федеральным законом от 21.11.1995 № 170-ФЗ «Об использовании атомной энергии» и др. </a:t>
            </a:r>
          </a:p>
        </p:txBody>
      </p:sp>
    </p:spTree>
    <p:extLst>
      <p:ext uri="{BB962C8B-B14F-4D97-AF65-F5344CB8AC3E}">
        <p14:creationId xmlns:p14="http://schemas.microsoft.com/office/powerpoint/2010/main" val="32492812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энергетических ресурсов как объектов внешнеэкономических сделок</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На уровне подзаконных нормативных правовых актов следует отметить в том числе: Постановление Правительства РФ от 16.07.2022 N 1285 «Об утверждении списка ядерных материалов, оборудования, специальных неядерных материалов и соответствующих технологий, подпадающих под экспортный контроль»;  Постановление Правительства РФ от 09.08.2014 № 785 «Об утверждении Правил предоставления информации об экспорте газа», Постановление Правительства РФ от 29.03.2013 N 276 «О расчете ставок вывозных таможенных пошлин на нефть сырую и отдельные категории товаров, выработанных из нефти, и признании утратившими силу некоторых решений Правительства Российской Федерации», Постановление Правительства Российской Федерации от 15.12.2000 № 973 «Об экспорте и импорте ядерных материалов, оборудования, специальных неядерных материалов и соответствующих технологий» и др.</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3966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энергетических ресурсов как объектов внешнеэкономических сделок</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газа установлены также в специальном законодательстве,  принятым в связи с введением ограничительных мер в отношении граждан Российской Федерации и российских юридических лиц, в целях защиты национальных интересов Российской Федерации и в соответствии с федеральными законами от 30 декабря 2006 г. N 281-ФЗ «О специальных экономических мерах и принудительных мерах», от 28 декабря 2010 г. N 390-ФЗ «О безопасности» и от 4 июня 2018 г. N 127-ФЗ «О мерах воздействия (противодействия) на недружественные действия Соединенных Штатов Америки и иных иностранных государств». В качестве примера можно привести Указ Президента Российской Федерации от 31.03.2022 N 172 «О специальном порядке исполнения иностранными покупателями обязательств перед российскими поставщиками природного газа», в соответствии с которым предусматривается, что оплата по внешнеторговым контрактам на поставку природного газа, производится в рублях. </a:t>
            </a:r>
          </a:p>
          <a:p>
            <a:endParaRPr lang="ru-RU" dirty="0"/>
          </a:p>
        </p:txBody>
      </p:sp>
    </p:spTree>
    <p:extLst>
      <p:ext uri="{BB962C8B-B14F-4D97-AF65-F5344CB8AC3E}">
        <p14:creationId xmlns:p14="http://schemas.microsoft.com/office/powerpoint/2010/main" val="42658263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Энергетические объекты используются для добычи, производства, передачи, транспортировки, переработки, хранения энергетических ресурсов.</a:t>
            </a:r>
          </a:p>
          <a:p>
            <a:pPr marL="0" indent="0" algn="just">
              <a:buNone/>
            </a:pPr>
            <a:r>
              <a:rPr lang="ru-RU" sz="2000" dirty="0">
                <a:latin typeface="Times New Roman" panose="02020603050405020304" pitchFamily="18" charset="0"/>
                <a:cs typeface="Times New Roman" panose="02020603050405020304" pitchFamily="18" charset="0"/>
              </a:rPr>
              <a:t>	Энергетическая инфраструктура Российской Федерации, основу которой составляют Единая энергетическая система России, Единая система газоснабжения, система магистральных трубопроводов для транспортировки нефти и нефтепродуктов, является одной из самых протяженных в мире и функционирует в различных природно-климатических условиях - от арктической до субтропической зоны  (указано в Энергетической стратегии Российской Федерации на период до 2050 года).</a:t>
            </a:r>
          </a:p>
          <a:p>
            <a:pPr marL="0" indent="0">
              <a:buNone/>
            </a:pP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63940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0" indent="0" algn="just">
              <a:buNone/>
            </a:pPr>
            <a:r>
              <a:rPr lang="ru-RU" dirty="0">
                <a:latin typeface="Times New Roman" panose="02020603050405020304" pitchFamily="18" charset="0"/>
                <a:cs typeface="Times New Roman" panose="02020603050405020304" pitchFamily="18" charset="0"/>
              </a:rPr>
              <a:t>Особенности правового режима энергетических объектов обусловлены функциональным назначением и предусматриваются в законодательных, подзаконных нормативных правовых актов, международных договорах, локальных актах.</a:t>
            </a:r>
          </a:p>
          <a:p>
            <a:pPr marL="0" indent="0" algn="just">
              <a:buNone/>
            </a:pP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Специфика правового режима энергетических объектов распространяется на весь «жизненный цикл» таких объектов, включая стадии проектирования, строительства, эксплуатации, модернизации, реконструкции, ремонта, вывода из эксплуатации</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	Содержание правового режима энергетических объектов складывается из требований к энергетическим объектам как к объектам отношений в том числе по проектированию, строительству, как к объектам недвижимого или движимого имущества, как объектам отношений по купле-продаже, аренде, перевозке, страхованию,  эксплуатации на внутреннем рынке и как к объектам внешнеэкономических сделок.</a:t>
            </a:r>
          </a:p>
          <a:p>
            <a:endParaRPr lang="ru-RU" dirty="0"/>
          </a:p>
        </p:txBody>
      </p:sp>
    </p:spTree>
    <p:extLst>
      <p:ext uri="{BB962C8B-B14F-4D97-AF65-F5344CB8AC3E}">
        <p14:creationId xmlns:p14="http://schemas.microsoft.com/office/powerpoint/2010/main" val="1668730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КЛАССИФИКАЦИИ ЭНЕРГЕТИЧЕСКИХ ОБЪЕКТОВ</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По функциональному значению энергетические объекты могут быть условно классифицированы на следующие группы</a:t>
            </a:r>
            <a:r>
              <a:rPr lang="ru-RU" sz="2000" dirty="0">
                <a:latin typeface="Times New Roman" panose="02020603050405020304" pitchFamily="18" charset="0"/>
                <a:cs typeface="Times New Roman" panose="02020603050405020304" pitchFamily="18" charset="0"/>
              </a:rPr>
              <a:t>:</a:t>
            </a:r>
          </a:p>
          <a:p>
            <a:pPr marL="0" indent="0" algn="just">
              <a:buNone/>
            </a:pPr>
            <a:endParaRPr lang="ru-RU" sz="2000" dirty="0">
              <a:latin typeface="Times New Roman" panose="02020603050405020304" pitchFamily="18" charset="0"/>
              <a:cs typeface="Times New Roman" panose="02020603050405020304" pitchFamily="18" charset="0"/>
            </a:endParaRPr>
          </a:p>
          <a:p>
            <a:pPr marL="0" lvl="0" indent="0" algn="just">
              <a:buNone/>
            </a:pP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Объекты, используемые для поиска и добычи энергетических ресурсов;</a:t>
            </a:r>
          </a:p>
          <a:p>
            <a:pPr marL="0" lvl="0" indent="0" algn="just">
              <a:buNone/>
            </a:pP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Объекты, используемые для производства энергии;</a:t>
            </a:r>
          </a:p>
          <a:p>
            <a:pPr marL="0" lvl="0" indent="0" algn="just">
              <a:buNone/>
            </a:pPr>
            <a:r>
              <a:rPr lang="ru-RU" sz="2000" dirty="0">
                <a:latin typeface="Times New Roman" panose="02020603050405020304" pitchFamily="18" charset="0"/>
                <a:cs typeface="Times New Roman" panose="02020603050405020304" pitchFamily="18" charset="0"/>
              </a:rPr>
              <a:t>►	Объекты, используемые для переработки энергетических ресурсов;</a:t>
            </a:r>
          </a:p>
          <a:p>
            <a:pPr marL="0" lvl="0" indent="0" algn="just">
              <a:buNone/>
            </a:pPr>
            <a:r>
              <a:rPr lang="ru-RU" sz="2000" dirty="0">
                <a:latin typeface="Times New Roman" panose="02020603050405020304" pitchFamily="18" charset="0"/>
                <a:cs typeface="Times New Roman" panose="02020603050405020304" pitchFamily="18" charset="0"/>
              </a:rPr>
              <a:t>►	Объекты, используемые для транспортировки, передачи, перевозки  энергетических ресурсов;</a:t>
            </a:r>
          </a:p>
          <a:p>
            <a:pPr marL="0" lvl="0" indent="0" algn="just">
              <a:buNone/>
            </a:pPr>
            <a:r>
              <a:rPr lang="ru-RU" sz="2000" dirty="0">
                <a:latin typeface="Times New Roman" panose="02020603050405020304" pitchFamily="18" charset="0"/>
                <a:cs typeface="Times New Roman" panose="02020603050405020304" pitchFamily="18" charset="0"/>
              </a:rPr>
              <a:t>►	Объекты, используемые для поставки, купли-продажи энергетических ресурсов;</a:t>
            </a:r>
          </a:p>
          <a:p>
            <a:pPr marL="0" lvl="0" indent="0" algn="just">
              <a:buNone/>
            </a:pPr>
            <a:r>
              <a:rPr lang="ru-RU" sz="2000" dirty="0">
                <a:latin typeface="Times New Roman" panose="02020603050405020304" pitchFamily="18" charset="0"/>
                <a:cs typeface="Times New Roman" panose="02020603050405020304" pitchFamily="18" charset="0"/>
              </a:rPr>
              <a:t>►	Объекты, используемые для хранения энергетических ресурсов.</a:t>
            </a:r>
          </a:p>
          <a:p>
            <a:pPr marL="0" lvl="0" indent="0">
              <a:buNone/>
            </a:pPr>
            <a:endParaRPr lang="ru-RU" sz="1500" dirty="0">
              <a:latin typeface="Times New Roman" panose="02020603050405020304" pitchFamily="18" charset="0"/>
              <a:cs typeface="Times New Roman" panose="02020603050405020304" pitchFamily="18" charset="0"/>
            </a:endParaRPr>
          </a:p>
          <a:p>
            <a:pPr marL="0" lvl="0" indent="0">
              <a:buNone/>
            </a:pPr>
            <a:endParaRPr lang="ru-RU" sz="1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622747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КЛАССИФИКАЦИИ ЭНЕРГЕТИЧЕСКИХ ОБЪЕКТОВ</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marL="0" indent="0">
              <a:buNone/>
            </a:pPr>
            <a:r>
              <a:rPr lang="ru-RU" b="1" dirty="0">
                <a:latin typeface="Times New Roman" panose="02020603050405020304" pitchFamily="18" charset="0"/>
                <a:cs typeface="Times New Roman" panose="02020603050405020304" pitchFamily="18" charset="0"/>
              </a:rPr>
              <a:t>Энергетические объекты также могут быть условно классифицированы на несколько групп  по отраслевому признаку</a:t>
            </a:r>
            <a:r>
              <a:rPr lang="ru-RU" dirty="0">
                <a:latin typeface="Times New Roman" panose="02020603050405020304" pitchFamily="18" charset="0"/>
                <a:cs typeface="Times New Roman" panose="02020603050405020304" pitchFamily="18" charset="0"/>
              </a:rPr>
              <a:t>:</a:t>
            </a:r>
          </a:p>
          <a:p>
            <a:pPr lvl="0"/>
            <a:r>
              <a:rPr lang="ru-RU" dirty="0">
                <a:latin typeface="Times New Roman" panose="02020603050405020304" pitchFamily="18" charset="0"/>
                <a:cs typeface="Times New Roman" panose="02020603050405020304" pitchFamily="18" charset="0"/>
              </a:rPr>
              <a:t>Объекты электроэнергетики;</a:t>
            </a:r>
          </a:p>
          <a:p>
            <a:pPr lvl="0"/>
            <a:r>
              <a:rPr lang="ru-RU" dirty="0">
                <a:latin typeface="Times New Roman" panose="02020603050405020304" pitchFamily="18" charset="0"/>
                <a:cs typeface="Times New Roman" panose="02020603050405020304" pitchFamily="18" charset="0"/>
              </a:rPr>
              <a:t>Объекты тепловой энергетики;</a:t>
            </a:r>
          </a:p>
          <a:p>
            <a:pPr lvl="0"/>
            <a:r>
              <a:rPr lang="ru-RU" dirty="0">
                <a:latin typeface="Times New Roman" panose="02020603050405020304" pitchFamily="18" charset="0"/>
                <a:cs typeface="Times New Roman" panose="02020603050405020304" pitchFamily="18" charset="0"/>
              </a:rPr>
              <a:t>Объекты газовой отрасли;</a:t>
            </a:r>
          </a:p>
          <a:p>
            <a:pPr lvl="0"/>
            <a:r>
              <a:rPr lang="ru-RU" dirty="0">
                <a:latin typeface="Times New Roman" panose="02020603050405020304" pitchFamily="18" charset="0"/>
                <a:cs typeface="Times New Roman" panose="02020603050405020304" pitchFamily="18" charset="0"/>
              </a:rPr>
              <a:t>Объекты нефтяной отрасли;</a:t>
            </a:r>
          </a:p>
          <a:p>
            <a:pPr lvl="0"/>
            <a:r>
              <a:rPr lang="ru-RU" dirty="0">
                <a:latin typeface="Times New Roman" panose="02020603050405020304" pitchFamily="18" charset="0"/>
                <a:cs typeface="Times New Roman" panose="02020603050405020304" pitchFamily="18" charset="0"/>
              </a:rPr>
              <a:t>Объекты угольной отрасли;</a:t>
            </a:r>
          </a:p>
          <a:p>
            <a:pPr lvl="0"/>
            <a:r>
              <a:rPr lang="ru-RU" dirty="0">
                <a:latin typeface="Times New Roman" panose="02020603050405020304" pitchFamily="18" charset="0"/>
                <a:cs typeface="Times New Roman" panose="02020603050405020304" pitchFamily="18" charset="0"/>
              </a:rPr>
              <a:t>Объекты атомной отрасли.</a:t>
            </a: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912531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Autofit/>
          </a:bodyPr>
          <a:lstStyle/>
          <a:p>
            <a:r>
              <a:rPr lang="ru-RU" sz="2400" b="1" dirty="0">
                <a:latin typeface="Times New Roman" panose="02020603050405020304" pitchFamily="18" charset="0"/>
                <a:cs typeface="Times New Roman" panose="02020603050405020304" pitchFamily="18" charset="0"/>
              </a:rPr>
              <a:t>Общая характеристика и особенности правового регулирования частноправовых отношений в сфере энергетики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pPr marL="0" indent="0" algn="just">
              <a:buNone/>
            </a:pPr>
            <a:r>
              <a:rPr lang="ru-RU" dirty="0">
                <a:latin typeface="Times New Roman" panose="02020603050405020304" pitchFamily="18" charset="0"/>
                <a:cs typeface="Times New Roman" panose="02020603050405020304" pitchFamily="18" charset="0"/>
              </a:rPr>
              <a:t>В качестве примеров можно привести также: Федеральный закон от 23.11.2009 N 261-ФЗ «Об энергосбережении и о повышении энергетической эффективности и о внесении изменений в отдельные законодательные акты Российской Федерации», Федеральный закон от 03.11.2015 N 307-ФЗ «О внесении изменений в отдельные законодательные акты Российской Федерации в связи с укреплением платежной дисциплины потребителей энергетических ресурсов» и др. </a:t>
            </a:r>
          </a:p>
          <a:p>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4448047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КЛАССИФИКАЦИИ ЭНЕРГЕТИЧЕСКИХ ОБЪЕКТОВ</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15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Энергетические объекты могут быть классифицированы также на группы, в основе которой относимость объекта к недвижимому имуществу или движимому имуществу.</a:t>
            </a:r>
          </a:p>
          <a:p>
            <a:pPr marL="0" indent="0" algn="just">
              <a:buNone/>
            </a:pPr>
            <a:r>
              <a:rPr lang="ru-RU" sz="2000" dirty="0">
                <a:latin typeface="Times New Roman" panose="02020603050405020304" pitchFamily="18" charset="0"/>
                <a:cs typeface="Times New Roman" panose="02020603050405020304" pitchFamily="18" charset="0"/>
              </a:rPr>
              <a:t>●	Энергетические объекты могут быть классифицированы и с учетом критериев, установленных в Градостроительном Кодексе Российской Федерации, федеральных законах, например, Федеральном законе «О промышленной безопасности», Федеральном законе «О безопасности объектов топливно-энергетического комплекса». Категории объектов, предусмотренные данными законами необходимо учитывать при проектировании, строительстве, эксплуатации энергетических объектов.</a:t>
            </a:r>
          </a:p>
          <a:p>
            <a:pPr marL="0" indent="0" algn="just">
              <a:buNone/>
            </a:pPr>
            <a:endParaRPr lang="ru-RU" sz="2000" dirty="0"/>
          </a:p>
        </p:txBody>
      </p:sp>
    </p:spTree>
    <p:extLst>
      <p:ext uri="{BB962C8B-B14F-4D97-AF65-F5344CB8AC3E}">
        <p14:creationId xmlns:p14="http://schemas.microsoft.com/office/powerpoint/2010/main" val="25758408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КЛАССИФИКАЦИИ ЭНЕРГЕТИЧЕСКИХ ОБЪЕКТОВ</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0" indent="0" algn="just">
              <a:buNone/>
            </a:pPr>
            <a:r>
              <a:rPr lang="ru-RU" dirty="0">
                <a:latin typeface="Times New Roman" panose="02020603050405020304" pitchFamily="18" charset="0"/>
                <a:cs typeface="Times New Roman" panose="02020603050405020304" pitchFamily="18" charset="0"/>
              </a:rPr>
              <a:t>Основные требования к правовому режиму энергетических объектов закреплены в отраслевом правовом регулировании, что обусловлено спецификой содержания энергетических объектов с учетом особенностей соответствующих энергетических ресурсов.</a:t>
            </a:r>
            <a:r>
              <a:rPr lang="ru-RU" dirty="0"/>
              <a:t> </a:t>
            </a:r>
            <a:r>
              <a:rPr lang="ru-RU" sz="2800" dirty="0">
                <a:latin typeface="Times New Roman" panose="02020603050405020304" pitchFamily="18" charset="0"/>
                <a:cs typeface="Times New Roman" panose="02020603050405020304" pitchFamily="18" charset="0"/>
              </a:rPr>
              <a:t>Особенности содержания правового режима энергетических объектов, установленные в отраслевом энергетическом законодательстве также охватывают весь жизненных цикл таких объектов, включая положения о праве собственности, порядку сдачи в аренду и ремонту и т.д.</a:t>
            </a:r>
          </a:p>
          <a:p>
            <a:pPr marL="0" indent="0" algn="just">
              <a:buNone/>
            </a:pPr>
            <a:r>
              <a:rPr lang="ru-RU" dirty="0">
                <a:latin typeface="Times New Roman" panose="02020603050405020304" pitchFamily="18" charset="0"/>
                <a:cs typeface="Times New Roman" panose="02020603050405020304" pitchFamily="18" charset="0"/>
              </a:rPr>
              <a:t>●	Следует отметить  также унификацию, проводимую на международном уровне (см. напр., положения Договора о Евразийском экономическом союзе; Соглашение между Правительством Российской Федерации и Правительством Турецкой Республики по проекту газопровода «Турецкий поток</a:t>
            </a:r>
            <a:r>
              <a:rPr lang="ru-RU" sz="2800" dirty="0">
                <a:latin typeface="Times New Roman" panose="02020603050405020304" pitchFamily="18" charset="0"/>
                <a:cs typeface="Times New Roman" panose="02020603050405020304" pitchFamily="18" charset="0"/>
              </a:rPr>
              <a:t>», Соглашение между Правительством Российской Федерации и Правительством Турецкой Республики о сотрудничестве в сфере строительства и эксплуатации атомной электростанции на площадке "</a:t>
            </a:r>
            <a:r>
              <a:rPr lang="ru-RU" sz="2800" dirty="0" err="1">
                <a:latin typeface="Times New Roman" panose="02020603050405020304" pitchFamily="18" charset="0"/>
                <a:cs typeface="Times New Roman" panose="02020603050405020304" pitchFamily="18" charset="0"/>
              </a:rPr>
              <a:t>Аккую</a:t>
            </a:r>
            <a:r>
              <a:rPr lang="ru-RU" sz="2800" dirty="0">
                <a:latin typeface="Times New Roman" panose="02020603050405020304" pitchFamily="18" charset="0"/>
                <a:cs typeface="Times New Roman" panose="02020603050405020304" pitchFamily="18" charset="0"/>
              </a:rPr>
              <a:t>" в Турецкой Республике)</a:t>
            </a:r>
          </a:p>
          <a:p>
            <a:endParaRPr lang="ru-RU" dirty="0"/>
          </a:p>
        </p:txBody>
      </p:sp>
    </p:spTree>
    <p:extLst>
      <p:ext uri="{BB962C8B-B14F-4D97-AF65-F5344CB8AC3E}">
        <p14:creationId xmlns:p14="http://schemas.microsoft.com/office/powerpoint/2010/main" val="693234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ru-RU" sz="3200" b="1" dirty="0">
                <a:latin typeface="Times New Roman" panose="02020603050405020304" pitchFamily="18" charset="0"/>
                <a:cs typeface="Times New Roman" panose="02020603050405020304" pitchFamily="18" charset="0"/>
              </a:rPr>
              <a:t>Особенности правового режима энергетических объектов</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Определения понятий энергетических объектов и особенности их правового режима наиболее детализировано закреплены также в отраслевом энергетическом законодательстве, в том числе на уровне федеральных законов, включая Федеральный закон от 26.03.2003 </a:t>
            </a:r>
            <a:r>
              <a:rPr lang="en-US" dirty="0">
                <a:latin typeface="Times New Roman" panose="02020603050405020304" pitchFamily="18" charset="0"/>
                <a:cs typeface="Times New Roman" panose="02020603050405020304" pitchFamily="18" charset="0"/>
              </a:rPr>
              <a:t>N</a:t>
            </a:r>
            <a:r>
              <a:rPr lang="ru-RU" dirty="0">
                <a:latin typeface="Times New Roman" panose="02020603050405020304" pitchFamily="18" charset="0"/>
                <a:cs typeface="Times New Roman" panose="02020603050405020304" pitchFamily="18" charset="0"/>
              </a:rPr>
              <a:t> 35-ФЗ «Об электроэнергетике», Федеральный закон от 31.03.1999 N 69-ФЗ «О газоснабжении в Российской Федерации», Федеральный закон от 27.07.2010 N 190-ФЗ «О теплоснабжении»,  Федеральный закон от 21.11.1995 N 170-ФЗ «Об использовании атомной энергии»,  а также на уровне подзаконных нормативных правовых актов.</a:t>
            </a:r>
          </a:p>
          <a:p>
            <a:endParaRPr lang="ru-RU" dirty="0"/>
          </a:p>
        </p:txBody>
      </p:sp>
    </p:spTree>
    <p:extLst>
      <p:ext uri="{BB962C8B-B14F-4D97-AF65-F5344CB8AC3E}">
        <p14:creationId xmlns:p14="http://schemas.microsoft.com/office/powerpoint/2010/main" val="329980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Особенности правового режима энергетических объектов</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Так, в Федеральном законе «Об использовании атомной энергии» под полным жизненным циклом объекта использования атомной энергии в зависимости от категории объекта применения данного Федерального закона понимаются размещение, проектирование (включая изыскания), конструирование, производство, сооружение или строительство (включая монтаж, наладку, ввод в эксплуатацию), эксплуатация, реконструкция, капитальный ремонт, вывод из эксплуатации (закрытие), транспортирование (перевозка), обращение, хранение, захоронение и утилизация объектов использования атомной энергии.</a:t>
            </a:r>
          </a:p>
          <a:p>
            <a:pPr algn="just"/>
            <a:r>
              <a:rPr lang="ru-RU" dirty="0">
                <a:latin typeface="Times New Roman" panose="02020603050405020304" pitchFamily="18" charset="0"/>
                <a:cs typeface="Times New Roman" panose="02020603050405020304" pitchFamily="18" charset="0"/>
              </a:rPr>
              <a:t>Ядерные установки могут находиться в федеральной собственности или в собственности российских юридических лиц, перечень которых утверждается Президентом Российской Федерации.</a:t>
            </a:r>
          </a:p>
          <a:p>
            <a:pPr algn="just"/>
            <a:r>
              <a:rPr lang="ru-RU" dirty="0">
                <a:latin typeface="Times New Roman" panose="02020603050405020304" pitchFamily="18" charset="0"/>
                <a:cs typeface="Times New Roman" panose="02020603050405020304" pitchFamily="18" charset="0"/>
              </a:rPr>
              <a:t>Пункты хранения могут находиться в федеральной собственности или в собственности российских юридических лиц, если федеральным законом не предусмотрено иное.</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3107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3200" b="1" dirty="0">
                <a:latin typeface="Times New Roman" panose="02020603050405020304" pitchFamily="18" charset="0"/>
                <a:cs typeface="Times New Roman" panose="02020603050405020304" pitchFamily="18" charset="0"/>
              </a:rPr>
              <a:t>Особенности правового режима энергетических объектов</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Согласно ст.8   Федерального закон от 26.03.2003 № 35-ФЗ  «Об электроэнергетике» с 1 января 2014 года не допускается передача в аренду организацией по управлению единой национальной (общероссийской) электрической сетью территориальным сетевым организациям объектов электросетевого хозяйства и (или) их частей, к которым технологически присоединены </a:t>
            </a:r>
            <a:r>
              <a:rPr lang="ru-RU" dirty="0" err="1">
                <a:latin typeface="Times New Roman" panose="02020603050405020304" pitchFamily="18" charset="0"/>
                <a:cs typeface="Times New Roman" panose="02020603050405020304" pitchFamily="18" charset="0"/>
              </a:rPr>
              <a:t>энергопринимающие</a:t>
            </a:r>
            <a:r>
              <a:rPr lang="ru-RU" dirty="0">
                <a:latin typeface="Times New Roman" panose="02020603050405020304" pitchFamily="18" charset="0"/>
                <a:cs typeface="Times New Roman" panose="02020603050405020304" pitchFamily="18" charset="0"/>
              </a:rPr>
              <a:t> устройства потребителей электрической энергии, за исключением случаев, предусмотренных пунктами 6, 7 и 8 настоящей статьи.</a:t>
            </a:r>
          </a:p>
          <a:p>
            <a:pPr algn="just"/>
            <a:r>
              <a:rPr lang="ru-RU" dirty="0">
                <a:latin typeface="Times New Roman" panose="02020603050405020304" pitchFamily="18" charset="0"/>
                <a:cs typeface="Times New Roman" panose="02020603050405020304" pitchFamily="18" charset="0"/>
              </a:rPr>
              <a:t>Передача в аренду организацией по управлению единой национальной (общероссийской) электрической сетью территориальным сетевым организациям объектов электросетевого хозяйства и (или) их частей, к которым технологически присоединены </a:t>
            </a:r>
            <a:r>
              <a:rPr lang="ru-RU" dirty="0" err="1">
                <a:latin typeface="Times New Roman" panose="02020603050405020304" pitchFamily="18" charset="0"/>
                <a:cs typeface="Times New Roman" panose="02020603050405020304" pitchFamily="18" charset="0"/>
              </a:rPr>
              <a:t>энергопринимающие</a:t>
            </a:r>
            <a:r>
              <a:rPr lang="ru-RU" dirty="0">
                <a:latin typeface="Times New Roman" panose="02020603050405020304" pitchFamily="18" charset="0"/>
                <a:cs typeface="Times New Roman" panose="02020603050405020304" pitchFamily="18" charset="0"/>
              </a:rPr>
              <a:t> устройства потребителей электрической энергии, может осуществляться при условии предварительного заключения такими потребителями соглашений с территориальными сетевыми организациями. </a:t>
            </a:r>
          </a:p>
          <a:p>
            <a:endParaRPr lang="ru-RU" dirty="0"/>
          </a:p>
        </p:txBody>
      </p:sp>
    </p:spTree>
    <p:extLst>
      <p:ext uri="{BB962C8B-B14F-4D97-AF65-F5344CB8AC3E}">
        <p14:creationId xmlns:p14="http://schemas.microsoft.com/office/powerpoint/2010/main" val="10615751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3200" b="1" dirty="0">
                <a:latin typeface="Times New Roman" panose="02020603050405020304" pitchFamily="18" charset="0"/>
                <a:cs typeface="Times New Roman" panose="02020603050405020304" pitchFamily="18" charset="0"/>
              </a:rPr>
              <a:t>Особенности правового режима энергетических объектов</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Энергетическая инфраструктура призвана обеспечивать бесперебойное, безаварийное  производство, поставку, транспортировку, передачу, переработку, хранение энергетических ресурсов на внутренних энергетических рынках и при осуществлении внешнеэкономических проектов. Без энергетической инфраструктуры невозможно использовать энергетические ресурсы. В этой связи вопросы надлежащего состояния, безопасности энергетической инфраструктуры имеют крайне важное значение для всех участников энергетических рынков, как национальных, так и зарубежных. Международные проекты по строительству энергетической инфраструктуры реализуются в различных отраслях энергетики: в электроэнергетике, газовой отрасли, в области использования атомной энергии.  </a:t>
            </a:r>
          </a:p>
          <a:p>
            <a:endParaRPr lang="ru-RU" dirty="0"/>
          </a:p>
        </p:txBody>
      </p:sp>
    </p:spTree>
    <p:extLst>
      <p:ext uri="{BB962C8B-B14F-4D97-AF65-F5344CB8AC3E}">
        <p14:creationId xmlns:p14="http://schemas.microsoft.com/office/powerpoint/2010/main" val="27045386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3200" b="1" dirty="0">
                <a:latin typeface="Times New Roman" panose="02020603050405020304" pitchFamily="18" charset="0"/>
                <a:cs typeface="Times New Roman" panose="02020603050405020304" pitchFamily="18" charset="0"/>
              </a:rPr>
              <a:t>Особенности правового режима энергетических объектов</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sz="2800" dirty="0">
                <a:latin typeface="Times New Roman" panose="02020603050405020304" pitchFamily="18" charset="0"/>
                <a:cs typeface="Times New Roman" panose="02020603050405020304" pitchFamily="18" charset="0"/>
              </a:rPr>
              <a:t>Универсальной межгосударственной конвенции, регулирующей отношения по строительству энергетической инфраструктуры, на сегодняшний день нет. Отсутствие необходимых унифицированных положений о строительстве энергетических объектов, порядке взаимодействия субъектов строительства, обеспечения несвоевременного исполнения или неисполнения обязательств на случай вмешательства третьих лиц. Указанные обстоятельства имеют негативные последствия для обеспечения энергетической безопасности, функционирования энергетического правопорядка. </a:t>
            </a:r>
          </a:p>
          <a:p>
            <a:endParaRPr lang="ru-RU" dirty="0"/>
          </a:p>
        </p:txBody>
      </p:sp>
    </p:spTree>
    <p:extLst>
      <p:ext uri="{BB962C8B-B14F-4D97-AF65-F5344CB8AC3E}">
        <p14:creationId xmlns:p14="http://schemas.microsoft.com/office/powerpoint/2010/main" val="29907526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4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Частноправовые отношения в сфере энергетики складываются между лицами, осуществляющими деятельность по добыче энергетических ресурсов, производству, переработке, поставке, хранению, распределению различных видов энергетических ресурсов, проектированию, инженерным изысканиям, строительству, модернизации, реконструкции энергетических объектов, инновационную деятельность, иную деятельность в сфере энергетике, между данными лицами и лицами, которые приобретают различные виды энергетических ресурсов и которым оказываются соответствующие услуги.</a:t>
            </a:r>
          </a:p>
          <a:p>
            <a:pPr marL="0" indent="0" algn="just">
              <a:buNone/>
            </a:pPr>
            <a:r>
              <a:rPr lang="ru-RU" sz="1800" dirty="0">
                <a:latin typeface="Times New Roman" panose="02020603050405020304" pitchFamily="18" charset="0"/>
                <a:cs typeface="Times New Roman" panose="02020603050405020304" pitchFamily="18" charset="0"/>
              </a:rPr>
              <a:t>	Наиболее сложной задачей правового регулирования в сфере энергетики является обеспечение баланса интересов участников энергетических рынков.</a:t>
            </a:r>
          </a:p>
          <a:p>
            <a:pPr marL="0" indent="0" algn="just">
              <a:buNone/>
            </a:pPr>
            <a:r>
              <a:rPr lang="ru-RU" sz="1800" dirty="0">
                <a:latin typeface="Times New Roman" panose="02020603050405020304" pitchFamily="18" charset="0"/>
                <a:cs typeface="Times New Roman" panose="02020603050405020304" pitchFamily="18" charset="0"/>
              </a:rPr>
              <a:t>●	Правовое положение субъектов частноправовых отношений определяется на основании различных нормативных правовых актов и иных источников энергетического права</a:t>
            </a:r>
            <a:r>
              <a:rPr lang="ru-RU" sz="15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779652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a:latin typeface="Times New Roman" panose="02020603050405020304" pitchFamily="18" charset="0"/>
                <a:cs typeface="Times New Roman" panose="02020603050405020304" pitchFamily="18" charset="0"/>
              </a:rPr>
              <a:t>Среди нормативных правовых актов следует прежде всего отметить: Гражданский кодекс РФ; Федеральный закон от 26.12.1995 № 208-ФЗ «Об акционерных обществах»; Федеральный закон от 08.02.1998 № 14-ФЗ «Об обществах с ограниченной ответственностью»; Федеральный закон от 22.04.1996 № 39 «О рынке ценных бумаг»; Федеральный закон от 26.07.2006 № 135-ФЗ «О защите конкуренции»; Федеральный закон от 17.08.1995 № 147-ФЗ «О естественных монополиях»; Федеральный закон от 26.03.2003 № 35-ФЗ «Об электроэнергетике»; Федеральный закон от 27.07.2010 № 190-ФЗ «О теплоснабжении»; Федеральный закон от 31.03.1999 № 69-ФЗ «О газоснабжении в Российской Федерации»; Федеральный закон от 18.07.2006 № 117-ФЗ «Об экспорте газа»; Федеральный закон от 21.11.1995 № 170-ФЗ «Об использовании атомной энергии»; Федеральный закон от 01.12.2007 № 317-ФЗ «О государственной корпорации по атомной энергии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Федеральным законом от 20.06.1996 № 81-ФЗ «О государственном регулировании в области добычи и использования угля, об особенностях социальной защиты работников организаций угольной промышленности»  и др.</a:t>
            </a:r>
          </a:p>
          <a:p>
            <a:pPr marL="0" indent="0" algn="just">
              <a:buNone/>
            </a:pPr>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821167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marL="0" indent="0" algn="just">
              <a:buNone/>
            </a:pPr>
            <a:r>
              <a:rPr lang="ru-RU" sz="1400" b="1" dirty="0">
                <a:latin typeface="Times New Roman" panose="02020603050405020304" pitchFamily="18" charset="0"/>
                <a:cs typeface="Times New Roman" panose="02020603050405020304" pitchFamily="18" charset="0"/>
              </a:rPr>
              <a:t>●	</a:t>
            </a:r>
            <a:r>
              <a:rPr lang="ru-RU" sz="2300" b="1" dirty="0">
                <a:latin typeface="Times New Roman" panose="02020603050405020304" pitchFamily="18" charset="0"/>
                <a:cs typeface="Times New Roman" panose="02020603050405020304" pitchFamily="18" charset="0"/>
              </a:rPr>
              <a:t>Для изучения особенностей правового положения субъектов частноправовых отношений в сфере энергетики может быть предложено несколько условных классификаций:</a:t>
            </a:r>
          </a:p>
          <a:p>
            <a:pPr marL="0" indent="0" algn="just">
              <a:buNone/>
            </a:pPr>
            <a:r>
              <a:rPr lang="ru-RU" sz="2300" dirty="0">
                <a:latin typeface="Times New Roman" panose="02020603050405020304" pitchFamily="18" charset="0"/>
                <a:cs typeface="Times New Roman" panose="02020603050405020304" pitchFamily="18" charset="0"/>
              </a:rPr>
              <a:t>►	 Самая общая классификация может быть обозначена как «поставщик» - «покупатель». Данная классификация основывается на том, что одна сторона частноправовых отношений поставляет энергетические ресурсы, предоставляет определенные услуги, создает новый или модернизирует существующий энергетический объект, а другая — приобретает соответствующие энергетические ресурсы, услуги, принимает построенный энергетический или модернизированный энергетический объект.</a:t>
            </a:r>
          </a:p>
          <a:p>
            <a:pPr marL="0" indent="0" algn="just">
              <a:buNone/>
            </a:pPr>
            <a:r>
              <a:rPr lang="ru-RU" sz="2300" dirty="0">
                <a:latin typeface="Times New Roman" panose="02020603050405020304" pitchFamily="18" charset="0"/>
                <a:cs typeface="Times New Roman" panose="02020603050405020304" pitchFamily="18" charset="0"/>
              </a:rPr>
              <a:t>	</a:t>
            </a:r>
            <a:endParaRPr lang="ru-RU" sz="2300" dirty="0"/>
          </a:p>
        </p:txBody>
      </p:sp>
    </p:spTree>
    <p:extLst>
      <p:ext uri="{BB962C8B-B14F-4D97-AF65-F5344CB8AC3E}">
        <p14:creationId xmlns:p14="http://schemas.microsoft.com/office/powerpoint/2010/main" val="1596438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buNone/>
            </a:pPr>
            <a:r>
              <a:rPr lang="ru-RU" sz="1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Энергетические ресурсы являются ключевым объектом общественных отношений входящих в предмет энергетического права</a:t>
            </a:r>
            <a:r>
              <a:rPr lang="ru-RU" sz="2400" dirty="0">
                <a:latin typeface="Times New Roman" panose="02020603050405020304" pitchFamily="18" charset="0"/>
                <a:cs typeface="Times New Roman" panose="02020603050405020304" pitchFamily="18" charset="0"/>
              </a:rPr>
              <a:t>.</a:t>
            </a:r>
          </a:p>
          <a:p>
            <a:pPr marL="0" indent="0" algn="just">
              <a:buNone/>
            </a:pPr>
            <a:r>
              <a:rPr lang="ru-RU" sz="2400" dirty="0">
                <a:latin typeface="Times New Roman" panose="02020603050405020304" pitchFamily="18" charset="0"/>
                <a:cs typeface="Times New Roman" panose="02020603050405020304" pitchFamily="18" charset="0"/>
              </a:rPr>
              <a:t>●	Унифицированного нормативного правового акта, устанавливающего требования к правовым режимам энергетических ресурсов, на сегодняшний день нет. Особенности правового режима энергетических ресурсов, в зависимости от того объектом каких отношений являются энергетические ресурсы, закреплены в различных нормативных правовых актах, международных соглашениях, а также определяются в соответствии  с условиями согласованными сторонами соответствующих договоров.</a:t>
            </a:r>
          </a:p>
          <a:p>
            <a:pPr marL="0" indent="0" algn="just">
              <a:buNone/>
            </a:pPr>
            <a:r>
              <a:rPr lang="ru-RU" sz="1400" dirty="0"/>
              <a:t>●	</a:t>
            </a:r>
            <a:endParaRPr lang="ru-RU" sz="1400" dirty="0">
              <a:latin typeface="Times New Roman" panose="02020603050405020304" pitchFamily="18" charset="0"/>
              <a:cs typeface="Times New Roman" panose="02020603050405020304" pitchFamily="18" charset="0"/>
            </a:endParaRPr>
          </a:p>
          <a:p>
            <a:pPr marL="0" indent="0" algn="just">
              <a:buNone/>
            </a:pPr>
            <a:endParaRPr lang="ru-RU" sz="1400" dirty="0">
              <a:latin typeface="Times New Roman" panose="02020603050405020304" pitchFamily="18" charset="0"/>
              <a:cs typeface="Times New Roman" panose="02020603050405020304" pitchFamily="18" charset="0"/>
            </a:endParaRPr>
          </a:p>
          <a:p>
            <a:pPr marL="0" indent="0" algn="just">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6800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	В зависимости от вида деятельности в определенной отрасли энергетики - субъекты, осуществляющие добычу, переработку, производство энергетических ресурсов; поставщики энергетических ресурсов, субъекты, осуществляющие транспортировку энергетических ресурсов, субъекты, осуществляющие хранение энергетических ресурсов; субъекты, осуществляющие строительство энергетических объектов; субъекты, оказывающие различные услуги в сфере энергетики.</a:t>
            </a:r>
          </a:p>
          <a:p>
            <a:endParaRPr lang="ru-RU" dirty="0"/>
          </a:p>
        </p:txBody>
      </p:sp>
    </p:spTree>
    <p:extLst>
      <p:ext uri="{BB962C8B-B14F-4D97-AF65-F5344CB8AC3E}">
        <p14:creationId xmlns:p14="http://schemas.microsoft.com/office/powerpoint/2010/main" val="22341576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 В зависимости от участия или неучастия государства в уставном капитале субъектов частноправовых отношений в сфере энергетики - компании с участием государства и компании без государственного участия. </a:t>
            </a:r>
            <a:r>
              <a:rPr lang="ru-RU" dirty="0" smtClean="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К</a:t>
            </a:r>
            <a:r>
              <a:rPr lang="ru-RU" dirty="0" smtClean="0">
                <a:latin typeface="Times New Roman" panose="02020603050405020304" pitchFamily="18" charset="0"/>
                <a:cs typeface="Times New Roman" panose="02020603050405020304" pitchFamily="18" charset="0"/>
              </a:rPr>
              <a:t>омпании с государственным участием действуют </a:t>
            </a:r>
            <a:r>
              <a:rPr lang="ru-RU" dirty="0">
                <a:latin typeface="Times New Roman" panose="02020603050405020304" pitchFamily="18" charset="0"/>
                <a:cs typeface="Times New Roman" panose="02020603050405020304" pitchFamily="18" charset="0"/>
              </a:rPr>
              <a:t>в различных отраслях энергетики: газовой, атомной,  электроэнергетике, нефтяной.</a:t>
            </a:r>
          </a:p>
          <a:p>
            <a:pPr algn="just"/>
            <a:r>
              <a:rPr lang="ru-RU" dirty="0">
                <a:latin typeface="Times New Roman" panose="02020603050405020304" pitchFamily="18" charset="0"/>
                <a:cs typeface="Times New Roman" panose="02020603050405020304" pitchFamily="18" charset="0"/>
              </a:rPr>
              <a:t>Среди таких компаний: ПАО «Газпром», ПАО «НК «Роснефть», ПАО «</a:t>
            </a:r>
            <a:r>
              <a:rPr lang="ru-RU" dirty="0" err="1">
                <a:latin typeface="Times New Roman" panose="02020603050405020304" pitchFamily="18" charset="0"/>
                <a:cs typeface="Times New Roman" panose="02020603050405020304" pitchFamily="18" charset="0"/>
              </a:rPr>
              <a:t>Транснефть</a:t>
            </a:r>
            <a:r>
              <a:rPr lang="ru-RU" dirty="0">
                <a:latin typeface="Times New Roman" panose="02020603050405020304" pitchFamily="18" charset="0"/>
                <a:cs typeface="Times New Roman" panose="02020603050405020304" pitchFamily="18" charset="0"/>
              </a:rPr>
              <a:t>», ПАО «</a:t>
            </a:r>
            <a:r>
              <a:rPr lang="ru-RU" dirty="0" err="1">
                <a:latin typeface="Times New Roman" panose="02020603050405020304" pitchFamily="18" charset="0"/>
                <a:cs typeface="Times New Roman" panose="02020603050405020304" pitchFamily="18" charset="0"/>
              </a:rPr>
              <a:t>Зарубежнефть</a:t>
            </a:r>
            <a:r>
              <a:rPr lang="ru-RU" dirty="0">
                <a:latin typeface="Times New Roman" panose="02020603050405020304" pitchFamily="18" charset="0"/>
                <a:cs typeface="Times New Roman" panose="02020603050405020304" pitchFamily="18" charset="0"/>
              </a:rPr>
              <a:t>», ПАО «</a:t>
            </a:r>
            <a:r>
              <a:rPr lang="ru-RU" dirty="0" err="1">
                <a:latin typeface="Times New Roman" panose="02020603050405020304" pitchFamily="18" charset="0"/>
                <a:cs typeface="Times New Roman" panose="02020603050405020304" pitchFamily="18" charset="0"/>
              </a:rPr>
              <a:t>Россети</a:t>
            </a:r>
            <a:r>
              <a:rPr lang="ru-RU" dirty="0">
                <a:latin typeface="Times New Roman" panose="02020603050405020304" pitchFamily="18" charset="0"/>
                <a:cs typeface="Times New Roman" panose="02020603050405020304" pitchFamily="18" charset="0"/>
              </a:rPr>
              <a:t>», АО «СО ЕЭС»,  ПАО «</a:t>
            </a:r>
            <a:r>
              <a:rPr lang="ru-RU" dirty="0" err="1">
                <a:latin typeface="Times New Roman" panose="02020603050405020304" pitchFamily="18" charset="0"/>
                <a:cs typeface="Times New Roman" panose="02020603050405020304" pitchFamily="18" charset="0"/>
              </a:rPr>
              <a:t>Русгидро</a:t>
            </a:r>
            <a:r>
              <a:rPr lang="ru-RU" dirty="0">
                <a:latin typeface="Times New Roman" panose="02020603050405020304" pitchFamily="18" charset="0"/>
                <a:cs typeface="Times New Roman" panose="02020603050405020304" pitchFamily="18" charset="0"/>
              </a:rPr>
              <a:t>», ПАО «</a:t>
            </a:r>
            <a:r>
              <a:rPr lang="ru-RU" dirty="0" err="1">
                <a:latin typeface="Times New Roman" panose="02020603050405020304" pitchFamily="18" charset="0"/>
                <a:cs typeface="Times New Roman" panose="02020603050405020304" pitchFamily="18" charset="0"/>
              </a:rPr>
              <a:t>Интер</a:t>
            </a:r>
            <a:r>
              <a:rPr lang="ru-RU" dirty="0">
                <a:latin typeface="Times New Roman" panose="02020603050405020304" pitchFamily="18" charset="0"/>
                <a:cs typeface="Times New Roman" panose="02020603050405020304" pitchFamily="18" charset="0"/>
              </a:rPr>
              <a:t> РАО», Государственная корпорация по атомной энергии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a:t>
            </a: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7813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Ключевые особенности корпоративного управления в компаниях с государственным участием в сфере энергетики следующие:</a:t>
            </a:r>
          </a:p>
          <a:p>
            <a:pPr lvl="0" algn="just"/>
            <a:r>
              <a:rPr lang="ru-RU" dirty="0" smtClean="0">
                <a:latin typeface="Times New Roman"/>
                <a:cs typeface="Times New Roman"/>
              </a:rPr>
              <a:t>- </a:t>
            </a:r>
            <a:r>
              <a:rPr lang="ru-RU" dirty="0" smtClean="0">
                <a:latin typeface="Times New Roman" panose="02020603050405020304" pitchFamily="18" charset="0"/>
                <a:cs typeface="Times New Roman" panose="02020603050405020304" pitchFamily="18" charset="0"/>
              </a:rPr>
              <a:t>Установленные </a:t>
            </a:r>
            <a:r>
              <a:rPr lang="ru-RU" dirty="0">
                <a:latin typeface="Times New Roman" panose="02020603050405020304" pitchFamily="18" charset="0"/>
                <a:cs typeface="Times New Roman" panose="02020603050405020304" pitchFamily="18" charset="0"/>
              </a:rPr>
              <a:t>в законодательстве требования к организационно-правовой форме компании с государственным участием и размеру участия государства как акционера в акционерном капитале компаний;</a:t>
            </a:r>
          </a:p>
          <a:p>
            <a:pPr lvl="0" algn="just"/>
            <a:r>
              <a:rPr lang="ru-RU" dirty="0">
                <a:latin typeface="Times New Roman" panose="02020603050405020304" pitchFamily="18" charset="0"/>
                <a:cs typeface="Times New Roman" panose="02020603050405020304" pitchFamily="18" charset="0"/>
              </a:rPr>
              <a:t> </a:t>
            </a:r>
            <a:r>
              <a:rPr lang="ru-RU" dirty="0" smtClean="0">
                <a:latin typeface="Times New Roman"/>
                <a:cs typeface="Times New Roman"/>
              </a:rPr>
              <a:t>- </a:t>
            </a:r>
            <a:r>
              <a:rPr lang="ru-RU" dirty="0" smtClean="0">
                <a:latin typeface="Times New Roman" panose="02020603050405020304" pitchFamily="18" charset="0"/>
                <a:cs typeface="Times New Roman" panose="02020603050405020304" pitchFamily="18" charset="0"/>
              </a:rPr>
              <a:t>Установленные </a:t>
            </a:r>
            <a:r>
              <a:rPr lang="ru-RU" dirty="0">
                <a:latin typeface="Times New Roman" panose="02020603050405020304" pitchFamily="18" charset="0"/>
                <a:cs typeface="Times New Roman" panose="02020603050405020304" pitchFamily="18" charset="0"/>
              </a:rPr>
              <a:t>в законодательстве требования к порядку отчуждения акций государства как акционера в  компаниях с государственным участием в сфере энергетики;</a:t>
            </a:r>
          </a:p>
          <a:p>
            <a:pPr lvl="0" algn="just"/>
            <a:r>
              <a:rPr lang="ru-RU" dirty="0" smtClean="0">
                <a:latin typeface="Times New Roman"/>
                <a:cs typeface="Times New Roman"/>
              </a:rPr>
              <a:t>- </a:t>
            </a:r>
            <a:r>
              <a:rPr lang="ru-RU" dirty="0" smtClean="0">
                <a:latin typeface="Times New Roman" panose="02020603050405020304" pitchFamily="18" charset="0"/>
                <a:cs typeface="Times New Roman" panose="02020603050405020304" pitchFamily="18" charset="0"/>
              </a:rPr>
              <a:t>Закрепленные </a:t>
            </a:r>
            <a:r>
              <a:rPr lang="ru-RU" dirty="0">
                <a:latin typeface="Times New Roman" panose="02020603050405020304" pitchFamily="18" charset="0"/>
                <a:cs typeface="Times New Roman" panose="02020603050405020304" pitchFamily="18" charset="0"/>
              </a:rPr>
              <a:t>в законодательстве требования к формированию органов управления; </a:t>
            </a:r>
          </a:p>
          <a:p>
            <a:pPr lvl="0" algn="just"/>
            <a:r>
              <a:rPr lang="ru-RU" dirty="0" smtClean="0">
                <a:latin typeface="Times New Roman"/>
                <a:cs typeface="Times New Roman"/>
              </a:rPr>
              <a:t>- </a:t>
            </a:r>
            <a:r>
              <a:rPr lang="ru-RU" dirty="0" smtClean="0">
                <a:latin typeface="Times New Roman" panose="02020603050405020304" pitchFamily="18" charset="0"/>
                <a:cs typeface="Times New Roman" panose="02020603050405020304" pitchFamily="18" charset="0"/>
              </a:rPr>
              <a:t>Установленные </a:t>
            </a:r>
            <a:r>
              <a:rPr lang="ru-RU" dirty="0">
                <a:latin typeface="Times New Roman" panose="02020603050405020304" pitchFamily="18" charset="0"/>
                <a:cs typeface="Times New Roman" panose="02020603050405020304" pitchFamily="18" charset="0"/>
              </a:rPr>
              <a:t>в законодательстве требования к  порядку осуществления государством прав как акционера</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 компаниях с государственным участием в сфере энергетики;</a:t>
            </a:r>
          </a:p>
          <a:p>
            <a:pPr lvl="0" algn="just"/>
            <a:r>
              <a:rPr lang="ru-RU" dirty="0" smtClean="0">
                <a:latin typeface="Times New Roman"/>
                <a:cs typeface="Times New Roman"/>
              </a:rPr>
              <a:t>- </a:t>
            </a:r>
            <a:r>
              <a:rPr lang="ru-RU" dirty="0" smtClean="0">
                <a:latin typeface="Times New Roman" panose="02020603050405020304" pitchFamily="18" charset="0"/>
                <a:cs typeface="Times New Roman" panose="02020603050405020304" pitchFamily="18" charset="0"/>
              </a:rPr>
              <a:t>Установленные </a:t>
            </a:r>
            <a:r>
              <a:rPr lang="ru-RU" dirty="0">
                <a:latin typeface="Times New Roman" panose="02020603050405020304" pitchFamily="18" charset="0"/>
                <a:cs typeface="Times New Roman" panose="02020603050405020304" pitchFamily="18" charset="0"/>
              </a:rPr>
              <a:t>в законодательстве нормы, предусматривающие специальное регулирование в отношении корпоративного управления в рамках противодействия экономическим мерам ограничительного характера со стороны  недружественных государств.</a:t>
            </a:r>
          </a:p>
          <a:p>
            <a:endParaRPr lang="ru-RU" dirty="0"/>
          </a:p>
        </p:txBody>
      </p:sp>
    </p:spTree>
    <p:extLst>
      <p:ext uri="{BB962C8B-B14F-4D97-AF65-F5344CB8AC3E}">
        <p14:creationId xmlns:p14="http://schemas.microsoft.com/office/powerpoint/2010/main" val="34107039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marL="0" indent="0" algn="just">
              <a:buNone/>
            </a:pPr>
            <a:r>
              <a:rPr lang="ru-RU" dirty="0">
                <a:latin typeface="Times New Roman" panose="02020603050405020304" pitchFamily="18" charset="0"/>
                <a:cs typeface="Times New Roman" panose="02020603050405020304" pitchFamily="18" charset="0"/>
              </a:rPr>
              <a:t>►	</a:t>
            </a:r>
            <a:r>
              <a:rPr lang="ru-RU" sz="4400" b="1" dirty="0">
                <a:latin typeface="Times New Roman" panose="02020603050405020304" pitchFamily="18" charset="0"/>
                <a:cs typeface="Times New Roman" panose="02020603050405020304" pitchFamily="18" charset="0"/>
              </a:rPr>
              <a:t>В зависимости от стратегического значения — стратегические и нестратегические субъекты</a:t>
            </a:r>
            <a:r>
              <a:rPr lang="ru-RU" sz="4400" dirty="0" smtClean="0">
                <a:latin typeface="Times New Roman" panose="02020603050405020304" pitchFamily="18" charset="0"/>
                <a:cs typeface="Times New Roman" panose="02020603050405020304" pitchFamily="18" charset="0"/>
              </a:rPr>
              <a:t>. </a:t>
            </a:r>
          </a:p>
          <a:p>
            <a:pPr algn="just"/>
            <a:r>
              <a:rPr lang="ru-RU" sz="4400" dirty="0">
                <a:latin typeface="Times New Roman" panose="02020603050405020304" pitchFamily="18" charset="0"/>
                <a:cs typeface="Times New Roman" panose="02020603050405020304" pitchFamily="18" charset="0"/>
              </a:rPr>
              <a:t>Перечень  стратегических предприятий и стратегических акционерных обществ утвержден Указом Президента Российской Федерации  от 04.08.2004 N 1009.</a:t>
            </a:r>
            <a:br>
              <a:rPr lang="ru-RU" sz="4400" dirty="0">
                <a:latin typeface="Times New Roman" panose="02020603050405020304" pitchFamily="18"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a:p>
            <a:pPr algn="just"/>
            <a:r>
              <a:rPr lang="ru-RU" sz="4400" dirty="0">
                <a:latin typeface="Times New Roman" panose="02020603050405020304" pitchFamily="18" charset="0"/>
                <a:cs typeface="Times New Roman" panose="02020603050405020304" pitchFamily="18" charset="0"/>
              </a:rPr>
              <a:t>В перечень стратегических акционерных обществ включены, например: ПАО «Газпром», ПАО «ИНТЕР РАО», ПАО «Российские сети», ПАО «Нефтяная компания «Роснефть», АО «</a:t>
            </a:r>
            <a:r>
              <a:rPr lang="ru-RU" sz="4400" dirty="0" err="1">
                <a:latin typeface="Times New Roman" panose="02020603050405020304" pitchFamily="18" charset="0"/>
                <a:cs typeface="Times New Roman" panose="02020603050405020304" pitchFamily="18" charset="0"/>
              </a:rPr>
              <a:t>Роснефтегаз</a:t>
            </a:r>
            <a:r>
              <a:rPr lang="ru-RU" sz="4400" dirty="0">
                <a:latin typeface="Times New Roman" panose="02020603050405020304" pitchFamily="18" charset="0"/>
                <a:cs typeface="Times New Roman" panose="02020603050405020304" pitchFamily="18" charset="0"/>
              </a:rPr>
              <a:t>», ПАО «</a:t>
            </a:r>
            <a:r>
              <a:rPr lang="ru-RU" sz="4400" dirty="0" err="1">
                <a:latin typeface="Times New Roman" panose="02020603050405020304" pitchFamily="18" charset="0"/>
                <a:cs typeface="Times New Roman" panose="02020603050405020304" pitchFamily="18" charset="0"/>
              </a:rPr>
              <a:t>Русгидро</a:t>
            </a:r>
            <a:r>
              <a:rPr lang="ru-RU" sz="4400" dirty="0">
                <a:latin typeface="Times New Roman" panose="02020603050405020304" pitchFamily="18" charset="0"/>
                <a:cs typeface="Times New Roman" panose="02020603050405020304" pitchFamily="18" charset="0"/>
              </a:rPr>
              <a:t>», ПАО «</a:t>
            </a:r>
            <a:r>
              <a:rPr lang="ru-RU" sz="4400" dirty="0" err="1">
                <a:latin typeface="Times New Roman" panose="02020603050405020304" pitchFamily="18" charset="0"/>
                <a:cs typeface="Times New Roman" panose="02020603050405020304" pitchFamily="18" charset="0"/>
              </a:rPr>
              <a:t>Транснефть</a:t>
            </a:r>
            <a:r>
              <a:rPr lang="ru-RU" sz="4400" dirty="0">
                <a:latin typeface="Times New Roman" panose="02020603050405020304" pitchFamily="18" charset="0"/>
                <a:cs typeface="Times New Roman" panose="02020603050405020304" pitchFamily="18" charset="0"/>
              </a:rPr>
              <a:t>», АО «</a:t>
            </a:r>
            <a:r>
              <a:rPr lang="ru-RU" sz="4400" dirty="0" err="1">
                <a:latin typeface="Times New Roman" panose="02020603050405020304" pitchFamily="18" charset="0"/>
                <a:cs typeface="Times New Roman" panose="02020603050405020304" pitchFamily="18" charset="0"/>
              </a:rPr>
              <a:t>Зарубежнефть</a:t>
            </a:r>
            <a:r>
              <a:rPr lang="ru-RU" sz="4400" dirty="0">
                <a:latin typeface="Times New Roman" panose="02020603050405020304" pitchFamily="18" charset="0"/>
                <a:cs typeface="Times New Roman" panose="02020603050405020304" pitchFamily="18" charset="0"/>
              </a:rPr>
              <a:t>»; АО «Системный оператор».</a:t>
            </a:r>
            <a:br>
              <a:rPr lang="ru-RU" sz="4400" dirty="0">
                <a:latin typeface="Times New Roman" panose="02020603050405020304" pitchFamily="18"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a:p>
            <a:pPr algn="just"/>
            <a:r>
              <a:rPr lang="ru-RU" sz="4400" dirty="0">
                <a:latin typeface="Times New Roman" panose="02020603050405020304" pitchFamily="18" charset="0"/>
                <a:cs typeface="Times New Roman" panose="02020603050405020304" pitchFamily="18" charset="0"/>
              </a:rPr>
              <a:t>	Федеральным законом О приватизации предусмотрены особенности приватизации в отношении стратегических акционерных обществ.</a:t>
            </a:r>
          </a:p>
          <a:p>
            <a:pPr algn="just"/>
            <a:r>
              <a:rPr lang="ru-RU" sz="4400" dirty="0">
                <a:latin typeface="Times New Roman" panose="02020603050405020304" pitchFamily="18" charset="0"/>
                <a:cs typeface="Times New Roman" panose="02020603050405020304" pitchFamily="18" charset="0"/>
              </a:rPr>
              <a:t>Так, например, акции ПАО «Газпром» включаются в прогнозный план (программу) приватизации федерального имущества на основании федерального закона.</a:t>
            </a:r>
            <a:br>
              <a:rPr lang="ru-RU" sz="4400" dirty="0">
                <a:latin typeface="Times New Roman" panose="02020603050405020304" pitchFamily="18"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a:p>
            <a:pPr marL="0" indent="0" algn="just">
              <a:buNone/>
            </a:pPr>
            <a:endParaRPr lang="ru-RU" sz="4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710859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marL="0" indent="0" algn="just">
              <a:buNone/>
            </a:pPr>
            <a:r>
              <a:rPr lang="ru-RU"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В </a:t>
            </a:r>
            <a:r>
              <a:rPr lang="ru-RU" b="1" dirty="0">
                <a:latin typeface="Times New Roman" panose="02020603050405020304" pitchFamily="18" charset="0"/>
                <a:cs typeface="Times New Roman" panose="02020603050405020304" pitchFamily="18" charset="0"/>
              </a:rPr>
              <a:t>зависимости от состояния товарного рынка </a:t>
            </a:r>
            <a:r>
              <a:rPr lang="ru-RU" dirty="0">
                <a:latin typeface="Times New Roman" panose="02020603050405020304" pitchFamily="18" charset="0"/>
                <a:cs typeface="Times New Roman" panose="02020603050405020304" pitchFamily="18" charset="0"/>
              </a:rPr>
              <a:t>– субъекты естественной монополии и субъекты, не являющиеся субъектами естественной монополии.</a:t>
            </a:r>
          </a:p>
          <a:p>
            <a:pPr algn="just"/>
            <a:r>
              <a:rPr lang="ru-RU" dirty="0">
                <a:latin typeface="Times New Roman" panose="02020603050405020304" pitchFamily="18" charset="0"/>
                <a:cs typeface="Times New Roman" panose="02020603050405020304" pitchFamily="18" charset="0"/>
              </a:rPr>
              <a:t>Статья </a:t>
            </a:r>
            <a:r>
              <a:rPr lang="ru-RU" dirty="0" smtClean="0">
                <a:latin typeface="Times New Roman" panose="02020603050405020304" pitchFamily="18" charset="0"/>
                <a:cs typeface="Times New Roman" panose="02020603050405020304" pitchFamily="18" charset="0"/>
              </a:rPr>
              <a:t>4</a:t>
            </a:r>
            <a:r>
              <a:rPr lang="ru-RU" b="1" dirty="0"/>
              <a:t> </a:t>
            </a:r>
            <a:r>
              <a:rPr lang="ru-RU" dirty="0" smtClean="0">
                <a:latin typeface="Times New Roman" panose="02020603050405020304" pitchFamily="18" charset="0"/>
                <a:cs typeface="Times New Roman" panose="02020603050405020304" pitchFamily="18" charset="0"/>
              </a:rPr>
              <a:t>Федерального закона </a:t>
            </a:r>
            <a:r>
              <a:rPr lang="ru-RU" dirty="0">
                <a:latin typeface="Times New Roman" panose="02020603050405020304" pitchFamily="18" charset="0"/>
                <a:cs typeface="Times New Roman" panose="02020603050405020304" pitchFamily="18" charset="0"/>
              </a:rPr>
              <a:t>от 17.08.1995 N </a:t>
            </a:r>
            <a:r>
              <a:rPr lang="ru-RU" dirty="0" smtClean="0">
                <a:latin typeface="Times New Roman" panose="02020603050405020304" pitchFamily="18" charset="0"/>
                <a:cs typeface="Times New Roman" panose="02020603050405020304" pitchFamily="18" charset="0"/>
              </a:rPr>
              <a:t>147-ФЗ «О </a:t>
            </a:r>
            <a:r>
              <a:rPr lang="ru-RU" dirty="0">
                <a:latin typeface="Times New Roman" panose="02020603050405020304" pitchFamily="18" charset="0"/>
                <a:cs typeface="Times New Roman" panose="02020603050405020304" pitchFamily="18" charset="0"/>
              </a:rPr>
              <a:t>естественных </a:t>
            </a:r>
            <a:r>
              <a:rPr lang="ru-RU" dirty="0" smtClean="0">
                <a:latin typeface="Times New Roman" panose="02020603050405020304" pitchFamily="18" charset="0"/>
                <a:cs typeface="Times New Roman" panose="02020603050405020304" pitchFamily="18" charset="0"/>
              </a:rPr>
              <a:t>монополиях» определяет сферы деятельности субъектов естественных монополий, к которым отнесены в том числе:</a:t>
            </a:r>
          </a:p>
          <a:p>
            <a:pPr algn="just"/>
            <a:r>
              <a:rPr lang="ru-RU" dirty="0" smtClean="0">
                <a:latin typeface="Times New Roman" panose="02020603050405020304" pitchFamily="18" charset="0"/>
                <a:cs typeface="Times New Roman" panose="02020603050405020304" pitchFamily="18" charset="0"/>
              </a:rPr>
              <a:t>- транспортировка </a:t>
            </a:r>
            <a:r>
              <a:rPr lang="ru-RU" dirty="0">
                <a:latin typeface="Times New Roman" panose="02020603050405020304" pitchFamily="18" charset="0"/>
                <a:cs typeface="Times New Roman" panose="02020603050405020304" pitchFamily="18" charset="0"/>
              </a:rPr>
              <a:t>нефти и нефтепродуктов по магистральным трубопроводам;</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транспортировка </a:t>
            </a:r>
            <a:r>
              <a:rPr lang="ru-RU" dirty="0">
                <a:latin typeface="Times New Roman" panose="02020603050405020304" pitchFamily="18" charset="0"/>
                <a:cs typeface="Times New Roman" panose="02020603050405020304" pitchFamily="18" charset="0"/>
              </a:rPr>
              <a:t>газа по трубопроводам; </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3218963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r>
              <a:rPr lang="ru-RU" dirty="0" smtClean="0"/>
              <a:t>- </a:t>
            </a:r>
            <a:r>
              <a:rPr lang="ru-RU" dirty="0" smtClean="0">
                <a:latin typeface="Times New Roman" panose="02020603050405020304" pitchFamily="18" charset="0"/>
                <a:cs typeface="Times New Roman" panose="02020603050405020304" pitchFamily="18" charset="0"/>
              </a:rPr>
              <a:t>услуги </a:t>
            </a:r>
            <a:r>
              <a:rPr lang="ru-RU" dirty="0">
                <a:latin typeface="Times New Roman" panose="02020603050405020304" pitchFamily="18" charset="0"/>
                <a:cs typeface="Times New Roman" panose="02020603050405020304" pitchFamily="18" charset="0"/>
              </a:rPr>
              <a:t>по передаче электрической </a:t>
            </a:r>
            <a:r>
              <a:rPr lang="ru-RU" dirty="0" smtClean="0">
                <a:latin typeface="Times New Roman" panose="02020603050405020304" pitchFamily="18" charset="0"/>
                <a:cs typeface="Times New Roman" panose="02020603050405020304" pitchFamily="18" charset="0"/>
              </a:rPr>
              <a:t>энергии;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услуги </a:t>
            </a:r>
            <a:r>
              <a:rPr lang="ru-RU" dirty="0">
                <a:latin typeface="Times New Roman" panose="02020603050405020304" pitchFamily="18" charset="0"/>
                <a:cs typeface="Times New Roman" panose="02020603050405020304" pitchFamily="18" charset="0"/>
              </a:rPr>
              <a:t>по оперативно-диспетчерскому управлению в электроэнергетике;</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услуги </a:t>
            </a:r>
            <a:r>
              <a:rPr lang="ru-RU" dirty="0">
                <a:latin typeface="Times New Roman" panose="02020603050405020304" pitchFamily="18" charset="0"/>
                <a:cs typeface="Times New Roman" panose="02020603050405020304" pitchFamily="18" charset="0"/>
              </a:rPr>
              <a:t>по передаче тепловой энергии;</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захоронение </a:t>
            </a:r>
            <a:r>
              <a:rPr lang="ru-RU" dirty="0">
                <a:latin typeface="Times New Roman" panose="02020603050405020304" pitchFamily="18" charset="0"/>
                <a:cs typeface="Times New Roman" panose="02020603050405020304" pitchFamily="18" charset="0"/>
              </a:rPr>
              <a:t>радиоактивных </a:t>
            </a:r>
            <a:r>
              <a:rPr lang="ru-RU" dirty="0" smtClean="0">
                <a:latin typeface="Times New Roman" panose="02020603050405020304" pitchFamily="18" charset="0"/>
                <a:cs typeface="Times New Roman" panose="02020603050405020304" pitchFamily="18" charset="0"/>
              </a:rPr>
              <a:t>отходов.</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На основании Федерального закона № 147-ФЗ установлены особенности правового положения субъектов естественных монополий, которые детализированы на уровне подзаконных нормативных правовых актов.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94921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КЛАССИФИКАЦИИ СУБЪЕКТОВ ЧАСТНОПРАВОВЫХ ОТНОШЕНИЙ В СФЕРЕ ЭНЕРГЕТИКИ</a:t>
            </a:r>
            <a:endParaRPr lang="ru-RU" sz="2000" dirty="0"/>
          </a:p>
        </p:txBody>
      </p:sp>
      <p:sp>
        <p:nvSpPr>
          <p:cNvPr id="3" name="Объект 2"/>
          <p:cNvSpPr>
            <a:spLocks noGrp="1"/>
          </p:cNvSpPr>
          <p:nvPr>
            <p:ph idx="1"/>
          </p:nvPr>
        </p:nvSpPr>
        <p:spPr/>
        <p:txBody>
          <a:bodyPr>
            <a:normAutofit fontScale="47500" lnSpcReduction="20000"/>
          </a:bodyPr>
          <a:lstStyle/>
          <a:p>
            <a:r>
              <a:rPr lang="ru-RU" sz="3800"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sz="5900" b="1" dirty="0">
                <a:latin typeface="Times New Roman" panose="02020603050405020304" pitchFamily="18" charset="0"/>
                <a:cs typeface="Times New Roman" panose="02020603050405020304" pitchFamily="18" charset="0"/>
              </a:rPr>
              <a:t>В зависимости от территории деятельности </a:t>
            </a:r>
            <a:r>
              <a:rPr lang="ru-RU" sz="5900" dirty="0">
                <a:latin typeface="Times New Roman" panose="02020603050405020304" pitchFamily="18" charset="0"/>
                <a:cs typeface="Times New Roman" panose="02020603050405020304" pitchFamily="18" charset="0"/>
              </a:rPr>
              <a:t>- субъекты, осуществляющие деятельность в сфере энергетики на внутреннем рынке, и субъекты, осуществляющие внешнеэкономическую деятельность</a:t>
            </a:r>
            <a:r>
              <a:rPr lang="ru-RU" sz="5900" dirty="0" smtClean="0">
                <a:latin typeface="Times New Roman" panose="02020603050405020304" pitchFamily="18" charset="0"/>
                <a:cs typeface="Times New Roman" panose="02020603050405020304" pitchFamily="18" charset="0"/>
              </a:rPr>
              <a:t>.</a:t>
            </a:r>
          </a:p>
          <a:p>
            <a:pPr algn="just"/>
            <a:r>
              <a:rPr lang="ru-RU" sz="5900" dirty="0" smtClean="0">
                <a:latin typeface="Times New Roman" panose="02020603050405020304" pitchFamily="18" charset="0"/>
                <a:cs typeface="Times New Roman" panose="02020603050405020304" pitchFamily="18" charset="0"/>
              </a:rPr>
              <a:t>Особенности правового положения компаний, осуществляющих внешнеэкономическую деятельность установлена на уровне законодательных и подзаконных нормативных правовых актов. Например: </a:t>
            </a:r>
            <a:r>
              <a:rPr lang="ru-RU" sz="5900" dirty="0">
                <a:latin typeface="Times New Roman" panose="02020603050405020304" pitchFamily="18" charset="0"/>
                <a:cs typeface="Times New Roman" panose="02020603050405020304" pitchFamily="18" charset="0"/>
              </a:rPr>
              <a:t>Федеральный закон от 18.07.2006 N 117-ФЗ</a:t>
            </a:r>
            <a:br>
              <a:rPr lang="ru-RU" sz="5900" dirty="0">
                <a:latin typeface="Times New Roman" panose="02020603050405020304" pitchFamily="18" charset="0"/>
                <a:cs typeface="Times New Roman" panose="02020603050405020304" pitchFamily="18" charset="0"/>
              </a:rPr>
            </a:br>
            <a:r>
              <a:rPr lang="ru-RU" sz="5900" dirty="0" smtClean="0">
                <a:latin typeface="Times New Roman" panose="02020603050405020304" pitchFamily="18" charset="0"/>
                <a:cs typeface="Times New Roman" panose="02020603050405020304" pitchFamily="18" charset="0"/>
              </a:rPr>
              <a:t>«Об </a:t>
            </a:r>
            <a:r>
              <a:rPr lang="ru-RU" sz="5900" dirty="0">
                <a:latin typeface="Times New Roman" panose="02020603050405020304" pitchFamily="18" charset="0"/>
                <a:cs typeface="Times New Roman" panose="02020603050405020304" pitchFamily="18" charset="0"/>
              </a:rPr>
              <a:t>экспорте </a:t>
            </a:r>
            <a:r>
              <a:rPr lang="ru-RU" sz="5900" dirty="0" smtClean="0">
                <a:latin typeface="Times New Roman" panose="02020603050405020304" pitchFamily="18" charset="0"/>
                <a:cs typeface="Times New Roman" panose="02020603050405020304" pitchFamily="18" charset="0"/>
              </a:rPr>
              <a:t>газа» </a:t>
            </a:r>
            <a:endParaRPr lang="ru-RU" sz="59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427170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2000" dirty="0">
                <a:latin typeface="Times New Roman" panose="02020603050405020304" pitchFamily="18" charset="0"/>
                <a:cs typeface="Times New Roman" panose="02020603050405020304" pitchFamily="18" charset="0"/>
              </a:rPr>
              <a:t>Многие аспекты правового положения субъектов частноправовых отношений в сфере энергетики являются предметом правовых исследований.</a:t>
            </a:r>
          </a:p>
          <a:p>
            <a:pPr algn="just"/>
            <a:r>
              <a:rPr lang="ru-RU" sz="2000" dirty="0">
                <a:latin typeface="Times New Roman" panose="02020603050405020304" pitchFamily="18" charset="0"/>
                <a:cs typeface="Times New Roman" panose="02020603050405020304" pitchFamily="18" charset="0"/>
              </a:rPr>
              <a:t>Вызывают интерес проблемы правового регулирования деятельности субъектов естественных монополий в сфере энергетики, проблемы правового обеспечения деятельности добывающих нефтегазовых компаний, вопросы корпоративного управления компаний с государственным участием в сфере энергетики. </a:t>
            </a:r>
          </a:p>
          <a:p>
            <a:pPr algn="just"/>
            <a:r>
              <a:rPr lang="ru-RU" sz="2000" dirty="0" err="1">
                <a:latin typeface="Times New Roman" panose="02020603050405020304" pitchFamily="18" charset="0"/>
                <a:cs typeface="Times New Roman" panose="02020603050405020304" pitchFamily="18" charset="0"/>
              </a:rPr>
              <a:t>См.подр</a:t>
            </a:r>
            <a:r>
              <a:rPr lang="ru-RU" sz="2000" dirty="0">
                <a:latin typeface="Times New Roman" panose="02020603050405020304" pitchFamily="18" charset="0"/>
                <a:cs typeface="Times New Roman" panose="02020603050405020304" pitchFamily="18" charset="0"/>
              </a:rPr>
              <a:t>.: Лисицын-</a:t>
            </a:r>
            <a:r>
              <a:rPr lang="ru-RU" sz="2000" dirty="0" err="1">
                <a:latin typeface="Times New Roman" panose="02020603050405020304" pitchFamily="18" charset="0"/>
                <a:cs typeface="Times New Roman" panose="02020603050405020304" pitchFamily="18" charset="0"/>
              </a:rPr>
              <a:t>Светланов</a:t>
            </a:r>
            <a:r>
              <a:rPr lang="ru-RU" sz="2000" dirty="0">
                <a:latin typeface="Times New Roman" panose="02020603050405020304" pitchFamily="18" charset="0"/>
                <a:cs typeface="Times New Roman" panose="02020603050405020304" pitchFamily="18" charset="0"/>
              </a:rPr>
              <a:t> А.Г. «</a:t>
            </a:r>
            <a:r>
              <a:rPr lang="ru-RU" sz="2000" b="1" dirty="0">
                <a:latin typeface="Times New Roman" panose="02020603050405020304" pitchFamily="18" charset="0"/>
                <a:cs typeface="Times New Roman" panose="02020603050405020304" pitchFamily="18" charset="0"/>
              </a:rPr>
              <a:t>О тенденциях развития корпоративного регулирования в Российской Федерации и за рубежом</a:t>
            </a:r>
            <a:r>
              <a:rPr lang="ru-RU" sz="2000" dirty="0">
                <a:latin typeface="Times New Roman" panose="02020603050405020304" pitchFamily="18" charset="0"/>
                <a:cs typeface="Times New Roman" panose="02020603050405020304" pitchFamily="18" charset="0"/>
              </a:rPr>
              <a:t>»//Правовой энергетический форум. 2020. № 3. С.6.; Лисицын-</a:t>
            </a:r>
            <a:r>
              <a:rPr lang="ru-RU" sz="2000" dirty="0" err="1">
                <a:latin typeface="Times New Roman" panose="02020603050405020304" pitchFamily="18" charset="0"/>
                <a:cs typeface="Times New Roman" panose="02020603050405020304" pitchFamily="18" charset="0"/>
              </a:rPr>
              <a:t>Светланов</a:t>
            </a:r>
            <a:r>
              <a:rPr lang="ru-RU" sz="2000" dirty="0">
                <a:latin typeface="Times New Roman" panose="02020603050405020304" pitchFamily="18" charset="0"/>
                <a:cs typeface="Times New Roman" panose="02020603050405020304" pitchFamily="18" charset="0"/>
              </a:rPr>
              <a:t> А.Г. </a:t>
            </a:r>
            <a:r>
              <a:rPr lang="ru-RU" sz="2000" b="1" dirty="0">
                <a:latin typeface="Times New Roman" panose="02020603050405020304" pitchFamily="18" charset="0"/>
                <a:cs typeface="Times New Roman" panose="02020603050405020304" pitchFamily="18" charset="0"/>
              </a:rPr>
              <a:t>Естественные монополии в энергетическом секторе экономики: правовые проблемы реформирования</a:t>
            </a:r>
            <a:r>
              <a:rPr lang="ru-RU" sz="2000" dirty="0">
                <a:latin typeface="Times New Roman" panose="02020603050405020304" pitchFamily="18" charset="0"/>
                <a:cs typeface="Times New Roman" panose="02020603050405020304" pitchFamily="18" charset="0"/>
              </a:rPr>
              <a:t>//Правовой энергетический форум. 2020. № 4.С.10; </a:t>
            </a:r>
          </a:p>
        </p:txBody>
      </p:sp>
    </p:spTree>
    <p:extLst>
      <p:ext uri="{BB962C8B-B14F-4D97-AF65-F5344CB8AC3E}">
        <p14:creationId xmlns:p14="http://schemas.microsoft.com/office/powerpoint/2010/main" val="37076809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Романова В.В. </a:t>
            </a:r>
            <a:r>
              <a:rPr lang="ru-RU" b="1" dirty="0">
                <a:latin typeface="Times New Roman" panose="02020603050405020304" pitchFamily="18" charset="0"/>
                <a:cs typeface="Times New Roman" panose="02020603050405020304" pitchFamily="18" charset="0"/>
              </a:rPr>
              <a:t>Текущее состояние и проблемы правового обеспечения корпоративного управления в компаниях с государственным участием в Российской Федерации</a:t>
            </a:r>
            <a:r>
              <a:rPr lang="ru-RU" dirty="0">
                <a:latin typeface="Times New Roman" panose="02020603050405020304" pitchFamily="18" charset="0"/>
                <a:cs typeface="Times New Roman" panose="02020603050405020304" pitchFamily="18" charset="0"/>
              </a:rPr>
              <a:t>.//Актуальные проблемы и задачи корпоративного права. Монография под ред. </a:t>
            </a:r>
            <a:r>
              <a:rPr lang="ru-RU" dirty="0" err="1">
                <a:latin typeface="Times New Roman" panose="02020603050405020304" pitchFamily="18" charset="0"/>
                <a:cs typeface="Times New Roman" panose="02020603050405020304" pitchFamily="18" charset="0"/>
              </a:rPr>
              <a:t>д.ю.н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В.В.Романова</a:t>
            </a:r>
            <a:r>
              <a:rPr lang="ru-RU" dirty="0">
                <a:latin typeface="Times New Roman" panose="02020603050405020304" pitchFamily="18" charset="0"/>
                <a:cs typeface="Times New Roman" panose="02020603050405020304" pitchFamily="18" charset="0"/>
              </a:rPr>
              <a:t>//Москва.: Издательская группа «Юрист».2020. с.16- 54</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Романова В.В. </a:t>
            </a:r>
            <a:r>
              <a:rPr lang="ru-RU" b="1" dirty="0">
                <a:latin typeface="Times New Roman" panose="02020603050405020304" pitchFamily="18" charset="0"/>
                <a:cs typeface="Times New Roman" panose="02020603050405020304" pitchFamily="18" charset="0"/>
              </a:rPr>
              <a:t>Рекомендации и предложения по совершенствованию правового обеспечения корпоративного управления в компаниях с государственным участием//Актуальные проблемы и задачи корпоративного права</a:t>
            </a:r>
            <a:r>
              <a:rPr lang="ru-RU" dirty="0">
                <a:latin typeface="Times New Roman" panose="02020603050405020304" pitchFamily="18" charset="0"/>
                <a:cs typeface="Times New Roman" panose="02020603050405020304" pitchFamily="18" charset="0"/>
              </a:rPr>
              <a:t>. Монография под ред. </a:t>
            </a:r>
            <a:r>
              <a:rPr lang="ru-RU" dirty="0" err="1">
                <a:latin typeface="Times New Roman" panose="02020603050405020304" pitchFamily="18" charset="0"/>
                <a:cs typeface="Times New Roman" panose="02020603050405020304" pitchFamily="18" charset="0"/>
              </a:rPr>
              <a:t>д.ю.н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В.В.Романова</a:t>
            </a:r>
            <a:r>
              <a:rPr lang="ru-RU" dirty="0">
                <a:latin typeface="Times New Roman" panose="02020603050405020304" pitchFamily="18" charset="0"/>
                <a:cs typeface="Times New Roman" panose="02020603050405020304" pitchFamily="18" charset="0"/>
              </a:rPr>
              <a:t>//Москва.: Издательская группа «Юрист».2020. с.116- 126; </a:t>
            </a:r>
          </a:p>
          <a:p>
            <a:endParaRPr lang="ru-RU" dirty="0"/>
          </a:p>
        </p:txBody>
      </p:sp>
    </p:spTree>
    <p:extLst>
      <p:ext uri="{BB962C8B-B14F-4D97-AF65-F5344CB8AC3E}">
        <p14:creationId xmlns:p14="http://schemas.microsoft.com/office/powerpoint/2010/main" val="6142688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r>
              <a:rPr lang="ru-RU" dirty="0" err="1">
                <a:latin typeface="Times New Roman" panose="02020603050405020304" pitchFamily="18" charset="0"/>
                <a:cs typeface="Times New Roman" panose="02020603050405020304" pitchFamily="18" charset="0"/>
              </a:rPr>
              <a:t>Тубденов</a:t>
            </a:r>
            <a:r>
              <a:rPr lang="ru-RU" dirty="0">
                <a:latin typeface="Times New Roman" panose="02020603050405020304" pitchFamily="18" charset="0"/>
                <a:cs typeface="Times New Roman" panose="02020603050405020304" pitchFamily="18" charset="0"/>
              </a:rPr>
              <a:t> В.Г. </a:t>
            </a:r>
            <a:r>
              <a:rPr lang="ru-RU" b="1" dirty="0">
                <a:latin typeface="Times New Roman" panose="02020603050405020304" pitchFamily="18" charset="0"/>
                <a:cs typeface="Times New Roman" panose="02020603050405020304" pitchFamily="18" charset="0"/>
              </a:rPr>
              <a:t>Правовое положение добывающих энергетических компаний нефтегазового комплекса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дисс</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к.ю.н</a:t>
            </a:r>
            <a:r>
              <a:rPr lang="ru-RU" dirty="0">
                <a:latin typeface="Times New Roman" panose="02020603050405020304" pitchFamily="18" charset="0"/>
                <a:cs typeface="Times New Roman" panose="02020603050405020304" pitchFamily="18" charset="0"/>
              </a:rPr>
              <a:t>. Москва.2018.//, </a:t>
            </a:r>
            <a:r>
              <a:rPr lang="ru-RU" u="sng" dirty="0">
                <a:latin typeface="Times New Roman" panose="02020603050405020304" pitchFamily="18" charset="0"/>
                <a:cs typeface="Times New Roman" panose="02020603050405020304" pitchFamily="18" charset="0"/>
                <a:hlinkClick r:id="rId2"/>
              </a:rPr>
              <a:t>https://www.elibrary.ru/item.asp?id=43103061</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Акимов Н.А. </a:t>
            </a:r>
            <a:r>
              <a:rPr lang="ru-RU" b="1" dirty="0">
                <a:latin typeface="Times New Roman" panose="02020603050405020304" pitchFamily="18" charset="0"/>
                <a:cs typeface="Times New Roman" panose="02020603050405020304" pitchFamily="18" charset="0"/>
              </a:rPr>
              <a:t>Правовое обеспечение корпоративного управления в компаниях с государственным участием в сфере энергетики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Дисс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К.ю.н</a:t>
            </a:r>
            <a:r>
              <a:rPr lang="ru-RU" dirty="0">
                <a:latin typeface="Times New Roman" panose="02020603050405020304" pitchFamily="18" charset="0"/>
                <a:cs typeface="Times New Roman" panose="02020603050405020304" pitchFamily="18" charset="0"/>
              </a:rPr>
              <a:t>. М.2020.// </a:t>
            </a:r>
            <a:r>
              <a:rPr lang="en-US" dirty="0">
                <a:latin typeface="Times New Roman" panose="02020603050405020304" pitchFamily="18" charset="0"/>
                <a:cs typeface="Times New Roman" panose="02020603050405020304" pitchFamily="18" charset="0"/>
                <a:hlinkClick r:id="rId3"/>
              </a:rPr>
              <a:t>https</a:t>
            </a:r>
            <a:r>
              <a:rPr lang="ru-RU" dirty="0">
                <a:latin typeface="Times New Roman" panose="02020603050405020304" pitchFamily="18" charset="0"/>
                <a:cs typeface="Times New Roman" panose="02020603050405020304" pitchFamily="18" charset="0"/>
                <a:hlinkClick r:id="rId3"/>
              </a:rPr>
              <a:t>://</a:t>
            </a:r>
            <a:r>
              <a:rPr lang="en-US" dirty="0" err="1">
                <a:latin typeface="Times New Roman" panose="02020603050405020304" pitchFamily="18" charset="0"/>
                <a:cs typeface="Times New Roman" panose="02020603050405020304" pitchFamily="18" charset="0"/>
                <a:hlinkClick r:id="rId3"/>
              </a:rPr>
              <a:t>disser</a:t>
            </a:r>
            <a:r>
              <a:rPr lang="ru-RU" dirty="0">
                <a:latin typeface="Times New Roman" panose="02020603050405020304" pitchFamily="18" charset="0"/>
                <a:cs typeface="Times New Roman" panose="02020603050405020304" pitchFamily="18" charset="0"/>
                <a:hlinkClick r:id="rId3"/>
              </a:rPr>
              <a:t>.</a:t>
            </a:r>
            <a:r>
              <a:rPr lang="en-US" dirty="0" err="1">
                <a:latin typeface="Times New Roman" panose="02020603050405020304" pitchFamily="18" charset="0"/>
                <a:cs typeface="Times New Roman" panose="02020603050405020304" pitchFamily="18" charset="0"/>
                <a:hlinkClick r:id="rId3"/>
              </a:rPr>
              <a:t>spbu</a:t>
            </a:r>
            <a:r>
              <a:rPr lang="ru-RU" dirty="0">
                <a:latin typeface="Times New Roman" panose="02020603050405020304" pitchFamily="18" charset="0"/>
                <a:cs typeface="Times New Roman" panose="02020603050405020304" pitchFamily="18" charset="0"/>
                <a:hlinkClick r:id="rId3"/>
              </a:rPr>
              <a:t>.</a:t>
            </a:r>
            <a:r>
              <a:rPr lang="en-US" dirty="0" err="1">
                <a:latin typeface="Times New Roman" panose="02020603050405020304" pitchFamily="18" charset="0"/>
                <a:cs typeface="Times New Roman" panose="02020603050405020304" pitchFamily="18" charset="0"/>
                <a:hlinkClick r:id="rId3"/>
              </a:rPr>
              <a:t>ru</a:t>
            </a:r>
            <a:r>
              <a:rPr lang="ru-RU" dirty="0">
                <a:latin typeface="Times New Roman" panose="02020603050405020304" pitchFamily="18" charset="0"/>
                <a:cs typeface="Times New Roman" panose="02020603050405020304" pitchFamily="18" charset="0"/>
                <a:hlinkClick r:id="rId3"/>
              </a:rPr>
              <a:t>/</a:t>
            </a:r>
            <a:r>
              <a:rPr lang="en-US" dirty="0">
                <a:latin typeface="Times New Roman" panose="02020603050405020304" pitchFamily="18" charset="0"/>
                <a:cs typeface="Times New Roman" panose="02020603050405020304" pitchFamily="18" charset="0"/>
                <a:hlinkClick r:id="rId3"/>
              </a:rPr>
              <a:t>files</a:t>
            </a:r>
            <a:r>
              <a:rPr lang="ru-RU" dirty="0">
                <a:latin typeface="Times New Roman" panose="02020603050405020304" pitchFamily="18" charset="0"/>
                <a:cs typeface="Times New Roman" panose="02020603050405020304" pitchFamily="18" charset="0"/>
                <a:hlinkClick r:id="rId3"/>
              </a:rPr>
              <a:t>/2020/</a:t>
            </a:r>
            <a:r>
              <a:rPr lang="en-US" dirty="0" err="1">
                <a:latin typeface="Times New Roman" panose="02020603050405020304" pitchFamily="18" charset="0"/>
                <a:cs typeface="Times New Roman" panose="02020603050405020304" pitchFamily="18" charset="0"/>
                <a:hlinkClick r:id="rId3"/>
              </a:rPr>
              <a:t>disser</a:t>
            </a:r>
            <a:r>
              <a:rPr lang="ru-RU" dirty="0">
                <a:latin typeface="Times New Roman" panose="02020603050405020304" pitchFamily="18" charset="0"/>
                <a:cs typeface="Times New Roman" panose="02020603050405020304" pitchFamily="18" charset="0"/>
                <a:hlinkClick r:id="rId3"/>
              </a:rPr>
              <a:t>_</a:t>
            </a:r>
            <a:r>
              <a:rPr lang="en-US" dirty="0" err="1">
                <a:latin typeface="Times New Roman" panose="02020603050405020304" pitchFamily="18" charset="0"/>
                <a:cs typeface="Times New Roman" panose="02020603050405020304" pitchFamily="18" charset="0"/>
                <a:hlinkClick r:id="rId3"/>
              </a:rPr>
              <a:t>akimov</a:t>
            </a:r>
            <a:r>
              <a:rPr lang="ru-RU" dirty="0">
                <a:latin typeface="Times New Roman" panose="02020603050405020304" pitchFamily="18" charset="0"/>
                <a:cs typeface="Times New Roman" panose="02020603050405020304" pitchFamily="18" charset="0"/>
                <a:hlinkClick r:id="rId3"/>
              </a:rPr>
              <a:t>.</a:t>
            </a:r>
            <a:r>
              <a:rPr lang="en-US" dirty="0">
                <a:latin typeface="Times New Roman" panose="02020603050405020304" pitchFamily="18" charset="0"/>
                <a:cs typeface="Times New Roman" panose="02020603050405020304" pitchFamily="18" charset="0"/>
                <a:hlinkClick r:id="rId3"/>
              </a:rPr>
              <a:t>pdf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Коропец</a:t>
            </a:r>
            <a:r>
              <a:rPr lang="ru-RU" dirty="0">
                <a:latin typeface="Times New Roman" panose="02020603050405020304" pitchFamily="18" charset="0"/>
                <a:cs typeface="Times New Roman" panose="02020603050405020304" pitchFamily="18" charset="0"/>
              </a:rPr>
              <a:t> Н.В. </a:t>
            </a:r>
            <a:r>
              <a:rPr lang="ru-RU" b="1" dirty="0">
                <a:latin typeface="Times New Roman" panose="02020603050405020304" pitchFamily="18" charset="0"/>
                <a:cs typeface="Times New Roman" panose="02020603050405020304" pitchFamily="18" charset="0"/>
              </a:rPr>
              <a:t>Правовое положение генерирующих компаний как участников оптового рынка электрической энергии и мощности</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Дисс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К.ю.н</a:t>
            </a:r>
            <a:r>
              <a:rPr lang="ru-RU" dirty="0">
                <a:latin typeface="Times New Roman" panose="02020603050405020304" pitchFamily="18" charset="0"/>
                <a:cs typeface="Times New Roman" panose="02020603050405020304" pitchFamily="18" charset="0"/>
              </a:rPr>
              <a:t>. М.2022.// </a:t>
            </a:r>
            <a:r>
              <a:rPr lang="en-US" dirty="0">
                <a:latin typeface="Times New Roman" panose="02020603050405020304" pitchFamily="18" charset="0"/>
                <a:cs typeface="Times New Roman" panose="02020603050405020304" pitchFamily="18" charset="0"/>
              </a:rPr>
              <a:t>https://disser.spbu.ru/files/2023/disser_koropets.pdf</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84511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marL="0" indent="0" algn="just">
              <a:buNone/>
            </a:pPr>
            <a:r>
              <a:rPr lang="ru-RU" b="1" dirty="0">
                <a:latin typeface="Times New Roman" panose="02020603050405020304" pitchFamily="18" charset="0"/>
                <a:cs typeface="Times New Roman" panose="02020603050405020304" pitchFamily="18" charset="0"/>
              </a:rPr>
              <a:t>Принципы использования энергетических ресурсов должны обеспечивать баланс интересов различных участников энергетических рынков</a:t>
            </a:r>
            <a:r>
              <a:rPr lang="ru-RU" dirty="0">
                <a:latin typeface="Times New Roman" panose="02020603050405020304" pitchFamily="18" charset="0"/>
                <a:cs typeface="Times New Roman" panose="02020603050405020304" pitchFamily="18" charset="0"/>
              </a:rPr>
              <a:t>. К основным принципам использования энергетических ресурсов относятся:</a:t>
            </a:r>
          </a:p>
          <a:p>
            <a:pPr marL="0" indent="0" algn="just">
              <a:buNone/>
            </a:pPr>
            <a:r>
              <a:rPr lang="ru-RU" dirty="0">
                <a:latin typeface="Times New Roman" panose="02020603050405020304" pitchFamily="18" charset="0"/>
                <a:cs typeface="Times New Roman" panose="02020603050405020304" pitchFamily="18" charset="0"/>
              </a:rPr>
              <a:t>- доступность энергетических ресурсов для потребителей;</a:t>
            </a:r>
          </a:p>
          <a:p>
            <a:pPr marL="0" indent="0" algn="just">
              <a:buNone/>
            </a:pPr>
            <a:r>
              <a:rPr lang="ru-RU" dirty="0">
                <a:latin typeface="Times New Roman" panose="02020603050405020304" pitchFamily="18" charset="0"/>
                <a:cs typeface="Times New Roman" panose="02020603050405020304" pitchFamily="18" charset="0"/>
              </a:rPr>
              <a:t>- учет используемых энергетических ресурсов на всех стадиях, включая добычу, производство, поставку, транспортировку, передачу, хранение;</a:t>
            </a:r>
          </a:p>
          <a:p>
            <a:pPr marL="0" indent="0" algn="just">
              <a:buNone/>
            </a:pPr>
            <a:r>
              <a:rPr lang="ru-RU" dirty="0">
                <a:latin typeface="Times New Roman" panose="02020603050405020304" pitchFamily="18" charset="0"/>
                <a:cs typeface="Times New Roman" panose="02020603050405020304" pitchFamily="18" charset="0"/>
              </a:rPr>
              <a:t>- адекватное ценообразование на энергетические ресурсы;</a:t>
            </a:r>
          </a:p>
          <a:p>
            <a:pPr marL="0" indent="0" algn="just">
              <a:buNone/>
            </a:pPr>
            <a:r>
              <a:rPr lang="ru-RU" dirty="0">
                <a:latin typeface="Times New Roman" panose="02020603050405020304" pitchFamily="18" charset="0"/>
                <a:cs typeface="Times New Roman" panose="02020603050405020304" pitchFamily="18" charset="0"/>
              </a:rPr>
              <a:t>- применение энергосберегающих, </a:t>
            </a:r>
            <a:r>
              <a:rPr lang="ru-RU" dirty="0" err="1">
                <a:latin typeface="Times New Roman" panose="02020603050405020304" pitchFamily="18" charset="0"/>
                <a:cs typeface="Times New Roman" panose="02020603050405020304" pitchFamily="18" charset="0"/>
              </a:rPr>
              <a:t>энергоэффективных</a:t>
            </a:r>
            <a:r>
              <a:rPr lang="ru-RU" dirty="0">
                <a:latin typeface="Times New Roman" panose="02020603050405020304" pitchFamily="18" charset="0"/>
                <a:cs typeface="Times New Roman" panose="02020603050405020304" pitchFamily="18" charset="0"/>
              </a:rPr>
              <a:t> технологий;</a:t>
            </a:r>
          </a:p>
          <a:p>
            <a:pPr marL="0" indent="0" algn="just">
              <a:buNone/>
            </a:pPr>
            <a:r>
              <a:rPr lang="ru-RU" dirty="0">
                <a:latin typeface="Times New Roman" panose="02020603050405020304" pitchFamily="18" charset="0"/>
                <a:cs typeface="Times New Roman" panose="02020603050405020304" pitchFamily="18" charset="0"/>
              </a:rPr>
              <a:t>- безопасность при использовании энергетических ресурсов;</a:t>
            </a:r>
          </a:p>
          <a:p>
            <a:pPr marL="0" indent="0" algn="just">
              <a:buNone/>
            </a:pPr>
            <a:r>
              <a:rPr lang="ru-RU" dirty="0">
                <a:latin typeface="Times New Roman" panose="02020603050405020304" pitchFamily="18" charset="0"/>
                <a:cs typeface="Times New Roman" panose="02020603050405020304" pitchFamily="18" charset="0"/>
              </a:rPr>
              <a:t>- надлежащее состояние энергетической инфраструктуры, включая обеспечение требований промышленной безопасности и антитеррористической защищенности</a:t>
            </a:r>
            <a:r>
              <a:rPr lang="ru-RU" sz="2800" dirty="0"/>
              <a:t>.</a:t>
            </a:r>
          </a:p>
          <a:p>
            <a:pPr marL="0" indent="0" algn="just">
              <a:buNone/>
            </a:pPr>
            <a:endParaRPr lang="ru-RU" sz="2800" dirty="0">
              <a:latin typeface="Times New Roman" panose="02020603050405020304" pitchFamily="18" charset="0"/>
              <a:cs typeface="Times New Roman" panose="02020603050405020304" pitchFamily="18" charset="0"/>
            </a:endParaRPr>
          </a:p>
          <a:p>
            <a:pPr marL="0" indent="0" algn="just">
              <a:buNone/>
            </a:pPr>
            <a:r>
              <a:rPr lang="ru-RU" sz="2800" dirty="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В силу специфики энергетических ресурсов унификация положений, устанавливающих требования к их правовому режиму как на национальном, так и на международном уровнях осуществляется в основном по отраслевому принципу. </a:t>
            </a:r>
          </a:p>
          <a:p>
            <a:endParaRPr lang="ru-RU" sz="3300" dirty="0"/>
          </a:p>
        </p:txBody>
      </p:sp>
    </p:spTree>
    <p:extLst>
      <p:ext uri="{BB962C8B-B14F-4D97-AF65-F5344CB8AC3E}">
        <p14:creationId xmlns:p14="http://schemas.microsoft.com/office/powerpoint/2010/main" val="39713074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Необходимо учитывать, что приведенный перечень классификаций и их критериев не является исчерпывающим, вышеуказанные классификации являются условными, но позволяют более детально изучить особенности правового положения субъектов частноправовых отношений в сфере энергетики, сформулировать предложения по развитию правового регулирования, в том числе в рамках диссертационных исследований.</a:t>
            </a:r>
          </a:p>
          <a:p>
            <a:pPr algn="just"/>
            <a:r>
              <a:rPr lang="ru-RU" dirty="0">
                <a:latin typeface="Times New Roman" panose="02020603050405020304" pitchFamily="18" charset="0"/>
                <a:cs typeface="Times New Roman" panose="02020603050405020304" pitchFamily="18" charset="0"/>
              </a:rPr>
              <a:t>Правовое регулирование деятельности энергетических компаний было существенно дополнено за последнее время в целях противодействия экономическим санкциям со стороны недружественных государств. Новые вызовы со стороны недружественных зарубежных государств, экономические санкции в отношении российских энергетических компаний, а также компаний смежных отраслей, обусловливают усиление защитных механизмов  энергетического правопорядка в целях обеспечения энергетической безопасности Российской Федерации.</a:t>
            </a:r>
          </a:p>
          <a:p>
            <a:pPr algn="just"/>
            <a:r>
              <a:rPr lang="ru-RU" dirty="0">
                <a:latin typeface="Times New Roman" panose="02020603050405020304" pitchFamily="18" charset="0"/>
                <a:cs typeface="Times New Roman" panose="02020603050405020304" pitchFamily="18" charset="0"/>
              </a:rPr>
              <a:t>Достаточно подробно принятые «</a:t>
            </a:r>
            <a:r>
              <a:rPr lang="ru-RU" dirty="0" err="1">
                <a:latin typeface="Times New Roman" panose="02020603050405020304" pitchFamily="18" charset="0"/>
                <a:cs typeface="Times New Roman" panose="02020603050405020304" pitchFamily="18" charset="0"/>
              </a:rPr>
              <a:t>антисанкционные</a:t>
            </a:r>
            <a:r>
              <a:rPr lang="ru-RU" dirty="0">
                <a:latin typeface="Times New Roman" panose="02020603050405020304" pitchFamily="18" charset="0"/>
                <a:cs typeface="Times New Roman" panose="02020603050405020304" pitchFamily="18" charset="0"/>
              </a:rPr>
              <a:t>» нормативные правовые акты исследованы в первой главе монографии:</a:t>
            </a:r>
          </a:p>
          <a:p>
            <a:pPr algn="just"/>
            <a:r>
              <a:rPr lang="ru-RU" dirty="0">
                <a:latin typeface="Times New Roman" panose="02020603050405020304" pitchFamily="18" charset="0"/>
                <a:cs typeface="Times New Roman" panose="02020603050405020304" pitchFamily="18" charset="0"/>
              </a:rPr>
              <a:t>Актуальные задачи энергетического права. 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ООО «Интеграция: ОН». 2022. С. 10-44.</a:t>
            </a:r>
          </a:p>
          <a:p>
            <a:pPr algn="just"/>
            <a:endParaRPr lang="ru-RU" dirty="0"/>
          </a:p>
        </p:txBody>
      </p:sp>
    </p:spTree>
    <p:extLst>
      <p:ext uri="{BB962C8B-B14F-4D97-AF65-F5344CB8AC3E}">
        <p14:creationId xmlns:p14="http://schemas.microsoft.com/office/powerpoint/2010/main" val="7759497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600" dirty="0">
                <a:latin typeface="Times New Roman" panose="02020603050405020304" pitchFamily="18" charset="0"/>
                <a:cs typeface="Times New Roman" panose="02020603050405020304" pitchFamily="18" charset="0"/>
              </a:rPr>
              <a:t>Правовую основу для принятия нормативных правовых актов в период действия экономических санкций составляют прежде всего Федеральный закон от 28.12.2010 N 390-ФЗ «О безопасности», Федеральный закон от 30.12.2006 N 281-ФЗ «О специальных экономических мерах и принудительных мерах», Федеральный закон от 04.06.2018 N 127-ФЗ «О мерах воздействия (противодействия) на недружественные действия Соединенных Штатов Америки и иных иностранных государств».</a:t>
            </a:r>
          </a:p>
          <a:p>
            <a:pPr algn="just"/>
            <a:r>
              <a:rPr lang="ru-RU" sz="1600" dirty="0">
                <a:latin typeface="Times New Roman" panose="02020603050405020304" pitchFamily="18" charset="0"/>
                <a:cs typeface="Times New Roman" panose="02020603050405020304" pitchFamily="18" charset="0"/>
              </a:rPr>
              <a:t>Приведем в данной работе несколько примеров </a:t>
            </a:r>
            <a:r>
              <a:rPr lang="ru-RU" sz="1600" dirty="0" err="1">
                <a:latin typeface="Times New Roman" panose="02020603050405020304" pitchFamily="18" charset="0"/>
                <a:cs typeface="Times New Roman" panose="02020603050405020304" pitchFamily="18" charset="0"/>
              </a:rPr>
              <a:t>антисанкционных</a:t>
            </a:r>
            <a:r>
              <a:rPr lang="ru-RU" sz="1600" dirty="0">
                <a:latin typeface="Times New Roman" panose="02020603050405020304" pitchFamily="18" charset="0"/>
                <a:cs typeface="Times New Roman" panose="02020603050405020304" pitchFamily="18" charset="0"/>
              </a:rPr>
              <a:t> актов, имеющих существенное значение для деятельности компаний топливно-энергетического комплекса: Указ Президента Российской Федерации от 05.08.2022 N 520 "О применении специальных экономических мер в финансовой и топливно-энергетической сферах в связи с недружественными действиями некоторых иностранных государств и международных организаций"; Указ Президента Российской Федерации от 31.03.2022 N 172 «О специальном порядке исполнения иностранными покупателями обязательств перед российскими поставщиками природного газа»; Указ Президента Российской Федерации от 30.06.2022 № 416«О применении специальных экономических мер в топливно-энергетической сфере в связи с недружественными действиями некоторых иностранных государств и международных организаций».</a:t>
            </a:r>
          </a:p>
          <a:p>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70972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 В СФЕРЕ ЭНЕРГЕТИКИ</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Правовой анализ принятых специальных экономических мер показывает, что указанными мерами охватываются практически все отношения, входящие в предмет энергетического права, включая отношения по добыче, производству, поставке энергетических ресурсов, возникающие как на внутреннем рынке, так и при осуществлении внешнеэкономических сделок. </a:t>
            </a:r>
          </a:p>
          <a:p>
            <a:pPr algn="just"/>
            <a:r>
              <a:rPr lang="ru-RU" dirty="0">
                <a:latin typeface="Times New Roman" panose="02020603050405020304" pitchFamily="18" charset="0"/>
                <a:cs typeface="Times New Roman" panose="02020603050405020304" pitchFamily="18" charset="0"/>
              </a:rPr>
              <a:t>В этой связи представляется своевременным дальнейшее изучение состояния правового регулирования деятельности субъектов энергетических рынков в дружественных государствах, проведение сравнительно-правовых исследований,  определение приоритетных задач правового регулирования в сфере энергетики на национальном и международном уровнях с учетом внешних и внутренних вызовов и угроз.</a:t>
            </a:r>
          </a:p>
          <a:p>
            <a:pPr algn="just"/>
            <a:r>
              <a:rPr lang="ru-RU" b="1" dirty="0">
                <a:latin typeface="Times New Roman" panose="02020603050405020304" pitchFamily="18" charset="0"/>
                <a:cs typeface="Times New Roman" panose="02020603050405020304" pitchFamily="18" charset="0"/>
              </a:rPr>
              <a:t>Особенности корпоративного управления в компаниях с государственным участием в сфере энергетики представлена в отдельных презентациях.</a:t>
            </a:r>
          </a:p>
        </p:txBody>
      </p:sp>
    </p:spTree>
    <p:extLst>
      <p:ext uri="{BB962C8B-B14F-4D97-AF65-F5344CB8AC3E}">
        <p14:creationId xmlns:p14="http://schemas.microsoft.com/office/powerpoint/2010/main" val="67596024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ДОГОВОРНОЕ РЕГУЛИРОВАНИЕ В СФЕРЕ ЭНЕРГЕТИКИ</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lgn="just">
              <a:buNone/>
            </a:pPr>
            <a:r>
              <a:rPr lang="ru-RU" sz="14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Договорное регулирование является одним из ключевых элементов системы правового регулирования в сфере энергетики, призванное обеспечивать реализацию принципов энергетического права, обеспечивать надлежащее состояние энергетической безопасности, энергетического правопорядка.</a:t>
            </a:r>
          </a:p>
          <a:p>
            <a:pPr marL="0" indent="0" algn="just">
              <a:buNone/>
            </a:pPr>
            <a:r>
              <a:rPr lang="ru-RU" sz="2000" dirty="0">
                <a:latin typeface="Times New Roman" panose="02020603050405020304" pitchFamily="18" charset="0"/>
                <a:cs typeface="Times New Roman" panose="02020603050405020304" pitchFamily="18" charset="0"/>
              </a:rPr>
              <a:t>	Система договорного регулирования в сфере энергетики  включает договорное регулирование отношений по добыче, поставке, транспортировке, передаче, хранения энергетических ресурсов, проектированию, строительству, эксплуатации энергетических объектов и др.</a:t>
            </a:r>
          </a:p>
          <a:p>
            <a:pPr marL="0" indent="0" algn="just">
              <a:buNone/>
            </a:pPr>
            <a:r>
              <a:rPr lang="ru-RU" sz="2000" dirty="0">
                <a:latin typeface="Times New Roman" panose="02020603050405020304" pitchFamily="18" charset="0"/>
                <a:cs typeface="Times New Roman" panose="02020603050405020304" pitchFamily="18" charset="0"/>
              </a:rPr>
              <a:t>	Договорные отношения складываются как между участниками внутренних энергетических рынков, так и при осуществлении внешнеэкономической деятельности.</a:t>
            </a:r>
          </a:p>
          <a:p>
            <a:pPr marL="0" indent="0" algn="just">
              <a:buNone/>
            </a:pPr>
            <a:r>
              <a:rPr lang="ru-RU" sz="2000" dirty="0">
                <a:latin typeface="Times New Roman" panose="02020603050405020304" pitchFamily="18" charset="0"/>
                <a:cs typeface="Times New Roman" panose="02020603050405020304" pitchFamily="18" charset="0"/>
              </a:rPr>
              <a:t>●	</a:t>
            </a:r>
            <a:endParaRPr lang="ru-RU" sz="2000" dirty="0"/>
          </a:p>
        </p:txBody>
      </p:sp>
    </p:spTree>
    <p:extLst>
      <p:ext uri="{BB962C8B-B14F-4D97-AF65-F5344CB8AC3E}">
        <p14:creationId xmlns:p14="http://schemas.microsoft.com/office/powerpoint/2010/main" val="27202826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ДОГОВОРНОЕ РЕГУЛИРОВАНИЕ В СФЕРЕ ЭНЕРГЕТИКИ</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Особенности договорного регулирования в сфере энергетики обусловлены прежде всего существенным влиянием государственного регулирования на частноправовые отношения. Это особенно характерно для таких отраслей энергетики как электроэнергетика, теплоэнергетика, газовая.  </a:t>
            </a:r>
          </a:p>
          <a:p>
            <a:pPr marL="0" indent="0" algn="just">
              <a:buNone/>
            </a:pPr>
            <a:r>
              <a:rPr lang="ru-RU" dirty="0">
                <a:latin typeface="Times New Roman" panose="02020603050405020304" pitchFamily="18" charset="0"/>
                <a:cs typeface="Times New Roman" panose="02020603050405020304" pitchFamily="18" charset="0"/>
              </a:rPr>
              <a:t>	При проведении правового анализа договорного регулирования в сфере энергетики целесообразно классифицировать заключаемые в данной сфере договоры, исследовать источники правового регулирования обязательственных отношений в сфере энергетики, выявить особенности, характерные для отдельных видов и разновидностей договоров в сфере энергетики. </a:t>
            </a:r>
          </a:p>
          <a:p>
            <a:endParaRPr lang="ru-RU" dirty="0"/>
          </a:p>
        </p:txBody>
      </p:sp>
    </p:spTree>
    <p:extLst>
      <p:ext uri="{BB962C8B-B14F-4D97-AF65-F5344CB8AC3E}">
        <p14:creationId xmlns:p14="http://schemas.microsoft.com/office/powerpoint/2010/main" val="20585591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800" b="1" dirty="0">
                <a:latin typeface="Times New Roman" panose="02020603050405020304" pitchFamily="18" charset="0"/>
                <a:cs typeface="Times New Roman" panose="02020603050405020304" pitchFamily="18" charset="0"/>
              </a:rPr>
              <a:t>КЛАССИФИКАЦИЯ ДОГОВОРОВ В СФЕРЕ ЭНЕРГЕТИКИ</a:t>
            </a:r>
          </a:p>
        </p:txBody>
      </p:sp>
      <p:sp>
        <p:nvSpPr>
          <p:cNvPr id="3" name="Объект 2"/>
          <p:cNvSpPr>
            <a:spLocks noGrp="1"/>
          </p:cNvSpPr>
          <p:nvPr>
            <p:ph idx="1"/>
          </p:nvPr>
        </p:nvSpPr>
        <p:spPr>
          <a:xfrm>
            <a:off x="457200" y="1600200"/>
            <a:ext cx="8229600" cy="4637112"/>
          </a:xfrm>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11200" dirty="0">
                <a:latin typeface="Times New Roman" panose="02020603050405020304" pitchFamily="18" charset="0"/>
                <a:cs typeface="Times New Roman" panose="02020603050405020304" pitchFamily="18" charset="0"/>
              </a:rPr>
              <a:t>В целях изучения, правового анализа договорного регулирования в сфере энергетики  в целях дальнейшего развития правового  регулирования может быть проведена условная классификация в зависимости от предмета соглашения, который может заключаться в том числе  в поставке того или иного вида энергетического ресурса, транспортировке, передаче того или иного вида энергетического ресурса, хранении энергетических ресурсов, строительстве энергетического объекта, поставке энергетического оборудования, создании инновационного продукта для использования в сфере энергетики и др. </a:t>
            </a:r>
          </a:p>
          <a:p>
            <a:pPr marL="0" indent="0" algn="just">
              <a:buNone/>
            </a:pPr>
            <a:r>
              <a:rPr lang="ru-RU" sz="11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480047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КЛАССИФИКАЦИЯ ДОГОВОРОВ В СФЕРЕ ЭНЕРГЕТИКИ</a:t>
            </a:r>
            <a:endParaRPr lang="ru-RU" sz="2400" dirty="0"/>
          </a:p>
        </p:txBody>
      </p:sp>
      <p:sp>
        <p:nvSpPr>
          <p:cNvPr id="3" name="Объект 2"/>
          <p:cNvSpPr>
            <a:spLocks noGrp="1"/>
          </p:cNvSpPr>
          <p:nvPr>
            <p:ph idx="1"/>
          </p:nvPr>
        </p:nvSpPr>
        <p:spPr/>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Предлагаемая условная классификация договоров в сфере энергетики включает в том числе следующие договоры:</a:t>
            </a:r>
          </a:p>
          <a:p>
            <a:pPr marL="0" lvl="0" indent="0" algn="just">
              <a:buNone/>
            </a:pP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Договоры, регулирующие отношения по поставке энергетических ресурсов</a:t>
            </a:r>
            <a:r>
              <a:rPr lang="ru-RU" sz="2000" dirty="0">
                <a:latin typeface="Times New Roman" panose="02020603050405020304" pitchFamily="18" charset="0"/>
                <a:cs typeface="Times New Roman" panose="02020603050405020304" pitchFamily="18" charset="0"/>
              </a:rPr>
              <a:t>. Данная группа договоров может быть подразделена на подгруппы по видам энергетических ресурсов, видов энергии:</a:t>
            </a:r>
          </a:p>
          <a:p>
            <a:pPr lvl="1" algn="just"/>
            <a:r>
              <a:rPr lang="ru-RU" sz="2000" dirty="0">
                <a:latin typeface="Times New Roman" panose="02020603050405020304" pitchFamily="18" charset="0"/>
                <a:cs typeface="Times New Roman" panose="02020603050405020304" pitchFamily="18" charset="0"/>
              </a:rPr>
              <a:t>Договоры поставки электрической энергии и мощности.</a:t>
            </a:r>
          </a:p>
          <a:p>
            <a:pPr lvl="1" algn="just"/>
            <a:r>
              <a:rPr lang="ru-RU" sz="2000" dirty="0">
                <a:latin typeface="Times New Roman" panose="02020603050405020304" pitchFamily="18" charset="0"/>
                <a:cs typeface="Times New Roman" panose="02020603050405020304" pitchFamily="18" charset="0"/>
              </a:rPr>
              <a:t>Договоры поставки газа.</a:t>
            </a:r>
          </a:p>
          <a:p>
            <a:pPr lvl="1" algn="just"/>
            <a:r>
              <a:rPr lang="ru-RU" sz="2000" dirty="0">
                <a:latin typeface="Times New Roman" panose="02020603050405020304" pitchFamily="18" charset="0"/>
                <a:cs typeface="Times New Roman" panose="02020603050405020304" pitchFamily="18" charset="0"/>
              </a:rPr>
              <a:t>Договоры поставки нефти и нефтепродуктов.</a:t>
            </a:r>
          </a:p>
          <a:p>
            <a:pPr lvl="1" algn="just"/>
            <a:r>
              <a:rPr lang="ru-RU" sz="2000" dirty="0">
                <a:latin typeface="Times New Roman" panose="02020603050405020304" pitchFamily="18" charset="0"/>
                <a:cs typeface="Times New Roman" panose="02020603050405020304" pitchFamily="18" charset="0"/>
              </a:rPr>
              <a:t>Договор теплоснабжения.</a:t>
            </a:r>
          </a:p>
          <a:p>
            <a:pPr marL="0" lvl="0" indent="0">
              <a:buNone/>
            </a:pPr>
            <a:r>
              <a:rPr lang="ru-RU" sz="2000" dirty="0">
                <a:latin typeface="Times New Roman" panose="02020603050405020304" pitchFamily="18" charset="0"/>
                <a:cs typeface="Times New Roman" panose="02020603050405020304" pitchFamily="18" charset="0"/>
              </a:rPr>
              <a:t>	 </a:t>
            </a:r>
          </a:p>
          <a:p>
            <a:pPr lvl="0"/>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Договоры, регулирующие отношения по транспортировке, передаче, перевозке энергетических ресурсов.</a:t>
            </a:r>
          </a:p>
          <a:p>
            <a:endParaRPr lang="ru-RU" sz="2000" dirty="0"/>
          </a:p>
        </p:txBody>
      </p:sp>
    </p:spTree>
    <p:extLst>
      <p:ext uri="{BB962C8B-B14F-4D97-AF65-F5344CB8AC3E}">
        <p14:creationId xmlns:p14="http://schemas.microsoft.com/office/powerpoint/2010/main" val="14148047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1430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000" b="1" dirty="0">
                <a:latin typeface="Times New Roman" panose="02020603050405020304" pitchFamily="18" charset="0"/>
                <a:cs typeface="Times New Roman" panose="02020603050405020304" pitchFamily="18" charset="0"/>
              </a:rPr>
              <a:t>КЛАССИФИКАЦИЯ ДОГОВОРОВ В СФЕРЕ ЭНЕРГЕТИКИ</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marL="0" lvl="0" indent="0">
              <a:buNone/>
            </a:pP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Договоры на технологическое присоединение к электрическим сетям, к системам теплоснабжения, к газораспределительным, газотранспортным сетям, магистральным нефтепроводам.</a:t>
            </a:r>
          </a:p>
          <a:p>
            <a:pPr marL="0" lvl="0" indent="0">
              <a:buNone/>
            </a:pPr>
            <a:r>
              <a:rPr lang="ru-RU" dirty="0">
                <a:latin typeface="Times New Roman" panose="02020603050405020304" pitchFamily="18" charset="0"/>
                <a:cs typeface="Times New Roman" panose="02020603050405020304" pitchFamily="18" charset="0"/>
              </a:rPr>
              <a:t>►	Соглашения о разделе продукции.</a:t>
            </a:r>
          </a:p>
          <a:p>
            <a:pPr marL="0" lvl="0" indent="0">
              <a:buNone/>
            </a:pPr>
            <a:r>
              <a:rPr lang="ru-RU" dirty="0">
                <a:latin typeface="Times New Roman" panose="02020603050405020304" pitchFamily="18" charset="0"/>
                <a:cs typeface="Times New Roman" panose="02020603050405020304" pitchFamily="18" charset="0"/>
              </a:rPr>
              <a:t>►	Концессионные соглашения.</a:t>
            </a:r>
          </a:p>
          <a:p>
            <a:pPr marL="0" lvl="0" indent="0">
              <a:buNone/>
            </a:pPr>
            <a:r>
              <a:rPr lang="ru-RU" dirty="0">
                <a:latin typeface="Times New Roman" panose="02020603050405020304" pitchFamily="18" charset="0"/>
                <a:cs typeface="Times New Roman" panose="02020603050405020304" pitchFamily="18" charset="0"/>
              </a:rPr>
              <a:t>►	Договоры на хранение энергетических ресурсов.</a:t>
            </a:r>
          </a:p>
          <a:p>
            <a:pPr marL="0" lvl="0" indent="0">
              <a:buNone/>
            </a:pPr>
            <a:r>
              <a:rPr lang="ru-RU" dirty="0">
                <a:latin typeface="Times New Roman" panose="02020603050405020304" pitchFamily="18" charset="0"/>
                <a:cs typeface="Times New Roman" panose="02020603050405020304" pitchFamily="18" charset="0"/>
              </a:rPr>
              <a:t>►	Договоры на строительство, реконструкцию и модернизацию энергетических объектов.</a:t>
            </a:r>
          </a:p>
          <a:p>
            <a:pPr marL="0" lvl="0" indent="0">
              <a:buNone/>
            </a:pPr>
            <a:r>
              <a:rPr lang="ru-RU" dirty="0">
                <a:latin typeface="Times New Roman" panose="02020603050405020304" pitchFamily="18" charset="0"/>
                <a:cs typeface="Times New Roman" panose="02020603050405020304" pitchFamily="18" charset="0"/>
              </a:rPr>
              <a:t>►	Договоры поставки энергетического оборудования.</a:t>
            </a:r>
          </a:p>
          <a:p>
            <a:pPr marL="0" lvl="0" indent="0">
              <a:buNone/>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Энергосервисные</a:t>
            </a:r>
            <a:r>
              <a:rPr lang="ru-RU" dirty="0">
                <a:latin typeface="Times New Roman" panose="02020603050405020304" pitchFamily="18" charset="0"/>
                <a:cs typeface="Times New Roman" panose="02020603050405020304" pitchFamily="18" charset="0"/>
              </a:rPr>
              <a:t> договоры (контракты).</a:t>
            </a:r>
          </a:p>
          <a:p>
            <a:pPr marL="0" lvl="0" indent="0">
              <a:buNone/>
            </a:pPr>
            <a:r>
              <a:rPr lang="ru-RU" dirty="0">
                <a:latin typeface="Times New Roman" panose="02020603050405020304" pitchFamily="18" charset="0"/>
                <a:cs typeface="Times New Roman" panose="02020603050405020304" pitchFamily="18" charset="0"/>
              </a:rPr>
              <a:t>►	Договоры на создание инновационных продуктов в сфере энергетики.</a:t>
            </a:r>
          </a:p>
          <a:p>
            <a:pPr marL="0" lvl="0" indent="0">
              <a:buNone/>
            </a:pPr>
            <a:r>
              <a:rPr lang="ru-RU" dirty="0">
                <a:latin typeface="Times New Roman" panose="02020603050405020304" pitchFamily="18" charset="0"/>
                <a:cs typeface="Times New Roman" panose="02020603050405020304" pitchFamily="18" charset="0"/>
              </a:rPr>
              <a:t>►	Соглашение о государственно-частном партнерстве, соглашение о </a:t>
            </a:r>
            <a:r>
              <a:rPr lang="ru-RU" dirty="0" err="1">
                <a:latin typeface="Times New Roman" panose="02020603050405020304" pitchFamily="18" charset="0"/>
                <a:cs typeface="Times New Roman" panose="02020603050405020304" pitchFamily="18" charset="0"/>
              </a:rPr>
              <a:t>муниципально</a:t>
            </a:r>
            <a:r>
              <a:rPr lang="ru-RU" dirty="0">
                <a:latin typeface="Times New Roman" panose="02020603050405020304" pitchFamily="18" charset="0"/>
                <a:cs typeface="Times New Roman" panose="02020603050405020304" pitchFamily="18" charset="0"/>
              </a:rPr>
              <a:t>-частном партнерстве.</a:t>
            </a:r>
          </a:p>
          <a:p>
            <a:endParaRPr lang="ru-RU" dirty="0"/>
          </a:p>
        </p:txBody>
      </p:sp>
    </p:spTree>
    <p:extLst>
      <p:ext uri="{BB962C8B-B14F-4D97-AF65-F5344CB8AC3E}">
        <p14:creationId xmlns:p14="http://schemas.microsoft.com/office/powerpoint/2010/main" val="7567690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800" b="1" dirty="0" smtClean="0">
                <a:latin typeface="Times New Roman" panose="02020603050405020304" pitchFamily="18" charset="0"/>
                <a:cs typeface="Times New Roman" panose="02020603050405020304" pitchFamily="18" charset="0"/>
              </a:rPr>
              <a:t>Особенности договорного регулирования</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ru-RU" dirty="0" smtClean="0">
                <a:latin typeface="Times New Roman" panose="02020603050405020304" pitchFamily="18" charset="0"/>
                <a:cs typeface="Times New Roman" panose="02020603050405020304" pitchFamily="18" charset="0"/>
              </a:rPr>
              <a:t>Наиболее детализированное регулирование договорных отношений предусмотрено в электроэнергетической отрасли. Соответствующие положения закреплены на уровне Федерального закона </a:t>
            </a:r>
            <a:r>
              <a:rPr lang="ru-RU" dirty="0">
                <a:latin typeface="Times New Roman" panose="02020603050405020304" pitchFamily="18" charset="0"/>
                <a:cs typeface="Times New Roman" panose="02020603050405020304" pitchFamily="18" charset="0"/>
              </a:rPr>
              <a:t>от 26.03.2003 </a:t>
            </a:r>
            <a:r>
              <a:rPr lang="en-US" dirty="0">
                <a:latin typeface="Times New Roman" panose="02020603050405020304" pitchFamily="18" charset="0"/>
                <a:cs typeface="Times New Roman" panose="02020603050405020304" pitchFamily="18" charset="0"/>
              </a:rPr>
              <a:t>N 35-</a:t>
            </a:r>
            <a:r>
              <a:rPr lang="ru-RU" dirty="0" smtClean="0">
                <a:latin typeface="Times New Roman" panose="02020603050405020304" pitchFamily="18" charset="0"/>
                <a:cs typeface="Times New Roman" panose="02020603050405020304" pitchFamily="18" charset="0"/>
              </a:rPr>
              <a:t>ФЗ «Об электроэнергетике», Постановлений Правительства Российской Федерации: от </a:t>
            </a:r>
            <a:r>
              <a:rPr lang="ru-RU" dirty="0">
                <a:latin typeface="Times New Roman" panose="02020603050405020304" pitchFamily="18" charset="0"/>
                <a:cs typeface="Times New Roman" panose="02020603050405020304" pitchFamily="18" charset="0"/>
              </a:rPr>
              <a:t>27.12.2010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1172</a:t>
            </a:r>
            <a:r>
              <a:rPr lang="ru-RU" dirty="0" smtClean="0">
                <a:latin typeface="Times New Roman" panose="02020603050405020304" pitchFamily="18" charset="0"/>
                <a:cs typeface="Times New Roman" panose="02020603050405020304" pitchFamily="18" charset="0"/>
              </a:rPr>
              <a:t> и от </a:t>
            </a:r>
            <a:r>
              <a:rPr lang="ru-RU" dirty="0" err="1">
                <a:latin typeface="Times New Roman" panose="02020603050405020304" pitchFamily="18" charset="0"/>
                <a:cs typeface="Times New Roman" panose="02020603050405020304" pitchFamily="18" charset="0"/>
              </a:rPr>
              <a:t>от</a:t>
            </a:r>
            <a:r>
              <a:rPr lang="ru-RU" dirty="0">
                <a:latin typeface="Times New Roman" panose="02020603050405020304" pitchFamily="18" charset="0"/>
                <a:cs typeface="Times New Roman" panose="02020603050405020304" pitchFamily="18" charset="0"/>
              </a:rPr>
              <a:t> 04.05.2012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442</a:t>
            </a:r>
            <a:r>
              <a:rPr lang="ru-RU" dirty="0" smtClean="0">
                <a:latin typeface="Times New Roman" panose="02020603050405020304" pitchFamily="18" charset="0"/>
                <a:cs typeface="Times New Roman" panose="02020603050405020304" pitchFamily="18" charset="0"/>
              </a:rPr>
              <a:t>,  Регламентов Ассоциации «НП «Совет рынка».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4705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Особенности договорного регулирования</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Указанные особенности обусловлены закрепленными законодателем различия в правовом регулировании оптового рынка электрической энергии и мощности и розничных рынков, а также внедрением дополнительного регулятора и контролера – Ассоциации «НП «Совет рынка», наделенной законодателем особыми публичными полномочиями.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152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marL="0" indent="0" algn="just">
              <a:buNone/>
            </a:pPr>
            <a:r>
              <a:rPr lang="ru-RU" sz="14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Определение понятие энергетического ресурса закреплено в Федеральном законе </a:t>
            </a:r>
            <a:r>
              <a:rPr lang="ru-RU" sz="2000" b="1" dirty="0">
                <a:latin typeface="Times New Roman" panose="02020603050405020304" pitchFamily="18" charset="0"/>
                <a:cs typeface="Times New Roman" panose="02020603050405020304" pitchFamily="18" charset="0"/>
              </a:rPr>
              <a:t>«Об энергосбережении и о повышении энергетической эффективности и о внесении изменений в отдельные законодательные акты Российской Федерации»:</a:t>
            </a:r>
          </a:p>
          <a:p>
            <a:pPr marL="0" indent="0" algn="just">
              <a:buNone/>
            </a:pPr>
            <a:r>
              <a:rPr lang="ru-RU" sz="2000" dirty="0">
                <a:latin typeface="Times New Roman" panose="02020603050405020304" pitchFamily="18" charset="0"/>
                <a:cs typeface="Times New Roman" panose="02020603050405020304" pitchFamily="18" charset="0"/>
              </a:rPr>
              <a:t>«</a:t>
            </a:r>
            <a:r>
              <a:rPr lang="ru-RU" sz="2000" b="1" dirty="0">
                <a:latin typeface="Times New Roman" panose="02020603050405020304" pitchFamily="18" charset="0"/>
                <a:cs typeface="Times New Roman" panose="02020603050405020304" pitchFamily="18" charset="0"/>
              </a:rPr>
              <a:t>энергетический ресурс - носитель энергии, энергия которого используется или может быть использована при осуществлении хозяйственной и иной деятельности, а также вид энергии (атомная, тепловая, электрическая, электромагнитная энергия или другой вид энергии</a:t>
            </a:r>
            <a:r>
              <a:rPr lang="ru-RU" sz="2000" dirty="0">
                <a:latin typeface="Times New Roman" panose="02020603050405020304" pitchFamily="18" charset="0"/>
                <a:cs typeface="Times New Roman" panose="02020603050405020304" pitchFamily="18" charset="0"/>
              </a:rPr>
              <a:t>)» ( п.1 ст.2).</a:t>
            </a:r>
          </a:p>
          <a:p>
            <a:pPr marL="0" indent="0" algn="just">
              <a:buNone/>
            </a:pPr>
            <a:r>
              <a:rPr lang="ru-RU" sz="2000" dirty="0">
                <a:latin typeface="Times New Roman" panose="02020603050405020304" pitchFamily="18" charset="0"/>
                <a:cs typeface="Times New Roman" panose="02020603050405020304" pitchFamily="18" charset="0"/>
              </a:rPr>
              <a:t>	Особенности правового режима отдельных видов энергетических ресурсов закреплены в различных источниках энергетического права, в том числе в отраслевом законодательстве</a:t>
            </a:r>
            <a:r>
              <a:rPr lang="ru-RU" sz="2000" b="1" dirty="0">
                <a:latin typeface="Times New Roman" panose="02020603050405020304" pitchFamily="18" charset="0"/>
                <a:cs typeface="Times New Roman" panose="02020603050405020304" pitchFamily="18" charset="0"/>
              </a:rPr>
              <a:t>.</a:t>
            </a:r>
          </a:p>
          <a:p>
            <a:pPr marL="0" indent="0">
              <a:buNone/>
            </a:pPr>
            <a:r>
              <a:rPr lang="ru-RU" sz="2000" dirty="0">
                <a:latin typeface="Times New Roman" panose="02020603050405020304" pitchFamily="18" charset="0"/>
                <a:cs typeface="Times New Roman" panose="02020603050405020304" pitchFamily="18" charset="0"/>
              </a:rPr>
              <a:t>	</a:t>
            </a:r>
            <a:endParaRPr lang="ru-RU" sz="2000" dirty="0"/>
          </a:p>
          <a:p>
            <a:endParaRPr lang="ru-RU" sz="2000" dirty="0"/>
          </a:p>
          <a:p>
            <a:endParaRPr lang="ru-RU" sz="1400" dirty="0"/>
          </a:p>
          <a:p>
            <a:pPr marL="0" indent="0">
              <a:buNone/>
            </a:pPr>
            <a:endParaRPr lang="ru-RU" sz="1400" b="1"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47979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ru-RU" sz="2400" b="1" dirty="0">
                <a:latin typeface="Times New Roman" panose="02020603050405020304" pitchFamily="18" charset="0"/>
                <a:cs typeface="Times New Roman" panose="02020603050405020304" pitchFamily="18" charset="0"/>
              </a:rPr>
              <a:t>Особенности договорного регулирования</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Наличие в данной отрасли сфер деятельности, отнесенных к сферам деятельности субъектов естественных монополий обусловили детализацию договорных отношений при осуществлении технологического присоединения к электрическим сетям и договорных отношений по передаче электрической энергии. </a:t>
            </a:r>
          </a:p>
          <a:p>
            <a:pPr algn="just"/>
            <a:r>
              <a:rPr lang="ru-RU" dirty="0" smtClean="0">
                <a:latin typeface="Times New Roman" panose="02020603050405020304" pitchFamily="18" charset="0"/>
                <a:cs typeface="Times New Roman" panose="02020603050405020304" pitchFamily="18" charset="0"/>
              </a:rPr>
              <a:t>Си. </a:t>
            </a:r>
            <a:r>
              <a:rPr lang="ru-RU" dirty="0" err="1" smtClean="0">
                <a:latin typeface="Times New Roman" panose="02020603050405020304" pitchFamily="18" charset="0"/>
                <a:cs typeface="Times New Roman" panose="02020603050405020304" pitchFamily="18" charset="0"/>
              </a:rPr>
              <a:t>Подр</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Постановление Правительства РФ от 27.12.2004 N 861</a:t>
            </a:r>
            <a:r>
              <a:rPr lang="ru-RU" dirty="0"/>
              <a:t/>
            </a:r>
            <a:br>
              <a:rPr lang="ru-RU" dirty="0"/>
            </a:br>
            <a:endParaRPr lang="ru-RU" dirty="0"/>
          </a:p>
          <a:p>
            <a:endParaRPr lang="ru-RU" dirty="0" smtClean="0"/>
          </a:p>
          <a:p>
            <a:endParaRPr lang="ru-RU" dirty="0"/>
          </a:p>
        </p:txBody>
      </p:sp>
    </p:spTree>
    <p:extLst>
      <p:ext uri="{BB962C8B-B14F-4D97-AF65-F5344CB8AC3E}">
        <p14:creationId xmlns:p14="http://schemas.microsoft.com/office/powerpoint/2010/main" val="442743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ru-RU" sz="3200" b="1" dirty="0">
                <a:latin typeface="Times New Roman" panose="02020603050405020304" pitchFamily="18" charset="0"/>
                <a:cs typeface="Times New Roman" panose="02020603050405020304" pitchFamily="18" charset="0"/>
              </a:rPr>
              <a:t>Особенности договорного регулирования</a:t>
            </a:r>
            <a:endParaRPr lang="ru-RU" sz="32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Достаточно детализировано регулирование договорных отношений в газовой отрасли и теплоснабжении: на уровне законодательных и подзаконных нормативных правовых актов.</a:t>
            </a:r>
          </a:p>
          <a:p>
            <a:pPr algn="just"/>
            <a:r>
              <a:rPr lang="ru-RU" dirty="0" smtClean="0">
                <a:latin typeface="Times New Roman" panose="02020603050405020304" pitchFamily="18" charset="0"/>
                <a:cs typeface="Times New Roman" panose="02020603050405020304" pitchFamily="18" charset="0"/>
              </a:rPr>
              <a:t>Для нефтяной отрасли регулирование договорных отношений касается монопольного вида деятельности по транспортировке нефти.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87631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ru-RU" sz="3200" b="1" dirty="0">
                <a:latin typeface="Times New Roman" panose="02020603050405020304" pitchFamily="18" charset="0"/>
                <a:cs typeface="Times New Roman" panose="02020603050405020304" pitchFamily="18" charset="0"/>
              </a:rPr>
              <a:t>РЕКОМЕНДАЦИИ ДЛЯ САМОСТОЯТЕЛЬНОЙ РАБОТЫ</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ru-RU" b="1"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Для подготовки по второму  разделу курса рекомендуется:</a:t>
            </a:r>
          </a:p>
          <a:p>
            <a:pPr marL="0" indent="0">
              <a:buNone/>
            </a:pPr>
            <a:r>
              <a:rPr lang="ru-RU" sz="1600" dirty="0">
                <a:latin typeface="Times New Roman" panose="02020603050405020304" pitchFamily="18" charset="0"/>
                <a:cs typeface="Times New Roman" panose="02020603050405020304" pitchFamily="18" charset="0"/>
              </a:rPr>
              <a:t>	1.  </a:t>
            </a:r>
            <a:r>
              <a:rPr lang="ru-RU" sz="1400" dirty="0">
                <a:latin typeface="Times New Roman" panose="02020603050405020304" pitchFamily="18" charset="0"/>
                <a:cs typeface="Times New Roman" panose="02020603050405020304" pitchFamily="18" charset="0"/>
              </a:rPr>
              <a:t>Ознакомиться с ключевыми научными и учебными изданиями.</a:t>
            </a:r>
          </a:p>
          <a:p>
            <a:pPr marL="0" indent="0">
              <a:buNone/>
            </a:pPr>
            <a:r>
              <a:rPr lang="ru-RU" sz="1400" dirty="0">
                <a:latin typeface="Times New Roman" panose="02020603050405020304" pitchFamily="18" charset="0"/>
                <a:cs typeface="Times New Roman" panose="02020603050405020304" pitchFamily="18" charset="0"/>
              </a:rPr>
              <a:t>	2.  Проанализировать основные нормативные правовые акты, устанавливающие особенности правового режима энергетических ресурсов, энергетических объектов, правового положения субъектов частноправовых отношений, договорного регулирования.</a:t>
            </a:r>
          </a:p>
          <a:p>
            <a:pPr marL="0" indent="0">
              <a:buNone/>
            </a:pPr>
            <a:r>
              <a:rPr lang="ru-RU" sz="1400" dirty="0">
                <a:latin typeface="Times New Roman" panose="02020603050405020304" pitchFamily="18" charset="0"/>
                <a:cs typeface="Times New Roman" panose="02020603050405020304" pitchFamily="18" charset="0"/>
              </a:rPr>
              <a:t>	3.  Проанализировать позиции высших судебных инстанций, судебную практику.</a:t>
            </a:r>
          </a:p>
          <a:p>
            <a:pPr marL="0" indent="0">
              <a:buNone/>
            </a:pPr>
            <a:endParaRPr lang="ru-RU" sz="1400" dirty="0">
              <a:latin typeface="Times New Roman" panose="02020603050405020304" pitchFamily="18" charset="0"/>
              <a:cs typeface="Times New Roman" panose="02020603050405020304" pitchFamily="18" charset="0"/>
            </a:endParaRPr>
          </a:p>
          <a:p>
            <a:pPr marL="0" indent="0" algn="just">
              <a:buNone/>
            </a:pPr>
            <a:r>
              <a:rPr lang="ru-RU" sz="1400" b="1" dirty="0">
                <a:latin typeface="Times New Roman" panose="02020603050405020304" pitchFamily="18" charset="0"/>
                <a:cs typeface="Times New Roman" panose="02020603050405020304" pitchFamily="18" charset="0"/>
              </a:rPr>
              <a:t>	По вопросу об определении цены за поставленный энергетический ресурс рекомендуется ознакомиться с </a:t>
            </a:r>
            <a:r>
              <a:rPr lang="ru-RU" sz="1400" dirty="0">
                <a:latin typeface="Times New Roman" panose="02020603050405020304" pitchFamily="18" charset="0"/>
                <a:cs typeface="Times New Roman" panose="02020603050405020304" pitchFamily="18" charset="0"/>
              </a:rPr>
              <a:t>Постановлением Пленума Верховного Суда РФ от 27.12.2016 N 63 «О рассмотрении судами споров об оплате энергии в случае признания недействующим нормативного правового акта, которым установлена регулируемая цена».</a:t>
            </a:r>
          </a:p>
          <a:p>
            <a:pPr marL="0" indent="0" algn="just">
              <a:buNone/>
            </a:pPr>
            <a:r>
              <a:rPr lang="ru-RU" sz="1400" b="1" dirty="0">
                <a:latin typeface="Times New Roman" panose="02020603050405020304" pitchFamily="18" charset="0"/>
                <a:cs typeface="Times New Roman" panose="02020603050405020304" pitchFamily="18" charset="0"/>
              </a:rPr>
              <a:t>	По вопросу о правовой природе договора о технологическом присоединении  рекомендуется проанализировать судебную практику: </a:t>
            </a:r>
            <a:endParaRPr lang="ru-RU" sz="1400" dirty="0">
              <a:latin typeface="Times New Roman" panose="02020603050405020304" pitchFamily="18" charset="0"/>
              <a:cs typeface="Times New Roman" panose="02020603050405020304" pitchFamily="18" charset="0"/>
            </a:endParaRPr>
          </a:p>
          <a:p>
            <a:pPr marL="0" indent="0" algn="just">
              <a:buNone/>
            </a:pPr>
            <a:r>
              <a:rPr lang="ru-RU" sz="1400" dirty="0">
                <a:latin typeface="Times New Roman" panose="02020603050405020304" pitchFamily="18" charset="0"/>
                <a:cs typeface="Times New Roman" panose="02020603050405020304" pitchFamily="18" charset="0"/>
              </a:rPr>
              <a:t>	Определение Судебной коллегии по экономическим спорам Верховного Суда Российской Федерации от 06.09.2021 N 305-ЭС21-8682 по делу N А40-32523/2018 </a:t>
            </a:r>
          </a:p>
          <a:p>
            <a:pPr marL="0" indent="0" algn="just">
              <a:buNone/>
            </a:pPr>
            <a:r>
              <a:rPr lang="ru-RU" sz="1400" dirty="0">
                <a:latin typeface="Times New Roman" panose="02020603050405020304" pitchFamily="18" charset="0"/>
                <a:cs typeface="Times New Roman" panose="02020603050405020304" pitchFamily="18" charset="0"/>
              </a:rPr>
              <a:t>	Постановление Президиума ВАС РФ от 10.07.2012 N 2551/12 по делу N А56-66569/2010 </a:t>
            </a:r>
          </a:p>
          <a:p>
            <a:pPr marL="0" indent="0" algn="just">
              <a:buNone/>
            </a:pPr>
            <a:r>
              <a:rPr lang="ru-RU" sz="1400" dirty="0">
                <a:latin typeface="Times New Roman" panose="02020603050405020304" pitchFamily="18" charset="0"/>
                <a:cs typeface="Times New Roman" panose="02020603050405020304" pitchFamily="18" charset="0"/>
              </a:rPr>
              <a:t>	Обзор судебной практики Верховного Суда Российской Федерации N 1 (2018). утв. Президиумом Верховного Суда РФ 28.03.2018 . См. п. 23.</a:t>
            </a:r>
          </a:p>
          <a:p>
            <a:pPr marL="0" indent="0">
              <a:buNone/>
            </a:pPr>
            <a:endParaRPr lang="ru-RU" sz="1400"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0986206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endParaRPr lang="ru-RU" sz="2400" b="1"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2000" b="1" dirty="0">
                <a:latin typeface="Times New Roman" panose="02020603050405020304" pitchFamily="18" charset="0"/>
                <a:cs typeface="Times New Roman" panose="02020603050405020304" pitchFamily="18" charset="0"/>
              </a:rPr>
              <a:t>Рекомендуются  для изучения следующие научные и учебные издания</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sym typeface="Symbol"/>
              </a:rPr>
              <a:t>Актуальные задачи энергетического права и современной правовой науки. Монография под редакцией </a:t>
            </a:r>
            <a:r>
              <a:rPr lang="ru-RU" sz="2000" dirty="0" err="1">
                <a:latin typeface="Times New Roman" panose="02020603050405020304" pitchFamily="18" charset="0"/>
                <a:cs typeface="Times New Roman" panose="02020603050405020304" pitchFamily="18" charset="0"/>
                <a:sym typeface="Symbol"/>
              </a:rPr>
              <a:t>В.В.Романовой</a:t>
            </a:r>
            <a:r>
              <a:rPr lang="ru-RU" sz="2000" dirty="0">
                <a:latin typeface="Times New Roman" panose="02020603050405020304" pitchFamily="18" charset="0"/>
                <a:cs typeface="Times New Roman" panose="02020603050405020304" pitchFamily="18" charset="0"/>
                <a:sym typeface="Symbol"/>
              </a:rPr>
              <a:t>. М.: АНО «Научно-исследовательский «Центр развития энергетического права и современной правовой науки имени В.А.Мусина».2024.</a:t>
            </a:r>
          </a:p>
          <a:p>
            <a:pPr algn="just"/>
            <a:r>
              <a:rPr lang="ru-RU" sz="2000" dirty="0">
                <a:latin typeface="Times New Roman" panose="02020603050405020304" pitchFamily="18" charset="0"/>
                <a:cs typeface="Times New Roman" panose="02020603050405020304" pitchFamily="18" charset="0"/>
              </a:rPr>
              <a:t>Актуальные задачи энергетического права</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Монография  под ред. </a:t>
            </a:r>
            <a:r>
              <a:rPr lang="ru-RU" sz="2000" dirty="0" err="1">
                <a:latin typeface="Times New Roman" panose="02020603050405020304" pitchFamily="18" charset="0"/>
                <a:cs typeface="Times New Roman" panose="02020603050405020304" pitchFamily="18" charset="0"/>
              </a:rPr>
              <a:t>В.В.Романовой</a:t>
            </a:r>
            <a:r>
              <a:rPr lang="ru-RU" sz="2000"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sz="2000"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 Издательская группа «Юрист». 2021 г.</a:t>
            </a:r>
          </a:p>
          <a:p>
            <a:pPr algn="just"/>
            <a:r>
              <a:rPr lang="ru-RU" sz="2000" dirty="0">
                <a:latin typeface="Times New Roman" panose="02020603050405020304" pitchFamily="18" charset="0"/>
                <a:cs typeface="Times New Roman" panose="02020603050405020304" pitchFamily="18" charset="0"/>
              </a:rPr>
              <a:t>Актуальные проблемы и задачи корпоративного права. Монография  под ред. </a:t>
            </a:r>
            <a:r>
              <a:rPr lang="ru-RU" sz="2000" dirty="0" err="1">
                <a:latin typeface="Times New Roman" panose="02020603050405020304" pitchFamily="18" charset="0"/>
                <a:cs typeface="Times New Roman" panose="02020603050405020304" pitchFamily="18" charset="0"/>
              </a:rPr>
              <a:t>В.В.Романовой</a:t>
            </a:r>
            <a:r>
              <a:rPr lang="ru-RU" sz="2000" dirty="0">
                <a:latin typeface="Times New Roman" panose="02020603050405020304" pitchFamily="18" charset="0"/>
                <a:cs typeface="Times New Roman" panose="02020603050405020304" pitchFamily="18" charset="0"/>
              </a:rPr>
              <a:t>. М.: Издательская группа «Юрист». 2020  г.</a:t>
            </a:r>
          </a:p>
        </p:txBody>
      </p:sp>
    </p:spTree>
    <p:extLst>
      <p:ext uri="{BB962C8B-B14F-4D97-AF65-F5344CB8AC3E}">
        <p14:creationId xmlns:p14="http://schemas.microsoft.com/office/powerpoint/2010/main" val="70651174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pPr algn="just"/>
            <a:endParaRPr lang="ru-RU" sz="3800" dirty="0">
              <a:latin typeface="Times New Roman" panose="02020603050405020304" pitchFamily="18" charset="0"/>
              <a:cs typeface="Times New Roman" panose="02020603050405020304" pitchFamily="18" charset="0"/>
            </a:endParaRPr>
          </a:p>
          <a:p>
            <a:pPr algn="just"/>
            <a:r>
              <a:rPr lang="ru-RU" sz="4900" dirty="0" err="1">
                <a:latin typeface="Times New Roman" panose="02020603050405020304" pitchFamily="18" charset="0"/>
                <a:cs typeface="Times New Roman" panose="02020603050405020304" pitchFamily="18" charset="0"/>
              </a:rPr>
              <a:t>Кошман</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С.С.Правовое</a:t>
            </a:r>
            <a:r>
              <a:rPr lang="ru-RU" sz="4900" dirty="0">
                <a:latin typeface="Times New Roman" panose="02020603050405020304" pitchFamily="18" charset="0"/>
                <a:cs typeface="Times New Roman" panose="02020603050405020304" pitchFamily="18" charset="0"/>
              </a:rPr>
              <a:t> регулирование экспорта природного газа из Российской Федерации, поставляемого трубопроводным транспортом» </a:t>
            </a:r>
            <a:r>
              <a:rPr lang="ru-RU" sz="4900" dirty="0" err="1">
                <a:latin typeface="Times New Roman" panose="02020603050405020304" pitchFamily="18" charset="0"/>
                <a:cs typeface="Times New Roman" panose="02020603050405020304" pitchFamily="18" charset="0"/>
              </a:rPr>
              <a:t>Дисс</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к.ю.н</a:t>
            </a:r>
            <a:r>
              <a:rPr lang="ru-RU" sz="4900" dirty="0">
                <a:latin typeface="Times New Roman" panose="02020603050405020304" pitchFamily="18" charset="0"/>
                <a:cs typeface="Times New Roman" panose="02020603050405020304" pitchFamily="18" charset="0"/>
              </a:rPr>
              <a:t>. М.2024</a:t>
            </a:r>
          </a:p>
          <a:p>
            <a:pPr algn="just"/>
            <a:r>
              <a:rPr lang="ru-RU" sz="4900" dirty="0" err="1">
                <a:latin typeface="Times New Roman" panose="02020603050405020304" pitchFamily="18" charset="0"/>
                <a:cs typeface="Times New Roman" panose="02020603050405020304" pitchFamily="18" charset="0"/>
              </a:rPr>
              <a:t>Коропец</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Н.В.Правовое</a:t>
            </a:r>
            <a:r>
              <a:rPr lang="ru-RU" sz="4900" dirty="0">
                <a:latin typeface="Times New Roman" panose="02020603050405020304" pitchFamily="18" charset="0"/>
                <a:cs typeface="Times New Roman" panose="02020603050405020304" pitchFamily="18" charset="0"/>
              </a:rPr>
              <a:t> положение генерирующих компаний как участников оптового рынка электрической энергии и мощности»  </a:t>
            </a:r>
            <a:r>
              <a:rPr lang="ru-RU" sz="4900" dirty="0" err="1">
                <a:latin typeface="Times New Roman" panose="02020603050405020304" pitchFamily="18" charset="0"/>
                <a:cs typeface="Times New Roman" panose="02020603050405020304" pitchFamily="18" charset="0"/>
              </a:rPr>
              <a:t>Дисс</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к.ю.н</a:t>
            </a:r>
            <a:r>
              <a:rPr lang="ru-RU" sz="4900" dirty="0">
                <a:latin typeface="Times New Roman" panose="02020603050405020304" pitchFamily="18" charset="0"/>
                <a:cs typeface="Times New Roman" panose="02020603050405020304" pitchFamily="18" charset="0"/>
              </a:rPr>
              <a:t>. М.2022.</a:t>
            </a:r>
            <a:r>
              <a:rPr lang="en-US" sz="4900" dirty="0">
                <a:latin typeface="Times New Roman" panose="02020603050405020304" pitchFamily="18" charset="0"/>
                <a:cs typeface="Times New Roman" panose="02020603050405020304" pitchFamily="18" charset="0"/>
              </a:rPr>
              <a:t> </a:t>
            </a:r>
            <a:r>
              <a:rPr lang="en-US" sz="4900" dirty="0">
                <a:latin typeface="Times New Roman" panose="02020603050405020304" pitchFamily="18" charset="0"/>
                <a:cs typeface="Times New Roman" panose="02020603050405020304" pitchFamily="18" charset="0"/>
                <a:hlinkClick r:id="rId2"/>
              </a:rPr>
              <a:t>https://disser.spbu.ru/files/2023/disser_koropets.pdf</a:t>
            </a:r>
            <a:r>
              <a:rPr lang="ru-RU" sz="4900" dirty="0">
                <a:latin typeface="Times New Roman" panose="02020603050405020304" pitchFamily="18" charset="0"/>
                <a:cs typeface="Times New Roman" panose="02020603050405020304" pitchFamily="18" charset="0"/>
              </a:rPr>
              <a:t> </a:t>
            </a:r>
          </a:p>
          <a:p>
            <a:pPr algn="just"/>
            <a:r>
              <a:rPr lang="ru-RU" sz="4900" dirty="0">
                <a:latin typeface="Times New Roman" panose="02020603050405020304" pitchFamily="18" charset="0"/>
                <a:cs typeface="Times New Roman" panose="02020603050405020304" pitchFamily="18" charset="0"/>
              </a:rPr>
              <a:t>Акимов Н.А. ПРАВОВОЕ ОБЕСПЕЧЕНИЕ КОРПОРАТИВНОГО УПРАВЛЕНИЯ В КОМПАНИЯХ С ГОСУДАРСТВЕННЫМ УЧАСТИЕМ В СФЕРЕ ЭНЕРГЕТИКИ. </a:t>
            </a:r>
            <a:r>
              <a:rPr lang="ru-RU" sz="4900" dirty="0" err="1">
                <a:latin typeface="Times New Roman" panose="02020603050405020304" pitchFamily="18" charset="0"/>
                <a:cs typeface="Times New Roman" panose="02020603050405020304" pitchFamily="18" charset="0"/>
              </a:rPr>
              <a:t>Дисс</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к.ю.н</a:t>
            </a:r>
            <a:r>
              <a:rPr lang="ru-RU" sz="4900" dirty="0">
                <a:latin typeface="Times New Roman" panose="02020603050405020304" pitchFamily="18" charset="0"/>
                <a:cs typeface="Times New Roman" panose="02020603050405020304" pitchFamily="18" charset="0"/>
              </a:rPr>
              <a:t>. М.2020. </a:t>
            </a:r>
            <a:r>
              <a:rPr lang="en-US" sz="4900" u="sng" dirty="0">
                <a:latin typeface="Times New Roman" panose="02020603050405020304" pitchFamily="18" charset="0"/>
                <a:cs typeface="Times New Roman" panose="02020603050405020304" pitchFamily="18" charset="0"/>
                <a:hlinkClick r:id="rId3"/>
              </a:rPr>
              <a:t>https://disser.spbu.ru/files/2020/disser_akimov.pdf</a:t>
            </a:r>
            <a:r>
              <a:rPr lang="ru-RU" sz="4900" u="sng" dirty="0">
                <a:latin typeface="Times New Roman" panose="02020603050405020304" pitchFamily="18" charset="0"/>
                <a:cs typeface="Times New Roman" panose="02020603050405020304" pitchFamily="18" charset="0"/>
              </a:rPr>
              <a:t> </a:t>
            </a:r>
          </a:p>
          <a:p>
            <a:pPr algn="just"/>
            <a:r>
              <a:rPr lang="ru-RU" sz="4900" dirty="0" err="1">
                <a:latin typeface="Times New Roman" panose="02020603050405020304" pitchFamily="18" charset="0"/>
                <a:cs typeface="Times New Roman" panose="02020603050405020304" pitchFamily="18" charset="0"/>
              </a:rPr>
              <a:t>Тубденов</a:t>
            </a:r>
            <a:r>
              <a:rPr lang="ru-RU" sz="4900" dirty="0">
                <a:latin typeface="Times New Roman" panose="02020603050405020304" pitchFamily="18" charset="0"/>
                <a:cs typeface="Times New Roman" panose="02020603050405020304" pitchFamily="18" charset="0"/>
              </a:rPr>
              <a:t> В.Г. ПРАВОВОЕ ПОЛОЖЕНИЕ ДОБЫВАЮЩИХ ЭНЕРГЕТИЧЕСКИХ КОМПАНИЙ НЕФТЕГАЗОВОГО КОМПЛЕКСА. </a:t>
            </a:r>
            <a:r>
              <a:rPr lang="ru-RU" sz="4900" dirty="0" err="1">
                <a:latin typeface="Times New Roman" panose="02020603050405020304" pitchFamily="18" charset="0"/>
                <a:cs typeface="Times New Roman" panose="02020603050405020304" pitchFamily="18" charset="0"/>
              </a:rPr>
              <a:t>Дисс</a:t>
            </a:r>
            <a:r>
              <a:rPr lang="ru-RU" sz="4900" dirty="0">
                <a:latin typeface="Times New Roman" panose="02020603050405020304" pitchFamily="18" charset="0"/>
                <a:cs typeface="Times New Roman" panose="02020603050405020304" pitchFamily="18" charset="0"/>
              </a:rPr>
              <a:t>. </a:t>
            </a:r>
            <a:r>
              <a:rPr lang="ru-RU" sz="4900" dirty="0" err="1">
                <a:latin typeface="Times New Roman" panose="02020603050405020304" pitchFamily="18" charset="0"/>
                <a:cs typeface="Times New Roman" panose="02020603050405020304" pitchFamily="18" charset="0"/>
              </a:rPr>
              <a:t>к.ю.н</a:t>
            </a:r>
            <a:r>
              <a:rPr lang="ru-RU" sz="4900" dirty="0">
                <a:latin typeface="Times New Roman" panose="02020603050405020304" pitchFamily="18" charset="0"/>
                <a:cs typeface="Times New Roman" panose="02020603050405020304" pitchFamily="18" charset="0"/>
              </a:rPr>
              <a:t>. М. 2018.</a:t>
            </a:r>
            <a:r>
              <a:rPr lang="en-US" sz="4900" dirty="0">
                <a:latin typeface="Times New Roman" panose="02020603050405020304" pitchFamily="18" charset="0"/>
                <a:cs typeface="Times New Roman" panose="02020603050405020304" pitchFamily="18" charset="0"/>
              </a:rPr>
              <a:t> </a:t>
            </a:r>
            <a:r>
              <a:rPr lang="en-US" sz="4900" u="sng" dirty="0">
                <a:latin typeface="Times New Roman" panose="02020603050405020304" pitchFamily="18" charset="0"/>
                <a:cs typeface="Times New Roman" panose="02020603050405020304" pitchFamily="18" charset="0"/>
                <a:hlinkClick r:id="rId4"/>
              </a:rPr>
              <a:t>https://disser.spbu.ru/files/phd_spsu/tubdenov_disser.pdf</a:t>
            </a:r>
            <a:r>
              <a:rPr lang="ru-RU" sz="4900" u="sng" dirty="0">
                <a:latin typeface="Times New Roman" panose="02020603050405020304" pitchFamily="18" charset="0"/>
                <a:cs typeface="Times New Roman" panose="02020603050405020304" pitchFamily="18" charset="0"/>
              </a:rPr>
              <a:t> </a:t>
            </a:r>
            <a:endParaRPr lang="en-US" sz="4900" u="sng" dirty="0">
              <a:latin typeface="Times New Roman" panose="02020603050405020304" pitchFamily="18" charset="0"/>
              <a:cs typeface="Times New Roman" panose="02020603050405020304" pitchFamily="18" charset="0"/>
            </a:endParaRPr>
          </a:p>
          <a:p>
            <a:pPr algn="just"/>
            <a:r>
              <a:rPr lang="ru-RU" sz="4900" u="sng" dirty="0">
                <a:latin typeface="Times New Roman" panose="02020603050405020304" pitchFamily="18" charset="0"/>
                <a:cs typeface="Times New Roman" panose="02020603050405020304" pitchFamily="18" charset="0"/>
                <a:hlinkClick r:id="rId5"/>
              </a:rPr>
              <a:t>Шевченко Л.И. Контрактные отношения в сфере газоснабжения и вопросы совершенствования их нормативно-правовой основы</a:t>
            </a:r>
            <a:r>
              <a:rPr lang="ru-RU" sz="4900" u="sng" dirty="0">
                <a:latin typeface="Times New Roman" panose="02020603050405020304" pitchFamily="18" charset="0"/>
                <a:cs typeface="Times New Roman" panose="02020603050405020304" pitchFamily="18" charset="0"/>
              </a:rPr>
              <a:t>.  Правовой энергетический форум. 2022.№ 3. с.5-11.</a:t>
            </a:r>
          </a:p>
          <a:p>
            <a:r>
              <a:rPr lang="ru-RU" sz="4900" dirty="0">
                <a:latin typeface="Times New Roman" panose="02020603050405020304" pitchFamily="18" charset="0"/>
                <a:cs typeface="Times New Roman" panose="02020603050405020304" pitchFamily="18" charset="0"/>
              </a:rPr>
              <a:t>Шевченко Л.И. Некоторые вопросы договорного регулирования отношений по освоению углеводородных месторождений. Правовой энергетический форум. 2021. № 3. 5-7.</a:t>
            </a:r>
          </a:p>
          <a:p>
            <a:endParaRPr lang="ru-RU" sz="4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389614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НАУЧНЫЕ И УЧЕБНЫЕ ИЗДАНИЯ ДЛЯ САМОСТОЯТЕЛЬНОГО ИЗУЧЕНИЯ</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b="1" dirty="0">
                <a:latin typeface="Times New Roman" panose="02020603050405020304" pitchFamily="18" charset="0"/>
                <a:cs typeface="Times New Roman" panose="02020603050405020304" pitchFamily="18" charset="0"/>
              </a:rPr>
              <a:t>В Личном кабинете обучающегося предоставлены доступы к электронным библиотечным базам.</a:t>
            </a:r>
          </a:p>
          <a:p>
            <a:pPr algn="just"/>
            <a:r>
              <a:rPr lang="ru-RU" dirty="0" smtClean="0">
                <a:latin typeface="Times New Roman" panose="02020603050405020304" pitchFamily="18" charset="0"/>
                <a:cs typeface="Times New Roman" panose="02020603050405020304" pitchFamily="18" charset="0"/>
              </a:rPr>
              <a:t>С </a:t>
            </a:r>
            <a:r>
              <a:rPr lang="ru-RU" dirty="0">
                <a:latin typeface="Times New Roman" panose="02020603050405020304" pitchFamily="18" charset="0"/>
                <a:cs typeface="Times New Roman" panose="02020603050405020304" pitchFamily="18" charset="0"/>
              </a:rPr>
              <a:t>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https://mlcjournal.ru/</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а также на сайте журнала «Вестник Центра права имени </a:t>
            </a:r>
            <a:r>
              <a:rPr lang="ru-RU" dirty="0" err="1">
                <a:latin typeface="Times New Roman" panose="02020603050405020304" pitchFamily="18" charset="0"/>
                <a:cs typeface="Times New Roman" panose="02020603050405020304" pitchFamily="18" charset="0"/>
              </a:rPr>
              <a:t>В.А.Мусина</a:t>
            </a:r>
            <a:r>
              <a:rPr lang="ru-RU"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https://mlcherald.ru/</a:t>
            </a:r>
            <a:r>
              <a:rPr lang="ru-RU" dirty="0">
                <a:latin typeface="Times New Roman" panose="02020603050405020304" pitchFamily="18" charset="0"/>
                <a:cs typeface="Times New Roman" panose="02020603050405020304" pitchFamily="18" charset="0"/>
              </a:rPr>
              <a:t> </a:t>
            </a:r>
          </a:p>
          <a:p>
            <a:endParaRPr lang="ru-RU" dirty="0"/>
          </a:p>
          <a:p>
            <a:endParaRPr lang="ru-RU" dirty="0"/>
          </a:p>
        </p:txBody>
      </p:sp>
    </p:spTree>
    <p:extLst>
      <p:ext uri="{BB962C8B-B14F-4D97-AF65-F5344CB8AC3E}">
        <p14:creationId xmlns:p14="http://schemas.microsoft.com/office/powerpoint/2010/main" val="84678372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ПРИМЕРНЫЕ ВОПРОСЫ </a:t>
            </a:r>
            <a:r>
              <a:rPr lang="ru-RU" sz="2800" b="1" dirty="0" smtClean="0">
                <a:latin typeface="Times New Roman" panose="02020603050405020304" pitchFamily="18" charset="0"/>
                <a:cs typeface="Times New Roman" panose="02020603050405020304" pitchFamily="18" charset="0"/>
              </a:rPr>
              <a:t>ПО РАЗДЕЛУ</a:t>
            </a:r>
            <a:br>
              <a:rPr lang="ru-RU" sz="2800" b="1" dirty="0" smtClean="0">
                <a:latin typeface="Times New Roman" panose="02020603050405020304" pitchFamily="18" charset="0"/>
                <a:cs typeface="Times New Roman" panose="02020603050405020304" pitchFamily="18" charset="0"/>
              </a:rPr>
            </a:b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lvl="0" algn="just"/>
            <a:r>
              <a:rPr lang="ru-RU" sz="1800" dirty="0">
                <a:latin typeface="Times New Roman" panose="02020603050405020304" pitchFamily="18" charset="0"/>
                <a:cs typeface="Times New Roman" panose="02020603050405020304" pitchFamily="18" charset="0"/>
              </a:rPr>
              <a:t>1. Понятие энергетического ресурса. Требования к учету энергетических ресурсов.</a:t>
            </a:r>
          </a:p>
          <a:p>
            <a:pPr lvl="0" algn="just"/>
            <a:r>
              <a:rPr lang="ru-RU" sz="1800" dirty="0">
                <a:latin typeface="Times New Roman" panose="02020603050405020304" pitchFamily="18" charset="0"/>
                <a:cs typeface="Times New Roman" panose="02020603050405020304" pitchFamily="18" charset="0"/>
              </a:rPr>
              <a:t>2. Общая характеристика правового режима энергетических ресурсов.</a:t>
            </a:r>
          </a:p>
          <a:p>
            <a:pPr lvl="0" algn="just"/>
            <a:r>
              <a:rPr lang="ru-RU" sz="1800" dirty="0">
                <a:latin typeface="Times New Roman" panose="02020603050405020304" pitchFamily="18" charset="0"/>
                <a:cs typeface="Times New Roman" panose="02020603050405020304" pitchFamily="18" charset="0"/>
              </a:rPr>
              <a:t>3. Понятие энергетического объекта. Классификации энергетических объектов.</a:t>
            </a:r>
          </a:p>
          <a:p>
            <a:pPr lvl="0" algn="just"/>
            <a:r>
              <a:rPr lang="ru-RU" sz="1800" dirty="0">
                <a:latin typeface="Times New Roman" panose="02020603050405020304" pitchFamily="18" charset="0"/>
                <a:cs typeface="Times New Roman" panose="02020603050405020304" pitchFamily="18" charset="0"/>
              </a:rPr>
              <a:t>4. Классификации субъектов частноправовых отношений в сфере энергетики.</a:t>
            </a:r>
          </a:p>
          <a:p>
            <a:pPr lvl="0" algn="just"/>
            <a:r>
              <a:rPr lang="ru-RU" sz="1800" dirty="0">
                <a:latin typeface="Times New Roman" panose="02020603050405020304" pitchFamily="18" charset="0"/>
                <a:cs typeface="Times New Roman" panose="02020603050405020304" pitchFamily="18" charset="0"/>
              </a:rPr>
              <a:t>5.  Система и особенности договорного регулирования в сфере энергетики.</a:t>
            </a:r>
          </a:p>
          <a:p>
            <a:pPr marL="0" lvl="0" indent="0" algn="just">
              <a:buNone/>
            </a:pPr>
            <a:endParaRPr lang="ru-RU" sz="1800" dirty="0" smtClean="0">
              <a:latin typeface="Times New Roman" panose="02020603050405020304" pitchFamily="18" charset="0"/>
              <a:cs typeface="Times New Roman" panose="02020603050405020304" pitchFamily="18" charset="0"/>
            </a:endParaRPr>
          </a:p>
          <a:p>
            <a:pPr marL="0" lvl="0" indent="0" algn="just">
              <a:buNone/>
            </a:pPr>
            <a:r>
              <a:rPr lang="ru-RU" sz="1800" dirty="0" smtClean="0">
                <a:latin typeface="Times New Roman" panose="02020603050405020304" pitchFamily="18" charset="0"/>
                <a:cs typeface="Times New Roman" panose="02020603050405020304" pitchFamily="18" charset="0"/>
              </a:rPr>
              <a:t>Необходимо </a:t>
            </a:r>
            <a:r>
              <a:rPr lang="ru-RU" sz="1800" dirty="0">
                <a:latin typeface="Times New Roman" panose="02020603050405020304" pitchFamily="18" charset="0"/>
                <a:cs typeface="Times New Roman" panose="02020603050405020304" pitchFamily="18" charset="0"/>
              </a:rPr>
              <a:t>подготовить письменные </a:t>
            </a:r>
            <a:r>
              <a:rPr lang="ru-RU" sz="1800" b="1" dirty="0">
                <a:latin typeface="Times New Roman" panose="02020603050405020304" pitchFamily="18" charset="0"/>
                <a:cs typeface="Times New Roman" panose="02020603050405020304" pitchFamily="18" charset="0"/>
              </a:rPr>
              <a:t>краткие</a:t>
            </a:r>
            <a:r>
              <a:rPr lang="ru-RU" sz="1800" dirty="0">
                <a:latin typeface="Times New Roman" panose="02020603050405020304" pitchFamily="18" charset="0"/>
                <a:cs typeface="Times New Roman" panose="02020603050405020304" pitchFamily="18" charset="0"/>
              </a:rPr>
              <a:t> ответы 	на вопросы. Оформление: формат </a:t>
            </a:r>
            <a:r>
              <a:rPr lang="en-US" sz="1800" dirty="0">
                <a:latin typeface="Times New Roman" panose="02020603050405020304" pitchFamily="18" charset="0"/>
                <a:cs typeface="Times New Roman" panose="02020603050405020304" pitchFamily="18" charset="0"/>
              </a:rPr>
              <a:t>word</a:t>
            </a:r>
            <a:r>
              <a:rPr lang="ru-RU" sz="1800" dirty="0">
                <a:latin typeface="Times New Roman" panose="02020603050405020304" pitchFamily="18" charset="0"/>
                <a:cs typeface="Times New Roman" panose="02020603050405020304" pitchFamily="18" charset="0"/>
              </a:rPr>
              <a:t>, шрифт 14, интервал 1,5. Сверху указать ФИО, курс , дату. Ответ необходимо направить на почту: 	</a:t>
            </a:r>
            <a:r>
              <a:rPr lang="en-US" sz="1800" dirty="0">
                <a:latin typeface="Times New Roman" panose="02020603050405020304" pitchFamily="18" charset="0"/>
                <a:cs typeface="Times New Roman" panose="02020603050405020304" pitchFamily="18" charset="0"/>
                <a:hlinkClick r:id="rId2"/>
              </a:rPr>
              <a:t>musinlc@musinlc.ru</a:t>
            </a:r>
            <a:r>
              <a:rPr lang="ru-RU" sz="1800" dirty="0">
                <a:latin typeface="Times New Roman" panose="02020603050405020304" pitchFamily="18" charset="0"/>
                <a:cs typeface="Times New Roman" panose="02020603050405020304" pitchFamily="18" charset="0"/>
              </a:rPr>
              <a:t> </a:t>
            </a:r>
          </a:p>
          <a:p>
            <a:pPr marL="0" lvl="0" indent="0" algn="just">
              <a:buNone/>
            </a:pPr>
            <a:r>
              <a:rPr lang="ru-RU" sz="1800" dirty="0">
                <a:latin typeface="Times New Roman" panose="02020603050405020304" pitchFamily="18" charset="0"/>
                <a:cs typeface="Times New Roman" panose="02020603050405020304" pitchFamily="18" charset="0"/>
              </a:rPr>
              <a:t>Преподавателем могут быть предложены иные вопросы и задания к практическому занятию по разделу.</a:t>
            </a:r>
            <a:endParaRPr lang="en-US" sz="1800" dirty="0">
              <a:latin typeface="Times New Roman" panose="02020603050405020304" pitchFamily="18" charset="0"/>
              <a:cs typeface="Times New Roman" panose="02020603050405020304" pitchFamily="18" charset="0"/>
            </a:endParaRPr>
          </a:p>
          <a:p>
            <a:pPr lvl="0" algn="just"/>
            <a:endParaRPr lang="ru-RU" sz="1800" dirty="0">
              <a:latin typeface="Times New Roman" panose="02020603050405020304" pitchFamily="18" charset="0"/>
              <a:cs typeface="Times New Roman" panose="02020603050405020304" pitchFamily="18" charset="0"/>
            </a:endParaRPr>
          </a:p>
          <a:p>
            <a:pPr lvl="0"/>
            <a:endParaRPr lang="ru-RU" sz="1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45492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РЕСУРСОВ</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marL="0" indent="0" algn="just">
              <a:buNone/>
            </a:pPr>
            <a:r>
              <a:rPr lang="ru-RU" b="1" dirty="0">
                <a:latin typeface="Times New Roman" panose="02020603050405020304" pitchFamily="18" charset="0"/>
                <a:cs typeface="Times New Roman" panose="02020603050405020304" pitchFamily="18" charset="0"/>
              </a:rPr>
              <a:t>На сегодняшний день сформировался особый правовой режим энергетического ресурса в том числе: </a:t>
            </a:r>
          </a:p>
          <a:p>
            <a:pPr>
              <a:buAutoNum type="arabicParenBoth"/>
            </a:pPr>
            <a:r>
              <a:rPr lang="en-US" b="1"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как </a:t>
            </a:r>
            <a:r>
              <a:rPr lang="ru-RU" b="1" dirty="0">
                <a:latin typeface="Times New Roman" panose="02020603050405020304" pitchFamily="18" charset="0"/>
                <a:cs typeface="Times New Roman" panose="02020603050405020304" pitchFamily="18" charset="0"/>
              </a:rPr>
              <a:t>товара; </a:t>
            </a:r>
          </a:p>
          <a:p>
            <a:pPr>
              <a:buAutoNum type="arabicParenBoth"/>
            </a:pPr>
            <a:r>
              <a:rPr lang="ru-RU" b="1" dirty="0">
                <a:latin typeface="Times New Roman" panose="02020603050405020304" pitchFamily="18" charset="0"/>
                <a:cs typeface="Times New Roman" panose="02020603050405020304" pitchFamily="18" charset="0"/>
              </a:rPr>
              <a:t> как объекта биржевой торговли; </a:t>
            </a:r>
          </a:p>
          <a:p>
            <a:pPr algn="just">
              <a:buAutoNum type="arabicParenBoth"/>
            </a:pPr>
            <a:r>
              <a:rPr lang="ru-RU" b="1" dirty="0">
                <a:latin typeface="Times New Roman" panose="02020603050405020304" pitchFamily="18" charset="0"/>
                <a:cs typeface="Times New Roman" panose="02020603050405020304" pitchFamily="18" charset="0"/>
              </a:rPr>
              <a:t> как объекта отношений по  передаче , транспортировке, </a:t>
            </a:r>
            <a:r>
              <a:rPr lang="en-US" b="1"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перевозке </a:t>
            </a:r>
            <a:r>
              <a:rPr lang="ru-RU" b="1" dirty="0">
                <a:latin typeface="Times New Roman" panose="02020603050405020304" pitchFamily="18" charset="0"/>
                <a:cs typeface="Times New Roman" panose="02020603050405020304" pitchFamily="18" charset="0"/>
              </a:rPr>
              <a:t>энергетических ресурсов; </a:t>
            </a:r>
          </a:p>
          <a:p>
            <a:pPr algn="just">
              <a:buAutoNum type="arabicParenBoth"/>
            </a:pPr>
            <a:r>
              <a:rPr lang="ru-RU" b="1" dirty="0">
                <a:latin typeface="Times New Roman" panose="02020603050405020304" pitchFamily="18" charset="0"/>
                <a:cs typeface="Times New Roman" panose="02020603050405020304" pitchFamily="18" charset="0"/>
              </a:rPr>
              <a:t> как объекта внешнеэкономических сделок .</a:t>
            </a:r>
          </a:p>
          <a:p>
            <a:pPr marL="0" indent="0" algn="just">
              <a:buNone/>
            </a:pPr>
            <a:r>
              <a:rPr lang="ru-RU" dirty="0">
                <a:latin typeface="Times New Roman" panose="02020603050405020304" pitchFamily="18" charset="0"/>
                <a:cs typeface="Times New Roman" panose="02020603050405020304" pitchFamily="18" charset="0"/>
              </a:rPr>
              <a:t>О текущем состоянии и тенденциях формирования правового режима энергетических ресурсов см. </a:t>
            </a:r>
            <a:r>
              <a:rPr lang="ru-RU" dirty="0" err="1">
                <a:latin typeface="Times New Roman" panose="02020603050405020304" pitchFamily="18" charset="0"/>
                <a:cs typeface="Times New Roman" panose="02020603050405020304" pitchFamily="18" charset="0"/>
              </a:rPr>
              <a:t>подр</a:t>
            </a:r>
            <a:r>
              <a:rPr lang="ru-RU" dirty="0">
                <a:latin typeface="Times New Roman" panose="02020603050405020304" pitchFamily="18" charset="0"/>
                <a:cs typeface="Times New Roman" panose="02020603050405020304" pitchFamily="18" charset="0"/>
              </a:rPr>
              <a:t>. Романова В.В. Энергетическое право. Учебник для подготовки кадров высшей квалификации. </a:t>
            </a:r>
            <a:r>
              <a:rPr lang="ru-RU" dirty="0" err="1">
                <a:latin typeface="Times New Roman" panose="02020603050405020304" pitchFamily="18" charset="0"/>
                <a:cs typeface="Times New Roman" panose="02020603050405020304" pitchFamily="18" charset="0"/>
              </a:rPr>
              <a:t>М.:Издательская</a:t>
            </a:r>
            <a:r>
              <a:rPr lang="ru-RU" dirty="0">
                <a:latin typeface="Times New Roman" panose="02020603050405020304" pitchFamily="18" charset="0"/>
                <a:cs typeface="Times New Roman" panose="02020603050405020304" pitchFamily="18" charset="0"/>
              </a:rPr>
              <a:t> группа «Юрист». 2021. с. 60-86</a:t>
            </a:r>
            <a:r>
              <a:rPr lang="ru-RU" b="1" dirty="0">
                <a:latin typeface="Times New Roman" panose="02020603050405020304" pitchFamily="18" charset="0"/>
                <a:cs typeface="Times New Roman" panose="02020603050405020304" pitchFamily="18" charset="0"/>
              </a:rPr>
              <a:t>.</a:t>
            </a:r>
          </a:p>
          <a:p>
            <a:pPr marL="0" indent="0">
              <a:buNone/>
            </a:pPr>
            <a:endParaRPr lang="ru-RU" b="1"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Наиболее острые вопросы правового регулирования относятся на сегодняшний день к экспорту энергетических ресурсов. Действующее правовое регулирование было дополнено с учетом специальных экономических мер.</a:t>
            </a:r>
          </a:p>
          <a:p>
            <a:endParaRPr lang="ru-RU" dirty="0"/>
          </a:p>
        </p:txBody>
      </p:sp>
    </p:spTree>
    <p:extLst>
      <p:ext uri="{BB962C8B-B14F-4D97-AF65-F5344CB8AC3E}">
        <p14:creationId xmlns:p14="http://schemas.microsoft.com/office/powerpoint/2010/main" val="150410563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2263</TotalTime>
  <Words>5640</Words>
  <Application>Microsoft Office PowerPoint</Application>
  <PresentationFormat>Экран (4:3)</PresentationFormat>
  <Paragraphs>365</Paragraphs>
  <Slides>86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86</vt:i4>
      </vt:variant>
    </vt:vector>
  </HeadingPairs>
  <TitlesOfParts>
    <vt:vector size="87" baseType="lpstr">
      <vt:lpstr>Тема Office</vt:lpstr>
      <vt:lpstr>ПРЕЗЕНТАЦИЯ УЧЕБНОЙ ДИСЦИПЛИНЫ </vt:lpstr>
      <vt:lpstr>Общая характеристика и особенности правового регулирования частноправовых отношений в сфере энергетики</vt:lpstr>
      <vt:lpstr>Общая характеристика и особенности правового регулирования частноправовых отношений в сфере энергетики</vt:lpstr>
      <vt:lpstr>Общая характеристика и особенности правового регулирования частноправовых отношений в сфере энергетики</vt:lpstr>
      <vt:lpstr>Общая характеристика и особенности правового регулирования частноправовых отношений в сфере энергетики</vt:lpstr>
      <vt:lpstr>ПРАВОВОЙ РЕЖИМ ЭНЕРГЕТИЧЕСКИХ РЕСУРСОВ</vt:lpstr>
      <vt:lpstr>ПРАВОВОЙ РЕЖИМ ЭНЕРГЕТИЧЕСКИХ РЕСУРСОВ</vt:lpstr>
      <vt:lpstr>ПРАВОВОЙ РЕЖИМ ЭНЕРГЕТИЧЕСКИХ РЕСУРСОВ</vt:lpstr>
      <vt:lpstr>ПРАВОВОЙ РЕЖИМ ЭНЕРГЕТИЧЕСКИХ РЕСУРСОВ</vt:lpstr>
      <vt:lpstr>ТРЕБОВАНИЯ К УЧЕТУ ЭНЕРГЕТИЧЕСКИХ РЕСУРСОВ</vt:lpstr>
      <vt:lpstr>ТРЕБОВАНИЯ К УЧЕТУ ЭНЕРГЕТИЧЕСКИХ РЕСУРСОВ</vt:lpstr>
      <vt:lpstr>ТРЕБОВАНИЯ К УЧЕТУ ЭНЕРГЕТИЧЕСКИХ РЕСУРСОВ</vt:lpstr>
      <vt:lpstr>ТРЕБОВАНИЯ К УЧЕТУ ЭНЕРГЕТИЧЕСКИХ РЕСУРСОВ</vt:lpstr>
      <vt:lpstr>ТРЕБОВАНИЯ К УЧЕТУ ЭНЕРГЕТИЧЕСКИХ РЕСУРСОВ</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отношений по поставке</vt:lpstr>
      <vt:lpstr>ПРАВОВОЙ РЕЖИМ ЭНЕРГЕТИЧЕСКИХ РЕСУРСОВ как объектов биржевой торговли</vt:lpstr>
      <vt:lpstr>ПРАВОВОЙ РЕЖИМ ЭНЕРГЕТИЧЕСКИХ РЕСУРСОВ как объектов биржевой торговли</vt:lpstr>
      <vt:lpstr>ПРАВОВОЙ РЕЖИМ ЭНЕРГЕТИЧЕСКИХ РЕСУРСОВ как объектов биржевой торговли</vt:lpstr>
      <vt:lpstr>ПРАВОВОЙ РЕЖИМ ЭНЕРГЕТИЧЕСКИХ РЕСУРСОВ как объектов биржевой торговли</vt:lpstr>
      <vt:lpstr>ПРАВОВОЙ РЕЖИМ ЭНЕРГЕТИЧЕСКИХ РЕСУРСОВ как объектов биржевой торговли</vt:lpstr>
      <vt:lpstr>ПРАВОВОЙ РЕЖИМ ЭНЕРГЕТИЧЕСКИХ РЕСУРСОВ как объектов биржевой торговли</vt:lpstr>
      <vt:lpstr>Правовой режим энергетических ресурсов как объектов отношений по транспортировке, перевозке, передаче</vt:lpstr>
      <vt:lpstr>Правовой режим энергетических ресурсов как объектов отношений по транспортировке, перевозке, передаче</vt:lpstr>
      <vt:lpstr>Правовой режим энергетических ресурсов как объектов отношений по транспортировке, перевозке, передаче</vt:lpstr>
      <vt:lpstr>Правовой режим энергетических ресурсов как объектов отношений по транспортировке, перевозке, передаче</vt:lpstr>
      <vt:lpstr>Правовой режим энергетических ресурсов как объектов отношений по транспортировке, перевозке, передаче</vt:lpstr>
      <vt:lpstr>Правовой режим энергетических ресурсов как объектов внешнеэкономических сделок</vt:lpstr>
      <vt:lpstr>Правовой режим энергетических ресурсов как объектов внешнеэкономических сделок</vt:lpstr>
      <vt:lpstr>Правовой режим энергетических ресурсов как объектов внешнеэкономических сделок</vt:lpstr>
      <vt:lpstr>Правовой режим энергетических ресурсов как объектов внешнеэкономических сделок</vt:lpstr>
      <vt:lpstr>ПРАВОВОЙ РЕЖИМ ЭНЕРГЕТИЧЕСКИХ ОБЪЕКТОВ</vt:lpstr>
      <vt:lpstr>ПРАВОВОЙ РЕЖИМ ЭНЕРГЕТИЧЕСКИХ ОБЪЕКТОВ</vt:lpstr>
      <vt:lpstr>КЛАССИФИКАЦИИ ЭНЕРГЕТИЧЕСКИХ ОБЪЕКТОВ</vt:lpstr>
      <vt:lpstr>КЛАССИФИКАЦИИ ЭНЕРГЕТИЧЕСКИХ ОБЪЕКТОВ</vt:lpstr>
      <vt:lpstr>КЛАССИФИКАЦИИ ЭНЕРГЕТИЧЕСКИХ ОБЪЕКТОВ</vt:lpstr>
      <vt:lpstr>КЛАССИФИКАЦИИ ЭНЕРГЕТИЧЕСКИХ ОБЪЕКТОВ</vt:lpstr>
      <vt:lpstr>Особенности правового режима энергетических объектов</vt:lpstr>
      <vt:lpstr>Особенности правового режима энергетических объектов</vt:lpstr>
      <vt:lpstr>Особенности правового режима энергетических объектов</vt:lpstr>
      <vt:lpstr>Особенности правового режима энергетических объектов</vt:lpstr>
      <vt:lpstr>Особенности правового режима энергетических объектов</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КЛАССИФИКАЦИИ СУБЪЕКТОВ ЧАСТНОПРАВОВЫХ ОТНОШЕНИЙ В СФЕРЕ ЭНЕРГЕТИКИ</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ПРАВОВОЕ ПОЛОЖЕНИЕ СУБЪЕКТОВ ЧАСТНОПРАВОВЫХ ОТНОШЕНИЙ В СФЕРЕ ЭНЕРГЕТИКИ</vt:lpstr>
      <vt:lpstr>ДОГОВОРНОЕ РЕГУЛИРОВАНИЕ В СФЕРЕ ЭНЕРГЕТИКИ</vt:lpstr>
      <vt:lpstr>ДОГОВОРНОЕ РЕГУЛИРОВАНИЕ В СФЕРЕ ЭНЕРГЕТИКИ</vt:lpstr>
      <vt:lpstr>КЛАССИФИКАЦИЯ ДОГОВОРОВ В СФЕРЕ ЭНЕРГЕТИКИ</vt:lpstr>
      <vt:lpstr>КЛАССИФИКАЦИЯ ДОГОВОРОВ В СФЕРЕ ЭНЕРГЕТИКИ</vt:lpstr>
      <vt:lpstr>КЛАССИФИКАЦИЯ ДОГОВОРОВ В СФЕРЕ ЭНЕРГЕТИКИ</vt:lpstr>
      <vt:lpstr>Особенности договорного регулирования</vt:lpstr>
      <vt:lpstr>Особенности договорного регулирования</vt:lpstr>
      <vt:lpstr>Особенности договорного регулирования</vt:lpstr>
      <vt:lpstr>Особенности договорного регулирования</vt:lpstr>
      <vt:lpstr>РЕКОМЕНДАЦИИ ДЛЯ САМОСТОЯТЕЛЬНОЙ РАБОТЫ</vt:lpstr>
      <vt:lpstr>НАУЧНЫЕ И УЧЕБНЫЕ ИЗДАНИЯ ДЛЯ САМОСТОЯТЕЛЬНОГО ИЗУЧЕНИЯ</vt:lpstr>
      <vt:lpstr>НАУЧНЫЕ И УЧЕБНЫЕ ИЗДАНИЯ ДЛЯ САМОСТОЯТЕЛЬНОГО ИЗУЧЕНИЯ</vt:lpstr>
      <vt:lpstr>НАУЧНЫЕ И УЧЕБНЫЕ ИЗДАНИЯ ДЛЯ САМОСТОЯТЕЛЬНОГО ИЗУЧЕНИЯ</vt:lpstr>
      <vt:lpstr>ПРИМЕРНЫЕ ВОПРОСЫ ПО РАЗДЕЛУ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СОВРЕМЕННОЕ ЭНЕРГЕТИЧЕСКОЕ ПРАВО Раздел 2</dc:title>
  <dc:creator>user</dc:creator>
  <cp:lastModifiedBy>user</cp:lastModifiedBy>
  <cp:revision>135</cp:revision>
  <dcterms:created xsi:type="dcterms:W3CDTF">2023-02-23T23:04:50Z</dcterms:created>
  <dcterms:modified xsi:type="dcterms:W3CDTF">2025-12-09T17:28:43Z</dcterms:modified>
</cp:coreProperties>
</file>