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301" r:id="rId4"/>
    <p:sldId id="320" r:id="rId5"/>
    <p:sldId id="302" r:id="rId6"/>
    <p:sldId id="303" r:id="rId7"/>
    <p:sldId id="321" r:id="rId8"/>
    <p:sldId id="304" r:id="rId9"/>
    <p:sldId id="305" r:id="rId10"/>
    <p:sldId id="306" r:id="rId11"/>
    <p:sldId id="307" r:id="rId12"/>
    <p:sldId id="308" r:id="rId13"/>
    <p:sldId id="309" r:id="rId14"/>
    <p:sldId id="322" r:id="rId15"/>
    <p:sldId id="310" r:id="rId16"/>
    <p:sldId id="297" r:id="rId17"/>
    <p:sldId id="300" r:id="rId18"/>
    <p:sldId id="299" r:id="rId19"/>
    <p:sldId id="313" r:id="rId20"/>
    <p:sldId id="314" r:id="rId21"/>
    <p:sldId id="323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11" r:id="rId36"/>
    <p:sldId id="312" r:id="rId37"/>
    <p:sldId id="257" r:id="rId38"/>
    <p:sldId id="258" r:id="rId39"/>
    <p:sldId id="264" r:id="rId40"/>
    <p:sldId id="265" r:id="rId41"/>
    <p:sldId id="267" r:id="rId42"/>
    <p:sldId id="316" r:id="rId43"/>
    <p:sldId id="268" r:id="rId44"/>
    <p:sldId id="271" r:id="rId45"/>
    <p:sldId id="272" r:id="rId46"/>
    <p:sldId id="317" r:id="rId47"/>
    <p:sldId id="274" r:id="rId48"/>
    <p:sldId id="276" r:id="rId49"/>
    <p:sldId id="288" r:id="rId50"/>
    <p:sldId id="289" r:id="rId51"/>
    <p:sldId id="273" r:id="rId52"/>
    <p:sldId id="275" r:id="rId53"/>
    <p:sldId id="277" r:id="rId54"/>
    <p:sldId id="278" r:id="rId55"/>
    <p:sldId id="279" r:id="rId56"/>
    <p:sldId id="280" r:id="rId57"/>
    <p:sldId id="281" r:id="rId58"/>
    <p:sldId id="282" r:id="rId59"/>
    <p:sldId id="283" r:id="rId60"/>
    <p:sldId id="284" r:id="rId61"/>
    <p:sldId id="286" r:id="rId62"/>
    <p:sldId id="296" r:id="rId63"/>
    <p:sldId id="293" r:id="rId64"/>
    <p:sldId id="290" r:id="rId65"/>
    <p:sldId id="295" r:id="rId66"/>
    <p:sldId id="294" r:id="rId67"/>
    <p:sldId id="292" r:id="rId68"/>
    <p:sldId id="291" r:id="rId69"/>
    <p:sldId id="269" r:id="rId70"/>
    <p:sldId id="270" r:id="rId71"/>
    <p:sldId id="259" r:id="rId72"/>
    <p:sldId id="260" r:id="rId73"/>
    <p:sldId id="318" r:id="rId74"/>
    <p:sldId id="319" r:id="rId75"/>
    <p:sldId id="261" r:id="rId76"/>
    <p:sldId id="262" r:id="rId7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73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02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485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8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66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50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07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076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96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7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3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69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terfax.ru/business/100343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vel-legal.com/news/evropejskij-udar-po-bitve-antiiskovyh-zapretov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vel-legal.com/news/evropejskij-udar-po-bitve-antiiskovyh-zapretov" TargetMode="External"/><Relationship Id="rId2" Type="http://schemas.openxmlformats.org/officeDocument/2006/relationships/hyperlink" Target="https://zakon.ru/blog/2024/12/31/itogi_2024_goda_vojna_anti-iskovyh_zapretov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bitration-niratec.ru/about/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bitration-niratec.ru/rul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bitration-niratec.ru/agreement/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erarbitr.ru/about/qualitatively-new-arbitration/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erarbitr.ru/nuclear-division/general-information/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erarbitr.ru/about/arbitration-clause/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erarbitr.ru/nuclear-division/nuclear-disputes-division-rules/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upki.rosatom.ru/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s://mkas.tpprf.ru/r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s://mkas.tpprf.ru/upload/iblock/fe4/fe48872c13d5ddeb93309a4a2deaccac.pdf" TargetMode="Externa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s://mkas.tpprf.ru/ru/materials/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s://arbitration-rspp.ru/about/information/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https://arbitration-rspp.ru/documents/rules/regulation/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shgaz.ru/press-center/news/51843/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tion.tpprf.ru/ru/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sk.ru/novosti/pervyy_opyt_razresheniya_spora_putem_provedeniya_mediatsii/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erarbitr.ru/about/mediation/%d1%80%d0%b5%d0%ba%d0%be%d0%bc%d0%b5%d0%bd%d0%b4%d0%be%d0%b2%d0%b0%d0%bd%d0%bd%d0%be%d0%b5-%d1%81%d0%be%d0%b3%d0%bb%d0%b0%d1%88%d0%b5%d0%bd%d0%b8%d0%b5/" TargetMode="Externa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hyperlink" Target="https://mlcjournal.ru/" TargetMode="External"/><Relationship Id="rId2" Type="http://schemas.openxmlformats.org/officeDocument/2006/relationships/hyperlink" Target="https://iprmedia.ru/products/ipr-books.html" TargetMode="Externa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</a:t>
            </a:r>
            <a:r>
              <a:rPr lang="ru-RU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 Раздел 7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урегулирования споров в сфере энергетики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1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АНО «Научно-исследовательский «Центр развития энергетического права и современной правовой науки имени В.А.Мусина»,2025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/>
        </p:blipFill>
        <p:spPr bwMode="auto">
          <a:xfrm>
            <a:off x="3059832" y="836712"/>
            <a:ext cx="264668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2985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теплоэнергетического 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9 части 2 статьи 7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27.07.2010 N 190-ФЗ «О теплоснабжении»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исполнительной власти в области государственного регулирования тарифов в сфере теплоснабжения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следующие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полномочия:</a:t>
            </a:r>
          </a:p>
          <a:p>
            <a:pPr algn="just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►рассматривает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досудебном порядке споры, возникающие между органами регулирования тарифов в сфере теплоснабжения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теплоснабжающими организациями,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теплосетевыми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организациями, потребителями тепловой энергии при установлении и применении цен (тарифов) в сфере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теплоснабжения;</a:t>
            </a:r>
          </a:p>
          <a:p>
            <a:pPr algn="just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разногласия между органом регулирования и организацией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осуществляющей регулируемые виды деятельности в сфере теплоснабжения, в связи с выбором метода регулирования тарифов в сфере теплоснабжения и принимает решения, обязательные для исполнения.</a:t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244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теплоэнергетического 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частью 7 статьи 23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27.07.2010 N 190-ФЗ «О теплоснабжении»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возникающие при утверждении и актуализации схем теплоснабжения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утверждение которых входит в компетенцию федерального органа исполнительной власти, осуществляющего функции по выработке и реализации государственной политики и нормативно-правовому регулированию в сфере топливно-энергетического комплекса,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рассматриваются в судебном порядке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414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атомного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just"/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33 Федерального закона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21.11.1995 N 170-ФЗ</a:t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атомной </a:t>
            </a: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энергии» 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принятия решения о досрочном выводе из эксплуатации или об ограничении эксплуатационных характеристик ядерных установок, радиационных источников и пунктов хранения, не вызванном техническими или экологическими причинами, убытки, причиненные принятием такого решения, подлежат возмещению за счет средств соответствующих органов или Государственной корпорации по атомной энергии 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принявших это решение. 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возмещении убытков (при наличии спора) принимается в судебном порядке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39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21.11.1995 N 170-ФЗ</a:t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использовании атомной энергии» </a:t>
            </a: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щерб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причиненный эксплуатирующей организации в результате указанных действий, посягающих на безопасную работу ядерной установки или пункта хранения, возмещается виновными лицами и организациями (при наличии спора) в судебном порядке.</a:t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207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газового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газоснабжении в Российской Федерации» не содержит на сегодняшний день отдельных положений о порядке урегулирования споров.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положения о порядке урегулирования споров закреплены на уровне подзаконных нормативных правовых актов.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некоторые примеры.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10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поставки газа в Российской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 утвержденных Постановлением Правительства Российской Федерации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01.11.2021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1901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(вступают в силу с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01.09.2025), при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несогласии с условиями договора поставки газа покупатель обязан направить поставщику не позднее 30 дней со дня получения покупателем проекта договора поставки газа протокол разногласий к нему. В случае неполучения подписанного поставщиком протокола разногласий в 30-дневный срок со дня получения проекта договора поставки газа поставщиком покупатель вправе обратиться в суд и по истечении срока действия договора поставки газа, заключенного на предыдущий период, прекратить отбор газа.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936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газового  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33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поставки газа в Российской Федерации, утвержденных Постановлением Правительства Российской Федерации от 01.11.2021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1901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(вступают в силу с 01.09.2025)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у покупателя нескольких договоров поставки газа, действующих одновременно в расчетном периоде, допускается составление единого акта между покупателем и поставщиком с отражением ежесуточных объемов газа в отношении каждого договора.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несогласии одной из сторон с определением объема переданного газа эта сторона подписывает акт, изложив особое мнение.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разногласий стороны вправе обратиться в суд.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принятия решения судом объем переданного газа устанавливается в соответствии с показаниями средств измерений стороны, передающей газ.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675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газового  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28  Основных положений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и государственного регулирования цен на газ, тарифов на услуги по его транспортировке,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газопроводов, предназначенных для транспортировки газа от магистральных газопроводов до объектов капитального строительства, и газопроводов, предназначенных для транспортировки газа от месторождений природного газа до магистрального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газопровода, утвержденных Постановлением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29.12.2000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1021,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разногласия, связанные с применением регулируемых цен (тарифов), рассматриваются в соответствии с законодательством Российской Федерации, а в досудебном порядке - регулирующими органами в пределах их компетенции.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034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нефтяного законодательства о порядке разрешения споров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правового регулирования общественных отношений в нефтяной отрасли характерно отсутствие стержневого отраслевого законодательного акта в отличие от других отраслей энергетики.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отдельные специальные подзаконные нормативные правовые акты в нефтяной сфере касаются прежде всего деятельности субъекта естественной монополии в данной отрасли.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Постановлением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29.12.2007 N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980 утверждены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государственного регулирования тарифов или их предельных уровней на услуги субъектов естественных монополий по транспортировке нефти и нефтепродуктов по магистральным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трубопроводам.</a:t>
            </a:r>
          </a:p>
          <a:p>
            <a:pPr algn="just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пункту 36 указанных Правил «Споры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разногласия, связанные с применением регулируемых тарифов, рассматриваются в соответствии с законодательством Российской Федерации, а в досудебном порядке - регулирующим органом в пределах его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416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нефтяного законодательства о порядке урегулирования споров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пункту 6 </a:t>
            </a:r>
            <a:r>
              <a:rPr lang="ru-RU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недискриминационного доступа к услугам субъектов естественных монополий по транспортировке нефти (нефтепродуктов)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трубопроводам в Российской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 утвержденных Постановлением Правительства Российской Федерации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29.03.2011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218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 </a:t>
            </a:r>
            <a:r>
              <a:rPr lang="ru-RU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существенным условиям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 об оказании услуг по транспортировке нефти (нефтепродуктов) по магистральным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трубопроводам отнесено </a:t>
            </a:r>
            <a:r>
              <a:rPr lang="ru-RU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о порядке 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урегулирования </a:t>
            </a:r>
            <a:r>
              <a:rPr lang="ru-RU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504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нефтяного законодательства о порядке урегулирования споров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30.01.2021 N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82 утверждены Правила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(расторжения) соглашения о модернизации нефтеперерабатывающих мощностей, внесения изменений в указанное соглашение и осуществления контроля за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исполнением, а также  форма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 о модернизации нефтеперерабатывающих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мощностей.</a:t>
            </a:r>
          </a:p>
          <a:p>
            <a:pPr algn="just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п.1 Раздела 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указанной формы -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разногласия между Сторонами, возникающие при реализации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модернизации нефтеперерабатывающих мощностей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решаются путем переговоров. В случае </a:t>
            </a:r>
            <a:r>
              <a:rPr lang="ru-RU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недостижения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согласия в течение 60 календарных дней спор подлежит разрешению в Арбитражном суде города Москвы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algn="just"/>
            <a:r>
              <a:rPr lang="ru-RU" dirty="0" smtClean="0"/>
              <a:t>.</a:t>
            </a:r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959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непростой внешнеполитической и внешнеэкономической ситуации, принятие ограничительных мер со стороны недружественных государств обусловили формирование правового регулирования, направленного на защиту интересов лиц, на которых направлены меры ограничительного характера. 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установления гарантий обеспечения прав и законных интересов лиц, в отношении которых недружественными иностранными государствами были введены меры ограничительного характера в 2020 году был принят Федеральный закон от 08.06.2020 N 171-ФЗ «О внесении изменений в Арбитражный процессуальный кодекс Российской Федерации в целях защиты прав физических и юридических лиц в связи с мерами ограничительного характера, введенными иностранным государством, государственным объединением и (или) союзом и (или) государственным (межгосударственным) учреждением иностранного государства или государственного объединения и (или) союза»</a:t>
            </a:r>
          </a:p>
        </p:txBody>
      </p:sp>
    </p:spTree>
    <p:extLst>
      <p:ext uri="{BB962C8B-B14F-4D97-AF65-F5344CB8AC3E}">
        <p14:creationId xmlns:p14="http://schemas.microsoft.com/office/powerpoint/2010/main" val="385995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Вводные положения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регулировании порядка разрешения споров в сфере энергетики задействованы многие источники энергетического права.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каждой части данного раздела Модуля 2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уделено внимание ключевым источникам порядка урегулирования споров в сфере энергетики.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прежде всего хотелось бы остановиться на некоторых  положениях энергетического законодательства, закрепляющего особенности порядка разрешения споров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416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регулирование, принимаемое для  защиты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процессуальный кодекс Российской Федерации был дополнен статьями 248.1 и 248.2.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248.1. содержит положения об исключительной  компетенции арбитражных судов в Российской Федерации по спорам с участием лиц, в отношении которых введены меры ограничительного характера.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248.2 закрепляет положения о запрете инициировать или продолжать разбирательство по спорам с участием лиц, в отношении которых введены меры ограничительного характера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практика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антиисковых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запретов достаточно обширная.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199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примера можно привести судебные акты по делу А40-17658/2024-83-66 по заявлению ПАО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МагомедовуЗиявудин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Гаджиевич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 запрете продолжать судебное разбирательство в Высоком суде Англии и Уэльса по делу N CL2023-000401, присуждении денежной суммы на случай неисполнения судебного запрета в размере 2 500 000 000 долларов США по курсу, установленному Центральным Банком Российской Федерации на день платежа.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суд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констатировал  наличие разбирательства в Высоком суде Англии и Уэльса (дело N CL-2023-000401), инициированное, в том числе, Магомедовым З.Г., в отношении ответчиков, одним из которых является ПАО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(ответчик N 20).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 установил, что из сведений, размещенных в открытом доступе, на сайте Объединенного совета по составлению юридической отчетности Англии и Уэльса (ICLR) (https://www.iclr.co.uk/search?query=CL-2023-000401), усматривается наличие отклоненного 27.10.2023 судебного запрета в отношении всех ответчиков, однако, также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информация о признании судом обоснованным ходатайства истцов и наложении уведомительного судебного запрета в отношении ответчика N 20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заявителя – ПАО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171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был представлен в материалы дела нотариально заверенный перевод приказа Высокого суда Англии и Уэльса от 21.02.2024, из содержания которого следует, что до окончания слушания по заявлению об оспаривании юрисдикции по указанному спору или отмены судебного запрета, под риском привлечения к ответственности за неуважение к суду, уголовной ответственности ее директоров и должностных лиц, штрафа или ареста имущества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ПАО "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Транснефть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не должно само, а также его директора, должностные лица, сотрудники, служащие, агенты, подконтрольные ей компании поддерживать, настаивать, продолжать и (или) предпринимать какие-либо дальнейшие существенные или процессуальные шаги или оказывать помощь в реализации судебного разбирательства по настоящему делу (за исключением целей приостановления, отложения такого производства).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742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5 статьи 247 Арбитражного процессуального кодекса определено, что арбитражные суды в Российской Федерации рассматривают экономические споры и другие дела, связанные с предпринимательской и иной экономической деятельностью с участием иностранных лиц и отнесенные к их исключительной компетенции.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1 части 1 статьи 248.1 Арбитражного процессуального кодекса к исключительной компетенции арбитражных судов в Российской Федерации по общему правилу отнесены дела по спорам с участием лиц, в отношении которых применяются меры ограничительного характера иностранным государством, государственным объединением и (или) союзом и (или) государственным (межгосударственным) учреждением иностранного государства или государственного объединения и (или) союза.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5766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в отношении которых применяются меры ограничительного характера согласно пункту 2 части 3 статьи 248.1 Арбитражного процессуального кодекса вправе обратиться в порядке, предусмотренном статьей 248.2 Арбитражного процессуального кодекса, с заявлением о запрете инициировать или продолжать разбирательство в иностранном суде, международном коммерческом арбитраже, находящихся за пределами территории Российской Федерации.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4118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частью 1, пунктом 4 части 2 статьи 248.2 Арбитражного процессуального кодекса лицом, в отношении которого инициировано разбирательство в иностранном суде, международном коммерческом арбитраже, находящихся за пределами территории Российской Федерации, или при наличии доказательств того, что такое разбирательство будет инициировано, в подаваемом заявлении должны быть указаны обстоятельства, подтверждающие исключительную компетенцию арбитражных судов в Российской Федерации по рассмотрению спора.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23550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Определении Арбитражного суда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17.04.2024 по делу N А40-17658/2024-83-66 также отмечено, что Великобритания включена в перечень иностранных государств и территорий, совершающих недружественные действия в отношении Российской Федерации, российских юридических и физических лиц, утвержденный распоряжением Правительства Российской Федерации от 05.03.2022 N 430-р.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право не обладает экстерриториальным характером, а потому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санкционное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законодательство США, Соединенного Королевства Великобритании и Северной Ирландии не порождает прав и не налагает обязанностей на российских граждан и юридических лиц, что соответствует фундаментальным принципам о недопустимости вмешательства во внутренние дела государств и суверенитета государств (Декларация о недопустимости вмешательства во внутренние дела государств, об ограждении их независимости и суверенитета, принята на Генеральной Ассамблее ООН резолюцией 2131 (XX) от 21.12.1965).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6470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экономические санкции иностранного государства не могут являться основанием для нарушения прав российского юридического лица, в том числе посредством одностороннего отказа от договоров, поскольку экономические санкции противоречат публичному порядку Российской Федерации и не подлежат применению на ее территории в силу прямого указания закона.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747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введения иностранными государствами, в частности Соединенными Штатами Америки и Великобританией в отношении заявителя упомянутых мер ограничительного характера, повлиявших так или иначе на ограничение доступа к правосудию на территории Англии (место нахождения Высокого суда Англии и Уэльса), требование ПАО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о запрете продолжать разбирательство по делу N CL-2023-000401 в Высоком суде Англии и Уэльса представляется правомерным постольку, поскольку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оставления соответствующего требования заинтересованное лицо будет поставлено в преимущественное положение, ввиду ограниченности возможности по защите своих прав, выступая в иностранном суде в качестве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подсанкционного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лица.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5784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по данным из открытых источников Высокий суд Англии и Уэльса отклонил иск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Зиявудина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Магомедова к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Транснефти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о взыскании $5 млрд в связи с продажей акций Новороссийского морского торгового порта (НМТП) в 2018 году, поскольку требования к компании не имеют никакой связи с английской юрисдикцией, регулируются исключительно российским правом, и срок исковой давности по ним истек.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https://www.interfax.ru/business/1003439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70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Вводная часть. Положения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энергетического законодательства, закрепляющего особенности порядка разрешения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статьи 3 Закона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от 21.02.1992 N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2395-1 «О недрах» к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полномочиям федеральных органов государственной власти в сфере регулирования отношений недропользования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в том числе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 по вопросам пользования недрами между субъектами Российской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Федерации.</a:t>
            </a:r>
          </a:p>
          <a:p>
            <a:pPr algn="just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статьи 7.1.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РФ от 21.02.1992 N 2395-1 «О недрах»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возникшие при исправлении технических ошибок в лицензии на пользование недрами, подлежат разрешению в судебном порядке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РФ от 21.02.1992 N 2395-1 «О недрах»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тветственности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законодательства Российской Федерации о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недрах и разрешению споров по вопросам пользования недрами.</a:t>
            </a:r>
          </a:p>
          <a:p>
            <a:r>
              <a:rPr lang="ru-RU" sz="8000" b="1" dirty="0"/>
              <a:t/>
            </a:r>
            <a:br>
              <a:rPr lang="ru-RU" sz="8000" b="1" dirty="0"/>
            </a:br>
            <a:endParaRPr lang="ru-RU" sz="8000" b="1" dirty="0"/>
          </a:p>
          <a:p>
            <a:r>
              <a:rPr lang="ru-RU" sz="5500" b="1" dirty="0"/>
              <a:t/>
            </a:r>
            <a:br>
              <a:rPr lang="ru-RU" sz="5500" b="1" dirty="0"/>
            </a:br>
            <a:endParaRPr lang="ru-RU" sz="5500" dirty="0"/>
          </a:p>
          <a:p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  <a:p>
            <a:r>
              <a:rPr lang="ru-RU" dirty="0"/>
              <a:t>  </a:t>
            </a:r>
          </a:p>
          <a:p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9468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следует отметить, что в качестве контрмеры на положения АПК РФ, предусмотренные статьями  248.1  и 248.2 , Европейский союз выпустил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санкционный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пакет, в который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  запрет для лиц из Европейского союза прямо или косвенно совершать любые сделки (т.н. “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 с лицами, которые обратились в российские суды на основании «статьи 248 АПК или аналогичных норм» (статья 5ab Регламента ЕС № 833/2014 («Регламент»)).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 характеризуют текущую ситуацию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антиисковых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запретов в разных государствах  как «войну» или «битву» анти-исковых запретов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https://www.level-legal.com/news/evropejskij-udar-po-bitve-antiiskovyh-zapretov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1087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внешняя политика введения ограничений в том числе в отношении внешнеторговой деятельности в сфере энергетики со стороны недружественных государств обусловили увеличение международных энергетических споров, запараллеливание рассмотрения международных энергетических споров, увеличение влияния государственного регулирования на частноправовые отношения в том числе в части исключительной компетенции государственных судов по спорам с участием лиц, в отношении которых применяются ограничительные меры. В результате у сторон споров могут появиться диаметрально противоположные решения, подкрепленные обеспечительными мерами.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8561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о применении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антиисковых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запретов стали предметом правовых исследований. В правовых исследованиях рассматриваются вопросы о возможности исполнения арбитражной оговорки при наличии мер ограничительного характера, принятых в отношении российских лиц со стороны недружественных государств.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В.В.Ярков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отмечает, что «производство по ст. ст. 248.1 и 248.2 АПК РФ приводит к определению исключительной компетенции российского суда и невозможности ведения дела в иностранных юрисдикциях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Правовая природа судебного производства по применению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антисанкционных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 (статьи 248.1 и 248.2 АПК России) // Законы России: опыт, анализ, практика. 2024. N 9. С. 28 - 33.</a:t>
            </a:r>
          </a:p>
        </p:txBody>
      </p:sp>
    </p:spTree>
    <p:extLst>
      <p:ext uri="{BB962C8B-B14F-4D97-AF65-F5344CB8AC3E}">
        <p14:creationId xmlns:p14="http://schemas.microsoft.com/office/powerpoint/2010/main" val="8054901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М.О.Чокорая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Ю.Ю.Надежин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проводя анализ арбитражной практики по спорам, возникающим из договорных отношений, напрямую или опосредованно затронутых принятыми ограничительными мерами, отмечают, что «наличие санкций может свидетельствовать о том, что соглашение о передаче спора на разрешение третейского суда неисполнимо. Имеющееся в ранее заключенных договорах положение о рассмотрении споров в иностранных арбитражах / судах ставит иностранное лицо в преимущественное положение по сравнению с российским лицом, поскольку в условиях действующего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санкционного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режима в отношении российского лица его возможности по защите своих прав и экономических интересов существенно ограничены.»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Чокорая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М.О.,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Надежин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Ю.Ю. Тенденции судебной практики в условиях внешнеэкономических ограничений // Арбитражные споры.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2023. N 4.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101 - 130.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425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регулирование, принимаемое для  защиты интересов лиц,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 направлены меры ограничительного характера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 характеризуют текущую ситуацию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антиисковых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запретов в разных государствах  как «войну» или «битву» анти-исковых запретов.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Текущая ситуация свидетельствует об активном использовании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антиисковых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запретов как в Российской Федерации, так и за рубежом.</a:t>
            </a:r>
          </a:p>
          <a:p>
            <a:r>
              <a:rPr lang="en-US" u="sng" dirty="0">
                <a:hlinkClick r:id="rId2"/>
              </a:rPr>
              <a:t>https://zakon.ru/blog/2024/12/31/itogi_2024_goda_vojna_anti-iskovyh_zapretov</a:t>
            </a:r>
            <a:r>
              <a:rPr lang="en-US" dirty="0"/>
              <a:t>; </a:t>
            </a:r>
            <a:r>
              <a:rPr lang="en-US" u="sng" dirty="0">
                <a:hlinkClick r:id="rId3"/>
              </a:rPr>
              <a:t>https://www.level-legal.com/news/evropejskij-udar-po-bitve-antiiskovyh-zapretov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79051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антисанкционного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законодательства в энергетической сфере о порядке разрешения споров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следует привести примеры положений о порядке разрешения споров согласно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антисанкционному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законодательству  в энергетической сфере.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согласно пункту  Указа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от 30.06.2022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416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03.01.2024)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применении специальных экономических мер в топливно-энергетической сфере в связи с недружественными действиями некоторых иностранных государств и международных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Споры, вытекающие из правоотношений, связанных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реализацией Соглашения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разработке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Пильтун-Астохского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Лунского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месторождений нефти и газа на условиях раздела продукции, заключенного 22 июня 1994 г. подлежат рассмотрению в Арбитражном суде города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4279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мы рассмотрим особенности внесудебного порядка урегулирования споров в сфере энергетики, возникающих из частноправовых отношений.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данного раздела курса рассматриваются преимущественно внутренние споры, так как подробности порядка разрешения международных энергетических споров изучаются в рамках курса «Международный энергетический арбитраж»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5171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, возникающие из частноправовых отношений, могут касаться отношений, которые складываются  между субъектами частноправовых отношений при осуществлении поиска, добычи, поставки, транспортировки, передачи, хранения энергетических ресурсов, технологического присоединения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энергопринимающих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устройств к энергетическим сетям, проектирования, строительства, реконструкции, модернизации, эксплуатации энергетических объектов и др.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313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может включать переговоры, претензионный порядок, медиацию, третейское разбирательство (арбитраж).</a:t>
            </a:r>
          </a:p>
          <a:p>
            <a:pPr algn="just"/>
            <a:r>
              <a:rPr 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Претензионный или иной досудебный порядок урегулирования спора является обязательным в случаях, предусмотренных законом или договором </a:t>
            </a:r>
            <a:r>
              <a:rPr 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(ч. 5 ст. 4 Арбитражного  процессуального кодекса Российской Федерации (далее – АПК РФ), п. 3 ст. 132 Гражданского процессуального кодекса Российской Федерации ( далее - ГПК РФ), ч. 3 ст. 4 Кодекса административного судопроизводства Российской Федерации ( далее - КАС РФ).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4906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несоблюдении претензионного (досудебного) порядка исковое заявление подлежит возвращению судом (п. 5 ч. 1 ст. 129 АПК РФ, п. 1 ч. 1 ст. 135 ГПК РФ, п. 1 ч. 1 ст. 129 КАС РФ), а в случае принятия к производству - оставлению без рассмотрения (п. 2 ч. 1 ст. 148 АПК РФ,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 ст. 222 ГПК РФ, п. 1 ч. 1 ст. 196 КАС РФ).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3248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Вводная часть. Положения энергетического законодательства, закрепляющего особенности порядка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50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РФ от 21.02.1992 N 2395-1 «О недрах»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по вопросам пользования недрами разрешаются органами государственной власти, судом или арбитражным судом в соответствии с их полномочиями и в порядке, установленном законодательством.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статья также закрепляет положение о том, что по взаимной договоренности сторон имущественные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споры, связанные с пользованием недрами, могут быть переданы на рассмотрение третейского суда.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по вопросам пользования недрами на условиях раздела продукции разрешаются согласно условиям указанных соглашений.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89485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рекомендуется ознакомиться с положениями актов высших судебных инстанций, обзорами судебной практики,  в том числе: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►Постановление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от 22.06.2021 N 18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вопросах досудебного урегулирования споров, рассматриваемых в порядке гражданского и арбитражного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судопроизводства»;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►Постановление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от 10.12.2019 N 53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выполнении судами Российской Федерации функций содействия и контроля в отношении третейского разбирательства, международного коммерческого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арбитража»;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применения арбитражными судами положений процессуального законодательства об обязательном досудебном порядке урегулирования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спора, утв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Президиумом Верховного Суда РФ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22.07.2020.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1267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Претензионный порядок</a:t>
            </a:r>
          </a:p>
          <a:p>
            <a:pPr algn="just"/>
            <a:endParaRPr lang="ru-RU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претензия, заявление, жалоба или иной документ (далее - обращение) должны быть подписаны лицом, уполномоченным на их подписание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Полномочие лица может следовать, в частности, из доверенности, закона либо акта уполномоченного государственного органа или органа местного самоуправления (пункт 1 статьи 182 ГК РФ).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случае,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требования каждого из истцов могут быть рассмотрены самостоятельно, соблюдение предусмотренного законом или договором досудебного порядка урегулирования спора является обязательным для всех этих лиц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(часть 3 статьи 40 ГПК РФ, часть 3 статьи 46 АПК РФ). </a:t>
            </a:r>
          </a:p>
          <a:p>
            <a:pPr algn="just"/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предъявляется к нескольким ответчикам, то обязательный досудебный порядок урегулирования спора должен быть соблюден истцом в отношении каждого из ни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(статьи 131,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132 ГПК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РФ, статьи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125, 126АПК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РФ). </a:t>
            </a:r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п.6-9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Пленума Верховного Суда РФ от 22.06.2021 N 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 "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некоторых вопросах досудебного урегулирования споров, рассматриваемых в порядке гражданского и арбитражного судопроизводства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</a:p>
          <a:p>
            <a:pPr algn="just"/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564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внесудебного порядка урегулирования споров наглядно представлены в проформах контрактов, разработанных Международной федерацией инженеров консультантов  (ФИДИК).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особенности подробно рассматриваются в рамках курсов повышения квалификации: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«Применение проформ контрактов «ФИДИК» при строительстве энергетических объектов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«Международный энергетический арбитраж»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3465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споров третейскими судами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сторонами гражданско-правовых отношений, подлежащие рассмотрению арбитражными судами и судами общей юрисдикции, могут быть переданы на рассмотрение третейского суда при наличии между сторонами спора действующего арбитражного соглашения (ч. 1 ст. 22.1 ГПК РФ, ч. 1 ст. 33 АПК РФ).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6002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сторон гражданско-правового спора на выбор альтернативных средств разрешения споров, в том числе на передачу спора в арбитраж (третейское разбирательство), основано на статье 45 (часть 2) Конституции Российской Федерации, согласно которой каждый вправе защищать свои права и свободы всеми способами, не запрещенными законом.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альтернативных средств разрешения споров - одна из задач судебной власти Российской Федерации, реализуемая на основании норм статьи 2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ГПК РФ,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АПК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пределах, предусмотренных федеральным законом (главы 14.1,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 ГПК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РФ, главы 15, 30, 31 АПК РФ, статьи 5 и 6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 декабря 2015 года N 382-ФЗ "Об арбитраже (третейском разбирательстве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(далее - Закон об арбитраже), статьи 5 и 6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Российской Федерации от 7 июля 1993 года N 5338-1 "О международном коммерческом арбитраже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(далее - Закон о международном коммерческом арбитраже). </a:t>
            </a:r>
          </a:p>
          <a:p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601122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11 Гражданского кодекса Российской Федерации (далее - ГК РФ) определено, что защита нарушенных или оспоренных гражданских прав осуществляется судом, арбитражным судом или третейским судом в соответствии с их компетенцией.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Постановление Пленума Верховного Суда РФ от 10.12.2019 N 53 «О выполнении судами Российской Федерации функций содействия и контроля в отношении третейского разбирательства, международного коммерческого арбитража»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39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рассмотрении положений, правил, регламентов арбитражей, третейских судов следует учитывать положения Арбитражного процессуального кодекса Российской Федерации об исключительной компетенции арбитражных судов, а также иные нормативные правовые акты, применяемые в целях защиты российских юридических и физических лиц , в отношении которых принимаются меры ограничительного характера со стороны недружественных государств.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5437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урегулирования споров в сфере энергетики, возникающих из частноправовых отношений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остановимся подробнее на положениях и актах постоянно действующих арбитражных учреждениях в Российской Федерации, где рассматриваются энергетические споры, приведем примеры рекомендуемых арбитражных оговорок.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и акты зарубежных арбитражных учреждений рассматриваются в рамках курса Международный энергетический арбитраж.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5222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при АНО НИРА ТЭК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центр при Автономной некоммерческой организации «Национальный институт развития арбитража в топливно-энергетическом комплексе» (далее по тексту — «Арбитражный центр при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 НИРА ТЭК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или «Арбитражный центр») является постоянно действующим арбитражным учреждением (ПДАУ), осуществляющим деятельность в соответствии с Федеральным законом от 29.12.2015 № 382-ФЗ «Об арбитраже (третейском разбирательстве) в 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Законом Российской Федерации от 07.07.1993 № 5338-1 «О международном коммерческом арбитраже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иными нормативными правовыми актами, Положением об Арбитражном центре и правилами Арбитражного центра.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при АНО НИРА ТЭК в своей деятельности опирается на обширную позитивную практику Третейского суда «Газпром» по разрешению гражданско-правовых споров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://www.arbitration-niratec.ru/about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4445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центр при АНО НИРА ТЭК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Арбитражного центра при АНО НИРА ТЭК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формировался на основе Регламента Третейского суда «Газпром» с учетом современного арбитражного законодательства. Он предусматривает рассмотрение как внутренних споров, так и споров с участием иностранного элемента (международный коммерческий арбитраж).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://www.arbitration-niratec.ru/rules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490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электроэнергетического законодательства о порядке разрешения споров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3 статьи 21 Федерального закона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26.03.2003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35-ФЗ  «Об электроэнергетике»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исполнительной власти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 и порядке, которые определены Правительством Российской Федерации, осуществлять урегулирование споров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связанных с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участием системообразующих территориальных сетевых организаций в рассмотрении проектов инвестиционных программ территориальных сетевых организаций, возникающих между системообразующими территориальными сетевыми организациями, территориальными сетевыми организациями и исполнительными органами субъекта Российской Федерации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пункту  10 статьи 23.1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26.03.2003 N 35-ФЗ  «Об электроэнергетике»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связанные с осуществлением государственного регулирования цен (тарифов) в электроэнергетике, подлежат рассмотрению в арбитражном суде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10322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текст арбитражного соглашения (арбитражной оговорки в договоре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Арбитражного центра при АНО НИРА ТЭК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споры, разногласия и требования, возникающие из настоящего Договора или в связи с ним, в том числе связанные с его заключением, вступлением в силу, изменением, исполнением, нарушением, прекращением и действительностью, подлежат разрешению посредством арбитража,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администрируемого Арбитражным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при АНО НИРА ТЭК) в соответствии с регламентом и правилами арбитража, действующими на момент подачи искового заявления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https://www.arbitration-niratec.ru/agreement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1903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центр при Российском институте современного арбитража (РАЦ)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Российский арбитражный центр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Российском институте современного арбитража (РАЦ)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ведущих арбитражных институтов в России, который администрирует арбитражные разбирательства с участием сторон и арбитров со всего мира.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 является структурным подразделением Российского института современного арбитража, деятельность которого направлена на развитие и популяризацию арбитража в России, а также на повышение привлекательности российской юрисдикции как места ведения бизнеса и места разрешения гражданско-правовых споров.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 выполняет широкий спектр функций: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администрирование внутреннего и международного арбитража;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администрирование арбитража корпоративных споров;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арбитражных разбирательств в рамках оказания отдельных функций по администрированию в соответствии с правилами арбитража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медиации и других альтернативных способов разрешения споров.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https://centerarbitr.ru/about/qualitatively-new-arbitration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5234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 по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разрешению споров в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Специализированное отделение по разрешению споров в атомной отрасли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ноябре 2017 года.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имеет специальную компетенцию – участие в администрировании споров, возникающих в сфере атомной промышленности и атомной энергетики между ее участниками.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в рамках отделения разрешаются в соответствии со специальными Правилами.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чтобы рассмотреть спор в специализированном отделении, необходимо, чтобы: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 подпадал под специальную компетенцию отделения;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заключили специальную арбитражную оговорку.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https://centerarbitr.ru/nuclear-division/general-information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8195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Рекомендованная РАЦ  арбитражная оговорка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Рекомендованная 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  арбитражная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оговорка</a:t>
            </a:r>
          </a:p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спор, разногласие или претензия, вытекающие из настоящего Договора и возникающие в связи с ним, в том числе связанные с его нарушением, заключением, изменением, прекращением или недействительностью, разрешаются путем арбитража, администрируемого Российским арбитражным центром при автономной некоммерческой организации «Российский институт современного арбитража» в соответствии с положениями Арбитражного регламента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соглашаются, что для целей направления письменных заявлений, сообщений и иных письменных документов будут использоваться следующие адреса электронной почты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[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Стороны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]: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[адрес электронной почты]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наименование Стороны 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]: [адрес электронной почты]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изменения указанного выше адреса электронной почты Сторона обязуется незамедлительно сообщить о таком изменении другой Стороне, а в случае, если арбитраж уже начат, также Российскому арбитражному центру при автономной некоммерческой организации «Российский институт современного арбитража». В ином случае Сторона несет все негативные последствия направления письменных заявлений, сообщений и иных письменных документов по неактуальному адресу электронной </a:t>
            </a:r>
            <a:r>
              <a:rPr lang="ru-RU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почты.</a:t>
            </a:r>
            <a:r>
              <a:rPr lang="ru-RU" sz="6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 на себя обязанность добровольно исполнять арбитражное решение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https://centerarbitr.ru/about/arbitration-clause</a:t>
            </a:r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4923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регламент РАЦ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регламент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«Арбитражный регламент») регулирует арбитраж споров между сторонами, достигшими соглашения о передаче указанных споров в Российский арбитражный центр при автономной некоммерческой организации «Российский институт современного арбитража» (далее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«»)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любой допустимой форме в соответствии с действующим законодательством (далее 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арбитражное соглашение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заключения сторонами арбитражного соглашения Арбитражный регламент становится его неотъемлемой частью. Стороны вправе изменить положения Арбитражного регламента и согласовать другие условия арбитража, если иное не предусмотрено Арбитражным регламентом или не следует из существа таких положений. В случае противоречия условий арбитражного соглашения положениям Арбитражного регламента, которые не могут быть изменены соглашением сторон, применяются положения Арбитражного регламента.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Арбитражного регламента подлежат толкованию в единстве путем сопоставления с другими положениями Арбитражного регламента, а в случае возникновения неясности или отсутствия регулирования, исходя из целей и принципов арбитража с учетом общей воли сторон.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842224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Отделения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разрешению споров в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Отделения Российского арбитражного центра по разрешению споров в атомной отрасли являются отдельными правилами арбитража Российского арбитражного центра наряду с Арбитражным регламентом.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Правилах отделения отсутствует прямое регулирование отдельных вопросов, к ним применяются положения Арбитражного регламента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 не подпадает под специальную компетенцию отделения, Ответственный администратор вправе определить, что данный спор разрешается в соответствии с Арбитражным регламентом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Отделения являются правилами РАЦ, регулирующими арбитраж гражданско-правовых споров, возникающих между предприятиями и организациями атомной отрасли, при условии наличия арбитражного соглашения, прямо указывающего на применение Правил Отделения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 являются неотъемлемой частью арбитражного соглашения. Стороны вправе изменить положения Правил Отделения и согласовать другие условия арбитража, если иное не предусмотрено Правилами Отделения или не следует из существа таких положений. В случае противоречия условий арбитражного соглашения положениям Правил Отделения, которые не могут быть изменены соглашением Сторон, применяются положения Правил Отделения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://centerarbitr.ru/nuclear-division/nuclear-disputes-division-rules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5132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арбитражных оговорок, используемых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 отраслевом Стандарте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ГК 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целесообразно обратить внимание на рекомендуемые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арбитражные оговорки, используемые в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 отраслевом Стандарте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(Положение о закупке) Государственной корпорации по атомной энергии "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s://zakupki.rosatom.ru&lt;/div&gt;"/>
              </a:rPr>
              <a:t>https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s://zakupki.rosatom.ru&lt;/div&gt;"/>
              </a:rPr>
              <a:t>://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s://zakupki.rosatom.ru&lt;/div&gt;"/>
              </a:rPr>
              <a:t>zakupki.rosatom.ru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арбитражных оговорок можно посмотреть, например,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Образце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независимой гарантии обеспечения заявки на участие в закупке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спецторгов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Следует отметить, что форма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независимой гарантии носит рекомендательный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уточняется в соответствии с закупочной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размещенной согласно требованиям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«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спор, разногласие, претензия или требование, вытекающие из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настоящей Гарантии и возникающие в связи с ней, в том числе связанные с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ее нарушением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заключением, изменением, прекращением или недействительностью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разрешаются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выбору истца: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1548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арбитражных оговорок, используемых в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 отраслевом Стандарте закупок ГК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►1) путем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арбитража, администрируемого Российским арбитражным центром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автономной некоммерческой организации "Российский институт современного арбитража"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положениями Арбитражного регламента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&lt;2&gt; гаранта - резидента Российской Федерации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Международном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коммерческом арбитражном суде при Торгово-промышленной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палате Российской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в соответствии с Правилами арбитража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внутренних споров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Арбитражное решение является окончательным;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гаранта, который не является резидентом Российской Федерации)в Международном коммерческом арбитражном суде при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Торгово-промышленной палате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в соответствии с Правилами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арбитража международных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коммерческих споров.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Арбитражное решение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окончательным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355578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арбитражных оговорок, используемых в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 отраслевом Стандарте закупок ГК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порядке арбитража (третейского разбирательства), администрируемого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Арбитражным центром при Российском союзе промышленников и предпринимателей(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РСПП) в соответствии с его правилами, действующими на дату подачи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искового заявления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Вынесенное третейским судом решение будет окончательным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обязательным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подлежит оспариванию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помимо РАЦ, рекомендуется использовать МКАС при ТПП РФ и АЦ при РСПП.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положениях и актах указанных арбитражных учреждений.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6799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коммерческий арбитражный суд при Торгово-промышленной палате Российской Федерации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коммерческий арбитражный суд при Торгово-промышленной палате Российской Федерации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МКАС при ТПП РФ 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самостоятельным постоянно действующим арбитражным учреждением, осуществляющим деятельность по администрированию международного коммерческого арбитража в соответствии с Закон РФ от 07.07.1993 N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5338-1 «О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международном коммерческом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арбитраже».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МКАС при ТПП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может администрировать третейское разбирательство в соответствии с Федеральным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29.12.2015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382-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арбитраже (третейском разбирательстве) в Российской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установленном им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https://mkas.tpprf.ru/ru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30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электроэнергетического 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24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26.03.2003 N 35-ФЗ  «Об электроэнергетике» </a:t>
            </a:r>
          </a:p>
          <a:p>
            <a:pPr algn="just"/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в соответствии с законодательством Российской Федерации об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:</a:t>
            </a:r>
          </a:p>
          <a:p>
            <a:pPr algn="just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порядок урегулирования споров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связанных с установлением и применением платы за технологическое присоединение и (или) стандартизированных тарифных ставок, определяющих величину этой платы, а также с установлением и применением сетевой организацией платы за реализацию сетевой организацией мероприятий по обеспечению вывода из эксплуатации объекта по производству электрической энергии (мощности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рассмотрения разногласий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возникающих между исполнительными органами субъектов Российской Федерации, организациями, осуществляющими регулируемые виды деятельности, и потребителями, за исключением споров, связанных с установлением и применением платы за технологическое присоединение и (или) стандартизированных тарифных ставок, определяющих величину этой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платы;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0438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арбитража внутренних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МКАС при ТПП РФ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арбитража внутренних споров (далее по тексту - Правила) применяются к передаваемым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МКАС при ТПП РФ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спорам между сторонами гражданско-правовых отношений, которые не относятся к международному коммерческому арбитражу, арбитражу корпоративных или спортивных споров (внутренние споры) и подлежат рассмотрению в соответствии с Федеральным законом от 29 декабря 2015 года N 382-ФЗ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арбитраже (третейском разбирательстве) в Российской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</a:t>
            </a:r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mkas.tpprf.ru/upload/iblock/fe4/fe48872c13d5ddeb93309a4a2deaccac.pdf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6792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арбитража международных коммерческих споров МКАС при ТПП РФ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арбитража международных коммерческих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к передаваемым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МКАС при ТПП РФ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спорам из договорных и иных гражданско-правовых отношений, возникающих при осуществлении внешнеторговых и иных видов международных экономических связей, и иным спорам, рассмотрение которых в порядке международного коммерческого арбитража предусмотрено Законом Российской Федерации от 7 июля 1993 года N 5338-1 "О международном коммерческом арбитраже", а также другими федеральными законами или международными договорами Российской Федерации.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https://mkas.tpprf.ru/ru/materials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392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центр при Российском союзе промышленников и предпринимателей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центр при РСПП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самостоятельным постоянно действующим арбитражным учреждением, осуществляющим деятельность по администрированию арбитража (третейского разбирательства) в соответствии с Федеральным законом «Об арбитраже (третейском разбирательстве) в Российской Федерации» и Законом Российской Федерации «О международном коммерческом арбитраже».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центр образован при Российском союзе промышленников и предпринимателей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https://arbitration-rspp.ru/about/information/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75749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Арбитражного  центра при РСПП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регулирует вопросы, связанные с арбитражем, администрируемым Арбитражным центром при РСПП, и осуществлением Арбитражным центром своей деятельности, не урегулированные иными правилами Арбитражного центра</a:t>
            </a:r>
            <a:r>
              <a:rPr lang="ru-RU" dirty="0"/>
              <a:t>.</a:t>
            </a:r>
          </a:p>
          <a:p>
            <a:r>
              <a:rPr lang="en-US" dirty="0">
                <a:hlinkClick r:id="rId2"/>
              </a:rPr>
              <a:t>https://arbitration-rspp.ru/documents/rules/regulation/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0551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медиации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1 января 2011 года вступил в силу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«Об альтернативной процедуре урегулирования споров с участием посредника (процедуре медиации)»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27 июля 2010 года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193-ФЗ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«Посредничество» или «медиация» — это процедура урегулирования споров при содействии независимого профессионального посредника (медиатора) с целью принятия взаимовыгодного для спорящих сторон решения. 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Медиация позволяет предпринимателям разрешать спорные вопросы на досудебной стадии, стадии судебного разбирательства и исполнительного производства. Принципами медиации являются: добровольность, равноправие сторон, конфиденциальность, беспристрастность и независимость медиатора.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4660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процедуры медиации в практике компаний ТЭК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примеры использования энергетическими компаниями процедуры медиации.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межрегионгаз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Уфа» впервые приняла участие в процедуре медиации – альтернативной процедуре урегулирования споров с участием в качестве посредника независимого лица – медиатора.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проведения двух процедур заключено два медиативных соглашения с контрагентами, ненадлежащим образом исполняющими свои обязанности по договорам поставки газа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hlinkClick r:id="rId2"/>
              </a:rPr>
              <a:t>https://www.bashgaz.ru/press-center/news/51843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065053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процедуры медиации в практике компаний ТЭК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рассмотрения дела №А57-9491/2019 на стадии кассационного обжалования в Суде по интеллектуальным правам спорящие стороны обратились в Коллегию посредников по проведению примирительных процедур при Торгово-промышленной палате Российской Федерации с целью мирного разрешения спора при содействии независимого профессионального медиатора.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предмет медиации стороны включили все текущие разногласия, связанные с использованием словесного обозначения «Газпром» в фирменном наименовании, в частности, заявленные в рамках дел №№ СИП-204/2020, СИП-205/2020, СИП-527/2020, СИП-528/2020, заключили соглашение о проведении процедуры медиации.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процедуры медиации стороны подписали медиативное соглашение, которое утверждено судом в качестве мирового. Производство по всем делам Судом по интеллектуальным правам прекращено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://mediation.tpprf.ru/ru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466233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процедуры медиации в практике компаний ТЭК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10.12. 2020 директором филиала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Краснодарэнергосбыт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Юшко Н.А. в результате процедуры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было подписано первое за всю историю АО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«НЭСК»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медиативное соглашение. Медиативным соглашением был урегулирован спор между АО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«НЭСК»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потребителем о взыскании задолженности по договору энергоснабжения.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Отмечается,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медиативное соглашение является эффективным инструментом для преодоления существующих между сторонами разногласий. Принимая во внимание, что медиативное соглашение, удостоверенное нотариусом, в случае неисполнения условий, приобретает силу исполнительного листа, потребитель и поставщик электроэнергии сэкономили финансовые и временные затраты на разрешение спора через суд.</a:t>
            </a:r>
          </a:p>
          <a:p>
            <a:r>
              <a:rPr lang="en-US" dirty="0">
                <a:hlinkClick r:id="rId2"/>
              </a:rPr>
              <a:t>https://www.nesk.ru/novosti/pervyy_opyt_razresheniya_spora_putem_provedeniya_mediatsii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71143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медиации РИСА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Рекомендованное соглашение о разрешении споров с помощью медиации с последующей передачей споров в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РИСА осуществляет деятельность по обеспечению проведения процедуры медиации в рамках оказания отдельных организационно-технических услуг на основании соглашения сторон о проведении медиации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сайте РАЦ при РИСА также имеется рекомендованная база медиаторов для осуществления подбора кандидатур медиатора сторонами самостоятельно. 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споры, разногласия или претензии, вытекающие из настоящего Договора и возникающие в связи с ним, в том числе связанные с его нарушением, заключением, изменением, прекращением или недействительностью, подлежат урегулированию с помощью процедуры медиации [указать название Центра, порядок определения или без указания] в соответствии с Правилами проведения процедуры медиации, установленными [указать название Центра, отдельных правил или соглашения сторон] (далее – Правила), на дату подписания настоящего Договора.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заключения Сторонами медиативного соглашения, оно может быть утверждено в форме арбитражного решения на согласованных условиях в соответствии с Арбитражным регламентом Российского арбитражного центра при автономной некоммерческой организации «Российский институт современного арбитража» (далее – Российский арбитражный центр). В этом случае Стороны соглашаются, что любые вопросы, связанные с исполнением Соглашения, в том числе все условия медиативного соглашения, в отношении которых Стороны согласились, разрешаются путем арбитража, администрируемого РАЦ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://centerarbitr.ru/about/mediation/%d1%80%d0%b5%d0%ba%d0%be%d0%bc%d0%b5%d0%bd%d0%b4%d0%be%d0%b2%d0%b0%d0%bd%d0%bd%d0%be%d0%b5-%d1%81%d0%be%d0%b3%d0%bb%d0%b0%d1%88%d0%b5%d0%bd%d0%b8%d0%b5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86689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правовые акты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Конституция Российской Федерации;</a:t>
            </a:r>
          </a:p>
          <a:p>
            <a:pPr marL="0" indent="0" algn="just">
              <a:buNone/>
            </a:pP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Арбитражный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процессуальный кодекс Российской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Гражданский процессуальный кодекс Российской Федерации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29.12.2015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382-ФЗ «Об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арбитраже (третейском разбирательстве) в Российской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РФ от 07.07.1993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5338-1 «О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международном коммерческом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арбитраже»;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27.07.2010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193-ФЗ «Об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альтернативной процедуре урегулирования споров с участием посредника (процедуре медиации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)»;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26.03.2003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35-ФЗ «Об электроэнергетике»;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27.07.2010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190-ФЗ «О теплоснабжении»;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21.11.1995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170-ФЗ «Об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атомной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энергии»;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30.06.2022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416 «О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применении специальных экономических мер в топливно-энергетической сфере в связи с недружественными действиями некоторых иностранных государств и международных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 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др. 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730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электроэнергетического 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разногласия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возникающие между исполнительными органами субъектов Российской Федерации в области государственного регулирования тарифов, организациями, осуществляющими регулируемые виды деятельности, и потребителями, и принимает решения, обязательные для исполнения, за исключением споров, связанных с установлением и применением платы за технологическое присоединение и (или) стандартизированных тарифных ставок, определяющих величину этой платы;</a:t>
            </a: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урегулирование споров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связанных с применением платы за технологическое присоединение к единой национальной (общероссийской) электрической сети и (или) стандартизированных тарифных ставок, определяющих величину этой платы, и споров, связанных с установлением платы за технологическое присоединение к сетям территориальных сетевых организаций и (или) стандартизированных тарифных ставок, определяющих величину этой платы.</a:t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64869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Акты высших судебных инстанций, судебная практика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от 10.12.2019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 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выполнении судами Российской Федерации функций содействия и контроля в отношении третейского разбирательства, международного коммерческого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арбитража»;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от 22.06.2021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 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вопросах досудебного урегулирования споров, рассматриваемых в порядке гражданского и арбитражного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судопроизводства»;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применения арбитражными судами положений процессуального законодательства об обязательном досудебном порядке урегулирования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спора, утв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Президиумом Верховного Суда РФ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22.07.2020; 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рассмотрения судами дел, связанных с выполнением функций содействия и контроля в отношении третейских судов и международных коммерческих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арбитражей, утв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Президиумом Верховного Суда РФ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26.12.2018.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8512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/>
                <a:cs typeface="Times New Roman"/>
              </a:rPr>
              <a:t>РЕКОМЕНДАЦИИ ДЛЯ САМОСТОЯТЕЛЬНОЙ РАБОТЫ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по первому разделу курса рекомендуется: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Ознакомиться с ключевыми научными и учебными изданиями;</a:t>
            </a:r>
          </a:p>
          <a:p>
            <a:pPr marL="0" indent="0" algn="just">
              <a:buFont typeface="Arial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Проанализировать основные нормативные правовые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акты;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Проанализировать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положения, правила, регламенты арбитражных (третейских) судов;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высших судебных инстанций, судебную практику.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9822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/>
                <a:cs typeface="Times New Roman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задачи энергетического права и современной правовой науки.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 под ред.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АНО «Научно-исследовательский «Центр развития энергетического права и современной правовой науки имени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2024.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Лисицын-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А.Г.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Рассмотрение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 по инвестиционным проектам с иностранным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участием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2021. № 2. с.8-13.</a:t>
            </a:r>
          </a:p>
          <a:p>
            <a:pPr lvl="0"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Лисицын-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А.Г.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Правовые аспекты обеспечения стабильности энергетических проектов//Правовой энергетический форум.2022. с. 10-14.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Энергетическое право. Учебник для подготовки кадров высшей квалификации. М.,2021.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51565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/>
                <a:cs typeface="Times New Roman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lvl="0"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Вершинин А.П.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к информации о рассмотрении третейскими судами споров в энергетике // Третейский суд. 2023. N 3/4. С. 169 - 181.</a:t>
            </a:r>
          </a:p>
          <a:p>
            <a:pPr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Давыденко Д.Л., Черныш Ю.А.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 по урегулированию споров на примере строительных контрактов ФИДИК // Третейский суд. 2023. N 3/4. С. 242 - 257</a:t>
            </a:r>
          </a:p>
          <a:p>
            <a:pPr lvl="0" algn="just"/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Дитковская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П.А., Катукова С.Ю.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Международный коммерческий арбитраж: верификация теории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делокализации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эпоху санкций // Администратор суда. 2024. N 1. С. 43 - 48.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Кайсин Д.В., Асланян А.Л.,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Кизько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И.М.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Применимое право к арбитражной оговорке: сравнительно-правовой анализ // Международное правосудие. 2022.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С. 99 - 112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Носырева Е.И.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мирного урегулирования споров в третейском разбирательстве // Закон. 2023. N 4. С. 48 - 56.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В.В.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обеспечение баланса и защиты интересов участников общественных отношений в сфере энергетики.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Третейский суд. 2017. № 2. с. 204-213.</a:t>
            </a:r>
          </a:p>
          <a:p>
            <a:pPr lvl="0"/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103344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/>
                <a:cs typeface="Times New Roman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Костин А.А.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Влияние выводов иностранного суда относительно действительности арбитражного соглашения на рассмотрение спора в международном коммерческом арбитраже // Третейский суд. 2023. N 3/4. С. 101 - 113.</a:t>
            </a:r>
          </a:p>
          <a:p>
            <a:pPr lvl="0"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Чокорая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М.О.,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Надежин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Ю.Ю.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Тенденции судебной практики в условиях внешнеэкономических ограничений // Арбитражные споры. 2023.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С. 101 - 130.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Севастьянов Г.В.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Институционализация арбитража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России. "Институциональные" третейские судьи (арбитры). Проблемы и задачи развития арбитража в России // Третейский суд. 2021. N 1. С. 8 - 13.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Ярков В.В.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Правовая природа судебного производства по применению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антисанкционных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 (статьи 248.1 и 248.2 АПК России) // Законы России: опыт, анализ, практика. 2024. N 9. С. 28 - 33.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82826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/>
                <a:cs typeface="Times New Roman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Для слушателей курса предусмотрена возможность работы в электронной библиотечной системе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IPR BOOKS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 </a:t>
            </a:r>
            <a:r>
              <a:rPr lang="ru-RU" u="sng" dirty="0">
                <a:latin typeface="Times New Roman"/>
                <a:ea typeface="Times New Roman"/>
                <a:cs typeface="Times New Roman"/>
                <a:hlinkClick r:id="rId2" tooltip="https://iprmedia.ru/products/ipr-books.html"/>
              </a:rPr>
              <a:t>https://iprmedia.ru/products/ipr-books.html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 научными публикациями по можно также ознакомиться на сайте журнала «Правовой энергетический форум», где размещены в том числе архивные номера журнала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u="sng" dirty="0">
                <a:latin typeface="Times New Roman"/>
                <a:ea typeface="Times New Roman"/>
                <a:cs typeface="Times New Roman"/>
                <a:hlinkClick r:id="rId3" tooltip="https://mlcjournal.ru/"/>
              </a:rPr>
              <a:t>https://mlcjournal.ru/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53671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latin typeface="Times New Roman"/>
                <a:cs typeface="Times New Roman"/>
              </a:rPr>
              <a:t>ПРИМЕРНЫЕ ВОПРОСЫ ДЛЯ ЗАЧЕТА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lvl="0" indent="0" algn="just">
              <a:buNone/>
              <a:defRPr/>
            </a:pPr>
            <a:endParaRPr lang="ru-RU" sz="1900" dirty="0" smtClean="0">
              <a:latin typeface="Times New Roman"/>
              <a:cs typeface="Times New Roman"/>
            </a:endParaRPr>
          </a:p>
          <a:p>
            <a:pPr marL="457200" lvl="0" indent="-457200" algn="just">
              <a:buAutoNum type="arabicPeriod"/>
              <a:defRPr/>
            </a:pPr>
            <a:r>
              <a:rPr lang="ru-RU" sz="1900" b="1" dirty="0" smtClean="0">
                <a:latin typeface="Times New Roman"/>
                <a:cs typeface="Times New Roman"/>
              </a:rPr>
              <a:t>Перечислите примеры положений энергетического законодательства, закрепляющие порядок разрешения споров.</a:t>
            </a:r>
          </a:p>
          <a:p>
            <a:pPr marL="457200" lvl="0" indent="-457200" algn="just">
              <a:buAutoNum type="arabicPeriod"/>
              <a:defRPr/>
            </a:pPr>
            <a:r>
              <a:rPr lang="ru-RU" sz="1900" b="1" dirty="0" smtClean="0">
                <a:latin typeface="Times New Roman"/>
                <a:cs typeface="Times New Roman"/>
              </a:rPr>
              <a:t>Перечислите постоянно действующие арбитражные учреждения в Российской Федерации, где могут рассматриваться энергетические споры.</a:t>
            </a:r>
          </a:p>
          <a:p>
            <a:pPr marL="457200" lvl="0" indent="-457200" algn="just">
              <a:buAutoNum type="arabicPeriod"/>
              <a:defRPr/>
            </a:pPr>
            <a:r>
              <a:rPr lang="ru-RU" sz="1900" b="1" dirty="0" smtClean="0">
                <a:latin typeface="Times New Roman"/>
                <a:cs typeface="Times New Roman"/>
              </a:rPr>
              <a:t>Какие энергетические споры могут быть рассмотрены постоянно действующими арбитражными учреждениями в Российской Федерации</a:t>
            </a:r>
            <a:r>
              <a:rPr lang="ru-RU" sz="1900" dirty="0" smtClean="0">
                <a:latin typeface="Times New Roman"/>
                <a:cs typeface="Times New Roman"/>
              </a:rPr>
              <a:t>.</a:t>
            </a:r>
          </a:p>
          <a:p>
            <a:pPr marL="0" lvl="0" indent="0" algn="just">
              <a:buNone/>
              <a:defRPr/>
            </a:pPr>
            <a:endParaRPr lang="ru-RU" sz="1900" dirty="0">
              <a:latin typeface="Times New Roman"/>
              <a:cs typeface="Times New Roman"/>
            </a:endParaRPr>
          </a:p>
          <a:p>
            <a:pPr marL="0" lvl="0" indent="0" algn="just">
              <a:buNone/>
              <a:defRPr/>
            </a:pPr>
            <a:endParaRPr lang="ru-RU" sz="1900" dirty="0" smtClean="0">
              <a:latin typeface="Times New Roman"/>
              <a:cs typeface="Times New Roman"/>
            </a:endParaRPr>
          </a:p>
          <a:p>
            <a:pPr marL="0" lvl="0" indent="0" algn="just">
              <a:buNone/>
              <a:defRPr/>
            </a:pPr>
            <a:r>
              <a:rPr lang="ru-RU" sz="1900" b="1" dirty="0" smtClean="0">
                <a:latin typeface="Times New Roman"/>
                <a:cs typeface="Times New Roman"/>
              </a:rPr>
              <a:t>Зачет </a:t>
            </a:r>
            <a:r>
              <a:rPr lang="ru-RU" sz="1900" b="1" dirty="0">
                <a:latin typeface="Times New Roman"/>
                <a:cs typeface="Times New Roman"/>
              </a:rPr>
              <a:t>проводится в письменном виде. </a:t>
            </a: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Необходимо подготовить </a:t>
            </a:r>
            <a:r>
              <a:rPr lang="ru-RU" sz="1900" dirty="0" smtClean="0">
                <a:latin typeface="Times New Roman"/>
                <a:cs typeface="Times New Roman"/>
              </a:rPr>
              <a:t>письменный краткий ответ на один из перечисленных  </a:t>
            </a:r>
            <a:r>
              <a:rPr lang="ru-RU" sz="1900" dirty="0">
                <a:latin typeface="Times New Roman"/>
                <a:cs typeface="Times New Roman"/>
              </a:rPr>
              <a:t>	</a:t>
            </a:r>
            <a:r>
              <a:rPr lang="ru-RU" sz="1900" dirty="0" smtClean="0">
                <a:latin typeface="Times New Roman"/>
                <a:cs typeface="Times New Roman"/>
              </a:rPr>
              <a:t>вопросов. </a:t>
            </a:r>
            <a:endParaRPr lang="ru-RU" sz="1900" dirty="0">
              <a:latin typeface="Times New Roman"/>
              <a:cs typeface="Times New Roman"/>
            </a:endParaRP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Оформление: формат </a:t>
            </a:r>
            <a:r>
              <a:rPr lang="en-US" sz="1900" dirty="0">
                <a:latin typeface="Times New Roman"/>
                <a:cs typeface="Times New Roman"/>
              </a:rPr>
              <a:t>word</a:t>
            </a:r>
            <a:r>
              <a:rPr lang="ru-RU" sz="1900" dirty="0">
                <a:latin typeface="Times New Roman"/>
                <a:cs typeface="Times New Roman"/>
              </a:rPr>
              <a:t>, шрифт 14, интервал 1,5. </a:t>
            </a: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Необходимо сверху указать ФИО, место работы, должность, дату. </a:t>
            </a: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Ответ необходимо направить на почту: </a:t>
            </a:r>
            <a:r>
              <a:rPr lang="en-US" sz="1900" u="sng" dirty="0">
                <a:latin typeface="Times New Roman"/>
                <a:cs typeface="Times New Roman"/>
                <a:hlinkClick r:id="rId2" tooltip="mailto:musinlc@musinlc.ru"/>
              </a:rPr>
              <a:t>musinlc@musinlc.ru</a:t>
            </a:r>
            <a:r>
              <a:rPr lang="en-US" sz="1900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 в дату, установленную для зачета согласно расписанию курса.</a:t>
            </a:r>
            <a:endParaRPr lang="en-US" sz="1900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83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электроэнергетического 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/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►осуществляют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урегулирование споров, связанных с применением территориальными сетевыми организациями платы за технологическое присоединение к электрическим сетям и (или) стандартизированных тарифных ставок, определяющих величину этой 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платы.</a:t>
            </a:r>
          </a:p>
          <a:p>
            <a:pPr algn="just"/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33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26.03.2003 N 35-ФЗ  «Об электроэнергетике»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рынка 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наделен полномочиями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системы досудебного урегулирования споров между субъектами оптового рынка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субъектами электроэнергетики в случаях, предусмотренных договором о присоединении к торговой системе оптового 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рынка.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утверждение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досудебного урегулирования споров на оптовом и розничных рынках в соответствии с договором о присоединении к торговой системе оптового 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рынка отнесено к исключительной компетенции наблюдательного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 </a:t>
            </a:r>
            <a:r>
              <a:rPr lang="ru-RU" sz="6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рынка</a:t>
            </a:r>
            <a:r>
              <a:rPr lang="ru-RU" sz="1600" dirty="0" smtClean="0"/>
              <a:t>.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  <a:p>
            <a:pPr algn="just"/>
            <a:r>
              <a:rPr lang="ru-RU" sz="1600" dirty="0" smtClean="0"/>
              <a:t> 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94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теплоэнергетического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 о порядке разрешения споров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5 Федерального закона от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27.07.2010 N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190-ФЗ «О теплоснабжении»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полномочиям органов местного самоуправления городских поселений, муниципальных округов, городских округов по организации теплоснабжения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соответствующих территориях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относится:</a:t>
            </a:r>
          </a:p>
          <a:p>
            <a:pPr algn="just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разногласий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возникающих между единой теплоснабжающей организацией и потребителем тепловой энергии при определении в договоре теплоснабжения значений параметров качества теплоснабжения и (или) параметров, отражающих допустимые перерывы в теплоснабжении, в ценовых зонах теплоснабжения, в порядке обязательного досудебного урегулирования споров и определение значений таких параметров, рекомендуемых для включения в договор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теплоснабжения.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618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5662</Words>
  <Application>Microsoft Office PowerPoint</Application>
  <PresentationFormat>Экран (4:3)</PresentationFormat>
  <Paragraphs>342</Paragraphs>
  <Slides>76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76</vt:i4>
      </vt:variant>
    </vt:vector>
  </HeadingPairs>
  <TitlesOfParts>
    <vt:vector size="77" baseType="lpstr">
      <vt:lpstr>Тема Office</vt:lpstr>
      <vt:lpstr>КУРС ПРОФЕССИОНАЛЬНОЙ ПЕРЕПОДГОТОВКИ</vt:lpstr>
      <vt:lpstr>Вводные положения </vt:lpstr>
      <vt:lpstr>Вводная часть. Положения энергетического законодательства, закрепляющего особенности порядка разрешения споров</vt:lpstr>
      <vt:lpstr>Вводная часть. Положения энергетического законодательства, закрепляющего особенности порядка разрешения споров</vt:lpstr>
      <vt:lpstr>Положения электроэнергетического законодательства о порядке разрешения споров</vt:lpstr>
      <vt:lpstr>Положения электроэнергетического законодательства о порядке разрешения споров</vt:lpstr>
      <vt:lpstr>Положения электроэнергетического законодательства о порядке разрешения споров</vt:lpstr>
      <vt:lpstr>Положения электроэнергетического законодательства о порядке разрешения споров</vt:lpstr>
      <vt:lpstr>Положения теплоэнергетического законодательства о порядке разрешения споров</vt:lpstr>
      <vt:lpstr>Положения теплоэнергетического законодательства о порядке разрешения споров</vt:lpstr>
      <vt:lpstr>Положения теплоэнергетического законодательства о порядке разрешения споров</vt:lpstr>
      <vt:lpstr>Положения атомного  законодательства о порядке разрешения споров</vt:lpstr>
      <vt:lpstr>Положения газового  законодательства о порядке разрешения споров</vt:lpstr>
      <vt:lpstr>Положения газового  законодательства о порядке разрешения споров</vt:lpstr>
      <vt:lpstr>Положения газового  законодательства о порядке разрешения споров</vt:lpstr>
      <vt:lpstr>Положения нефтяного законодательства о порядке разрешения споров </vt:lpstr>
      <vt:lpstr>Положения нефтяного законодательства о порядке урегулирования споров </vt:lpstr>
      <vt:lpstr>Положения нефтяного законодательства о порядке урегулирования споров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Правовое регулирование, принимаемое для  защиты интересов лиц,  на которых направлены меры ограничительного характера </vt:lpstr>
      <vt:lpstr>Положения антисанкционного законодательства в энергетической сфере о порядке разрешения споров</vt:lpstr>
      <vt:lpstr>Раздел 1. 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Внесудебный порядок урегулирования споров в сфере энергетики, возникающих из частноправовых отношений</vt:lpstr>
      <vt:lpstr> Арбитражный центр при АНО НИРА ТЭК </vt:lpstr>
      <vt:lpstr>Арбитражный центр при АНО НИРА ТЭК</vt:lpstr>
      <vt:lpstr>Рекомендуемый текст арбитражного соглашения (арбитражной оговорки в договоре) Арбитражного центра при АНО НИРА ТЭК </vt:lpstr>
      <vt:lpstr>Российский арбитражный центр при Российском институте современного арбитража (РАЦ)</vt:lpstr>
      <vt:lpstr>Специализированное отделение РАЦ по разрешению споров в атомной отрасли</vt:lpstr>
      <vt:lpstr>Рекомендованная РАЦ  арбитражная оговорка </vt:lpstr>
      <vt:lpstr>Арбитражный регламент РАЦ</vt:lpstr>
      <vt:lpstr>Правила Отделения РАЦ  по разрешению споров в атомной отрасли</vt:lpstr>
      <vt:lpstr>Примеры   арбитражных оговорок, используемых в  Едином отраслевом Стандарте закупок ГК «Росатом»</vt:lpstr>
      <vt:lpstr>Примеры   арбитражных оговорок, используемых в  Едином отраслевом Стандарте закупок ГК «Росатом»</vt:lpstr>
      <vt:lpstr>Примеры   арбитражных оговорок, используемых в  Едином отраслевом Стандарте закупок ГК «Росатом»</vt:lpstr>
      <vt:lpstr>Международный коммерческий арбитражный суд при Торгово-промышленной палате Российской Федерации</vt:lpstr>
      <vt:lpstr>Правила арбитража внутренних споров  МКАС при ТПП РФ</vt:lpstr>
      <vt:lpstr>Правила арбитража международных коммерческих споров МКАС при ТПП РФ </vt:lpstr>
      <vt:lpstr>Арбитражный центр при Российском союзе промышленников и предпринимателей</vt:lpstr>
      <vt:lpstr>Регламент Арбитражного  центра при РСПП </vt:lpstr>
      <vt:lpstr>Процедура медиации</vt:lpstr>
      <vt:lpstr>Примеры использования процедуры медиации в практике компаний ТЭК</vt:lpstr>
      <vt:lpstr>Примеры использования процедуры медиации в практике компаний ТЭК</vt:lpstr>
      <vt:lpstr>Примеры использования процедуры медиации в практике компаний ТЭК</vt:lpstr>
      <vt:lpstr>Процедура медиации РИСА</vt:lpstr>
      <vt:lpstr>Основные нормативные правовые акты</vt:lpstr>
      <vt:lpstr>Акты высших судебных инстанций, судебная практика </vt:lpstr>
      <vt:lpstr>РЕКОМЕНДАЦИИ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  <vt:lpstr>ПРИМЕРНЫЕ ВОПРОСЫ ДЛЯ ЗАЧЕТА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урегулирования споров в сфере энергетики</dc:title>
  <dc:creator>user</dc:creator>
  <cp:lastModifiedBy>user</cp:lastModifiedBy>
  <cp:revision>75</cp:revision>
  <dcterms:created xsi:type="dcterms:W3CDTF">2024-08-24T19:04:17Z</dcterms:created>
  <dcterms:modified xsi:type="dcterms:W3CDTF">2025-10-01T17:32:45Z</dcterms:modified>
</cp:coreProperties>
</file>