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257" r:id="rId4"/>
    <p:sldId id="323" r:id="rId5"/>
    <p:sldId id="285" r:id="rId6"/>
    <p:sldId id="324" r:id="rId7"/>
    <p:sldId id="258" r:id="rId8"/>
    <p:sldId id="325" r:id="rId9"/>
    <p:sldId id="286" r:id="rId10"/>
    <p:sldId id="326" r:id="rId11"/>
    <p:sldId id="259" r:id="rId12"/>
    <p:sldId id="293" r:id="rId13"/>
    <p:sldId id="260" r:id="rId14"/>
    <p:sldId id="294" r:id="rId15"/>
    <p:sldId id="264" r:id="rId16"/>
    <p:sldId id="265" r:id="rId17"/>
    <p:sldId id="327" r:id="rId18"/>
    <p:sldId id="295" r:id="rId19"/>
    <p:sldId id="283" r:id="rId20"/>
    <p:sldId id="296" r:id="rId21"/>
    <p:sldId id="272" r:id="rId22"/>
    <p:sldId id="329" r:id="rId23"/>
    <p:sldId id="297" r:id="rId24"/>
    <p:sldId id="274" r:id="rId25"/>
    <p:sldId id="298" r:id="rId26"/>
    <p:sldId id="300" r:id="rId27"/>
    <p:sldId id="299" r:id="rId28"/>
    <p:sldId id="273" r:id="rId29"/>
    <p:sldId id="301" r:id="rId30"/>
    <p:sldId id="303" r:id="rId31"/>
    <p:sldId id="304" r:id="rId32"/>
    <p:sldId id="305" r:id="rId33"/>
    <p:sldId id="302" r:id="rId34"/>
    <p:sldId id="267" r:id="rId35"/>
    <p:sldId id="277" r:id="rId36"/>
    <p:sldId id="279" r:id="rId37"/>
    <p:sldId id="280" r:id="rId38"/>
    <p:sldId id="330" r:id="rId39"/>
    <p:sldId id="278" r:id="rId40"/>
    <p:sldId id="270" r:id="rId41"/>
    <p:sldId id="306" r:id="rId42"/>
    <p:sldId id="284" r:id="rId43"/>
    <p:sldId id="275" r:id="rId44"/>
    <p:sldId id="307" r:id="rId45"/>
    <p:sldId id="276" r:id="rId46"/>
    <p:sldId id="268" r:id="rId47"/>
    <p:sldId id="308" r:id="rId48"/>
    <p:sldId id="261" r:id="rId49"/>
    <p:sldId id="263" r:id="rId50"/>
    <p:sldId id="321" r:id="rId51"/>
    <p:sldId id="309" r:id="rId52"/>
    <p:sldId id="322" r:id="rId53"/>
    <p:sldId id="269" r:id="rId5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3F2B489A-D4E1-4B6C-8949-02BF28DA17BA}" type="datetimeFigureOut">
              <a:rPr lang="ru-RU" smtClean="0"/>
              <a:t>08.12.2025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47C5E9-940B-4E1A-BF4E-85787A84D1EF}" type="slidenum">
              <a:rPr lang="ru-RU" smtClean="0"/>
              <a:t>‹#›</a:t>
            </a:fld>
            <a:endParaRPr lang="ru-RU"/>
          </a:p>
        </p:txBody>
      </p:sp>
    </p:spTree>
    <p:extLst>
      <p:ext uri="{BB962C8B-B14F-4D97-AF65-F5344CB8AC3E}">
        <p14:creationId xmlns:p14="http://schemas.microsoft.com/office/powerpoint/2010/main" val="3348270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F2B489A-D4E1-4B6C-8949-02BF28DA17BA}" type="datetimeFigureOut">
              <a:rPr lang="ru-RU" smtClean="0"/>
              <a:t>08.12.2025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47C5E9-940B-4E1A-BF4E-85787A84D1EF}" type="slidenum">
              <a:rPr lang="ru-RU" smtClean="0"/>
              <a:t>‹#›</a:t>
            </a:fld>
            <a:endParaRPr lang="ru-RU"/>
          </a:p>
        </p:txBody>
      </p:sp>
    </p:spTree>
    <p:extLst>
      <p:ext uri="{BB962C8B-B14F-4D97-AF65-F5344CB8AC3E}">
        <p14:creationId xmlns:p14="http://schemas.microsoft.com/office/powerpoint/2010/main" val="2421754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F2B489A-D4E1-4B6C-8949-02BF28DA17BA}" type="datetimeFigureOut">
              <a:rPr lang="ru-RU" smtClean="0"/>
              <a:t>08.12.2025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47C5E9-940B-4E1A-BF4E-85787A84D1EF}" type="slidenum">
              <a:rPr lang="ru-RU" smtClean="0"/>
              <a:t>‹#›</a:t>
            </a:fld>
            <a:endParaRPr lang="ru-RU"/>
          </a:p>
        </p:txBody>
      </p:sp>
    </p:spTree>
    <p:extLst>
      <p:ext uri="{BB962C8B-B14F-4D97-AF65-F5344CB8AC3E}">
        <p14:creationId xmlns:p14="http://schemas.microsoft.com/office/powerpoint/2010/main" val="2954242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F2B489A-D4E1-4B6C-8949-02BF28DA17BA}" type="datetimeFigureOut">
              <a:rPr lang="ru-RU" smtClean="0"/>
              <a:t>08.12.2025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47C5E9-940B-4E1A-BF4E-85787A84D1EF}" type="slidenum">
              <a:rPr lang="ru-RU" smtClean="0"/>
              <a:t>‹#›</a:t>
            </a:fld>
            <a:endParaRPr lang="ru-RU"/>
          </a:p>
        </p:txBody>
      </p:sp>
    </p:spTree>
    <p:extLst>
      <p:ext uri="{BB962C8B-B14F-4D97-AF65-F5344CB8AC3E}">
        <p14:creationId xmlns:p14="http://schemas.microsoft.com/office/powerpoint/2010/main" val="401607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F2B489A-D4E1-4B6C-8949-02BF28DA17BA}" type="datetimeFigureOut">
              <a:rPr lang="ru-RU" smtClean="0"/>
              <a:t>08.12.2025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47C5E9-940B-4E1A-BF4E-85787A84D1EF}" type="slidenum">
              <a:rPr lang="ru-RU" smtClean="0"/>
              <a:t>‹#›</a:t>
            </a:fld>
            <a:endParaRPr lang="ru-RU"/>
          </a:p>
        </p:txBody>
      </p:sp>
    </p:spTree>
    <p:extLst>
      <p:ext uri="{BB962C8B-B14F-4D97-AF65-F5344CB8AC3E}">
        <p14:creationId xmlns:p14="http://schemas.microsoft.com/office/powerpoint/2010/main" val="2498089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3F2B489A-D4E1-4B6C-8949-02BF28DA17BA}" type="datetimeFigureOut">
              <a:rPr lang="ru-RU" smtClean="0"/>
              <a:t>08.12.2025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47C5E9-940B-4E1A-BF4E-85787A84D1EF}" type="slidenum">
              <a:rPr lang="ru-RU" smtClean="0"/>
              <a:t>‹#›</a:t>
            </a:fld>
            <a:endParaRPr lang="ru-RU"/>
          </a:p>
        </p:txBody>
      </p:sp>
    </p:spTree>
    <p:extLst>
      <p:ext uri="{BB962C8B-B14F-4D97-AF65-F5344CB8AC3E}">
        <p14:creationId xmlns:p14="http://schemas.microsoft.com/office/powerpoint/2010/main" val="3160870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3F2B489A-D4E1-4B6C-8949-02BF28DA17BA}" type="datetimeFigureOut">
              <a:rPr lang="ru-RU" smtClean="0"/>
              <a:t>08.12.2025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747C5E9-940B-4E1A-BF4E-85787A84D1EF}" type="slidenum">
              <a:rPr lang="ru-RU" smtClean="0"/>
              <a:t>‹#›</a:t>
            </a:fld>
            <a:endParaRPr lang="ru-RU"/>
          </a:p>
        </p:txBody>
      </p:sp>
    </p:spTree>
    <p:extLst>
      <p:ext uri="{BB962C8B-B14F-4D97-AF65-F5344CB8AC3E}">
        <p14:creationId xmlns:p14="http://schemas.microsoft.com/office/powerpoint/2010/main" val="1651925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3F2B489A-D4E1-4B6C-8949-02BF28DA17BA}" type="datetimeFigureOut">
              <a:rPr lang="ru-RU" smtClean="0"/>
              <a:t>08.12.2025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747C5E9-940B-4E1A-BF4E-85787A84D1EF}" type="slidenum">
              <a:rPr lang="ru-RU" smtClean="0"/>
              <a:t>‹#›</a:t>
            </a:fld>
            <a:endParaRPr lang="ru-RU"/>
          </a:p>
        </p:txBody>
      </p:sp>
    </p:spTree>
    <p:extLst>
      <p:ext uri="{BB962C8B-B14F-4D97-AF65-F5344CB8AC3E}">
        <p14:creationId xmlns:p14="http://schemas.microsoft.com/office/powerpoint/2010/main" val="684943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F2B489A-D4E1-4B6C-8949-02BF28DA17BA}" type="datetimeFigureOut">
              <a:rPr lang="ru-RU" smtClean="0"/>
              <a:t>08.12.2025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747C5E9-940B-4E1A-BF4E-85787A84D1EF}" type="slidenum">
              <a:rPr lang="ru-RU" smtClean="0"/>
              <a:t>‹#›</a:t>
            </a:fld>
            <a:endParaRPr lang="ru-RU"/>
          </a:p>
        </p:txBody>
      </p:sp>
    </p:spTree>
    <p:extLst>
      <p:ext uri="{BB962C8B-B14F-4D97-AF65-F5344CB8AC3E}">
        <p14:creationId xmlns:p14="http://schemas.microsoft.com/office/powerpoint/2010/main" val="529540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F2B489A-D4E1-4B6C-8949-02BF28DA17BA}" type="datetimeFigureOut">
              <a:rPr lang="ru-RU" smtClean="0"/>
              <a:t>08.12.2025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47C5E9-940B-4E1A-BF4E-85787A84D1EF}" type="slidenum">
              <a:rPr lang="ru-RU" smtClean="0"/>
              <a:t>‹#›</a:t>
            </a:fld>
            <a:endParaRPr lang="ru-RU"/>
          </a:p>
        </p:txBody>
      </p:sp>
    </p:spTree>
    <p:extLst>
      <p:ext uri="{BB962C8B-B14F-4D97-AF65-F5344CB8AC3E}">
        <p14:creationId xmlns:p14="http://schemas.microsoft.com/office/powerpoint/2010/main" val="3548859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F2B489A-D4E1-4B6C-8949-02BF28DA17BA}" type="datetimeFigureOut">
              <a:rPr lang="ru-RU" smtClean="0"/>
              <a:t>08.12.2025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47C5E9-940B-4E1A-BF4E-85787A84D1EF}" type="slidenum">
              <a:rPr lang="ru-RU" smtClean="0"/>
              <a:t>‹#›</a:t>
            </a:fld>
            <a:endParaRPr lang="ru-RU"/>
          </a:p>
        </p:txBody>
      </p:sp>
    </p:spTree>
    <p:extLst>
      <p:ext uri="{BB962C8B-B14F-4D97-AF65-F5344CB8AC3E}">
        <p14:creationId xmlns:p14="http://schemas.microsoft.com/office/powerpoint/2010/main" val="4015660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4000">
              <a:schemeClr val="tx2">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2B489A-D4E1-4B6C-8949-02BF28DA17BA}" type="datetimeFigureOut">
              <a:rPr lang="ru-RU" smtClean="0"/>
              <a:t>08.12.2025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7C5E9-940B-4E1A-BF4E-85787A84D1EF}" type="slidenum">
              <a:rPr lang="ru-RU" smtClean="0"/>
              <a:t>‹#›</a:t>
            </a:fld>
            <a:endParaRPr lang="ru-RU"/>
          </a:p>
        </p:txBody>
      </p:sp>
    </p:spTree>
    <p:extLst>
      <p:ext uri="{BB962C8B-B14F-4D97-AF65-F5344CB8AC3E}">
        <p14:creationId xmlns:p14="http://schemas.microsoft.com/office/powerpoint/2010/main" val="2049031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pravo.gov.r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pravo.gov.ru/"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pravo.gov.ru/"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pravo.gov.ru/"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pravo.gov.ru/"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mlcherald.ru/" TargetMode="External"/><Relationship Id="rId2" Type="http://schemas.openxmlformats.org/officeDocument/2006/relationships/hyperlink" Target="https://mlcjournal.ru/"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mailto:musinlc@musinlc.r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56792"/>
            <a:ext cx="7558608" cy="1008112"/>
          </a:xfrm>
        </p:spPr>
        <p:style>
          <a:lnRef idx="1">
            <a:schemeClr val="accent5"/>
          </a:lnRef>
          <a:fillRef idx="2">
            <a:schemeClr val="accent5"/>
          </a:fillRef>
          <a:effectRef idx="1">
            <a:schemeClr val="accent5"/>
          </a:effectRef>
          <a:fontRef idx="minor">
            <a:schemeClr val="dk1"/>
          </a:fontRef>
        </p:style>
        <p:txBody>
          <a:bodyPr>
            <a:normAutofit/>
          </a:bodyPr>
          <a:lstStyle/>
          <a:p>
            <a:r>
              <a:rPr lang="ru-RU" sz="2800" b="1" dirty="0" smtClean="0">
                <a:latin typeface="Times New Roman" panose="02020603050405020304" pitchFamily="18" charset="0"/>
                <a:cs typeface="Times New Roman" panose="02020603050405020304" pitchFamily="18" charset="0"/>
              </a:rPr>
              <a:t>ПРЕЗЕНТАЦИЯ УЧЕБНОЙ ДИСЦИПЛИНЫ</a:t>
            </a:r>
            <a:endParaRPr lang="ru-RU" sz="28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755576" y="2780928"/>
            <a:ext cx="7488832" cy="3024336"/>
          </a:xfrm>
          <a:ln/>
        </p:spPr>
        <p:style>
          <a:lnRef idx="1">
            <a:schemeClr val="accent5"/>
          </a:lnRef>
          <a:fillRef idx="2">
            <a:schemeClr val="accent5"/>
          </a:fillRef>
          <a:effectRef idx="1">
            <a:schemeClr val="accent5"/>
          </a:effectRef>
          <a:fontRef idx="minor">
            <a:schemeClr val="dk1"/>
          </a:fontRef>
        </p:style>
        <p:txBody>
          <a:bodyPr>
            <a:normAutofit/>
          </a:bodyPr>
          <a:lstStyle/>
          <a:p>
            <a:r>
              <a:rPr lang="ru-RU" sz="3600" b="1" dirty="0" smtClean="0">
                <a:solidFill>
                  <a:schemeClr val="tx1"/>
                </a:solidFill>
                <a:latin typeface="Times New Roman" panose="02020603050405020304" pitchFamily="18" charset="0"/>
                <a:cs typeface="Times New Roman" panose="02020603050405020304" pitchFamily="18" charset="0"/>
              </a:rPr>
              <a:t>ЭНЕРГЕТИЧЕСКОЕ </a:t>
            </a:r>
            <a:r>
              <a:rPr lang="ru-RU" sz="3600" b="1" dirty="0">
                <a:solidFill>
                  <a:schemeClr val="tx1"/>
                </a:solidFill>
                <a:latin typeface="Times New Roman" panose="02020603050405020304" pitchFamily="18" charset="0"/>
                <a:cs typeface="Times New Roman" panose="02020603050405020304" pitchFamily="18" charset="0"/>
              </a:rPr>
              <a:t>ПРАВО</a:t>
            </a:r>
          </a:p>
          <a:p>
            <a:r>
              <a:rPr lang="ru-RU" sz="3600" b="1" dirty="0">
                <a:solidFill>
                  <a:schemeClr val="tx1"/>
                </a:solidFill>
                <a:latin typeface="Times New Roman" panose="02020603050405020304" pitchFamily="18" charset="0"/>
                <a:cs typeface="Times New Roman" panose="02020603050405020304" pitchFamily="18" charset="0"/>
              </a:rPr>
              <a:t>2025 </a:t>
            </a:r>
          </a:p>
          <a:p>
            <a:r>
              <a:rPr lang="ru-RU" sz="2200" b="1" dirty="0">
                <a:solidFill>
                  <a:schemeClr val="tx1"/>
                </a:solidFill>
                <a:latin typeface="Times New Roman" panose="02020603050405020304" pitchFamily="18" charset="0"/>
                <a:cs typeface="Times New Roman" panose="02020603050405020304" pitchFamily="18" charset="0"/>
              </a:rPr>
              <a:t>1 Раздел </a:t>
            </a:r>
          </a:p>
          <a:p>
            <a:endParaRPr lang="ru-RU" sz="1600" b="1" dirty="0">
              <a:solidFill>
                <a:schemeClr val="tx1"/>
              </a:solidFill>
              <a:latin typeface="Times New Roman" panose="02020603050405020304" pitchFamily="18" charset="0"/>
              <a:cs typeface="Times New Roman" panose="02020603050405020304" pitchFamily="18" charset="0"/>
            </a:endParaRPr>
          </a:p>
          <a:p>
            <a:r>
              <a:rPr lang="ru-RU" sz="1600" b="1" dirty="0">
                <a:solidFill>
                  <a:schemeClr val="tx1"/>
                </a:solidFill>
                <a:latin typeface="Times New Roman" panose="02020603050405020304" pitchFamily="18" charset="0"/>
                <a:cs typeface="Times New Roman" panose="02020603050405020304" pitchFamily="18" charset="0"/>
              </a:rPr>
              <a:t>© Романова В.В., 2025.</a:t>
            </a:r>
          </a:p>
          <a:p>
            <a:endParaRPr lang="ru-RU" sz="2400" b="1" dirty="0">
              <a:solidFill>
                <a:schemeClr val="tx1"/>
              </a:solidFill>
              <a:latin typeface="Times New Roman" panose="02020603050405020304" pitchFamily="18" charset="0"/>
              <a:cs typeface="Times New Roman" panose="02020603050405020304" pitchFamily="18" charset="0"/>
            </a:endParaRPr>
          </a:p>
          <a:p>
            <a:endParaRPr lang="ru-RU" sz="2400" b="1" dirty="0">
              <a:solidFill>
                <a:schemeClr val="tx1"/>
              </a:solidFill>
              <a:latin typeface="Times New Roman" panose="02020603050405020304" pitchFamily="18" charset="0"/>
              <a:cs typeface="Times New Roman" panose="02020603050405020304" pitchFamily="18" charset="0"/>
            </a:endParaRPr>
          </a:p>
        </p:txBody>
      </p:sp>
      <p:pic>
        <p:nvPicPr>
          <p:cNvPr id="5" name="Рисунок 4" descr="C:\Users\Admin\Documents\Логотипы\logo.png"/>
          <p:cNvPicPr/>
          <p:nvPr/>
        </p:nvPicPr>
        <p:blipFill>
          <a:blip r:embed="rId2">
            <a:extLst>
              <a:ext uri="{28A0092B-C50C-407E-A947-70E740481C1C}">
                <a14:useLocalDpi xmlns:a14="http://schemas.microsoft.com/office/drawing/2010/main" val="0"/>
              </a:ext>
            </a:extLst>
          </a:blip>
          <a:srcRect/>
          <a:stretch>
            <a:fillRect/>
          </a:stretch>
        </p:blipFill>
        <p:spPr bwMode="auto">
          <a:xfrm>
            <a:off x="3248660" y="620688"/>
            <a:ext cx="2646680" cy="781050"/>
          </a:xfrm>
          <a:prstGeom prst="rect">
            <a:avLst/>
          </a:prstGeom>
          <a:noFill/>
          <a:ln>
            <a:noFill/>
          </a:ln>
        </p:spPr>
      </p:pic>
    </p:spTree>
    <p:extLst>
      <p:ext uri="{BB962C8B-B14F-4D97-AF65-F5344CB8AC3E}">
        <p14:creationId xmlns:p14="http://schemas.microsoft.com/office/powerpoint/2010/main" val="3481492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3200" b="1" dirty="0">
                <a:latin typeface="Times New Roman" panose="02020603050405020304" pitchFamily="18" charset="0"/>
                <a:cs typeface="Times New Roman" panose="02020603050405020304" pitchFamily="18" charset="0"/>
              </a:rPr>
              <a:t>Понятие и история формирования энергетического права</a:t>
            </a:r>
            <a:endParaRPr lang="ru-RU" sz="32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Задача энергетического права состоит в обеспечении энергетического правопорядка на национальном и международном уровнях. Это  обусловливает  постоянное проведение научных исследований по энергетическому праву по различным направлениям правового регулирования с учетом результатов правоприменительной практики.</a:t>
            </a:r>
          </a:p>
          <a:p>
            <a:endParaRPr lang="ru-RU" dirty="0"/>
          </a:p>
        </p:txBody>
      </p:sp>
    </p:spTree>
    <p:extLst>
      <p:ext uri="{BB962C8B-B14F-4D97-AF65-F5344CB8AC3E}">
        <p14:creationId xmlns:p14="http://schemas.microsoft.com/office/powerpoint/2010/main" val="1132968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МЕТОДЫ ЭНЕРГЕТИЧЕСКОГО ПРАВА</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ru-RU" dirty="0"/>
              <a:t>	</a:t>
            </a:r>
            <a:r>
              <a:rPr lang="ru-RU" sz="2000" b="1" dirty="0">
                <a:latin typeface="Times New Roman" panose="02020603050405020304" pitchFamily="18" charset="0"/>
                <a:cs typeface="Times New Roman" panose="02020603050405020304" pitchFamily="18" charset="0"/>
              </a:rPr>
              <a:t>Для энергетического права характерно использование нескольких методов правового регулирования</a:t>
            </a:r>
            <a:r>
              <a:rPr lang="ru-RU" sz="2000" dirty="0">
                <a:latin typeface="Times New Roman" panose="02020603050405020304" pitchFamily="18" charset="0"/>
                <a:cs typeface="Times New Roman" panose="02020603050405020304" pitchFamily="18" charset="0"/>
              </a:rPr>
              <a:t>. 	</a:t>
            </a:r>
          </a:p>
          <a:p>
            <a:pPr marL="0" indent="0" algn="just">
              <a:buNone/>
            </a:pPr>
            <a:r>
              <a:rPr lang="ru-RU" sz="2000" dirty="0">
                <a:latin typeface="Times New Roman" panose="02020603050405020304" pitchFamily="18" charset="0"/>
                <a:cs typeface="Times New Roman" panose="02020603050405020304" pitchFamily="18" charset="0"/>
                <a:sym typeface="Symbol"/>
              </a:rPr>
              <a:t>	</a:t>
            </a:r>
            <a:r>
              <a:rPr lang="ru-RU" sz="2000" b="1" dirty="0">
                <a:latin typeface="Times New Roman" panose="02020603050405020304" pitchFamily="18" charset="0"/>
                <a:cs typeface="Times New Roman" panose="02020603050405020304" pitchFamily="18" charset="0"/>
              </a:rPr>
              <a:t>Помимо методов субординации и координации </a:t>
            </a:r>
            <a:r>
              <a:rPr lang="ru-RU" sz="2000" dirty="0">
                <a:latin typeface="Times New Roman" panose="02020603050405020304" pitchFamily="18" charset="0"/>
                <a:cs typeface="Times New Roman" panose="02020603050405020304" pitchFamily="18" charset="0"/>
              </a:rPr>
              <a:t>для энергетического права характерно применение также следующих специфических методов правового регулирования:</a:t>
            </a:r>
          </a:p>
          <a:p>
            <a:pPr marL="0" indent="0" algn="just">
              <a:buNone/>
            </a:pPr>
            <a:r>
              <a:rPr lang="ru-RU" sz="2000" dirty="0">
                <a:latin typeface="Times New Roman" panose="02020603050405020304" pitchFamily="18" charset="0"/>
                <a:cs typeface="Times New Roman" panose="02020603050405020304" pitchFamily="18" charset="0"/>
                <a:sym typeface="Symbol"/>
              </a:rPr>
              <a:t>	</a:t>
            </a:r>
            <a:r>
              <a:rPr lang="ru-RU" sz="2000" b="1" dirty="0">
                <a:latin typeface="Times New Roman" panose="02020603050405020304" pitchFamily="18" charset="0"/>
                <a:cs typeface="Times New Roman" panose="02020603050405020304" pitchFamily="18" charset="0"/>
                <a:sym typeface="Symbol"/>
              </a:rPr>
              <a:t>Метод особого публичного регулирования</a:t>
            </a:r>
            <a:r>
              <a:rPr lang="ru-RU" sz="2000" dirty="0">
                <a:latin typeface="Times New Roman" panose="02020603050405020304" pitchFamily="18" charset="0"/>
                <a:cs typeface="Times New Roman" panose="02020603050405020304" pitchFamily="18" charset="0"/>
                <a:sym typeface="Symbol"/>
              </a:rPr>
              <a:t>, реализуемый некоммерческими организациями, наделенными законодателем особыми публичными полномочиями. Такими полномочиями наделена, в частности, </a:t>
            </a:r>
            <a:r>
              <a:rPr lang="ru-RU" sz="2000" b="1" dirty="0">
                <a:latin typeface="Times New Roman" panose="02020603050405020304" pitchFamily="18" charset="0"/>
                <a:cs typeface="Times New Roman" panose="02020603050405020304" pitchFamily="18" charset="0"/>
                <a:sym typeface="Symbol"/>
              </a:rPr>
              <a:t>Ассоциация «НП «Совет рынка».</a:t>
            </a:r>
          </a:p>
          <a:p>
            <a:pPr marL="0" indent="0" algn="just">
              <a:buNone/>
            </a:pPr>
            <a:r>
              <a:rPr lang="ru-RU" sz="2000" dirty="0">
                <a:latin typeface="Times New Roman" panose="02020603050405020304" pitchFamily="18" charset="0"/>
                <a:cs typeface="Times New Roman" panose="02020603050405020304" pitchFamily="18" charset="0"/>
                <a:sym typeface="Symbol"/>
              </a:rPr>
              <a:t>	</a:t>
            </a:r>
            <a:r>
              <a:rPr lang="ru-RU" sz="2000" b="1" dirty="0">
                <a:latin typeface="Times New Roman" panose="02020603050405020304" pitchFamily="18" charset="0"/>
                <a:cs typeface="Times New Roman" panose="02020603050405020304" pitchFamily="18" charset="0"/>
                <a:sym typeface="Symbol"/>
              </a:rPr>
              <a:t>Метод особой публичной координации, реализуемый Комиссией при Президенте Российской Федерации по вопросам стратегии развития топливно-энергетического комплекса и экологической безопасности</a:t>
            </a:r>
            <a:r>
              <a:rPr lang="ru-RU" sz="2000" dirty="0">
                <a:latin typeface="Times New Roman" panose="02020603050405020304" pitchFamily="18" charset="0"/>
                <a:cs typeface="Times New Roman" panose="02020603050405020304" pitchFamily="18" charset="0"/>
                <a:sym typeface="Symbol"/>
              </a:rPr>
              <a:t>.</a:t>
            </a:r>
          </a:p>
          <a:p>
            <a:pPr marL="0" indent="0" algn="just">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0409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МЕТОДЫ ЭНЕРГЕТИЧЕСКОГО ПРАВА</a:t>
            </a:r>
            <a:endParaRPr lang="ru-RU" sz="2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algn="just"/>
            <a:r>
              <a:rPr lang="ru-RU" b="1" dirty="0">
                <a:latin typeface="Times New Roman" panose="02020603050405020304" pitchFamily="18" charset="0"/>
                <a:cs typeface="Times New Roman" panose="02020603050405020304" pitchFamily="18" charset="0"/>
                <a:sym typeface="Symbol"/>
              </a:rPr>
              <a:t>Метод специального корпоративного регулирования</a:t>
            </a:r>
            <a:r>
              <a:rPr lang="ru-RU" dirty="0">
                <a:latin typeface="Times New Roman" panose="02020603050405020304" pitchFamily="18" charset="0"/>
                <a:cs typeface="Times New Roman" panose="02020603050405020304" pitchFamily="18" charset="0"/>
                <a:sym typeface="Symbol"/>
              </a:rPr>
              <a:t>, реализуемый субъектами энергетического права, наделенными соответствующими полномочиями на уровне законов и подзаконных правовых актов.  Специфика корпоративного регулирования обусловлена прежде всего целями деятельности ключевых энергетических компаний, их стратегическим значением, необходимостью содержания и поддержания функционирования энергетических систем и  бесперебойного и безопасного обеспечения энергетическими ресурсами. </a:t>
            </a:r>
          </a:p>
          <a:p>
            <a:pPr algn="just"/>
            <a:r>
              <a:rPr lang="ru-RU" dirty="0">
                <a:latin typeface="Times New Roman" panose="02020603050405020304" pitchFamily="18" charset="0"/>
                <a:cs typeface="Times New Roman" panose="02020603050405020304" pitchFamily="18" charset="0"/>
                <a:sym typeface="Symbol"/>
              </a:rPr>
              <a:t>Наиболее выраженные особенности на сегодняшний день предусмотрены для атомной отрасли. </a:t>
            </a:r>
          </a:p>
          <a:p>
            <a:pPr algn="just"/>
            <a:r>
              <a:rPr lang="ru-RU" dirty="0">
                <a:latin typeface="Times New Roman" panose="02020603050405020304" pitchFamily="18" charset="0"/>
                <a:cs typeface="Times New Roman" panose="02020603050405020304" pitchFamily="18" charset="0"/>
                <a:sym typeface="Symbol"/>
              </a:rPr>
              <a:t>См., например: ФЗ «О Государственной корпорации по атомной энергии «</a:t>
            </a:r>
            <a:r>
              <a:rPr lang="ru-RU" dirty="0" err="1">
                <a:latin typeface="Times New Roman" panose="02020603050405020304" pitchFamily="18" charset="0"/>
                <a:cs typeface="Times New Roman" panose="02020603050405020304" pitchFamily="18" charset="0"/>
                <a:sym typeface="Symbol"/>
              </a:rPr>
              <a:t>Росатом</a:t>
            </a:r>
            <a:r>
              <a:rPr lang="ru-RU" dirty="0">
                <a:latin typeface="Times New Roman" panose="02020603050405020304" pitchFamily="18" charset="0"/>
                <a:cs typeface="Times New Roman" panose="02020603050405020304" pitchFamily="18" charset="0"/>
                <a:sym typeface="Symbol"/>
              </a:rPr>
              <a:t>»; ФЗ «Об особенностях управления и распоряжения имуществом и акциями организаций, осуществляющих деятельность в области использования атомной энергии, и о внесении изменений в отдельные законодательные акты Российской Федерации».</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26916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ПРИНЦИПЫ ЭНЕРГЕТИЧЕСКОГО ПРАВА</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pPr marL="0" indent="0" algn="just">
              <a:buNone/>
            </a:pPr>
            <a:r>
              <a:rPr lang="ru-RU" sz="1400" dirty="0">
                <a:latin typeface="Times New Roman" panose="02020603050405020304" pitchFamily="18" charset="0"/>
                <a:cs typeface="Times New Roman" panose="02020603050405020304" pitchFamily="18" charset="0"/>
                <a:sym typeface="Symbol"/>
              </a:rPr>
              <a:t>	</a:t>
            </a:r>
            <a:r>
              <a:rPr lang="ru-RU" sz="1800" dirty="0">
                <a:latin typeface="Times New Roman" panose="02020603050405020304" pitchFamily="18" charset="0"/>
                <a:cs typeface="Times New Roman" panose="02020603050405020304" pitchFamily="18" charset="0"/>
                <a:sym typeface="Symbol"/>
              </a:rPr>
              <a:t>В работах отечественных и зарубежных ученых по энергетическому праву значительное внимание уделяется принципам энергетического права. См. подробнее труды </a:t>
            </a:r>
            <a:r>
              <a:rPr lang="ru-RU" sz="1800" dirty="0" err="1">
                <a:latin typeface="Times New Roman" panose="02020603050405020304" pitchFamily="18" charset="0"/>
                <a:cs typeface="Times New Roman" panose="02020603050405020304" pitchFamily="18" charset="0"/>
                <a:sym typeface="Symbol"/>
              </a:rPr>
              <a:t>П.Г.Лахно</a:t>
            </a:r>
            <a:r>
              <a:rPr lang="ru-RU" sz="1800" dirty="0">
                <a:latin typeface="Times New Roman" panose="02020603050405020304" pitchFamily="18" charset="0"/>
                <a:cs typeface="Times New Roman" panose="02020603050405020304" pitchFamily="18" charset="0"/>
                <a:sym typeface="Symbol"/>
              </a:rPr>
              <a:t>, </a:t>
            </a:r>
            <a:r>
              <a:rPr lang="ru-RU" sz="1800" dirty="0" err="1">
                <a:latin typeface="Times New Roman" panose="02020603050405020304" pitchFamily="18" charset="0"/>
                <a:cs typeface="Times New Roman" panose="02020603050405020304" pitchFamily="18" charset="0"/>
                <a:sym typeface="Symbol"/>
              </a:rPr>
              <a:t>А.Г.Лисицына-Светланова</a:t>
            </a:r>
            <a:r>
              <a:rPr lang="ru-RU" sz="1800" dirty="0">
                <a:latin typeface="Times New Roman" panose="02020603050405020304" pitchFamily="18" charset="0"/>
                <a:cs typeface="Times New Roman" panose="02020603050405020304" pitchFamily="18" charset="0"/>
                <a:sym typeface="Symbol"/>
              </a:rPr>
              <a:t>, </a:t>
            </a:r>
            <a:r>
              <a:rPr lang="ru-RU" sz="1800" dirty="0" err="1">
                <a:latin typeface="Times New Roman" panose="02020603050405020304" pitchFamily="18" charset="0"/>
                <a:cs typeface="Times New Roman" panose="02020603050405020304" pitchFamily="18" charset="0"/>
                <a:sym typeface="Symbol"/>
              </a:rPr>
              <a:t>Р.Хеффрона</a:t>
            </a:r>
            <a:r>
              <a:rPr lang="ru-RU" sz="1800" dirty="0">
                <a:latin typeface="Times New Roman" panose="02020603050405020304" pitchFamily="18" charset="0"/>
                <a:cs typeface="Times New Roman" panose="02020603050405020304" pitchFamily="18" charset="0"/>
                <a:sym typeface="Symbol"/>
              </a:rPr>
              <a:t>.</a:t>
            </a:r>
          </a:p>
          <a:p>
            <a:pPr algn="just">
              <a:buFont typeface="Symbol"/>
              <a:buChar char="·"/>
            </a:pPr>
            <a:r>
              <a:rPr lang="ru-RU" sz="1800" b="1" dirty="0">
                <a:latin typeface="Times New Roman" panose="02020603050405020304" pitchFamily="18" charset="0"/>
                <a:cs typeface="Times New Roman" panose="02020603050405020304" pitchFamily="18" charset="0"/>
                <a:sym typeface="Symbol"/>
              </a:rPr>
              <a:t>Принципы энергетического  права могут быть условно классифицированы на следующие группы: </a:t>
            </a:r>
          </a:p>
          <a:p>
            <a:pPr algn="just">
              <a:buAutoNum type="arabicParenBoth"/>
            </a:pPr>
            <a:r>
              <a:rPr lang="ru-RU" sz="1800" dirty="0">
                <a:latin typeface="Times New Roman" panose="02020603050405020304" pitchFamily="18" charset="0"/>
                <a:cs typeface="Times New Roman" panose="02020603050405020304" pitchFamily="18" charset="0"/>
                <a:sym typeface="Symbol"/>
              </a:rPr>
              <a:t>Принципы энергетического права, на основании которых должен соблюдаться баланс интересов участников частноправовых отношений в сфере энергетики, прежде всего энергетических компаний и потребителей поставляемых данными компаниями энергетических ресурсов, оказываемых ими услуг;</a:t>
            </a:r>
          </a:p>
          <a:p>
            <a:pPr algn="just">
              <a:buAutoNum type="arabicParenBoth"/>
            </a:pPr>
            <a:r>
              <a:rPr lang="ru-RU" sz="1800" dirty="0">
                <a:latin typeface="Times New Roman" panose="02020603050405020304" pitchFamily="18" charset="0"/>
                <a:cs typeface="Times New Roman" panose="02020603050405020304" pitchFamily="18" charset="0"/>
                <a:sym typeface="Symbol"/>
              </a:rPr>
              <a:t>Принципы энергетического права, на основании которых должен соблюдаться баланс интересов участников публично-правовых отношений в сфере энергетики;</a:t>
            </a:r>
          </a:p>
        </p:txBody>
      </p:sp>
    </p:spTree>
    <p:extLst>
      <p:ext uri="{BB962C8B-B14F-4D97-AF65-F5344CB8AC3E}">
        <p14:creationId xmlns:p14="http://schemas.microsoft.com/office/powerpoint/2010/main" val="263629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ПРИНЦИПЫ ЭНЕРГЕТИЧЕСКОГО ПРАВА</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marL="0" indent="0" algn="just">
              <a:buNone/>
            </a:pPr>
            <a:r>
              <a:rPr lang="ru-RU" dirty="0">
                <a:latin typeface="Times New Roman" panose="02020603050405020304" pitchFamily="18" charset="0"/>
                <a:cs typeface="Times New Roman" panose="02020603050405020304" pitchFamily="18" charset="0"/>
                <a:sym typeface="Symbol"/>
              </a:rPr>
              <a:t>Существенное значение для обеспечения баланса интересов всех участников общественных отношений в сфере энергетики имеет и обеспечение сбалансированного сочетания внесудебного и судебного порядка разрешения споров в сфере энергетики.</a:t>
            </a:r>
          </a:p>
          <a:p>
            <a:pPr marL="0" indent="0" algn="just">
              <a:buNone/>
            </a:pPr>
            <a:r>
              <a:rPr lang="ru-RU" dirty="0">
                <a:latin typeface="Times New Roman" panose="02020603050405020304" pitchFamily="18" charset="0"/>
                <a:cs typeface="Times New Roman" panose="02020603050405020304" pitchFamily="18" charset="0"/>
                <a:sym typeface="Symbol"/>
              </a:rPr>
              <a:t>	Принципы энергетического права нашли свое закрепление в различных федеральных законах. См. например: ФЗ «О безопасности объектов топливно-энергетического комплекса»; ФЗ «О государственной информационной системе топливно-энергетического комплекса»; ФЗ «О газоснабжении в Российской Федерации»; ФЗ «О теплоснабжении»; ФЗ «Об электроэнергетике»; ФЗ «Об использовании атомной энергии».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184227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2000" b="1" dirty="0">
                <a:latin typeface="Times New Roman" panose="02020603050405020304" pitchFamily="18" charset="0"/>
                <a:cs typeface="Times New Roman" panose="02020603050405020304" pitchFamily="18" charset="0"/>
              </a:rPr>
              <a:t>СТРУКТУРА КУРСА ПО ЭНЕРГЕТИЧЕСКОМУ  ПРАВУ </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0" indent="0" algn="just">
              <a:buNone/>
            </a:pPr>
            <a:r>
              <a:rPr lang="ru-RU" sz="1400" dirty="0">
                <a:latin typeface="Times New Roman" panose="02020603050405020304" pitchFamily="18" charset="0"/>
                <a:cs typeface="Times New Roman" panose="02020603050405020304" pitchFamily="18" charset="0"/>
                <a:sym typeface="Symbol"/>
              </a:rPr>
              <a:t>	</a:t>
            </a:r>
            <a:r>
              <a:rPr lang="ru-RU" sz="1800" dirty="0">
                <a:latin typeface="Times New Roman" panose="02020603050405020304" pitchFamily="18" charset="0"/>
                <a:cs typeface="Times New Roman" panose="02020603050405020304" pitchFamily="18" charset="0"/>
                <a:sym typeface="Symbol"/>
              </a:rPr>
              <a:t>Развитие энергетического права происходит на уровне законодательств, международно-правового регулирования, доктринально, в учебном процессе.</a:t>
            </a:r>
          </a:p>
          <a:p>
            <a:pPr marL="0" indent="0" algn="just">
              <a:buNone/>
            </a:pPr>
            <a:r>
              <a:rPr lang="ru-RU" sz="1800" dirty="0">
                <a:latin typeface="Times New Roman" panose="02020603050405020304" pitchFamily="18" charset="0"/>
                <a:cs typeface="Times New Roman" panose="02020603050405020304" pitchFamily="18" charset="0"/>
                <a:sym typeface="Symbol"/>
              </a:rPr>
              <a:t>	Базовые положения  энергетического права изучаются в рамках Общей части энергетического права. В Общей части Энергетического права рассматриваются вопросы о предмете, методах, принципах, источниках энергетического права, правовом режиме энергетических ресурсов, правовом режиме энергетических объектов, правовом положении субъектов частноправовых отношений в сфере энергетики, договорном регулировании, государственном регулировании и контроле в сфере энергетики.</a:t>
            </a:r>
          </a:p>
          <a:p>
            <a:pPr marL="0" indent="0" algn="just">
              <a:buNone/>
            </a:pPr>
            <a:r>
              <a:rPr lang="ru-RU" sz="1800" dirty="0">
                <a:latin typeface="Times New Roman" panose="02020603050405020304" pitchFamily="18" charset="0"/>
                <a:cs typeface="Times New Roman" panose="02020603050405020304" pitchFamily="18" charset="0"/>
                <a:sym typeface="Symbol"/>
              </a:rPr>
              <a:t>	Специфика правового регулирования общественных отношений в различных отраслях энергетики обусловила выделение в Особенную часть Энергетического права положений об отраслевом правовом регулировании (в газовой, нефтяной, угольной, атомной, электроэнергетике, теплоснабжении). Система отраслевого правового регулирования в ключевых отраслях энергетики предопределила основные институты в составе энергетического права. </a:t>
            </a:r>
          </a:p>
          <a:p>
            <a:pPr marL="0" indent="0" algn="just">
              <a:buNone/>
            </a:pPr>
            <a:r>
              <a:rPr lang="ru-RU"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52208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normAutofit/>
          </a:bodyPr>
          <a:lstStyle/>
          <a:p>
            <a:r>
              <a:rPr lang="ru-RU" sz="2800" b="1" dirty="0">
                <a:latin typeface="Times New Roman" panose="02020603050405020304" pitchFamily="18" charset="0"/>
                <a:cs typeface="Times New Roman" panose="02020603050405020304" pitchFamily="18" charset="0"/>
              </a:rPr>
              <a:t>ИСТОЧНИКИ ЭНЕРГЕТИЧЕСКОГО ПРАВА</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нормативные-правовые акты</a:t>
            </a:r>
          </a:p>
        </p:txBody>
      </p:sp>
      <p:sp>
        <p:nvSpPr>
          <p:cNvPr id="3" name="Объект 2"/>
          <p:cNvSpPr>
            <a:spLocks noGrp="1"/>
          </p:cNvSpPr>
          <p:nvPr>
            <p:ph idx="1"/>
          </p:nvPr>
        </p:nvSpPr>
        <p:spPr>
          <a:solidFill>
            <a:schemeClr val="accent6">
              <a:lumMod val="60000"/>
              <a:lumOff val="40000"/>
            </a:schemeClr>
          </a:solidFill>
        </p:spPr>
        <p:txBody>
          <a:bodyPr>
            <a:normAutofit fontScale="25000" lnSpcReduction="20000"/>
          </a:bodyPr>
          <a:lstStyle/>
          <a:p>
            <a:pPr marL="0" indent="0" algn="just">
              <a:buNone/>
            </a:pPr>
            <a:r>
              <a:rPr lang="ru-RU" sz="1400" b="1" dirty="0">
                <a:latin typeface="Times New Roman" panose="02020603050405020304" pitchFamily="18" charset="0"/>
                <a:cs typeface="Times New Roman" panose="02020603050405020304" pitchFamily="18" charset="0"/>
              </a:rPr>
              <a:t>●	</a:t>
            </a:r>
            <a:r>
              <a:rPr lang="ru-RU" sz="12800" b="1" dirty="0">
                <a:latin typeface="Times New Roman" panose="02020603050405020304" pitchFamily="18" charset="0"/>
                <a:cs typeface="Times New Roman" panose="02020603050405020304" pitchFamily="18" charset="0"/>
              </a:rPr>
              <a:t>Правовое регулирование общественных отношений в сфере энергетики осуществляется различными источниками права</a:t>
            </a:r>
            <a:r>
              <a:rPr lang="ru-RU" sz="12800" dirty="0">
                <a:latin typeface="Times New Roman" panose="02020603050405020304" pitchFamily="18" charset="0"/>
                <a:cs typeface="Times New Roman" panose="02020603050405020304" pitchFamily="18" charset="0"/>
              </a:rPr>
              <a:t>.</a:t>
            </a:r>
          </a:p>
          <a:p>
            <a:pPr marL="0" indent="0" algn="just">
              <a:buNone/>
            </a:pPr>
            <a:r>
              <a:rPr lang="ru-RU" sz="12800" dirty="0">
                <a:latin typeface="Times New Roman" panose="02020603050405020304" pitchFamily="18" charset="0"/>
                <a:cs typeface="Times New Roman" panose="02020603050405020304" pitchFamily="18" charset="0"/>
                <a:sym typeface="Symbol"/>
              </a:rPr>
              <a:t>	На сегодняшний день единого унифицированного нормативного правового акта, регулирующего общественные отношения в сфере энергетики нет. Нормы, регулирующие отношения в сфере энергетики закреплены в различных нормативных правовых актах. </a:t>
            </a:r>
          </a:p>
          <a:p>
            <a:pPr marL="0" indent="0" algn="just">
              <a:buNone/>
            </a:pPr>
            <a:r>
              <a:rPr lang="ru-RU" sz="8800" dirty="0">
                <a:latin typeface="Times New Roman" panose="02020603050405020304" pitchFamily="18" charset="0"/>
                <a:cs typeface="Times New Roman" panose="02020603050405020304" pitchFamily="18" charset="0"/>
                <a:sym typeface="Symbol"/>
              </a:rPr>
              <a:t>	</a:t>
            </a:r>
          </a:p>
          <a:p>
            <a:pPr marL="0" indent="0" algn="just">
              <a:buNone/>
            </a:pPr>
            <a:r>
              <a:rPr lang="ru-RU" sz="8800" dirty="0">
                <a:latin typeface="Times New Roman" panose="02020603050405020304" pitchFamily="18" charset="0"/>
                <a:cs typeface="Times New Roman" panose="02020603050405020304" pitchFamily="18" charset="0"/>
                <a:sym typeface="Symbol"/>
              </a:rPr>
              <a:t>	</a:t>
            </a:r>
            <a:endParaRPr lang="ru-RU" sz="8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1328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4"/>
          </a:fillRef>
          <a:effectRef idx="1">
            <a:schemeClr val="accent4"/>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ИСТОЧНИКИ ЭНЕРГЕТИЧЕСКОГО ПРАВА</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нормативные-правовые акты</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sym typeface="Symbol"/>
              </a:rPr>
              <a:t>Прежде всего следует отметить Конституцию Российской Федерации, далее кодифицированные акты – в том числе:  Гражданский кодекс Российской Федерации, Жилищный кодекс Российской Федерации, Градостроительный кодекс Российской Федерации, Земельный кодекс Российской Федерации, Налоговый кодекс Российской Федерации, Кодекс Российской Федерации об административных правонарушениях, Уголовный кодекс Российской Федерации, федеральные законы, подзаконные нормативные правовые акты.</a:t>
            </a:r>
            <a:endParaRPr lang="ru-RU" dirty="0"/>
          </a:p>
        </p:txBody>
      </p:sp>
    </p:spTree>
    <p:extLst>
      <p:ext uri="{BB962C8B-B14F-4D97-AF65-F5344CB8AC3E}">
        <p14:creationId xmlns:p14="http://schemas.microsoft.com/office/powerpoint/2010/main" val="3759554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4"/>
          </a:fillRef>
          <a:effectRef idx="1">
            <a:schemeClr val="accent4"/>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ИСТОЧНИКИ ЭНЕРГЕТИЧЕСКОГО ПРАВА</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нормативные-правовые акты</a:t>
            </a:r>
            <a:endParaRPr lang="ru-RU" sz="2400" dirty="0"/>
          </a:p>
        </p:txBody>
      </p:sp>
      <p:sp>
        <p:nvSpPr>
          <p:cNvPr id="3" name="Объект 2"/>
          <p:cNvSpPr>
            <a:spLocks noGrp="1"/>
          </p:cNvSpPr>
          <p:nvPr>
            <p:ph idx="1"/>
          </p:nvPr>
        </p:nvSpPr>
        <p:spPr>
          <a:solidFill>
            <a:schemeClr val="accent6">
              <a:lumMod val="60000"/>
              <a:lumOff val="40000"/>
            </a:schemeClr>
          </a:solidFill>
        </p:spPr>
        <p:txBody>
          <a:bodyPr>
            <a:normAutofit fontScale="70000" lnSpcReduction="20000"/>
          </a:bodyPr>
          <a:lstStyle/>
          <a:p>
            <a:pPr marL="0" indent="0" algn="just">
              <a:buNone/>
            </a:pPr>
            <a:r>
              <a:rPr lang="ru-RU" sz="3400" b="1" dirty="0">
                <a:latin typeface="Times New Roman" panose="02020603050405020304" pitchFamily="18" charset="0"/>
                <a:cs typeface="Times New Roman" panose="02020603050405020304" pitchFamily="18" charset="0"/>
                <a:sym typeface="Symbol"/>
              </a:rPr>
              <a:t>Законодательные акты, регулирующие отношения в сфере энергетики можно подразделить на следующие условные группы: </a:t>
            </a:r>
          </a:p>
          <a:p>
            <a:pPr marL="514350" indent="-514350" algn="just">
              <a:buAutoNum type="arabicParenBoth"/>
            </a:pPr>
            <a:r>
              <a:rPr lang="ru-RU" sz="3400" b="1" dirty="0">
                <a:latin typeface="Times New Roman" panose="02020603050405020304" pitchFamily="18" charset="0"/>
                <a:cs typeface="Times New Roman" panose="02020603050405020304" pitchFamily="18" charset="0"/>
                <a:sym typeface="Symbol"/>
              </a:rPr>
              <a:t>федеральные законы, регулирующие определенные отношения в топливно-энергетическом комплексе вне зависимости от конкретной отрасли  </a:t>
            </a:r>
            <a:r>
              <a:rPr lang="en-US" sz="3400" b="1" dirty="0">
                <a:latin typeface="Times New Roman" panose="02020603050405020304" pitchFamily="18" charset="0"/>
                <a:cs typeface="Times New Roman" panose="02020603050405020304" pitchFamily="18" charset="0"/>
                <a:sym typeface="Symbol"/>
              </a:rPr>
              <a:t>(</a:t>
            </a:r>
            <a:r>
              <a:rPr lang="ru-RU" sz="3400" b="1" dirty="0">
                <a:latin typeface="Times New Roman" panose="02020603050405020304" pitchFamily="18" charset="0"/>
                <a:cs typeface="Times New Roman" panose="02020603050405020304" pitchFamily="18" charset="0"/>
                <a:sym typeface="Symbol"/>
              </a:rPr>
              <a:t>электроэнергетика, газовая, нефтяная и т.д.) либо охватывающие отношения в нескольких отраслях энергетики,  </a:t>
            </a:r>
          </a:p>
          <a:p>
            <a:pPr marL="514350" indent="-514350" algn="just">
              <a:buAutoNum type="arabicParenBoth"/>
            </a:pPr>
            <a:r>
              <a:rPr lang="ru-RU" sz="3400" b="1" dirty="0">
                <a:latin typeface="Times New Roman" panose="02020603050405020304" pitchFamily="18" charset="0"/>
                <a:cs typeface="Times New Roman" panose="02020603050405020304" pitchFamily="18" charset="0"/>
                <a:sym typeface="Symbol"/>
              </a:rPr>
              <a:t> федеральные законы, регулирующие отношения в определенной отрасли энергетики (газовая, атомная, электроэнергетическая,  теплоснабжение, угольная).</a:t>
            </a:r>
          </a:p>
          <a:p>
            <a:pPr marL="0" indent="0" algn="just">
              <a:buNone/>
            </a:pP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916311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normAutofit/>
          </a:bodyPr>
          <a:lstStyle/>
          <a:p>
            <a:r>
              <a:rPr lang="ru-RU" sz="2800" b="1" dirty="0">
                <a:latin typeface="Times New Roman" panose="02020603050405020304" pitchFamily="18" charset="0"/>
                <a:cs typeface="Times New Roman" panose="02020603050405020304" pitchFamily="18" charset="0"/>
              </a:rPr>
              <a:t>ИСТОЧНИКИ ЭНЕРГЕТИЧЕСКОГО ПРАВА</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нормативные-правовые акты</a:t>
            </a:r>
            <a:endParaRPr lang="ru-RU" sz="2800" dirty="0"/>
          </a:p>
        </p:txBody>
      </p:sp>
      <p:sp>
        <p:nvSpPr>
          <p:cNvPr id="3" name="Объект 2"/>
          <p:cNvSpPr>
            <a:spLocks noGrp="1"/>
          </p:cNvSpPr>
          <p:nvPr>
            <p:ph idx="1"/>
          </p:nvPr>
        </p:nvSpPr>
        <p:spPr>
          <a:solidFill>
            <a:schemeClr val="accent6">
              <a:lumMod val="60000"/>
              <a:lumOff val="40000"/>
            </a:schemeClr>
          </a:solidFill>
        </p:spPr>
        <p:txBody>
          <a:bodyPr>
            <a:normAutofit fontScale="32500" lnSpcReduction="20000"/>
          </a:bodyPr>
          <a:lstStyle/>
          <a:p>
            <a:pPr marL="0" indent="0" algn="just">
              <a:buNone/>
            </a:pPr>
            <a:r>
              <a:rPr lang="ru-RU" sz="7400" b="1" dirty="0">
                <a:latin typeface="Times New Roman" panose="02020603050405020304" pitchFamily="18" charset="0"/>
                <a:cs typeface="Times New Roman" panose="02020603050405020304" pitchFamily="18" charset="0"/>
              </a:rPr>
              <a:t>Среди законодательных актов первой группы  необходимо отметить в том числе </a:t>
            </a:r>
            <a:r>
              <a:rPr lang="ru-RU" sz="7400" dirty="0">
                <a:latin typeface="Times New Roman" panose="02020603050405020304" pitchFamily="18" charset="0"/>
                <a:cs typeface="Times New Roman" panose="02020603050405020304" pitchFamily="18" charset="0"/>
              </a:rPr>
              <a:t>: </a:t>
            </a:r>
          </a:p>
          <a:p>
            <a:pPr marL="0" indent="0" algn="just">
              <a:buNone/>
            </a:pPr>
            <a:r>
              <a:rPr lang="ru-RU" sz="7400" dirty="0">
                <a:latin typeface="Times New Roman" panose="02020603050405020304" pitchFamily="18" charset="0"/>
                <a:cs typeface="Times New Roman" panose="02020603050405020304" pitchFamily="18" charset="0"/>
              </a:rPr>
              <a:t>Федеральный закон от 21.02.1992 № 2395-1 «О недрах», Федеральный закон от 30.11.1995 № 187-ФЗ «О континентальном шельфе Российской Федерации», Федеральный закон от 30.12.1995 № 225-ФЗ «О соглашениях о разделе продукции», Федеральный закон от 21.07.2005 № 115-ФЗ «О концессионных соглашениях», Федеральный закон от 21.07.1997 № 116-ФЗ «О промышленной безопасности опасных производственных объектов»; Федеральный закон от 21.07.2011 № 256-ФЗ «О безопасности топливно-энергетического комплекса»; </a:t>
            </a:r>
            <a:endParaRPr lang="ru-RU" sz="7400" dirty="0">
              <a:latin typeface="Times New Roman" panose="02020603050405020304" pitchFamily="18" charset="0"/>
              <a:cs typeface="Times New Roman" panose="02020603050405020304" pitchFamily="18" charset="0"/>
              <a:sym typeface="Symbol"/>
            </a:endParaRPr>
          </a:p>
          <a:p>
            <a:pPr marL="0" indent="0" algn="just">
              <a:buNone/>
            </a:pPr>
            <a:r>
              <a:rPr lang="ru-RU" sz="7200" dirty="0">
                <a:latin typeface="Times New Roman" panose="02020603050405020304" pitchFamily="18" charset="0"/>
                <a:cs typeface="Times New Roman" panose="02020603050405020304" pitchFamily="18" charset="0"/>
                <a:sym typeface="Symbol"/>
              </a:rPr>
              <a:t>	</a:t>
            </a:r>
            <a:endParaRPr lang="ru-RU" sz="7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603202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dirty="0">
                <a:latin typeface="Times New Roman" panose="02020603050405020304" pitchFamily="18" charset="0"/>
                <a:cs typeface="Times New Roman" panose="02020603050405020304" pitchFamily="18" charset="0"/>
              </a:rPr>
              <a:t>Раздел 1. Понятие и источники энергетического права</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algn="just"/>
            <a:r>
              <a:rPr lang="ru-RU" sz="3600" dirty="0">
                <a:latin typeface="Times New Roman" panose="02020603050405020304" pitchFamily="18" charset="0"/>
                <a:cs typeface="Times New Roman" panose="02020603050405020304" pitchFamily="18" charset="0"/>
              </a:rPr>
              <a:t>В рамках первого раздела  изучается история формирования энергетического права, его предмет, методы, принципы энергетического права, источники энергетического права. </a:t>
            </a:r>
          </a:p>
        </p:txBody>
      </p:sp>
    </p:spTree>
    <p:extLst>
      <p:ext uri="{BB962C8B-B14F-4D97-AF65-F5344CB8AC3E}">
        <p14:creationId xmlns:p14="http://schemas.microsoft.com/office/powerpoint/2010/main" val="2507050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ИСТОЧНИКИ ЭНЕРГЕТИЧЕСКОГО ПРАВА</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нормативные-правовые акты</a:t>
            </a:r>
            <a:endParaRPr lang="ru-RU" sz="2400" dirty="0"/>
          </a:p>
        </p:txBody>
      </p:sp>
      <p:sp>
        <p:nvSpPr>
          <p:cNvPr id="3" name="Объект 2"/>
          <p:cNvSpPr>
            <a:spLocks noGrp="1"/>
          </p:cNvSpPr>
          <p:nvPr>
            <p:ph idx="1"/>
          </p:nvPr>
        </p:nvSpPr>
        <p:spPr>
          <a:solidFill>
            <a:schemeClr val="accent6">
              <a:lumMod val="60000"/>
              <a:lumOff val="40000"/>
            </a:schemeClr>
          </a:solidFill>
        </p:spPr>
        <p:txBody>
          <a:bodyPr>
            <a:normAutofit fontScale="70000" lnSpcReduction="20000"/>
          </a:bodyPr>
          <a:lstStyle/>
          <a:p>
            <a:pPr algn="just"/>
            <a:r>
              <a:rPr lang="ru-RU" sz="3400" dirty="0">
                <a:latin typeface="Times New Roman" panose="02020603050405020304" pitchFamily="18" charset="0"/>
                <a:cs typeface="Times New Roman" panose="02020603050405020304" pitchFamily="18" charset="0"/>
              </a:rPr>
              <a:t>Федеральный закон от 03.12.2011 № 382-ФЗ «О государственной информационной системе топливно-энергетического комплекса», Федеральный закон «Об энергосбережении и о повышении энергетической эффективности и о внесении изменений в отдельные законодательные акты Российской Федерации», Федеральный закон от 17.08.1995 № 147-ФЗ «О естественных монополиях», Федеральный закон от 26.07.2006 № 135-ФЗ «О защите конкуренции», Федеральный закон от 18.07.2011 № 223-ФЗ «О закупках товаров, работ, услуг отдельными видами юридических лиц», Федеральный закон от 8.12.2003 № 164-ФЗ «Об основах государственного регулирования внешнеторговой деятельности», Закон РФ от 21.05.1993 № 5003-1 «О таможенном тарифе» .</a:t>
            </a:r>
          </a:p>
          <a:p>
            <a:pPr algn="just"/>
            <a:endParaRPr lang="ru-RU" dirty="0"/>
          </a:p>
        </p:txBody>
      </p:sp>
    </p:spTree>
    <p:extLst>
      <p:ext uri="{BB962C8B-B14F-4D97-AF65-F5344CB8AC3E}">
        <p14:creationId xmlns:p14="http://schemas.microsoft.com/office/powerpoint/2010/main" val="240544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ИСТОЧНИКИ ЭНЕРГЕТИЧЕСКОГО ПРАВА</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 отраслевое нормативно-правовое регулирование</a:t>
            </a:r>
            <a:endParaRPr lang="ru-RU" sz="2400" dirty="0"/>
          </a:p>
        </p:txBody>
      </p:sp>
      <p:sp>
        <p:nvSpPr>
          <p:cNvPr id="3" name="Объект 2"/>
          <p:cNvSpPr>
            <a:spLocks noGrp="1"/>
          </p:cNvSpPr>
          <p:nvPr>
            <p:ph idx="1"/>
          </p:nvPr>
        </p:nvSpPr>
        <p:spPr>
          <a:xfrm>
            <a:off x="457200" y="1600200"/>
            <a:ext cx="8229600" cy="4925144"/>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buFont typeface="Symbol"/>
              <a:buChar char="·"/>
            </a:pPr>
            <a:endParaRPr lang="ru-RU" sz="1400" dirty="0">
              <a:latin typeface="Times New Roman" panose="02020603050405020304" pitchFamily="18" charset="0"/>
              <a:cs typeface="Times New Roman" panose="02020603050405020304" pitchFamily="18" charset="0"/>
              <a:sym typeface="Symbol"/>
            </a:endParaRPr>
          </a:p>
          <a:p>
            <a:pPr marL="0" indent="0" algn="just">
              <a:buNone/>
            </a:pPr>
            <a:r>
              <a:rPr lang="ru-RU" sz="1400" dirty="0">
                <a:latin typeface="Times New Roman" panose="02020603050405020304" pitchFamily="18" charset="0"/>
                <a:cs typeface="Times New Roman" panose="02020603050405020304" pitchFamily="18" charset="0"/>
              </a:rPr>
              <a:t>●	</a:t>
            </a:r>
            <a:r>
              <a:rPr lang="ru-RU" sz="8000" b="1" dirty="0">
                <a:latin typeface="Times New Roman" panose="02020603050405020304" pitchFamily="18" charset="0"/>
                <a:cs typeface="Times New Roman" panose="02020603050405020304" pitchFamily="18" charset="0"/>
              </a:rPr>
              <a:t>Несмотря на казалось бы значительное количество указанных выше федеральных законов общего характера, основная нагрузка по правовому регулированию в сфере энергетики, приходится на специальное энергетическое законодательство, регулирующее общественные отношения в определенных отраслях энергетики: электроэнергетике, теплоснабжении, в области использования атомной энергии, газовой, угольной отраслях.</a:t>
            </a:r>
          </a:p>
          <a:p>
            <a:pPr marL="0" indent="0" algn="just">
              <a:buNone/>
            </a:pPr>
            <a:r>
              <a:rPr lang="ru-RU" sz="8000" b="1" dirty="0">
                <a:latin typeface="Times New Roman" panose="02020603050405020304" pitchFamily="18" charset="0"/>
                <a:cs typeface="Times New Roman" panose="02020603050405020304" pitchFamily="18" charset="0"/>
              </a:rPr>
              <a:t> </a:t>
            </a:r>
            <a:r>
              <a:rPr lang="ru-RU" sz="8000" dirty="0">
                <a:latin typeface="Times New Roman" panose="02020603050405020304" pitchFamily="18" charset="0"/>
                <a:cs typeface="Times New Roman" panose="02020603050405020304" pitchFamily="18" charset="0"/>
              </a:rPr>
              <a:t>	Среди специальных федеральных законов, которые регулируют деятельность в определенной сфере энергетики, следует отметить, в том числе:</a:t>
            </a:r>
          </a:p>
          <a:p>
            <a:pPr marL="0" indent="0" algn="just">
              <a:buNone/>
            </a:pPr>
            <a:r>
              <a:rPr lang="ru-RU" sz="8000" dirty="0">
                <a:latin typeface="Times New Roman" panose="02020603050405020304" pitchFamily="18" charset="0"/>
                <a:cs typeface="Times New Roman" panose="02020603050405020304" pitchFamily="18" charset="0"/>
              </a:rPr>
              <a:t>►  Федеральный закон от 26.03.2003 № 35-ФЗ «Об электроэнергетике», </a:t>
            </a:r>
          </a:p>
          <a:p>
            <a:pPr marL="0" indent="0" algn="just">
              <a:buNone/>
            </a:pPr>
            <a:r>
              <a:rPr lang="ru-RU" sz="8000" dirty="0">
                <a:latin typeface="Times New Roman" panose="02020603050405020304" pitchFamily="18" charset="0"/>
                <a:cs typeface="Times New Roman" panose="02020603050405020304" pitchFamily="18" charset="0"/>
              </a:rPr>
              <a:t>► Федеральный закон от 26.03.2003 N 36-ФЗ «Об особенностях  функционирования электроэнергетики и о внесении изменений в некоторые законодательные акты Российской Федерации и признании утратившими силу некоторых законодательных актов Российской Федерации в связи с принятием Федерального закона «Об электроэнергетике »</a:t>
            </a:r>
          </a:p>
          <a:p>
            <a:pPr marL="0" indent="0" algn="just">
              <a:buNone/>
            </a:pPr>
            <a:r>
              <a:rPr lang="ru-RU" sz="8000" dirty="0">
                <a:latin typeface="Times New Roman" panose="02020603050405020304" pitchFamily="18" charset="0"/>
                <a:cs typeface="Times New Roman" panose="02020603050405020304" pitchFamily="18" charset="0"/>
              </a:rPr>
              <a:t>► Федеральный закон от 27.07.2010 № 190-ФЗ «О теплоснабжении», </a:t>
            </a:r>
          </a:p>
        </p:txBody>
      </p:sp>
    </p:spTree>
    <p:extLst>
      <p:ext uri="{BB962C8B-B14F-4D97-AF65-F5344CB8AC3E}">
        <p14:creationId xmlns:p14="http://schemas.microsoft.com/office/powerpoint/2010/main" val="1018568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ИСТОЧНИКИ ЭНЕРГЕТИЧЕСКОГО ПРАВА</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 отраслевое нормативно-правовое регулирование</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marL="0" indent="0" algn="just">
              <a:buNone/>
            </a:pPr>
            <a:r>
              <a:rPr lang="ru-RU" dirty="0">
                <a:latin typeface="Times New Roman" panose="02020603050405020304" pitchFamily="18" charset="0"/>
                <a:cs typeface="Times New Roman" panose="02020603050405020304" pitchFamily="18" charset="0"/>
              </a:rPr>
              <a:t>► Федеральный закон от 31.03.1999 № 69-ФЗ «О газоснабжении в Российской Федерации», </a:t>
            </a:r>
          </a:p>
          <a:p>
            <a:pPr marL="0" indent="0" algn="just">
              <a:buNone/>
            </a:pPr>
            <a:r>
              <a:rPr lang="ru-RU" dirty="0">
                <a:latin typeface="Times New Roman" panose="02020603050405020304" pitchFamily="18" charset="0"/>
                <a:cs typeface="Times New Roman" panose="02020603050405020304" pitchFamily="18" charset="0"/>
              </a:rPr>
              <a:t>► Федеральный закон от 18.07.2006 N 117-ФЗ «Об экспорте газа», </a:t>
            </a:r>
            <a:endParaRPr lang="ru-RU" dirty="0" smtClean="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 Федеральный закон от 20.06.1996 N 81-ФЗ «О государственном регулировании в области добычи и использования угля, об особенностях социальной защиты работников организаций угольной промышленности», </a:t>
            </a:r>
          </a:p>
          <a:p>
            <a:pPr marL="0" indent="0" algn="just">
              <a:buNone/>
            </a:pPr>
            <a:r>
              <a:rPr lang="ru-RU" dirty="0">
                <a:latin typeface="Times New Roman" panose="02020603050405020304" pitchFamily="18" charset="0"/>
                <a:cs typeface="Times New Roman" panose="02020603050405020304" pitchFamily="18" charset="0"/>
              </a:rPr>
              <a:t>► Федеральный закон от 10.05.2010 N 84-ФЗ «О дополнительном социальном обеспечении отдельных категорий работников организаций угольной промышленности», </a:t>
            </a:r>
          </a:p>
          <a:p>
            <a:pPr marL="0" indent="0" algn="just">
              <a:buNone/>
            </a:pP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1322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ИСТОЧНИКИ ЭНЕРГЕТИЧЕСКОГО ПРАВА</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 отраслевое нормативно-правовое регулирование</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marL="0" indent="0" algn="just">
              <a:buNone/>
            </a:pPr>
            <a:r>
              <a:rPr lang="ru-RU" sz="1800" dirty="0" smtClean="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rPr>
              <a:t>Федеральный закон 21.11.1995 № 170-ФЗ «Об использовании атомной энергии», </a:t>
            </a:r>
          </a:p>
          <a:p>
            <a:pPr marL="0" indent="0">
              <a:buNone/>
            </a:pPr>
            <a:r>
              <a:rPr lang="ru-RU" sz="1800" dirty="0">
                <a:latin typeface="Times New Roman" panose="02020603050405020304" pitchFamily="18" charset="0"/>
                <a:cs typeface="Times New Roman" panose="02020603050405020304" pitchFamily="18" charset="0"/>
              </a:rPr>
              <a:t>► Федеральный закон от 09.01.1996 N 3-ФЗ «О радиационной безопасности населения» </a:t>
            </a:r>
          </a:p>
          <a:p>
            <a:pPr marL="0" indent="0" algn="just">
              <a:buNone/>
            </a:pPr>
            <a:r>
              <a:rPr lang="ru-RU" sz="1800" dirty="0">
                <a:latin typeface="Times New Roman" panose="02020603050405020304" pitchFamily="18" charset="0"/>
                <a:cs typeface="Times New Roman" panose="02020603050405020304" pitchFamily="18" charset="0"/>
              </a:rPr>
              <a:t>► Федеральный закон от 05.02.2007 N 13-ФЗ «Об особенностях управления и распоряжения имуществом и акциями организаций, осуществляющих деятельность в области использования атомной энергии, и о внесении изменений в отдельные законодательные акты Российской Федерации».</a:t>
            </a:r>
          </a:p>
          <a:p>
            <a:pPr marL="0" indent="0" algn="just">
              <a:buNone/>
            </a:pPr>
            <a:r>
              <a:rPr lang="ru-RU" sz="1800" dirty="0">
                <a:latin typeface="Times New Roman" panose="02020603050405020304" pitchFamily="18" charset="0"/>
                <a:cs typeface="Times New Roman" panose="02020603050405020304" pitchFamily="18" charset="0"/>
              </a:rPr>
              <a:t> ► Федеральный закон от 01.12.2007 N 317-ФЗ «О Государственной корпорации по атомной энергии «</a:t>
            </a:r>
            <a:r>
              <a:rPr lang="ru-RU" sz="1800" dirty="0" err="1">
                <a:latin typeface="Times New Roman" panose="02020603050405020304" pitchFamily="18" charset="0"/>
                <a:cs typeface="Times New Roman" panose="02020603050405020304" pitchFamily="18" charset="0"/>
              </a:rPr>
              <a:t>Росатом</a:t>
            </a:r>
            <a:r>
              <a:rPr lang="ru-RU" sz="1800" dirty="0">
                <a:latin typeface="Times New Roman" panose="02020603050405020304" pitchFamily="18" charset="0"/>
                <a:cs typeface="Times New Roman" panose="02020603050405020304" pitchFamily="18" charset="0"/>
              </a:rPr>
              <a:t>» </a:t>
            </a:r>
          </a:p>
          <a:p>
            <a:pPr algn="just">
              <a:buFont typeface="Symbol"/>
              <a:buChar char="·"/>
            </a:pPr>
            <a:endParaRPr lang="ru-RU" sz="1800" dirty="0">
              <a:latin typeface="Times New Roman" panose="02020603050405020304" pitchFamily="18" charset="0"/>
              <a:cs typeface="Times New Roman" panose="02020603050405020304" pitchFamily="18" charset="0"/>
              <a:sym typeface="Symbol"/>
            </a:endParaRPr>
          </a:p>
          <a:p>
            <a:pPr algn="just">
              <a:buFont typeface="Symbol"/>
              <a:buChar char="·"/>
            </a:pPr>
            <a:r>
              <a:rPr lang="ru-RU" sz="1800" dirty="0">
                <a:latin typeface="Times New Roman" panose="02020603050405020304" pitchFamily="18" charset="0"/>
                <a:cs typeface="Times New Roman" panose="02020603050405020304" pitchFamily="18" charset="0"/>
                <a:sym typeface="Symbol"/>
              </a:rPr>
              <a:t>Положения законодательных актов в сфере энергетики детализированы на уровне значительного количества подзаконных нормативных правовых актов.</a:t>
            </a:r>
          </a:p>
          <a:p>
            <a:pPr marL="0" indent="0" algn="just">
              <a:buNone/>
            </a:pPr>
            <a:r>
              <a:rPr lang="ru-RU" sz="1600" dirty="0">
                <a:latin typeface="Times New Roman" panose="02020603050405020304" pitchFamily="18" charset="0"/>
                <a:cs typeface="Times New Roman" panose="02020603050405020304" pitchFamily="18" charset="0"/>
                <a:sym typeface="Symbol"/>
              </a:rPr>
              <a:t>	</a:t>
            </a:r>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74033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noAutofit/>
          </a:bodyPr>
          <a:lstStyle/>
          <a:p>
            <a:r>
              <a:rPr lang="ru-RU" sz="1800" b="1" dirty="0">
                <a:latin typeface="Times New Roman" panose="02020603050405020304" pitchFamily="18" charset="0"/>
                <a:cs typeface="Times New Roman" panose="02020603050405020304" pitchFamily="18" charset="0"/>
                <a:sym typeface="Symbol"/>
              </a:rPr>
              <a:t>ИСТОЧНИКИ ЭНЕРГЕТИЧЕСКОГО ПРАВА</a:t>
            </a:r>
            <a:br>
              <a:rPr lang="ru-RU" sz="1800" b="1" dirty="0">
                <a:latin typeface="Times New Roman" panose="02020603050405020304" pitchFamily="18" charset="0"/>
                <a:cs typeface="Times New Roman" panose="02020603050405020304" pitchFamily="18" charset="0"/>
                <a:sym typeface="Symbol"/>
              </a:rPr>
            </a:br>
            <a:r>
              <a:rPr lang="ru-RU" sz="1800" b="1" dirty="0">
                <a:latin typeface="Times New Roman" panose="02020603050405020304" pitchFamily="18" charset="0"/>
                <a:cs typeface="Times New Roman" panose="02020603050405020304" pitchFamily="18" charset="0"/>
                <a:sym typeface="Symbol"/>
              </a:rPr>
              <a:t>нормативные правовые акты, регулирующие отношения в сфере энергетики, принимаемые в целях противодействия недружественным действиям отдельных государств</a:t>
            </a:r>
            <a:endParaRPr lang="ru-RU" sz="1800" dirty="0"/>
          </a:p>
        </p:txBody>
      </p:sp>
      <p:sp>
        <p:nvSpPr>
          <p:cNvPr id="3" name="Объект 2"/>
          <p:cNvSpPr>
            <a:spLocks noGrp="1"/>
          </p:cNvSpPr>
          <p:nvPr>
            <p:ph idx="1"/>
          </p:nvPr>
        </p:nvSpPr>
        <p:spPr>
          <a:solidFill>
            <a:schemeClr val="accent6">
              <a:lumMod val="60000"/>
              <a:lumOff val="40000"/>
            </a:schemeClr>
          </a:solidFill>
        </p:spPr>
        <p:txBody>
          <a:bodyPr>
            <a:normAutofit fontScale="92500" lnSpcReduction="10000"/>
          </a:bodyPr>
          <a:lstStyle/>
          <a:p>
            <a:pPr marL="0" indent="0" algn="just">
              <a:buNone/>
            </a:pPr>
            <a:r>
              <a:rPr lang="ru-RU" sz="1500" b="1" dirty="0">
                <a:latin typeface="Times New Roman"/>
                <a:cs typeface="Times New Roman"/>
                <a:sym typeface="Symbol"/>
              </a:rPr>
              <a:t>►	</a:t>
            </a:r>
            <a:r>
              <a:rPr lang="ru-RU" sz="1800" b="1" dirty="0">
                <a:latin typeface="Times New Roman" panose="02020603050405020304" pitchFamily="18" charset="0"/>
                <a:cs typeface="Times New Roman" panose="02020603050405020304" pitchFamily="18" charset="0"/>
                <a:sym typeface="Symbol"/>
              </a:rPr>
              <a:t>В отдельную группу в настоящее время целесообразно выделить нормативные правовые акты, регулирующие отношения в сфере энергетики, принимаемые в целях противодействия недружественным действиям отдельных государств. </a:t>
            </a:r>
            <a:r>
              <a:rPr lang="ru-RU" sz="1800" dirty="0">
                <a:latin typeface="Times New Roman" panose="02020603050405020304" pitchFamily="18" charset="0"/>
                <a:cs typeface="Times New Roman" panose="02020603050405020304" pitchFamily="18" charset="0"/>
                <a:sym typeface="Symbol"/>
              </a:rPr>
              <a:t>Опорная систематизация таких актов приводится в монографии «Актуальные задачи энергетического права» под ред. </a:t>
            </a:r>
            <a:r>
              <a:rPr lang="ru-RU" sz="1800" dirty="0" err="1">
                <a:latin typeface="Times New Roman" panose="02020603050405020304" pitchFamily="18" charset="0"/>
                <a:cs typeface="Times New Roman" panose="02020603050405020304" pitchFamily="18" charset="0"/>
                <a:sym typeface="Symbol"/>
              </a:rPr>
              <a:t>В.В.Романовой</a:t>
            </a:r>
            <a:r>
              <a:rPr lang="ru-RU" sz="1800" dirty="0">
                <a:latin typeface="Times New Roman" panose="02020603050405020304" pitchFamily="18" charset="0"/>
                <a:cs typeface="Times New Roman" panose="02020603050405020304" pitchFamily="18" charset="0"/>
                <a:sym typeface="Symbol"/>
              </a:rPr>
              <a:t>. М.: Издательство «Интеграция : Образование и Наука».2022 г..</a:t>
            </a:r>
          </a:p>
          <a:p>
            <a:pPr marL="0" indent="0" algn="just">
              <a:buNone/>
            </a:pPr>
            <a:r>
              <a:rPr lang="ru-RU" sz="1800" dirty="0">
                <a:latin typeface="Times New Roman" panose="02020603050405020304" pitchFamily="18" charset="0"/>
                <a:cs typeface="Times New Roman" panose="02020603050405020304" pitchFamily="18" charset="0"/>
              </a:rPr>
              <a:t>	Базовыми законодательными актами в области правового обеспечения безопасности и применения специальных экономических мер являются: Федеральный закон от 28.12.2010 N 390-ФЗ «О безопасности», Федеральный закон от 30.12.2006 N 281-ФЗ «О специальных экономических мерах и принудительных мерах», Федеральный закон от 04.06.2018 N 127-ФЗ «О мерах воздействия (противодействия) на недружественные действия Соединенных Штатов Америки и иных иностранных государств». В соответствии с предусмотренными указанными законодательными актами полномочиями принято значительное количество изменений в действующее правового регулирование в сфере энергетики включая законодательные акты, приняты многочисленные Указы Президента Российской Федерации, иные подзаконные нормативные правовые акты.</a:t>
            </a:r>
          </a:p>
          <a:p>
            <a:pPr marL="0" indent="0" algn="just">
              <a:buNone/>
            </a:pPr>
            <a:r>
              <a:rPr lang="ru-RU" sz="1800" dirty="0">
                <a:latin typeface="Times New Roman" panose="02020603050405020304" pitchFamily="18" charset="0"/>
                <a:cs typeface="Times New Roman" panose="02020603050405020304" pitchFamily="18" charset="0"/>
              </a:rPr>
              <a:t>	</a:t>
            </a:r>
          </a:p>
          <a:p>
            <a:endParaRPr lang="ru-RU" sz="1600" dirty="0"/>
          </a:p>
          <a:p>
            <a:pPr marL="0" indent="0" algn="just">
              <a:buNone/>
            </a:pPr>
            <a:endParaRPr lang="ru-RU" sz="15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84800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noAutofit/>
          </a:bodyPr>
          <a:lstStyle/>
          <a:p>
            <a:r>
              <a:rPr lang="ru-RU" sz="1800" b="1" dirty="0">
                <a:latin typeface="Times New Roman" panose="02020603050405020304" pitchFamily="18" charset="0"/>
                <a:cs typeface="Times New Roman" panose="02020603050405020304" pitchFamily="18" charset="0"/>
                <a:sym typeface="Symbol"/>
              </a:rPr>
              <a:t>ИСТОЧНИКИ ЭНЕРГЕТИЧЕСКОГО ПРАВА</a:t>
            </a:r>
            <a:br>
              <a:rPr lang="ru-RU" sz="1800" b="1" dirty="0">
                <a:latin typeface="Times New Roman" panose="02020603050405020304" pitchFamily="18" charset="0"/>
                <a:cs typeface="Times New Roman" panose="02020603050405020304" pitchFamily="18" charset="0"/>
                <a:sym typeface="Symbol"/>
              </a:rPr>
            </a:br>
            <a:r>
              <a:rPr lang="ru-RU" sz="1800" b="1" dirty="0">
                <a:latin typeface="Times New Roman" panose="02020603050405020304" pitchFamily="18" charset="0"/>
                <a:cs typeface="Times New Roman" panose="02020603050405020304" pitchFamily="18" charset="0"/>
                <a:sym typeface="Symbol"/>
              </a:rPr>
              <a:t>нормативные правовые акты, регулирующие отношения в сфере энергетики, принимаемые в целях противодействия недружественным действиям отдельных государств</a:t>
            </a:r>
            <a:endParaRPr lang="ru-RU" sz="18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r>
              <a:rPr lang="ru-RU" dirty="0">
                <a:latin typeface="Times New Roman" panose="02020603050405020304" pitchFamily="18" charset="0"/>
                <a:cs typeface="Times New Roman" panose="02020603050405020304" pitchFamily="18" charset="0"/>
              </a:rPr>
              <a:t>Приведем несколько примеров:</a:t>
            </a:r>
          </a:p>
          <a:p>
            <a:pPr algn="just"/>
            <a:r>
              <a:rPr lang="ru-RU" dirty="0">
                <a:latin typeface="Times New Roman"/>
                <a:cs typeface="Times New Roman"/>
              </a:rPr>
              <a:t>►</a:t>
            </a:r>
            <a:r>
              <a:rPr lang="ru-RU" dirty="0">
                <a:latin typeface="Times New Roman" panose="02020603050405020304" pitchFamily="18" charset="0"/>
                <a:cs typeface="Times New Roman" panose="02020603050405020304" pitchFamily="18" charset="0"/>
              </a:rPr>
              <a:t>Указ Президента РФ от 31.03.2022 N 172 «О специальном порядке исполнения иностранными покупателями обязательств перед российскими поставщиками природного газа»; </a:t>
            </a:r>
          </a:p>
          <a:p>
            <a:pPr algn="just"/>
            <a:r>
              <a:rPr lang="ru-RU" dirty="0">
                <a:latin typeface="Times New Roman"/>
                <a:cs typeface="Times New Roman"/>
              </a:rPr>
              <a:t>► </a:t>
            </a:r>
            <a:r>
              <a:rPr lang="ru-RU" dirty="0">
                <a:latin typeface="Times New Roman" panose="02020603050405020304" pitchFamily="18" charset="0"/>
                <a:cs typeface="Times New Roman" panose="02020603050405020304" pitchFamily="18" charset="0"/>
              </a:rPr>
              <a:t>Указ Президента РФ от 05.08.2022 N 520 «О применении специальных экономических мер в финансовой и топливно-энергетической сферах в связи с недружественными действиями некоторых иностранных государств и международных организаций», </a:t>
            </a:r>
          </a:p>
          <a:p>
            <a:pPr algn="just"/>
            <a:r>
              <a:rPr lang="ru-RU" dirty="0">
                <a:latin typeface="Times New Roman"/>
                <a:cs typeface="Times New Roman"/>
              </a:rPr>
              <a:t>► </a:t>
            </a:r>
            <a:r>
              <a:rPr lang="ru-RU" dirty="0">
                <a:latin typeface="Times New Roman" panose="02020603050405020304" pitchFamily="18" charset="0"/>
                <a:cs typeface="Times New Roman" panose="02020603050405020304" pitchFamily="18" charset="0"/>
              </a:rPr>
              <a:t>Указ Президента РФ от 07.10.2022 N 723 «О применении дополнительных специальных экономических мер в топливно-энергетической сфере в связи с недружественными действиями некоторых иностранных государств и международных организаций» и др.</a:t>
            </a:r>
          </a:p>
          <a:p>
            <a:endParaRPr lang="ru-RU" dirty="0"/>
          </a:p>
        </p:txBody>
      </p:sp>
    </p:spTree>
    <p:extLst>
      <p:ext uri="{BB962C8B-B14F-4D97-AF65-F5344CB8AC3E}">
        <p14:creationId xmlns:p14="http://schemas.microsoft.com/office/powerpoint/2010/main" val="27193457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noAutofit/>
          </a:bodyPr>
          <a:lstStyle/>
          <a:p>
            <a:r>
              <a:rPr lang="ru-RU" sz="1800" b="1" dirty="0">
                <a:latin typeface="Times New Roman" panose="02020603050405020304" pitchFamily="18" charset="0"/>
                <a:cs typeface="Times New Roman" panose="02020603050405020304" pitchFamily="18" charset="0"/>
                <a:sym typeface="Symbol"/>
              </a:rPr>
              <a:t>ИСТОЧНИКИ ЭНЕРГЕТИЧЕСКОГО ПРАВА</a:t>
            </a:r>
            <a:br>
              <a:rPr lang="ru-RU" sz="1800" b="1" dirty="0">
                <a:latin typeface="Times New Roman" panose="02020603050405020304" pitchFamily="18" charset="0"/>
                <a:cs typeface="Times New Roman" panose="02020603050405020304" pitchFamily="18" charset="0"/>
                <a:sym typeface="Symbol"/>
              </a:rPr>
            </a:br>
            <a:r>
              <a:rPr lang="ru-RU" sz="1800" b="1" dirty="0">
                <a:latin typeface="Times New Roman" panose="02020603050405020304" pitchFamily="18" charset="0"/>
                <a:cs typeface="Times New Roman" panose="02020603050405020304" pitchFamily="18" charset="0"/>
                <a:sym typeface="Symbol"/>
              </a:rPr>
              <a:t>нормативные правовые акты, регулирующие отношения в сфере энергетики, принимаемые в целях противодействия недружественным действиям отдельных государств</a:t>
            </a:r>
            <a:endParaRPr lang="ru-RU" sz="18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algn="just"/>
            <a:r>
              <a:rPr lang="ru-RU" dirty="0">
                <a:latin typeface="Times New Roman"/>
                <a:cs typeface="Times New Roman"/>
              </a:rPr>
              <a:t>► </a:t>
            </a:r>
            <a:r>
              <a:rPr lang="ru-RU" dirty="0">
                <a:latin typeface="Times New Roman" panose="02020603050405020304" pitchFamily="18" charset="0"/>
                <a:cs typeface="Times New Roman" panose="02020603050405020304" pitchFamily="18" charset="0"/>
              </a:rPr>
              <a:t>Указ Президента РФ от 22.12.2022 </a:t>
            </a:r>
            <a:r>
              <a:rPr lang="ru-RU" b="1" dirty="0">
                <a:latin typeface="Times New Roman" panose="02020603050405020304" pitchFamily="18" charset="0"/>
                <a:cs typeface="Times New Roman" panose="02020603050405020304" pitchFamily="18" charset="0"/>
              </a:rPr>
              <a:t>N 943 </a:t>
            </a:r>
            <a:r>
              <a:rPr lang="ru-RU" dirty="0">
                <a:latin typeface="Times New Roman" panose="02020603050405020304" pitchFamily="18" charset="0"/>
                <a:cs typeface="Times New Roman" panose="02020603050405020304" pitchFamily="18" charset="0"/>
              </a:rPr>
              <a:t>«О применении специальных экономических мер в сфере поставок природного газа в связи с недружественными действиями некоторых иностранных государств и международных организаций»;</a:t>
            </a:r>
          </a:p>
          <a:p>
            <a:pPr algn="just"/>
            <a:r>
              <a:rPr lang="ru-RU" dirty="0">
                <a:latin typeface="Times New Roman"/>
                <a:cs typeface="Times New Roman"/>
              </a:rPr>
              <a:t>► </a:t>
            </a:r>
            <a:r>
              <a:rPr lang="ru-RU" dirty="0">
                <a:latin typeface="Times New Roman" panose="02020603050405020304" pitchFamily="18" charset="0"/>
                <a:cs typeface="Times New Roman" panose="02020603050405020304" pitchFamily="18" charset="0"/>
              </a:rPr>
              <a:t>Указ Президента РФ от 17.01.2023 </a:t>
            </a:r>
            <a:r>
              <a:rPr lang="ru-RU" b="1" dirty="0">
                <a:latin typeface="Times New Roman" panose="02020603050405020304" pitchFamily="18" charset="0"/>
                <a:cs typeface="Times New Roman" panose="02020603050405020304" pitchFamily="18" charset="0"/>
              </a:rPr>
              <a:t>N 16 </a:t>
            </a:r>
            <a:r>
              <a:rPr lang="ru-RU" dirty="0">
                <a:latin typeface="Times New Roman" panose="02020603050405020304" pitchFamily="18" charset="0"/>
                <a:cs typeface="Times New Roman" panose="02020603050405020304" pitchFamily="18" charset="0"/>
              </a:rPr>
              <a:t>«О временном порядке принятия решений органами некоторых российских юридических лиц»;</a:t>
            </a:r>
          </a:p>
          <a:p>
            <a:endParaRPr lang="ru-RU" dirty="0"/>
          </a:p>
        </p:txBody>
      </p:sp>
    </p:spTree>
    <p:extLst>
      <p:ext uri="{BB962C8B-B14F-4D97-AF65-F5344CB8AC3E}">
        <p14:creationId xmlns:p14="http://schemas.microsoft.com/office/powerpoint/2010/main" val="29828877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noAutofit/>
          </a:bodyPr>
          <a:lstStyle/>
          <a:p>
            <a:r>
              <a:rPr lang="ru-RU" sz="1800" b="1" dirty="0">
                <a:latin typeface="Times New Roman" panose="02020603050405020304" pitchFamily="18" charset="0"/>
                <a:cs typeface="Times New Roman" panose="02020603050405020304" pitchFamily="18" charset="0"/>
                <a:sym typeface="Symbol"/>
              </a:rPr>
              <a:t>ИСТОЧНИКИ ЭНЕРГЕТИЧЕСКОГО ПРАВА</a:t>
            </a:r>
            <a:br>
              <a:rPr lang="ru-RU" sz="1800" b="1" dirty="0">
                <a:latin typeface="Times New Roman" panose="02020603050405020304" pitchFamily="18" charset="0"/>
                <a:cs typeface="Times New Roman" panose="02020603050405020304" pitchFamily="18" charset="0"/>
                <a:sym typeface="Symbol"/>
              </a:rPr>
            </a:br>
            <a:r>
              <a:rPr lang="ru-RU" sz="1800" b="1" dirty="0">
                <a:latin typeface="Times New Roman" panose="02020603050405020304" pitchFamily="18" charset="0"/>
                <a:cs typeface="Times New Roman" panose="02020603050405020304" pitchFamily="18" charset="0"/>
                <a:sym typeface="Symbol"/>
              </a:rPr>
              <a:t>нормативные правовые акты, регулирующие отношения в сфере энергетики, принимаемые в целях противодействия недружественным действиям отдельных государств</a:t>
            </a:r>
            <a:endParaRPr lang="ru-RU" sz="18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gn="just"/>
            <a:r>
              <a:rPr lang="ru-RU" dirty="0">
                <a:latin typeface="Times New Roman"/>
                <a:cs typeface="Times New Roman"/>
              </a:rPr>
              <a:t>► </a:t>
            </a:r>
            <a:r>
              <a:rPr lang="ru-RU" dirty="0">
                <a:latin typeface="Times New Roman" panose="02020603050405020304" pitchFamily="18" charset="0"/>
                <a:cs typeface="Times New Roman" panose="02020603050405020304" pitchFamily="18" charset="0"/>
              </a:rPr>
              <a:t>Указ Президента РФ от 01.03.2022 </a:t>
            </a:r>
            <a:r>
              <a:rPr lang="ru-RU" b="1" dirty="0">
                <a:latin typeface="Times New Roman" panose="02020603050405020304" pitchFamily="18" charset="0"/>
                <a:cs typeface="Times New Roman" panose="02020603050405020304" pitchFamily="18" charset="0"/>
              </a:rPr>
              <a:t>N 81 </a:t>
            </a:r>
            <a:r>
              <a:rPr lang="ru-RU" dirty="0">
                <a:latin typeface="Times New Roman" panose="02020603050405020304" pitchFamily="18" charset="0"/>
                <a:cs typeface="Times New Roman" panose="02020603050405020304" pitchFamily="18" charset="0"/>
              </a:rPr>
              <a:t>«О дополнительных временных мерах экономического характера по обеспечению финансовой стабильности Российской Федерации»;</a:t>
            </a:r>
          </a:p>
          <a:p>
            <a:r>
              <a:rPr lang="ru-RU" dirty="0">
                <a:latin typeface="Times New Roman"/>
                <a:cs typeface="Times New Roman"/>
              </a:rPr>
              <a:t>► </a:t>
            </a:r>
            <a:r>
              <a:rPr lang="ru-RU" dirty="0">
                <a:latin typeface="Times New Roman" panose="02020603050405020304" pitchFamily="18" charset="0"/>
                <a:cs typeface="Times New Roman" panose="02020603050405020304" pitchFamily="18" charset="0"/>
              </a:rPr>
              <a:t>Указ Президента РФ от 27.11.2023 </a:t>
            </a:r>
            <a:r>
              <a:rPr lang="ru-RU" b="1" dirty="0">
                <a:latin typeface="Times New Roman" panose="02020603050405020304" pitchFamily="18" charset="0"/>
                <a:cs typeface="Times New Roman" panose="02020603050405020304" pitchFamily="18" charset="0"/>
              </a:rPr>
              <a:t>N 903 </a:t>
            </a:r>
            <a:r>
              <a:rPr lang="ru-RU" dirty="0">
                <a:latin typeface="Times New Roman" panose="02020603050405020304" pitchFamily="18" charset="0"/>
                <a:cs typeface="Times New Roman" panose="02020603050405020304" pitchFamily="18" charset="0"/>
              </a:rPr>
              <a:t>«О временном порядке раскрытия и предоставления информации некоторыми российскими хозяйственными обществами» </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и др.</a:t>
            </a:r>
          </a:p>
          <a:p>
            <a:endParaRPr lang="ru-RU" dirty="0"/>
          </a:p>
        </p:txBody>
      </p:sp>
    </p:spTree>
    <p:extLst>
      <p:ext uri="{BB962C8B-B14F-4D97-AF65-F5344CB8AC3E}">
        <p14:creationId xmlns:p14="http://schemas.microsoft.com/office/powerpoint/2010/main" val="25784637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1800" b="1" dirty="0">
                <a:latin typeface="Times New Roman" panose="02020603050405020304" pitchFamily="18" charset="0"/>
                <a:cs typeface="Times New Roman" panose="02020603050405020304" pitchFamily="18" charset="0"/>
              </a:rPr>
              <a:t>ИСТОЧНИКИ ЭНЕРГЕТИЧЕСКОГО ПРАВА</a:t>
            </a:r>
            <a:br>
              <a:rPr lang="ru-RU" sz="1800" b="1" dirty="0">
                <a:latin typeface="Times New Roman" panose="02020603050405020304" pitchFamily="18" charset="0"/>
                <a:cs typeface="Times New Roman" panose="02020603050405020304" pitchFamily="18" charset="0"/>
              </a:rPr>
            </a:br>
            <a:r>
              <a:rPr lang="ru-RU" sz="1800" b="1" dirty="0">
                <a:latin typeface="Times New Roman" panose="02020603050405020304" pitchFamily="18" charset="0"/>
                <a:cs typeface="Times New Roman" panose="02020603050405020304" pitchFamily="18" charset="0"/>
              </a:rPr>
              <a:t>нормативные правовые акты</a:t>
            </a:r>
            <a:r>
              <a:rPr lang="ru-RU" sz="1800" b="1" dirty="0">
                <a:latin typeface="Times New Roman" panose="02020603050405020304" pitchFamily="18" charset="0"/>
                <a:cs typeface="Times New Roman" panose="02020603050405020304" pitchFamily="18" charset="0"/>
                <a:sym typeface="Symbol"/>
              </a:rPr>
              <a:t> Государственной корпорации по атомной  энергии «</a:t>
            </a:r>
            <a:r>
              <a:rPr lang="ru-RU" sz="1800" b="1" dirty="0" err="1">
                <a:latin typeface="Times New Roman" panose="02020603050405020304" pitchFamily="18" charset="0"/>
                <a:cs typeface="Times New Roman" panose="02020603050405020304" pitchFamily="18" charset="0"/>
                <a:sym typeface="Symbol"/>
              </a:rPr>
              <a:t>Росатом</a:t>
            </a:r>
            <a:r>
              <a:rPr lang="ru-RU" sz="1800" b="1" dirty="0">
                <a:latin typeface="Times New Roman" panose="02020603050405020304" pitchFamily="18" charset="0"/>
                <a:cs typeface="Times New Roman" panose="02020603050405020304" pitchFamily="18" charset="0"/>
                <a:sym typeface="Symbol"/>
              </a:rPr>
              <a:t>»</a:t>
            </a:r>
            <a:endParaRPr lang="ru-RU" sz="1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marL="0" indent="0" algn="just">
              <a:buNone/>
            </a:pPr>
            <a:r>
              <a:rPr lang="ru-RU" sz="1400" dirty="0">
                <a:latin typeface="Times New Roman"/>
                <a:cs typeface="Times New Roman"/>
                <a:sym typeface="Symbol"/>
              </a:rPr>
              <a:t>	</a:t>
            </a:r>
            <a:r>
              <a:rPr lang="ru-RU" sz="1600" dirty="0">
                <a:latin typeface="Times New Roman" panose="02020603050405020304" pitchFamily="18" charset="0"/>
                <a:cs typeface="Times New Roman" panose="02020603050405020304" pitchFamily="18" charset="0"/>
                <a:sym typeface="Symbol"/>
              </a:rPr>
              <a:t>Рассматривая нормативные правовые акты как источник энергетического права, следует  отдельно остановиться на </a:t>
            </a:r>
            <a:r>
              <a:rPr lang="ru-RU" sz="1600" b="1" dirty="0">
                <a:latin typeface="Times New Roman" panose="02020603050405020304" pitchFamily="18" charset="0"/>
                <a:cs typeface="Times New Roman" panose="02020603050405020304" pitchFamily="18" charset="0"/>
                <a:sym typeface="Symbol"/>
              </a:rPr>
              <a:t>нормативных правовых актах Государственной корпорации по атомной  энергии «</a:t>
            </a:r>
            <a:r>
              <a:rPr lang="ru-RU" sz="1600" b="1" dirty="0" err="1">
                <a:latin typeface="Times New Roman" panose="02020603050405020304" pitchFamily="18" charset="0"/>
                <a:cs typeface="Times New Roman" panose="02020603050405020304" pitchFamily="18" charset="0"/>
                <a:sym typeface="Symbol"/>
              </a:rPr>
              <a:t>Росатом</a:t>
            </a:r>
            <a:r>
              <a:rPr lang="ru-RU" sz="1600" b="1" dirty="0">
                <a:latin typeface="Times New Roman" panose="02020603050405020304" pitchFamily="18" charset="0"/>
                <a:cs typeface="Times New Roman" panose="02020603050405020304" pitchFamily="18" charset="0"/>
                <a:sym typeface="Symbol"/>
              </a:rPr>
              <a:t>»</a:t>
            </a:r>
            <a:r>
              <a:rPr lang="ru-RU" sz="1600" dirty="0">
                <a:latin typeface="Times New Roman" panose="02020603050405020304" pitchFamily="18" charset="0"/>
                <a:cs typeface="Times New Roman" panose="02020603050405020304" pitchFamily="18" charset="0"/>
                <a:sym typeface="Symbol"/>
              </a:rPr>
              <a:t>, наделенной соответствующими полномочиями.</a:t>
            </a:r>
          </a:p>
          <a:p>
            <a:pPr marL="0" indent="0" algn="just">
              <a:buNone/>
            </a:pPr>
            <a:r>
              <a:rPr lang="ru-RU" sz="1600" dirty="0">
                <a:latin typeface="Times New Roman" panose="02020603050405020304" pitchFamily="18" charset="0"/>
                <a:cs typeface="Times New Roman" panose="02020603050405020304" pitchFamily="18" charset="0"/>
              </a:rPr>
              <a:t>●	В соответствии со </a:t>
            </a:r>
            <a:r>
              <a:rPr lang="ru-RU" sz="1600" b="1" dirty="0">
                <a:latin typeface="Times New Roman" panose="02020603050405020304" pitchFamily="18" charset="0"/>
                <a:cs typeface="Times New Roman" panose="02020603050405020304" pitchFamily="18" charset="0"/>
              </a:rPr>
              <a:t>ст. 8 Федерального закона от 01.12.2007 № 317-ФЗ «О Государственной корпорации по атомной энергии «</a:t>
            </a:r>
            <a:r>
              <a:rPr lang="ru-RU" sz="1600" b="1" dirty="0" err="1">
                <a:latin typeface="Times New Roman" panose="02020603050405020304" pitchFamily="18" charset="0"/>
                <a:cs typeface="Times New Roman" panose="02020603050405020304" pitchFamily="18" charset="0"/>
              </a:rPr>
              <a:t>Росатом</a:t>
            </a:r>
            <a:r>
              <a:rPr lang="ru-RU" sz="1600" b="1"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закреплены полномочия Корпорации по нормативно-правовому регулированию в установленной сфере деятельности. </a:t>
            </a:r>
            <a:endParaRPr lang="ru-RU" sz="1600" dirty="0">
              <a:latin typeface="Times New Roman" panose="02020603050405020304" pitchFamily="18" charset="0"/>
              <a:cs typeface="Times New Roman" panose="02020603050405020304" pitchFamily="18" charset="0"/>
              <a:sym typeface="Symbol"/>
            </a:endParaRPr>
          </a:p>
          <a:p>
            <a:pPr marL="0" indent="0" algn="just">
              <a:buNone/>
            </a:pPr>
            <a:r>
              <a:rPr lang="ru-RU" sz="1600" dirty="0">
                <a:latin typeface="Times New Roman" panose="02020603050405020304" pitchFamily="18" charset="0"/>
                <a:cs typeface="Times New Roman" panose="02020603050405020304" pitchFamily="18" charset="0"/>
              </a:rPr>
              <a:t>►	Нормативные правовые акты Корпорации в установленной сфере деятельности издаются в форме приказов, положений и инструкций, обязательных для федеральных органов государственной власти, органов государственной власти субъектов Российской Федерации, органов местного самоуправления муниципальных образований, юридических и физических лиц.</a:t>
            </a:r>
          </a:p>
          <a:p>
            <a:pPr marL="0" indent="0" algn="just">
              <a:buNone/>
            </a:pPr>
            <a:r>
              <a:rPr lang="ru-RU" sz="1600" dirty="0">
                <a:latin typeface="Times New Roman" panose="02020603050405020304" pitchFamily="18" charset="0"/>
                <a:cs typeface="Times New Roman" panose="02020603050405020304" pitchFamily="18" charset="0"/>
              </a:rPr>
              <a:t>►	Нормативные правовые акты Государственной корпорации по атомной энергии «</a:t>
            </a:r>
            <a:r>
              <a:rPr lang="ru-RU" sz="1600" dirty="0" err="1">
                <a:latin typeface="Times New Roman" panose="02020603050405020304" pitchFamily="18" charset="0"/>
                <a:cs typeface="Times New Roman" panose="02020603050405020304" pitchFamily="18" charset="0"/>
              </a:rPr>
              <a:t>Росатом</a:t>
            </a:r>
            <a:r>
              <a:rPr lang="ru-RU" sz="1600" dirty="0">
                <a:latin typeface="Times New Roman" panose="02020603050405020304" pitchFamily="18" charset="0"/>
                <a:cs typeface="Times New Roman" panose="02020603050405020304" pitchFamily="18" charset="0"/>
              </a:rPr>
              <a:t>» подлежат регистрации и опубликованию в порядке, установленном для государственной регистрации и опубликования нормативных правовых актов федеральных органов исполнительной власти. </a:t>
            </a:r>
          </a:p>
          <a:p>
            <a:pPr marL="0" indent="0" algn="just">
              <a:buNone/>
            </a:pPr>
            <a:r>
              <a:rPr lang="ru-RU" sz="1600" dirty="0">
                <a:latin typeface="Times New Roman" panose="02020603050405020304" pitchFamily="18" charset="0"/>
                <a:cs typeface="Times New Roman" panose="02020603050405020304" pitchFamily="18" charset="0"/>
              </a:rPr>
              <a:t>	</a:t>
            </a:r>
          </a:p>
          <a:p>
            <a:endParaRPr lang="ru-RU" sz="16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endParaRPr lang="ru-RU" sz="1200" dirty="0">
              <a:latin typeface="Times New Roman" panose="02020603050405020304" pitchFamily="18" charset="0"/>
              <a:cs typeface="Times New Roman" panose="02020603050405020304" pitchFamily="18" charset="0"/>
            </a:endParaRPr>
          </a:p>
          <a:p>
            <a:pPr marL="0" indent="0" algn="just">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59620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1800" b="1" dirty="0">
                <a:latin typeface="Times New Roman" panose="02020603050405020304" pitchFamily="18" charset="0"/>
                <a:cs typeface="Times New Roman" panose="02020603050405020304" pitchFamily="18" charset="0"/>
              </a:rPr>
              <a:t>ИСТОЧНИКИ ЭНЕРГЕТИЧЕСКОГО ПРАВА</a:t>
            </a:r>
            <a:br>
              <a:rPr lang="ru-RU" sz="1800" b="1" dirty="0">
                <a:latin typeface="Times New Roman" panose="02020603050405020304" pitchFamily="18" charset="0"/>
                <a:cs typeface="Times New Roman" panose="02020603050405020304" pitchFamily="18" charset="0"/>
              </a:rPr>
            </a:br>
            <a:r>
              <a:rPr lang="ru-RU" sz="1800" b="1" dirty="0">
                <a:latin typeface="Times New Roman" panose="02020603050405020304" pitchFamily="18" charset="0"/>
                <a:cs typeface="Times New Roman" panose="02020603050405020304" pitchFamily="18" charset="0"/>
              </a:rPr>
              <a:t>нормативные правовые акты</a:t>
            </a:r>
            <a:r>
              <a:rPr lang="ru-RU" sz="1800" b="1" dirty="0">
                <a:latin typeface="Times New Roman" panose="02020603050405020304" pitchFamily="18" charset="0"/>
                <a:cs typeface="Times New Roman" panose="02020603050405020304" pitchFamily="18" charset="0"/>
                <a:sym typeface="Symbol"/>
              </a:rPr>
              <a:t> Государственной корпорации по атомной  энергии «</a:t>
            </a:r>
            <a:r>
              <a:rPr lang="ru-RU" sz="1800" b="1" dirty="0" err="1">
                <a:latin typeface="Times New Roman" panose="02020603050405020304" pitchFamily="18" charset="0"/>
                <a:cs typeface="Times New Roman" panose="02020603050405020304" pitchFamily="18" charset="0"/>
                <a:sym typeface="Symbol"/>
              </a:rPr>
              <a:t>Росатом</a:t>
            </a:r>
            <a:r>
              <a:rPr lang="ru-RU" sz="1800" b="1" dirty="0">
                <a:latin typeface="Times New Roman" panose="02020603050405020304" pitchFamily="18" charset="0"/>
                <a:cs typeface="Times New Roman" panose="02020603050405020304" pitchFamily="18" charset="0"/>
                <a:sym typeface="Symbol"/>
              </a:rPr>
              <a:t>»</a:t>
            </a:r>
            <a:endParaRPr lang="ru-RU" sz="1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Приведем некоторые примеры приказов ГК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►Приказ </a:t>
            </a:r>
            <a:r>
              <a:rPr lang="ru-RU" dirty="0" err="1">
                <a:latin typeface="Times New Roman" panose="02020603050405020304" pitchFamily="18" charset="0"/>
                <a:cs typeface="Times New Roman" panose="02020603050405020304" pitchFamily="18" charset="0"/>
              </a:rPr>
              <a:t>Госкорпорации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от 13.04.2023 N 1/11-НПА</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«Об утверждении </a:t>
            </a:r>
            <a:r>
              <a:rPr lang="ru-RU" b="1" dirty="0">
                <a:latin typeface="Times New Roman" panose="02020603050405020304" pitchFamily="18" charset="0"/>
                <a:cs typeface="Times New Roman" panose="02020603050405020304" pitchFamily="18" charset="0"/>
              </a:rPr>
              <a:t>Порядка и формы подтверждения целевого назначения в отношении технологического оборудования, комплектующих и запасных частей к нему, сырья и материалов, ввозимых для исключительного использования на территории Российской Федерации в рамках реализации инвестиционных проектов, соответствующих приоритетному виду деятельности (сектору экономики) Российской Федерации «Хранение ядерных материалов и радиоактивных веществ</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(Зарегистрировано в Минюсте России 21.04.2023 N 73119) </a:t>
            </a:r>
          </a:p>
          <a:p>
            <a:pPr algn="just"/>
            <a:r>
              <a:rPr lang="ru-RU" dirty="0">
                <a:latin typeface="Times New Roman" panose="02020603050405020304" pitchFamily="18" charset="0"/>
                <a:cs typeface="Times New Roman" panose="02020603050405020304" pitchFamily="18" charset="0"/>
              </a:rPr>
              <a:t>Официальный интернет-портал правовой информации </a:t>
            </a:r>
            <a:r>
              <a:rPr lang="ru-RU" dirty="0">
                <a:latin typeface="Times New Roman" panose="02020603050405020304" pitchFamily="18" charset="0"/>
                <a:cs typeface="Times New Roman" panose="02020603050405020304" pitchFamily="18" charset="0"/>
                <a:hlinkClick r:id="rId2" tooltip="&lt;div class=&quot;doc www&quot;&gt;&lt;span class=&quot;aligner&quot;&gt;&lt;div class=&quot;icon listDocWWW-16&quot;&gt;&lt;/div&gt;&lt;/span&gt;http://pravo.gov.ru&lt;/div&gt;"/>
              </a:rPr>
              <a:t>http://pravo.gov.ru</a:t>
            </a:r>
            <a:r>
              <a:rPr lang="ru-RU" dirty="0">
                <a:latin typeface="Times New Roman" panose="02020603050405020304" pitchFamily="18" charset="0"/>
                <a:cs typeface="Times New Roman" panose="02020603050405020304" pitchFamily="18" charset="0"/>
              </a:rPr>
              <a:t>, 21.04.2023</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174297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2800" b="1" dirty="0">
                <a:latin typeface="Times New Roman" panose="02020603050405020304" pitchFamily="18" charset="0"/>
                <a:cs typeface="Times New Roman" panose="02020603050405020304" pitchFamily="18" charset="0"/>
              </a:rPr>
              <a:t>Понятие и история формирования энергетического права</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marL="457200" lvl="1" indent="0" algn="just">
              <a:buNone/>
            </a:pPr>
            <a:r>
              <a:rPr lang="ru-RU" sz="2000" dirty="0">
                <a:latin typeface="Times New Roman" panose="02020603050405020304" pitchFamily="18" charset="0"/>
                <a:cs typeface="Times New Roman" panose="02020603050405020304" pitchFamily="18" charset="0"/>
              </a:rPr>
              <a:t>● </a:t>
            </a:r>
            <a:r>
              <a:rPr lang="ru-RU" sz="3200" b="1" dirty="0">
                <a:latin typeface="Times New Roman" panose="02020603050405020304" pitchFamily="18" charset="0"/>
                <a:cs typeface="Times New Roman" panose="02020603050405020304" pitchFamily="18" charset="0"/>
              </a:rPr>
              <a:t>Энергетическое право является одной из ключевых отраслей права, поскольку регулирует общественные отношения в связи с использованием энергетических ресурсов, без которых невозможна жизнедеятельность ни физических, ни юридических лиц, ни бытовая, ни какая-либо профессиональная</a:t>
            </a:r>
            <a:r>
              <a:rPr lang="ru-RU" sz="3200" dirty="0">
                <a:latin typeface="Times New Roman" panose="02020603050405020304" pitchFamily="18" charset="0"/>
                <a:cs typeface="Times New Roman" panose="02020603050405020304" pitchFamily="18" charset="0"/>
              </a:rPr>
              <a:t>.</a:t>
            </a:r>
          </a:p>
          <a:p>
            <a:pPr marL="457200" lvl="1" indent="0" algn="just">
              <a:buNone/>
            </a:pPr>
            <a:endParaRPr lang="ru-RU" sz="3200" dirty="0">
              <a:latin typeface="Times New Roman" panose="02020603050405020304" pitchFamily="18" charset="0"/>
              <a:cs typeface="Times New Roman" panose="02020603050405020304" pitchFamily="18" charset="0"/>
            </a:endParaRPr>
          </a:p>
          <a:p>
            <a:pPr marL="457200" lvl="1" indent="0" algn="just">
              <a:buNone/>
            </a:pPr>
            <a:endParaRPr lang="ru-RU" sz="3200" dirty="0">
              <a:latin typeface="Times New Roman" panose="02020603050405020304" pitchFamily="18" charset="0"/>
              <a:cs typeface="Times New Roman" panose="02020603050405020304" pitchFamily="18" charset="0"/>
            </a:endParaRPr>
          </a:p>
          <a:p>
            <a:pPr marL="457200" lvl="1" indent="0" algn="just">
              <a:buNone/>
            </a:pP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27270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1800" b="1" dirty="0">
                <a:latin typeface="Times New Roman" panose="02020603050405020304" pitchFamily="18" charset="0"/>
                <a:cs typeface="Times New Roman" panose="02020603050405020304" pitchFamily="18" charset="0"/>
              </a:rPr>
              <a:t>ИСТОЧНИКИ ЭНЕРГЕТИЧЕСКОГО ПРАВА</a:t>
            </a:r>
            <a:br>
              <a:rPr lang="ru-RU" sz="1800" b="1" dirty="0">
                <a:latin typeface="Times New Roman" panose="02020603050405020304" pitchFamily="18" charset="0"/>
                <a:cs typeface="Times New Roman" panose="02020603050405020304" pitchFamily="18" charset="0"/>
              </a:rPr>
            </a:br>
            <a:r>
              <a:rPr lang="ru-RU" sz="1800" b="1" dirty="0">
                <a:latin typeface="Times New Roman" panose="02020603050405020304" pitchFamily="18" charset="0"/>
                <a:cs typeface="Times New Roman" panose="02020603050405020304" pitchFamily="18" charset="0"/>
              </a:rPr>
              <a:t>нормативные правовые акты</a:t>
            </a:r>
            <a:r>
              <a:rPr lang="ru-RU" sz="1800" b="1" dirty="0">
                <a:latin typeface="Times New Roman" panose="02020603050405020304" pitchFamily="18" charset="0"/>
                <a:cs typeface="Times New Roman" panose="02020603050405020304" pitchFamily="18" charset="0"/>
                <a:sym typeface="Symbol"/>
              </a:rPr>
              <a:t> Государственной корпорации по атомной  энергии «</a:t>
            </a:r>
            <a:r>
              <a:rPr lang="ru-RU" sz="1800" b="1" dirty="0" err="1">
                <a:latin typeface="Times New Roman" panose="02020603050405020304" pitchFamily="18" charset="0"/>
                <a:cs typeface="Times New Roman" panose="02020603050405020304" pitchFamily="18" charset="0"/>
                <a:sym typeface="Symbol"/>
              </a:rPr>
              <a:t>Росатом</a:t>
            </a:r>
            <a:r>
              <a:rPr lang="ru-RU" sz="1800" b="1" dirty="0">
                <a:latin typeface="Times New Roman" panose="02020603050405020304" pitchFamily="18" charset="0"/>
                <a:cs typeface="Times New Roman" panose="02020603050405020304" pitchFamily="18" charset="0"/>
                <a:sym typeface="Symbol"/>
              </a:rPr>
              <a:t>»</a:t>
            </a:r>
            <a:endParaRPr lang="ru-RU" sz="1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►Приказ </a:t>
            </a:r>
            <a:r>
              <a:rPr lang="ru-RU" dirty="0" err="1">
                <a:latin typeface="Times New Roman" panose="02020603050405020304" pitchFamily="18" charset="0"/>
                <a:cs typeface="Times New Roman" panose="02020603050405020304" pitchFamily="18" charset="0"/>
              </a:rPr>
              <a:t>Госкорпорации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от 23.09.2022 N 1/37-НПА</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«Об утверждении </a:t>
            </a:r>
            <a:r>
              <a:rPr lang="ru-RU" b="1" dirty="0">
                <a:latin typeface="Times New Roman" panose="02020603050405020304" pitchFamily="18" charset="0"/>
                <a:cs typeface="Times New Roman" panose="02020603050405020304" pitchFamily="18" charset="0"/>
              </a:rPr>
              <a:t>Административного регламента предоставления Государственной корпорацией по атомной энергии "</a:t>
            </a:r>
            <a:r>
              <a:rPr lang="ru-RU" b="1" dirty="0" err="1">
                <a:latin typeface="Times New Roman" panose="02020603050405020304" pitchFamily="18" charset="0"/>
                <a:cs typeface="Times New Roman" panose="02020603050405020304" pitchFamily="18" charset="0"/>
              </a:rPr>
              <a:t>Росатом</a:t>
            </a:r>
            <a:r>
              <a:rPr lang="ru-RU" b="1" dirty="0">
                <a:latin typeface="Times New Roman" panose="02020603050405020304" pitchFamily="18" charset="0"/>
                <a:cs typeface="Times New Roman" panose="02020603050405020304" pitchFamily="18" charset="0"/>
              </a:rPr>
              <a:t>" государственной услуги по лицензированию деятельности организаций по использованию ядерных материалов и радиоактивных веществ </a:t>
            </a:r>
            <a:r>
              <a:rPr lang="ru-RU" dirty="0">
                <a:latin typeface="Times New Roman" panose="02020603050405020304" pitchFamily="18" charset="0"/>
                <a:cs typeface="Times New Roman" panose="02020603050405020304" pitchFamily="18" charset="0"/>
              </a:rPr>
              <a:t>при проведении работ по использованию атомной энергии в оборонных целях, включая разработку, изготовление, испытание, транспортирование (перевозку), эксплуатацию, хранение, ликвидацию и утилизацию ядерного оружия и ядерных энергетических установок военного назначения» </a:t>
            </a:r>
          </a:p>
          <a:p>
            <a:pPr algn="just"/>
            <a:r>
              <a:rPr lang="ru-RU" dirty="0">
                <a:latin typeface="Times New Roman" panose="02020603050405020304" pitchFamily="18" charset="0"/>
                <a:cs typeface="Times New Roman" panose="02020603050405020304" pitchFamily="18" charset="0"/>
              </a:rPr>
              <a:t>(Зарегистрировано в Минюсте России 30.12.2022 N 71913) </a:t>
            </a:r>
          </a:p>
          <a:p>
            <a:pPr algn="just"/>
            <a:r>
              <a:rPr lang="ru-RU" dirty="0">
                <a:latin typeface="Times New Roman" panose="02020603050405020304" pitchFamily="18" charset="0"/>
                <a:cs typeface="Times New Roman" panose="02020603050405020304" pitchFamily="18" charset="0"/>
              </a:rPr>
              <a:t>Официальный интернет-портал правовой информации </a:t>
            </a:r>
            <a:r>
              <a:rPr lang="ru-RU" dirty="0">
                <a:latin typeface="Times New Roman" panose="02020603050405020304" pitchFamily="18" charset="0"/>
                <a:cs typeface="Times New Roman" panose="02020603050405020304" pitchFamily="18" charset="0"/>
                <a:hlinkClick r:id="rId2" tooltip="&lt;div class=&quot;doc www&quot;&gt;&lt;span class=&quot;aligner&quot;&gt;&lt;div class=&quot;icon listDocWWW-16&quot;&gt;&lt;/div&gt;&lt;/span&gt;http://pravo.gov.ru&lt;/div&gt;"/>
              </a:rPr>
              <a:t>http://pravo.gov.ru</a:t>
            </a:r>
            <a:r>
              <a:rPr lang="ru-RU" dirty="0">
                <a:latin typeface="Times New Roman" panose="02020603050405020304" pitchFamily="18" charset="0"/>
                <a:cs typeface="Times New Roman" panose="02020603050405020304" pitchFamily="18" charset="0"/>
              </a:rPr>
              <a:t>, 30.12.2022</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8203050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1800" b="1" dirty="0">
                <a:latin typeface="Times New Roman" panose="02020603050405020304" pitchFamily="18" charset="0"/>
                <a:cs typeface="Times New Roman" panose="02020603050405020304" pitchFamily="18" charset="0"/>
              </a:rPr>
              <a:t>ИСТОЧНИКИ ЭНЕРГЕТИЧЕСКОГО ПРАВА</a:t>
            </a:r>
            <a:br>
              <a:rPr lang="ru-RU" sz="1800" b="1" dirty="0">
                <a:latin typeface="Times New Roman" panose="02020603050405020304" pitchFamily="18" charset="0"/>
                <a:cs typeface="Times New Roman" panose="02020603050405020304" pitchFamily="18" charset="0"/>
              </a:rPr>
            </a:br>
            <a:r>
              <a:rPr lang="ru-RU" sz="1800" b="1" dirty="0">
                <a:latin typeface="Times New Roman" panose="02020603050405020304" pitchFamily="18" charset="0"/>
                <a:cs typeface="Times New Roman" panose="02020603050405020304" pitchFamily="18" charset="0"/>
              </a:rPr>
              <a:t>нормативные правовые акты</a:t>
            </a:r>
            <a:r>
              <a:rPr lang="ru-RU" sz="1800" b="1" dirty="0">
                <a:latin typeface="Times New Roman" panose="02020603050405020304" pitchFamily="18" charset="0"/>
                <a:cs typeface="Times New Roman" panose="02020603050405020304" pitchFamily="18" charset="0"/>
                <a:sym typeface="Symbol"/>
              </a:rPr>
              <a:t> Государственной корпорации по атомной  энергии «</a:t>
            </a:r>
            <a:r>
              <a:rPr lang="ru-RU" sz="1800" b="1" dirty="0" err="1">
                <a:latin typeface="Times New Roman" panose="02020603050405020304" pitchFamily="18" charset="0"/>
                <a:cs typeface="Times New Roman" panose="02020603050405020304" pitchFamily="18" charset="0"/>
                <a:sym typeface="Symbol"/>
              </a:rPr>
              <a:t>Росатом</a:t>
            </a:r>
            <a:r>
              <a:rPr lang="ru-RU" sz="1800" b="1" dirty="0">
                <a:latin typeface="Times New Roman" panose="02020603050405020304" pitchFamily="18" charset="0"/>
                <a:cs typeface="Times New Roman" panose="02020603050405020304" pitchFamily="18" charset="0"/>
                <a:sym typeface="Symbol"/>
              </a:rPr>
              <a:t>»</a:t>
            </a:r>
            <a:endParaRPr lang="ru-RU" sz="1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Приказ </a:t>
            </a:r>
            <a:r>
              <a:rPr lang="ru-RU" dirty="0" err="1">
                <a:latin typeface="Times New Roman" panose="02020603050405020304" pitchFamily="18" charset="0"/>
                <a:cs typeface="Times New Roman" panose="02020603050405020304" pitchFamily="18" charset="0"/>
              </a:rPr>
              <a:t>Госкорпорации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от 02.08.2022 N 1/22-НПА</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«Об определении федерального государственного бюджетного учреждения "Главное управление Северного морского пути" уполномоченным на оказание услуг по выдаче, приостановлению, возобновлению, прекращению действия разрешений на плавание судов в акватории Северного морского пути и внесению изменений в такие разрешения»</a:t>
            </a:r>
          </a:p>
          <a:p>
            <a:pPr algn="just"/>
            <a:r>
              <a:rPr lang="ru-RU" dirty="0">
                <a:latin typeface="Times New Roman" panose="02020603050405020304" pitchFamily="18" charset="0"/>
                <a:cs typeface="Times New Roman" panose="02020603050405020304" pitchFamily="18" charset="0"/>
              </a:rPr>
              <a:t>(Зарегистрировано в Минюсте России 18.08.2022 N 69698) </a:t>
            </a:r>
          </a:p>
          <a:p>
            <a:pPr algn="just"/>
            <a:r>
              <a:rPr lang="ru-RU" dirty="0">
                <a:latin typeface="Times New Roman" panose="02020603050405020304" pitchFamily="18" charset="0"/>
                <a:cs typeface="Times New Roman" panose="02020603050405020304" pitchFamily="18" charset="0"/>
              </a:rPr>
              <a:t>Официальный интернет-портал правовой информации </a:t>
            </a:r>
            <a:r>
              <a:rPr lang="ru-RU" dirty="0">
                <a:latin typeface="Times New Roman" panose="02020603050405020304" pitchFamily="18" charset="0"/>
                <a:cs typeface="Times New Roman" panose="02020603050405020304" pitchFamily="18" charset="0"/>
                <a:hlinkClick r:id="rId2" tooltip="&lt;div class=&quot;doc www&quot;&gt;&lt;span class=&quot;aligner&quot;&gt;&lt;div class=&quot;icon listDocWWW-16&quot;&gt;&lt;/div&gt;&lt;/span&gt;http://pravo.gov.ru&lt;/div&gt;"/>
              </a:rPr>
              <a:t>http://pravo.gov.ru</a:t>
            </a:r>
            <a:r>
              <a:rPr lang="ru-RU" dirty="0">
                <a:latin typeface="Times New Roman" panose="02020603050405020304" pitchFamily="18" charset="0"/>
                <a:cs typeface="Times New Roman" panose="02020603050405020304" pitchFamily="18" charset="0"/>
              </a:rPr>
              <a:t>, 18.08.2022</a:t>
            </a:r>
            <a:r>
              <a:rPr lang="ru-RU" dirty="0"/>
              <a:t/>
            </a:r>
            <a:br>
              <a:rPr lang="ru-RU" dirty="0"/>
            </a:br>
            <a:endParaRPr lang="ru-RU" dirty="0"/>
          </a:p>
          <a:p>
            <a:endParaRPr lang="ru-RU" dirty="0"/>
          </a:p>
        </p:txBody>
      </p:sp>
    </p:spTree>
    <p:extLst>
      <p:ext uri="{BB962C8B-B14F-4D97-AF65-F5344CB8AC3E}">
        <p14:creationId xmlns:p14="http://schemas.microsoft.com/office/powerpoint/2010/main" val="32185623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1800" b="1" dirty="0">
                <a:latin typeface="Times New Roman" panose="02020603050405020304" pitchFamily="18" charset="0"/>
                <a:cs typeface="Times New Roman" panose="02020603050405020304" pitchFamily="18" charset="0"/>
              </a:rPr>
              <a:t>ИСТОЧНИКИ ЭНЕРГЕТИЧЕСКОГО ПРАВА</a:t>
            </a:r>
            <a:br>
              <a:rPr lang="ru-RU" sz="1800" b="1" dirty="0">
                <a:latin typeface="Times New Roman" panose="02020603050405020304" pitchFamily="18" charset="0"/>
                <a:cs typeface="Times New Roman" panose="02020603050405020304" pitchFamily="18" charset="0"/>
              </a:rPr>
            </a:br>
            <a:r>
              <a:rPr lang="ru-RU" sz="1800" b="1" dirty="0">
                <a:latin typeface="Times New Roman" panose="02020603050405020304" pitchFamily="18" charset="0"/>
                <a:cs typeface="Times New Roman" panose="02020603050405020304" pitchFamily="18" charset="0"/>
              </a:rPr>
              <a:t>нормативные правовые акты</a:t>
            </a:r>
            <a:r>
              <a:rPr lang="ru-RU" sz="1800" b="1" dirty="0">
                <a:latin typeface="Times New Roman" panose="02020603050405020304" pitchFamily="18" charset="0"/>
                <a:cs typeface="Times New Roman" panose="02020603050405020304" pitchFamily="18" charset="0"/>
                <a:sym typeface="Symbol"/>
              </a:rPr>
              <a:t> Государственной корпорации по атомной  энергии «</a:t>
            </a:r>
            <a:r>
              <a:rPr lang="ru-RU" sz="1800" b="1" dirty="0" err="1">
                <a:latin typeface="Times New Roman" panose="02020603050405020304" pitchFamily="18" charset="0"/>
                <a:cs typeface="Times New Roman" panose="02020603050405020304" pitchFamily="18" charset="0"/>
                <a:sym typeface="Symbol"/>
              </a:rPr>
              <a:t>Росатом</a:t>
            </a:r>
            <a:r>
              <a:rPr lang="ru-RU" sz="1800" b="1" dirty="0">
                <a:latin typeface="Times New Roman" panose="02020603050405020304" pitchFamily="18" charset="0"/>
                <a:cs typeface="Times New Roman" panose="02020603050405020304" pitchFamily="18" charset="0"/>
                <a:sym typeface="Symbol"/>
              </a:rPr>
              <a:t>»</a:t>
            </a:r>
            <a:endParaRPr lang="ru-RU" sz="1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Приказ </a:t>
            </a:r>
            <a:r>
              <a:rPr lang="ru-RU" dirty="0" err="1">
                <a:latin typeface="Times New Roman" panose="02020603050405020304" pitchFamily="18" charset="0"/>
                <a:cs typeface="Times New Roman" panose="02020603050405020304" pitchFamily="18" charset="0"/>
              </a:rPr>
              <a:t>Госкорпорации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от 27.09.2017 N 1/27-НПА </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Об утверждении Порядка осуществления ведомственного контроля за обеспечением физической защиты ядерных материалов, ядерных установок и пунктов хранения ядерных материалов" </a:t>
            </a:r>
          </a:p>
          <a:p>
            <a:pPr algn="just"/>
            <a:r>
              <a:rPr lang="ru-RU" dirty="0">
                <a:latin typeface="Times New Roman" panose="02020603050405020304" pitchFamily="18" charset="0"/>
                <a:cs typeface="Times New Roman" panose="02020603050405020304" pitchFamily="18" charset="0"/>
              </a:rPr>
              <a:t>(Зарегистрировано в Минюсте России 18.12.2017 N 49283)</a:t>
            </a:r>
          </a:p>
          <a:p>
            <a:pPr algn="just"/>
            <a:r>
              <a:rPr lang="ru-RU" dirty="0">
                <a:latin typeface="Times New Roman" panose="02020603050405020304" pitchFamily="18" charset="0"/>
                <a:cs typeface="Times New Roman" panose="02020603050405020304" pitchFamily="18" charset="0"/>
              </a:rPr>
              <a:t>Официальный интернет-портал правовой информации </a:t>
            </a:r>
            <a:r>
              <a:rPr lang="ru-RU" dirty="0">
                <a:latin typeface="Times New Roman" panose="02020603050405020304" pitchFamily="18" charset="0"/>
                <a:cs typeface="Times New Roman" panose="02020603050405020304" pitchFamily="18" charset="0"/>
                <a:hlinkClick r:id="rId2" tooltip="&lt;div class=&quot;doc www&quot;&gt;&lt;span class=&quot;aligner&quot;&gt;&lt;div class=&quot;icon listDocWWW-16&quot;&gt;&lt;/div&gt;&lt;/span&gt;http://www.pravo.gov.ru&lt;/div&gt;"/>
              </a:rPr>
              <a:t>http://www.pravo.gov.ru</a:t>
            </a:r>
            <a:r>
              <a:rPr lang="ru-RU" dirty="0">
                <a:latin typeface="Times New Roman" panose="02020603050405020304" pitchFamily="18" charset="0"/>
                <a:cs typeface="Times New Roman" panose="02020603050405020304" pitchFamily="18" charset="0"/>
              </a:rPr>
              <a:t>, 19.12.2017</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r>
              <a:rPr lang="ru-RU" dirty="0"/>
              <a:t> </a:t>
            </a:r>
          </a:p>
          <a:p>
            <a:endParaRPr lang="ru-RU" dirty="0"/>
          </a:p>
        </p:txBody>
      </p:sp>
    </p:spTree>
    <p:extLst>
      <p:ext uri="{BB962C8B-B14F-4D97-AF65-F5344CB8AC3E}">
        <p14:creationId xmlns:p14="http://schemas.microsoft.com/office/powerpoint/2010/main" val="34918246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200" b="1" dirty="0">
                <a:latin typeface="Times New Roman" panose="02020603050405020304" pitchFamily="18" charset="0"/>
                <a:cs typeface="Times New Roman" panose="02020603050405020304" pitchFamily="18" charset="0"/>
              </a:rPr>
              <a:t>ИСТОЧНИКИ ЭНЕРГЕТИЧЕСКОГО ПРАВА</a:t>
            </a:r>
            <a:br>
              <a:rPr lang="ru-RU" sz="2200" b="1" dirty="0">
                <a:latin typeface="Times New Roman" panose="02020603050405020304" pitchFamily="18" charset="0"/>
                <a:cs typeface="Times New Roman" panose="02020603050405020304" pitchFamily="18" charset="0"/>
              </a:rPr>
            </a:br>
            <a:r>
              <a:rPr lang="ru-RU" sz="2200" b="1" dirty="0">
                <a:latin typeface="Times New Roman" panose="02020603050405020304" pitchFamily="18" charset="0"/>
                <a:cs typeface="Times New Roman" panose="02020603050405020304" pitchFamily="18" charset="0"/>
              </a:rPr>
              <a:t>нормативные правовые акты</a:t>
            </a:r>
            <a:r>
              <a:rPr lang="ru-RU" sz="2200" b="1" dirty="0">
                <a:latin typeface="Times New Roman" panose="02020603050405020304" pitchFamily="18" charset="0"/>
                <a:cs typeface="Times New Roman" panose="02020603050405020304" pitchFamily="18" charset="0"/>
                <a:sym typeface="Symbol"/>
              </a:rPr>
              <a:t> Государственной корпорации по атомной  энергии «</a:t>
            </a:r>
            <a:r>
              <a:rPr lang="ru-RU" sz="2200" b="1" dirty="0" err="1">
                <a:latin typeface="Times New Roman" panose="02020603050405020304" pitchFamily="18" charset="0"/>
                <a:cs typeface="Times New Roman" panose="02020603050405020304" pitchFamily="18" charset="0"/>
                <a:sym typeface="Symbol"/>
              </a:rPr>
              <a:t>Росатом</a:t>
            </a:r>
            <a:r>
              <a:rPr lang="ru-RU" sz="2200" b="1" dirty="0">
                <a:latin typeface="Times New Roman" panose="02020603050405020304" pitchFamily="18" charset="0"/>
                <a:cs typeface="Times New Roman" panose="02020603050405020304" pitchFamily="18" charset="0"/>
                <a:sym typeface="Symbol"/>
              </a:rPr>
              <a:t>»</a:t>
            </a:r>
            <a:endParaRPr lang="ru-RU" sz="22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marL="0" indent="0" algn="just">
              <a:buNone/>
            </a:pPr>
            <a:r>
              <a:rPr lang="ru-RU" dirty="0">
                <a:latin typeface="Times New Roman" panose="02020603050405020304" pitchFamily="18" charset="0"/>
                <a:cs typeface="Times New Roman" panose="02020603050405020304" pitchFamily="18" charset="0"/>
              </a:rPr>
              <a:t>См., например: Приказ </a:t>
            </a:r>
            <a:r>
              <a:rPr lang="ru-RU" dirty="0" err="1">
                <a:latin typeface="Times New Roman" panose="02020603050405020304" pitchFamily="18" charset="0"/>
                <a:cs typeface="Times New Roman" panose="02020603050405020304" pitchFamily="18" charset="0"/>
              </a:rPr>
              <a:t>Госкорпорации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от 04.05.2022 N 1/12-НПА «О утверждении Порядка организации и осуществления федерального государственного строительного надзора при строительстве, реконструкции объектов федеральных ядерных организаций»</a:t>
            </a:r>
            <a:r>
              <a:rPr lang="en-U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Зарегистрировано в Минюсте России 29.06.2022 N 69065,  Опубликован: Официальный интернет-портал правовой информации </a:t>
            </a:r>
            <a:r>
              <a:rPr lang="ru-RU" dirty="0">
                <a:latin typeface="Times New Roman" panose="02020603050405020304" pitchFamily="18" charset="0"/>
                <a:cs typeface="Times New Roman" panose="02020603050405020304" pitchFamily="18" charset="0"/>
                <a:hlinkClick r:id="rId2" tooltip="&lt;div class=&quot;doc www&quot;&gt;&lt;span class=&quot;aligner&quot;&gt;&lt;div class=&quot;icon listDocWWW-16&quot;&gt;&lt;/div&gt;&lt;/span&gt;http://pravo.gov.ru&lt;/div&gt;"/>
              </a:rPr>
              <a:t>http://pravo.gov.ru</a:t>
            </a:r>
            <a:r>
              <a:rPr lang="ru-RU" dirty="0">
                <a:latin typeface="Times New Roman" panose="02020603050405020304" pitchFamily="18" charset="0"/>
                <a:cs typeface="Times New Roman" panose="02020603050405020304" pitchFamily="18" charset="0"/>
              </a:rPr>
              <a:t>, 29.06.2022 ;</a:t>
            </a:r>
          </a:p>
          <a:p>
            <a:pPr marL="0" indent="0" algn="just">
              <a:buNone/>
            </a:pPr>
            <a:r>
              <a:rPr lang="ru-RU" dirty="0">
                <a:latin typeface="Times New Roman" panose="02020603050405020304" pitchFamily="18" charset="0"/>
                <a:cs typeface="Times New Roman" panose="02020603050405020304" pitchFamily="18" charset="0"/>
              </a:rPr>
              <a:t>	</a:t>
            </a:r>
          </a:p>
          <a:p>
            <a:pPr marL="0" indent="0" algn="just">
              <a:buNone/>
            </a:pPr>
            <a:r>
              <a:rPr lang="ru-RU" dirty="0">
                <a:latin typeface="Times New Roman" panose="02020603050405020304" pitchFamily="18" charset="0"/>
                <a:cs typeface="Times New Roman" panose="02020603050405020304" pitchFamily="18" charset="0"/>
              </a:rPr>
              <a:t>	и др.</a:t>
            </a:r>
          </a:p>
          <a:p>
            <a:endParaRPr lang="ru-RU" dirty="0"/>
          </a:p>
        </p:txBody>
      </p:sp>
    </p:spTree>
    <p:extLst>
      <p:ext uri="{BB962C8B-B14F-4D97-AF65-F5344CB8AC3E}">
        <p14:creationId xmlns:p14="http://schemas.microsoft.com/office/powerpoint/2010/main" val="12907886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ru-RU" sz="2800" b="1" dirty="0">
                <a:latin typeface="Times New Roman" panose="02020603050405020304" pitchFamily="18" charset="0"/>
                <a:cs typeface="Times New Roman" panose="02020603050405020304" pitchFamily="18" charset="0"/>
              </a:rPr>
              <a:t>ИСТОЧНИКИ ЭНЕРГЕТИЧЕСКОГО ПРАВА</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международные договоры</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marL="0" indent="0" algn="just">
              <a:buNone/>
            </a:pPr>
            <a:r>
              <a:rPr lang="ru-RU" sz="1400" dirty="0">
                <a:latin typeface="Times New Roman" panose="02020603050405020304" pitchFamily="18" charset="0"/>
                <a:cs typeface="Times New Roman" panose="02020603050405020304" pitchFamily="18" charset="0"/>
              </a:rPr>
              <a:t>●	</a:t>
            </a:r>
            <a:r>
              <a:rPr lang="ru-RU" sz="1600" b="1" dirty="0">
                <a:latin typeface="Times New Roman" panose="02020603050405020304" pitchFamily="18" charset="0"/>
                <a:cs typeface="Times New Roman" panose="02020603050405020304" pitchFamily="18" charset="0"/>
              </a:rPr>
              <a:t>Международные договоры являются источником энергетического права. Для энергетической сферы характерно использование всех предусмотренных Федеральным законом «О международных договорах Российской Федерации» разновидностей международных договорах:</a:t>
            </a:r>
          </a:p>
          <a:p>
            <a:pPr marL="0" indent="0" algn="just">
              <a:buNone/>
            </a:pPr>
            <a:endParaRPr lang="ru-RU" sz="1600" b="1" dirty="0">
              <a:latin typeface="Times New Roman" panose="02020603050405020304" pitchFamily="18" charset="0"/>
              <a:cs typeface="Times New Roman" panose="02020603050405020304" pitchFamily="18" charset="0"/>
            </a:endParaRPr>
          </a:p>
          <a:p>
            <a:pPr algn="just">
              <a:buAutoNum type="arabicParenBoth"/>
            </a:pPr>
            <a:r>
              <a:rPr lang="ru-RU" sz="1600" dirty="0">
                <a:latin typeface="Times New Roman" panose="02020603050405020304" pitchFamily="18" charset="0"/>
                <a:cs typeface="Times New Roman" panose="02020603050405020304" pitchFamily="18" charset="0"/>
              </a:rPr>
              <a:t>межгосударственные договоры — международные договоры, которые заключаются с иностранными государствами, а также международными организациями и иными образованиями от имени Российской Федерации; </a:t>
            </a:r>
          </a:p>
          <a:p>
            <a:pPr algn="just">
              <a:buAutoNum type="arabicParenBoth"/>
            </a:pPr>
            <a:r>
              <a:rPr lang="ru-RU" sz="1600" dirty="0">
                <a:latin typeface="Times New Roman" panose="02020603050405020304" pitchFamily="18" charset="0"/>
                <a:cs typeface="Times New Roman" panose="02020603050405020304" pitchFamily="18" charset="0"/>
              </a:rPr>
              <a:t> межправительственные договоры — международные договоры, которые заключаются с иностранными государствами, а также международными организациями и иными образованиями от имени Правительства Российской Федерации; </a:t>
            </a:r>
          </a:p>
          <a:p>
            <a:pPr algn="just">
              <a:buAutoNum type="arabicParenBoth"/>
            </a:pPr>
            <a:r>
              <a:rPr lang="ru-RU" sz="1600" dirty="0">
                <a:latin typeface="Times New Roman" panose="02020603050405020304" pitchFamily="18" charset="0"/>
                <a:cs typeface="Times New Roman" panose="02020603050405020304" pitchFamily="18" charset="0"/>
              </a:rPr>
              <a:t> договоры межведомственного характера — международные договоры, которые заключаются с иностранными государствами, а также международными организациями и иными образованиями от имени федеральных органов исполнительной власти или уполномоченных организаций.</a:t>
            </a:r>
          </a:p>
          <a:p>
            <a:pPr marL="0" indent="0" algn="just">
              <a:buNone/>
            </a:pPr>
            <a:r>
              <a:rPr lang="ru-RU" sz="1600" b="1" dirty="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6304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ru-RU" sz="2800" b="1" dirty="0">
                <a:latin typeface="Times New Roman" panose="02020603050405020304" pitchFamily="18" charset="0"/>
                <a:cs typeface="Times New Roman" panose="02020603050405020304" pitchFamily="18" charset="0"/>
              </a:rPr>
              <a:t>ИСТОЧНИКИ ЭНЕРГЕТИЧЕСКОГО ПРАВА</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международные договоры</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marL="0" indent="0" algn="just">
              <a:buNone/>
            </a:pPr>
            <a:r>
              <a:rPr lang="ru-RU" dirty="0">
                <a:latin typeface="Times New Roman" panose="02020603050405020304" pitchFamily="18" charset="0"/>
                <a:cs typeface="Times New Roman" panose="02020603050405020304" pitchFamily="18" charset="0"/>
              </a:rPr>
              <a:t>Из межгосударственных договоров целесообразно отметить, в том числе: </a:t>
            </a:r>
          </a:p>
          <a:p>
            <a:pPr marL="0" indent="0" algn="just">
              <a:buNone/>
            </a:pPr>
            <a:r>
              <a:rPr lang="ru-RU" dirty="0">
                <a:latin typeface="Times New Roman"/>
                <a:cs typeface="Times New Roman"/>
              </a:rPr>
              <a:t>►</a:t>
            </a:r>
            <a:r>
              <a:rPr lang="ru-RU" dirty="0">
                <a:latin typeface="Times New Roman" panose="02020603050405020304" pitchFamily="18" charset="0"/>
                <a:cs typeface="Times New Roman" panose="02020603050405020304" pitchFamily="18" charset="0"/>
              </a:rPr>
              <a:t>Венскую конвенцию о международной купле-продаже товаров 1980 года; </a:t>
            </a:r>
          </a:p>
          <a:p>
            <a:pPr marL="0" indent="0" algn="just">
              <a:buNone/>
            </a:pPr>
            <a:r>
              <a:rPr lang="ru-RU" b="1" dirty="0">
                <a:latin typeface="Times New Roman"/>
                <a:cs typeface="Times New Roman"/>
              </a:rPr>
              <a:t>► </a:t>
            </a:r>
            <a:r>
              <a:rPr lang="ru-RU" dirty="0">
                <a:latin typeface="Times New Roman" panose="02020603050405020304" pitchFamily="18" charset="0"/>
                <a:cs typeface="Times New Roman" panose="02020603050405020304" pitchFamily="18" charset="0"/>
              </a:rPr>
              <a:t>Конвенцию от 22.06.1993 о предотвращении крупных промышленных аварий; </a:t>
            </a:r>
          </a:p>
          <a:p>
            <a:pPr marL="0" indent="0" algn="just">
              <a:buNone/>
            </a:pPr>
            <a:r>
              <a:rPr lang="ru-RU" b="1" dirty="0">
                <a:latin typeface="Times New Roman"/>
                <a:cs typeface="Times New Roman"/>
              </a:rPr>
              <a:t>► </a:t>
            </a:r>
            <a:r>
              <a:rPr lang="ru-RU" dirty="0">
                <a:latin typeface="Times New Roman" panose="02020603050405020304" pitchFamily="18" charset="0"/>
                <a:cs typeface="Times New Roman" panose="02020603050405020304" pitchFamily="18" charset="0"/>
              </a:rPr>
              <a:t>Рамочную конвенцию Организации Объединенных Наций об изменении климата;  </a:t>
            </a:r>
          </a:p>
          <a:p>
            <a:pPr marL="0" indent="0" algn="just">
              <a:buNone/>
            </a:pPr>
            <a:r>
              <a:rPr lang="ru-RU" b="1" dirty="0">
                <a:latin typeface="Times New Roman"/>
                <a:cs typeface="Times New Roman"/>
              </a:rPr>
              <a:t>► </a:t>
            </a:r>
            <a:r>
              <a:rPr lang="ru-RU" dirty="0">
                <a:latin typeface="Times New Roman" panose="02020603050405020304" pitchFamily="18" charset="0"/>
                <a:cs typeface="Times New Roman" panose="02020603050405020304" pitchFamily="18" charset="0"/>
              </a:rPr>
              <a:t>Парижское соглашении (по климату) 2015 года;</a:t>
            </a:r>
          </a:p>
          <a:p>
            <a:pPr marL="0" indent="0" algn="just">
              <a:buNone/>
            </a:pPr>
            <a:endParaRPr lang="ru-RU"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 </a:t>
            </a:r>
            <a:r>
              <a:rPr lang="ru-RU" b="1" dirty="0">
                <a:latin typeface="Times New Roman"/>
                <a:cs typeface="Times New Roman"/>
              </a:rPr>
              <a:t>► </a:t>
            </a:r>
            <a:r>
              <a:rPr lang="ru-RU" dirty="0">
                <a:latin typeface="Times New Roman" panose="02020603050405020304" pitchFamily="18" charset="0"/>
                <a:cs typeface="Times New Roman" panose="02020603050405020304" pitchFamily="18" charset="0"/>
              </a:rPr>
              <a:t>Договор о Евразийском экономическом союзе и др. </a:t>
            </a:r>
          </a:p>
          <a:p>
            <a:pPr marL="0" indent="0" algn="just">
              <a:buNone/>
            </a:pPr>
            <a:r>
              <a:rPr lang="ru-RU" dirty="0">
                <a:latin typeface="Times New Roman"/>
                <a:cs typeface="Times New Roman"/>
              </a:rPr>
              <a:t>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1086566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ru-RU" sz="2800" b="1" dirty="0">
                <a:latin typeface="Times New Roman" panose="02020603050405020304" pitchFamily="18" charset="0"/>
                <a:cs typeface="Times New Roman" panose="02020603050405020304" pitchFamily="18" charset="0"/>
              </a:rPr>
              <a:t>ИСТОЧНИКИ ЭНЕРГЕТИЧЕСКОГО ПРАВА</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международные договоры</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pPr marL="0" indent="0" algn="just">
              <a:buNone/>
            </a:pPr>
            <a:r>
              <a:rPr lang="ru-RU" dirty="0">
                <a:latin typeface="Times New Roman" panose="02020603050405020304" pitchFamily="18" charset="0"/>
                <a:cs typeface="Times New Roman" panose="02020603050405020304" pitchFamily="18" charset="0"/>
              </a:rPr>
              <a:t>	На сегодняшний день международно-правовое регулирование в сфере  энергетики продолжает развиваться преимущественно на региональном и отраслевом уровнях. Наибольшее количество международных соглашений принято в области использования атомной энергии. </a:t>
            </a:r>
          </a:p>
          <a:p>
            <a:endParaRPr lang="ru-RU" dirty="0"/>
          </a:p>
          <a:p>
            <a:endParaRPr lang="ru-RU" dirty="0"/>
          </a:p>
        </p:txBody>
      </p:sp>
    </p:spTree>
    <p:extLst>
      <p:ext uri="{BB962C8B-B14F-4D97-AF65-F5344CB8AC3E}">
        <p14:creationId xmlns:p14="http://schemas.microsoft.com/office/powerpoint/2010/main" val="10732994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normAutofit/>
          </a:bodyPr>
          <a:lstStyle/>
          <a:p>
            <a:r>
              <a:rPr lang="ru-RU" sz="2800" b="1" dirty="0">
                <a:latin typeface="Times New Roman" panose="02020603050405020304" pitchFamily="18" charset="0"/>
                <a:cs typeface="Times New Roman" panose="02020603050405020304" pitchFamily="18" charset="0"/>
              </a:rPr>
              <a:t>ИСТОЧНИКИ ЭНЕРГЕТИЧЕСКОГО ПРАВА</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международные договоры</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algn="just"/>
            <a:r>
              <a:rPr lang="ru-RU" sz="2400" dirty="0">
                <a:latin typeface="Times New Roman" panose="02020603050405020304" pitchFamily="18" charset="0"/>
                <a:cs typeface="Times New Roman" panose="02020603050405020304" pitchFamily="18" charset="0"/>
              </a:rPr>
              <a:t>►</a:t>
            </a:r>
            <a:r>
              <a:rPr lang="ru-RU" sz="2400" b="1" dirty="0">
                <a:latin typeface="Times New Roman" panose="02020603050405020304" pitchFamily="18" charset="0"/>
                <a:cs typeface="Times New Roman" panose="02020603050405020304" pitchFamily="18" charset="0"/>
              </a:rPr>
              <a:t>Венская конвенция о гражданской ответственности за ядерный ущерб</a:t>
            </a:r>
            <a:r>
              <a:rPr lang="ru-RU" sz="2400" dirty="0">
                <a:latin typeface="Times New Roman" panose="02020603050405020304" pitchFamily="18" charset="0"/>
                <a:cs typeface="Times New Roman" panose="02020603050405020304" pitchFamily="18" charset="0"/>
              </a:rPr>
              <a:t>.</a:t>
            </a: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Вена, 21 мая 1963 года</a:t>
            </a:r>
            <a:r>
              <a:rPr lang="en-US" sz="2400" b="1"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Бюллетень международных договоров. 2005. № 11.</a:t>
            </a:r>
          </a:p>
          <a:p>
            <a:pPr algn="just"/>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Конвенция о физической защите ядерного материала</a:t>
            </a:r>
            <a:r>
              <a:rPr lang="ru-RU" sz="2400" dirty="0">
                <a:latin typeface="Times New Roman" panose="02020603050405020304" pitchFamily="18" charset="0"/>
                <a:cs typeface="Times New Roman" panose="02020603050405020304" pitchFamily="18" charset="0"/>
              </a:rPr>
              <a:t>.</a:t>
            </a: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Вена, 26 октября 1979 года</a:t>
            </a:r>
            <a:r>
              <a:rPr lang="en-US" sz="2400"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Ведомости Верховного Совета СССР.1987.№ 18.  </a:t>
            </a:r>
          </a:p>
          <a:p>
            <a:pPr algn="just"/>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Конвенция о ядерной безопасности</a:t>
            </a:r>
            <a:r>
              <a:rPr lang="ru-RU" sz="2400" dirty="0">
                <a:latin typeface="Times New Roman" panose="02020603050405020304" pitchFamily="18" charset="0"/>
                <a:cs typeface="Times New Roman" panose="02020603050405020304" pitchFamily="18" charset="0"/>
              </a:rPr>
              <a:t>.</a:t>
            </a: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Вена, 17 июня 1994 года</a:t>
            </a:r>
            <a:r>
              <a:rPr lang="en-US" sz="2400"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Бюллетень международных договоров.2007. № 9. </a:t>
            </a:r>
          </a:p>
        </p:txBody>
      </p:sp>
    </p:spTree>
    <p:extLst>
      <p:ext uri="{BB962C8B-B14F-4D97-AF65-F5344CB8AC3E}">
        <p14:creationId xmlns:p14="http://schemas.microsoft.com/office/powerpoint/2010/main" val="17983789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ИСТОЧНИКИ ЭНЕРГЕТИЧЕСКОГО ПРАВА</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международные договоры</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Конвенция об оперативном оповещении о ядерных авариях</a:t>
            </a:r>
            <a:r>
              <a:rPr lang="en-U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Вена, 26 сентября 1986 года</a:t>
            </a:r>
            <a:r>
              <a:rPr lang="en-US"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Ведомости ВС СССР. 16 марта 1988 г. N 11. Ст. 168. </a:t>
            </a:r>
          </a:p>
          <a:p>
            <a:pPr algn="just"/>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Конвенция о помощи в случае ядерной или радиационной аварийной ситуации</a:t>
            </a:r>
            <a:r>
              <a:rPr lang="en-US" b="1" dirty="0">
                <a:latin typeface="Times New Roman" panose="02020603050405020304" pitchFamily="18" charset="0"/>
                <a:cs typeface="Times New Roman" panose="02020603050405020304" pitchFamily="18" charset="0"/>
              </a:rPr>
              <a:t>.</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Вена, 26 сентября 1986 года</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Безопасность населения, территорий и хоз.объектов.Норм.период.изд.1987</a:t>
            </a:r>
          </a:p>
          <a:p>
            <a:pPr algn="just"/>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Объединенная конвенция о безопасности обращения с отработавшим топливом и о безопасности обращения с радиоактивными отходами</a:t>
            </a:r>
            <a:r>
              <a:rPr lang="ru-RU" dirty="0">
                <a:latin typeface="Times New Roman" panose="02020603050405020304" pitchFamily="18" charset="0"/>
                <a:cs typeface="Times New Roman" panose="02020603050405020304" pitchFamily="18" charset="0"/>
              </a:rPr>
              <a:t>.</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Вена, 5 сентября 1997 года </a:t>
            </a:r>
            <a:r>
              <a:rPr lang="en-U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Бюллетень международных договоров. 2006. № 8. </a:t>
            </a:r>
          </a:p>
          <a:p>
            <a:endParaRPr lang="ru-RU" dirty="0"/>
          </a:p>
        </p:txBody>
      </p:sp>
    </p:spTree>
    <p:extLst>
      <p:ext uri="{BB962C8B-B14F-4D97-AF65-F5344CB8AC3E}">
        <p14:creationId xmlns:p14="http://schemas.microsoft.com/office/powerpoint/2010/main" val="37730005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800" b="1" dirty="0">
                <a:latin typeface="Times New Roman" panose="02020603050405020304" pitchFamily="18" charset="0"/>
                <a:cs typeface="Times New Roman" panose="02020603050405020304" pitchFamily="18" charset="0"/>
              </a:rPr>
              <a:t>ИСТОЧНИКИ ЭНЕРГЕТИЧЕСКОГО ПРАВА</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международные договоры</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marL="0" indent="0" algn="just">
              <a:buNone/>
            </a:pPr>
            <a:r>
              <a:rPr lang="ru-RU" dirty="0">
                <a:latin typeface="Times New Roman"/>
                <a:cs typeface="Times New Roman"/>
              </a:rPr>
              <a:t>Также хотелось бы остановиться на межправительственных соглашениях в сфере энергетики.</a:t>
            </a:r>
          </a:p>
          <a:p>
            <a:pPr marL="0" indent="0" algn="just">
              <a:buNone/>
            </a:pPr>
            <a:r>
              <a:rPr lang="ru-RU" dirty="0">
                <a:latin typeface="Times New Roman"/>
                <a:cs typeface="Times New Roman"/>
              </a:rPr>
              <a:t>► </a:t>
            </a:r>
            <a:r>
              <a:rPr lang="ru-RU" dirty="0">
                <a:latin typeface="Times New Roman" panose="02020603050405020304" pitchFamily="18" charset="0"/>
                <a:cs typeface="Times New Roman" panose="02020603050405020304" pitchFamily="18" charset="0"/>
              </a:rPr>
              <a:t>Заключено значительное количество межправительственных соглашений в сфере энергетики. </a:t>
            </a:r>
          </a:p>
          <a:p>
            <a:pPr marL="0" indent="0" algn="just">
              <a:buNone/>
            </a:pPr>
            <a:r>
              <a:rPr lang="ru-RU" dirty="0">
                <a:latin typeface="Times New Roman" panose="02020603050405020304" pitchFamily="18" charset="0"/>
                <a:cs typeface="Times New Roman" panose="02020603050405020304" pitchFamily="18" charset="0"/>
              </a:rPr>
              <a:t>	См., напр.: </a:t>
            </a:r>
            <a:r>
              <a:rPr lang="ru-RU" b="1" dirty="0">
                <a:latin typeface="Times New Roman" panose="02020603050405020304" pitchFamily="18" charset="0"/>
                <a:cs typeface="Times New Roman" panose="02020603050405020304" pitchFamily="18" charset="0"/>
              </a:rPr>
              <a:t>Соглашение между Правительством Российской Федерации и Правительством Турецкой Республики по проекту газопровода "Турецкий поток</a:t>
            </a:r>
            <a:r>
              <a:rPr lang="ru-RU" dirty="0">
                <a:latin typeface="Times New Roman" panose="02020603050405020304" pitchFamily="18" charset="0"/>
                <a:cs typeface="Times New Roman" panose="02020603050405020304" pitchFamily="18" charset="0"/>
              </a:rPr>
              <a:t>»;</a:t>
            </a:r>
          </a:p>
          <a:p>
            <a:pPr marL="0" indent="0" algn="just">
              <a:buNone/>
            </a:pP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Соглашение между Правительством Российской Федерации и Правительством Турецкой Республики о сотрудничестве в сфере строительства и эксплуатации атомной электростанции на площадке "</a:t>
            </a:r>
            <a:r>
              <a:rPr lang="ru-RU" b="1" dirty="0" err="1">
                <a:latin typeface="Times New Roman" panose="02020603050405020304" pitchFamily="18" charset="0"/>
                <a:cs typeface="Times New Roman" panose="02020603050405020304" pitchFamily="18" charset="0"/>
              </a:rPr>
              <a:t>Аккую</a:t>
            </a:r>
            <a:r>
              <a:rPr lang="ru-RU" b="1" dirty="0">
                <a:latin typeface="Times New Roman" panose="02020603050405020304" pitchFamily="18" charset="0"/>
                <a:cs typeface="Times New Roman" panose="02020603050405020304" pitchFamily="18" charset="0"/>
              </a:rPr>
              <a:t>" в Турецкой Республике </a:t>
            </a:r>
            <a:r>
              <a:rPr lang="ru-RU" dirty="0">
                <a:latin typeface="Times New Roman" panose="02020603050405020304" pitchFamily="18" charset="0"/>
                <a:cs typeface="Times New Roman" panose="02020603050405020304" pitchFamily="18" charset="0"/>
              </a:rPr>
              <a:t>и др.</a:t>
            </a:r>
          </a:p>
          <a:p>
            <a:pPr marL="0" indent="0" algn="just">
              <a:buNone/>
            </a:pPr>
            <a:r>
              <a:rPr lang="ru-RU" dirty="0">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1492632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Понятие и история формирования энергетического права</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342900" lvl="1" indent="-342900" algn="just">
              <a:buFont typeface="Arial" panose="020B0604020202020204" pitchFamily="34" charset="0"/>
              <a:buChar char="•"/>
            </a:pPr>
            <a:r>
              <a:rPr lang="ru-RU" sz="2000"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Энергетическое право – отрасль права, объединяющая правовые нормы, регулирующие общественные отношения (как частноправовые, так и публично-правовые), возникающие в связи с добычей, производством, поставкой, переработкой, транспортировкой, передачей, хранением энергетических ресурсов, поставкой, эксплуатацией энергетического оборудования, проектированием, строительством, эксплуатацией, модернизацией энергетических объектов.</a:t>
            </a:r>
          </a:p>
          <a:p>
            <a:endParaRPr lang="ru-RU" dirty="0"/>
          </a:p>
        </p:txBody>
      </p:sp>
    </p:spTree>
    <p:extLst>
      <p:ext uri="{BB962C8B-B14F-4D97-AF65-F5344CB8AC3E}">
        <p14:creationId xmlns:p14="http://schemas.microsoft.com/office/powerpoint/2010/main" val="14987612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0">
            <a:schemeClr val="accent3"/>
          </a:lnRef>
          <a:fillRef idx="3">
            <a:schemeClr val="accent3"/>
          </a:fillRef>
          <a:effectRef idx="3">
            <a:schemeClr val="accent3"/>
          </a:effectRef>
          <a:fontRef idx="minor">
            <a:schemeClr val="lt1"/>
          </a:fontRef>
        </p:style>
        <p:txBody>
          <a:bodyPr>
            <a:normAutofit/>
          </a:bodyPr>
          <a:lstStyle/>
          <a:p>
            <a:r>
              <a:rPr lang="ru-RU" sz="2400" b="1" dirty="0">
                <a:solidFill>
                  <a:schemeClr val="tx1"/>
                </a:solidFill>
                <a:latin typeface="Times New Roman" panose="02020603050405020304" pitchFamily="18" charset="0"/>
                <a:cs typeface="Times New Roman" panose="02020603050405020304" pitchFamily="18" charset="0"/>
              </a:rPr>
              <a:t>ИСТОЧНИКИ ЭНЕРГЕТИЧЕСКОГО ПРАВА</a:t>
            </a:r>
            <a:r>
              <a:rPr lang="ru-RU" sz="2000" b="1" dirty="0">
                <a:solidFill>
                  <a:schemeClr val="tx1"/>
                </a:solidFill>
                <a:latin typeface="Times New Roman" panose="02020603050405020304" pitchFamily="18" charset="0"/>
                <a:cs typeface="Times New Roman" panose="02020603050405020304" pitchFamily="18" charset="0"/>
              </a:rPr>
              <a:t/>
            </a:r>
            <a:br>
              <a:rPr lang="ru-RU" sz="2000" b="1" dirty="0">
                <a:solidFill>
                  <a:schemeClr val="tx1"/>
                </a:solidFill>
                <a:latin typeface="Times New Roman" panose="02020603050405020304" pitchFamily="18" charset="0"/>
                <a:cs typeface="Times New Roman" panose="02020603050405020304" pitchFamily="18" charset="0"/>
              </a:rPr>
            </a:br>
            <a:r>
              <a:rPr lang="ru-RU" sz="1800" b="1" dirty="0">
                <a:solidFill>
                  <a:schemeClr val="tx1"/>
                </a:solidFill>
                <a:latin typeface="Times New Roman" panose="02020603050405020304" pitchFamily="18" charset="0"/>
                <a:cs typeface="Times New Roman" panose="02020603050405020304" pitchFamily="18" charset="0"/>
              </a:rPr>
              <a:t>ОБЫЧАИ</a:t>
            </a:r>
            <a:r>
              <a:rPr lang="ru-RU" sz="1800" b="1" dirty="0">
                <a:latin typeface="Times New Roman" panose="02020603050405020304" pitchFamily="18" charset="0"/>
                <a:cs typeface="Times New Roman" panose="02020603050405020304" pitchFamily="18" charset="0"/>
              </a:rPr>
              <a:t/>
            </a:r>
            <a:br>
              <a:rPr lang="ru-RU" sz="1800" b="1" dirty="0">
                <a:latin typeface="Times New Roman" panose="02020603050405020304" pitchFamily="18" charset="0"/>
                <a:cs typeface="Times New Roman" panose="02020603050405020304" pitchFamily="18" charset="0"/>
              </a:rPr>
            </a:br>
            <a:endParaRPr lang="ru-RU" sz="1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pPr marL="0" indent="0" algn="just">
              <a:buNone/>
            </a:pPr>
            <a:r>
              <a:rPr lang="ru-RU" sz="9600" b="1" dirty="0">
                <a:latin typeface="Times New Roman" panose="02020603050405020304" pitchFamily="18" charset="0"/>
                <a:cs typeface="Times New Roman" panose="02020603050405020304" pitchFamily="18" charset="0"/>
              </a:rPr>
              <a:t>Обычаи также являются источником энергетического права.</a:t>
            </a:r>
          </a:p>
          <a:p>
            <a:pPr marL="0" indent="0" algn="just">
              <a:buNone/>
            </a:pPr>
            <a:r>
              <a:rPr lang="ru-RU" sz="9600" dirty="0">
                <a:latin typeface="Times New Roman" panose="02020603050405020304" pitchFamily="18" charset="0"/>
                <a:cs typeface="Times New Roman" panose="02020603050405020304" pitchFamily="18" charset="0"/>
              </a:rPr>
              <a:t>Исторически правовой обычай как источник права предшествует всем другим источникам права. Значение обычая как источника права нельзя недооценивать, несмотря на большое количество принимаемых законов и других нормативно-правовых актов.</a:t>
            </a:r>
          </a:p>
          <a:p>
            <a:pPr marL="0" indent="0" algn="just">
              <a:buNone/>
            </a:pPr>
            <a:r>
              <a:rPr lang="ru-RU" sz="9600" dirty="0">
                <a:latin typeface="Times New Roman" panose="02020603050405020304" pitchFamily="18" charset="0"/>
                <a:cs typeface="Times New Roman" panose="02020603050405020304" pitchFamily="18" charset="0"/>
              </a:rPr>
              <a:t>	Контрагентами  в сфере энергетики в зависимости от предмета договора, естественно, характерно использование, например, </a:t>
            </a:r>
            <a:r>
              <a:rPr lang="ru-RU" sz="9600" b="1" dirty="0">
                <a:latin typeface="Times New Roman" panose="02020603050405020304" pitchFamily="18" charset="0"/>
                <a:cs typeface="Times New Roman" panose="02020603050405020304" pitchFamily="18" charset="0"/>
              </a:rPr>
              <a:t>обычаев – условий поставок</a:t>
            </a:r>
            <a:r>
              <a:rPr lang="ru-RU" sz="9600" dirty="0">
                <a:latin typeface="Times New Roman" panose="02020603050405020304" pitchFamily="18" charset="0"/>
                <a:cs typeface="Times New Roman" panose="02020603050405020304" pitchFamily="18" charset="0"/>
              </a:rPr>
              <a:t>, которые нашли отражение в </a:t>
            </a:r>
            <a:r>
              <a:rPr lang="ru-RU" sz="9600" b="1" dirty="0">
                <a:latin typeface="Times New Roman" panose="02020603050405020304" pitchFamily="18" charset="0"/>
                <a:cs typeface="Times New Roman" panose="02020603050405020304" pitchFamily="18" charset="0"/>
              </a:rPr>
              <a:t>ИНКОТЕРМС</a:t>
            </a:r>
            <a:r>
              <a:rPr lang="ru-RU" sz="9600" dirty="0">
                <a:latin typeface="Times New Roman" panose="02020603050405020304" pitchFamily="18" charset="0"/>
                <a:cs typeface="Times New Roman" panose="02020603050405020304" pitchFamily="18" charset="0"/>
              </a:rPr>
              <a:t>, а также </a:t>
            </a:r>
            <a:r>
              <a:rPr lang="ru-RU" sz="9600" b="1" dirty="0">
                <a:latin typeface="Times New Roman" panose="02020603050405020304" pitchFamily="18" charset="0"/>
                <a:cs typeface="Times New Roman" panose="02020603050405020304" pitchFamily="18" charset="0"/>
              </a:rPr>
              <a:t>обычаев – условий строительства</a:t>
            </a:r>
            <a:r>
              <a:rPr lang="ru-RU" sz="9600" dirty="0">
                <a:latin typeface="Times New Roman" panose="02020603050405020304" pitchFamily="18" charset="0"/>
                <a:cs typeface="Times New Roman" panose="02020603050405020304" pitchFamily="18" charset="0"/>
              </a:rPr>
              <a:t>, нашедших отражение в проформах </a:t>
            </a:r>
            <a:r>
              <a:rPr lang="ru-RU" sz="9600" b="1" dirty="0">
                <a:latin typeface="Times New Roman" panose="02020603050405020304" pitchFamily="18" charset="0"/>
                <a:cs typeface="Times New Roman" panose="02020603050405020304" pitchFamily="18" charset="0"/>
              </a:rPr>
              <a:t>ФИДИК</a:t>
            </a:r>
            <a:r>
              <a:rPr lang="ru-RU" sz="9600" dirty="0">
                <a:latin typeface="Times New Roman" panose="02020603050405020304" pitchFamily="18" charset="0"/>
                <a:cs typeface="Times New Roman" panose="02020603050405020304" pitchFamily="18" charset="0"/>
              </a:rPr>
              <a:t>.</a:t>
            </a:r>
          </a:p>
          <a:p>
            <a:pPr marL="0" indent="0" algn="just">
              <a:buNone/>
            </a:pPr>
            <a:r>
              <a:rPr lang="ru-RU" sz="9600" dirty="0">
                <a:latin typeface="Times New Roman" panose="02020603050405020304" pitchFamily="18" charset="0"/>
                <a:cs typeface="Times New Roman" panose="02020603050405020304" pitchFamily="18" charset="0"/>
              </a:rPr>
              <a:t>	</a:t>
            </a:r>
          </a:p>
          <a:p>
            <a:pPr marL="0" indent="0" algn="just">
              <a:buNone/>
            </a:pPr>
            <a:r>
              <a:rPr lang="ru-RU" sz="9600" dirty="0">
                <a:latin typeface="Times New Roman" panose="02020603050405020304" pitchFamily="18" charset="0"/>
                <a:cs typeface="Times New Roman" panose="02020603050405020304" pitchFamily="18" charset="0"/>
              </a:rPr>
              <a:t>	</a:t>
            </a:r>
          </a:p>
          <a:p>
            <a:pPr marL="0" indent="0" algn="just">
              <a:buNone/>
            </a:pPr>
            <a:r>
              <a:rPr lang="ru-RU" sz="4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543868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noAutofit/>
          </a:bodyPr>
          <a:lstStyle/>
          <a:p>
            <a:r>
              <a:rPr lang="ru-RU" sz="2400" b="1" dirty="0">
                <a:latin typeface="Times New Roman" panose="02020603050405020304" pitchFamily="18" charset="0"/>
                <a:cs typeface="Times New Roman" panose="02020603050405020304" pitchFamily="18" charset="0"/>
              </a:rPr>
              <a:t>ИСТОЧНИКИ ЭНЕРГЕТИЧЕСКОГО ПРАВА</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ОБЫЧАИ</a:t>
            </a:r>
            <a:br>
              <a:rPr lang="ru-RU" sz="2400" b="1" dirty="0">
                <a:latin typeface="Times New Roman" panose="02020603050405020304" pitchFamily="18" charset="0"/>
                <a:cs typeface="Times New Roman" panose="02020603050405020304" pitchFamily="18" charset="0"/>
              </a:rPr>
            </a:b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lgn="just">
              <a:buNone/>
            </a:pPr>
            <a:r>
              <a:rPr lang="ru-RU" dirty="0">
                <a:latin typeface="Times New Roman" panose="02020603050405020304" pitchFamily="18" charset="0"/>
                <a:cs typeface="Times New Roman" panose="02020603050405020304" pitchFamily="18" charset="0"/>
              </a:rPr>
              <a:t>Правовая природа ФИДИК, </a:t>
            </a:r>
            <a:r>
              <a:rPr lang="ru-RU" dirty="0" err="1">
                <a:latin typeface="Times New Roman" panose="02020603050405020304" pitchFamily="18" charset="0"/>
                <a:cs typeface="Times New Roman" panose="02020603050405020304" pitchFamily="18" charset="0"/>
              </a:rPr>
              <a:t>Инкотермс</a:t>
            </a:r>
            <a:r>
              <a:rPr lang="ru-RU" dirty="0">
                <a:latin typeface="Times New Roman" panose="02020603050405020304" pitchFamily="18" charset="0"/>
                <a:cs typeface="Times New Roman" panose="02020603050405020304" pitchFamily="18" charset="0"/>
              </a:rPr>
              <a:t> справедливо является предметом правовых исследований.</a:t>
            </a:r>
          </a:p>
          <a:p>
            <a:pPr algn="just"/>
            <a:r>
              <a:rPr lang="ru-RU" dirty="0" err="1">
                <a:latin typeface="Times New Roman" panose="02020603050405020304" pitchFamily="18" charset="0"/>
                <a:cs typeface="Times New Roman" panose="02020603050405020304" pitchFamily="18" charset="0"/>
              </a:rPr>
              <a:t>Бахин</a:t>
            </a:r>
            <a:r>
              <a:rPr lang="ru-RU" dirty="0">
                <a:latin typeface="Times New Roman" panose="02020603050405020304" pitchFamily="18" charset="0"/>
                <a:cs typeface="Times New Roman" panose="02020603050405020304" pitchFamily="18" charset="0"/>
              </a:rPr>
              <a:t> С.В. </a:t>
            </a:r>
            <a:r>
              <a:rPr lang="ru-RU" dirty="0" err="1">
                <a:latin typeface="Times New Roman" panose="02020603050405020304" pitchFamily="18" charset="0"/>
                <a:cs typeface="Times New Roman" panose="02020603050405020304" pitchFamily="18" charset="0"/>
              </a:rPr>
              <a:t>Субправо</a:t>
            </a:r>
            <a:r>
              <a:rPr lang="ru-RU" dirty="0">
                <a:latin typeface="Times New Roman" panose="02020603050405020304" pitchFamily="18" charset="0"/>
                <a:cs typeface="Times New Roman" panose="02020603050405020304" pitchFamily="18" charset="0"/>
              </a:rPr>
              <a:t> (международные своды унифицированного контрактного права). СПб.: Юридический центр "Пресс", 2002. </a:t>
            </a:r>
          </a:p>
          <a:p>
            <a:pPr algn="just"/>
            <a:r>
              <a:rPr lang="ru-RU" dirty="0">
                <a:latin typeface="Times New Roman" panose="02020603050405020304" pitchFamily="18" charset="0"/>
                <a:cs typeface="Times New Roman" panose="02020603050405020304" pitchFamily="18" charset="0"/>
              </a:rPr>
              <a:t>Вилкова Н.Г. Торговые обычаи в практике МКАС при ТПП РФ // Актуальные вопросы международного коммерческого арбитража: К 70-летию Международного коммерческого арбитражного суда при Торгово-промышленной палате Российской Федерации: Сборник статей. М.: </a:t>
            </a:r>
            <a:r>
              <a:rPr lang="ru-RU" dirty="0" err="1">
                <a:latin typeface="Times New Roman" panose="02020603050405020304" pitchFamily="18" charset="0"/>
                <a:cs typeface="Times New Roman" panose="02020603050405020304" pitchFamily="18" charset="0"/>
              </a:rPr>
              <a:t>Спарк</a:t>
            </a:r>
            <a:r>
              <a:rPr lang="ru-RU" dirty="0">
                <a:latin typeface="Times New Roman" panose="02020603050405020304" pitchFamily="18" charset="0"/>
                <a:cs typeface="Times New Roman" panose="02020603050405020304" pitchFamily="18" charset="0"/>
              </a:rPr>
              <a:t>, 2002. </a:t>
            </a:r>
          </a:p>
          <a:p>
            <a:pPr algn="just"/>
            <a:r>
              <a:rPr lang="ru-RU" dirty="0">
                <a:latin typeface="Times New Roman" panose="02020603050405020304" pitchFamily="18" charset="0"/>
                <a:cs typeface="Times New Roman" panose="02020603050405020304" pitchFamily="18" charset="0"/>
              </a:rPr>
              <a:t>Романова В.В. Правовое регулирование строительства и модернизации энергетических объектов. </a:t>
            </a:r>
            <a:r>
              <a:rPr lang="ru-RU" dirty="0" err="1">
                <a:latin typeface="Times New Roman" panose="02020603050405020304" pitchFamily="18" charset="0"/>
                <a:cs typeface="Times New Roman" panose="02020603050405020304" pitchFamily="18" charset="0"/>
              </a:rPr>
              <a:t>М.:Издательство</a:t>
            </a:r>
            <a:r>
              <a:rPr lang="ru-RU" dirty="0">
                <a:latin typeface="Times New Roman" panose="02020603050405020304" pitchFamily="18" charset="0"/>
                <a:cs typeface="Times New Roman" panose="02020603050405020304" pitchFamily="18" charset="0"/>
              </a:rPr>
              <a:t> «Юрист».2012</a:t>
            </a:r>
          </a:p>
          <a:p>
            <a:pPr marL="0" indent="0" algn="just">
              <a:buNone/>
            </a:pPr>
            <a:r>
              <a:rPr lang="ru-RU" dirty="0">
                <a:latin typeface="Times New Roman" panose="02020603050405020304" pitchFamily="18" charset="0"/>
                <a:cs typeface="Times New Roman" panose="02020603050405020304" pitchFamily="18" charset="0"/>
              </a:rPr>
              <a:t>	Более подробно о применении проформ Международной федерации инженеров-консультантов ФИДИК можно ознакомиться в рамках курса повышения квалификации </a:t>
            </a:r>
            <a:r>
              <a:rPr lang="ru-RU" b="1" dirty="0">
                <a:latin typeface="Times New Roman" panose="02020603050405020304" pitchFamily="18" charset="0"/>
                <a:cs typeface="Times New Roman" panose="02020603050405020304" pitchFamily="18" charset="0"/>
              </a:rPr>
              <a:t>«Применение проформ контрактов ФИДИК при строительстве энергетических объектов»</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326785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0">
            <a:schemeClr val="accent4"/>
          </a:lnRef>
          <a:fillRef idx="3">
            <a:schemeClr val="accent4"/>
          </a:fillRef>
          <a:effectRef idx="3">
            <a:schemeClr val="accent4"/>
          </a:effectRef>
          <a:fontRef idx="minor">
            <a:schemeClr val="lt1"/>
          </a:fontRef>
        </p:style>
        <p:txBody>
          <a:bodyPr>
            <a:noAutofit/>
          </a:bodyPr>
          <a:lstStyle/>
          <a:p>
            <a:r>
              <a:rPr lang="ru-RU" sz="2000" b="1" dirty="0">
                <a:latin typeface="Times New Roman" panose="02020603050405020304" pitchFamily="18" charset="0"/>
                <a:cs typeface="Times New Roman" panose="02020603050405020304" pitchFamily="18" charset="0"/>
              </a:rPr>
              <a:t>ИСТОЧНИКИ ЭНЕРГЕТИЧЕСКОГО ПРАВА</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ЛОКАЛЬНЫЕ АКТЫ ЮРИДИЧЕСКИХ ЛИЦ</a:t>
            </a:r>
            <a:br>
              <a:rPr lang="ru-RU" sz="2000" b="1" dirty="0">
                <a:latin typeface="Times New Roman" panose="02020603050405020304" pitchFamily="18" charset="0"/>
                <a:cs typeface="Times New Roman" panose="02020603050405020304" pitchFamily="18" charset="0"/>
              </a:rPr>
            </a:br>
            <a:endParaRPr lang="ru-RU" sz="20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marL="0" indent="0" algn="just">
              <a:buNone/>
            </a:pPr>
            <a:r>
              <a:rPr lang="ru-RU" b="1" dirty="0">
                <a:latin typeface="Times New Roman" panose="02020603050405020304" pitchFamily="18" charset="0"/>
                <a:cs typeface="Times New Roman" panose="02020603050405020304" pitchFamily="18" charset="0"/>
              </a:rPr>
              <a:t>Локальные акты юридических лиц</a:t>
            </a:r>
            <a:endParaRPr lang="ru-RU"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	Регулирующее воздействие локальных актов юридических лиц особенно усилилось после принятия Федерального закона от 18.07.2011 № 223-ФЗ «О закупках товаров, работ, услуг отдельными видами юридических лиц».</a:t>
            </a:r>
          </a:p>
          <a:p>
            <a:pPr marL="0" indent="0" algn="just">
              <a:buNone/>
            </a:pPr>
            <a:r>
              <a:rPr lang="ru-RU" dirty="0">
                <a:latin typeface="Times New Roman" panose="02020603050405020304" pitchFamily="18" charset="0"/>
                <a:cs typeface="Times New Roman" panose="02020603050405020304" pitchFamily="18" charset="0"/>
              </a:rPr>
              <a:t>	Для энергетической сферы  характерно наличие отраслевых стандартов закупок – с учетом отдельных отраслей, комплексов, что обусловлено спецификой структуры и порядка взаимодействия субъектов энергетических рынков, входящих в определенные группы компаний, например, группу компаний Государственной корпорации по атомной энергии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группу компаний ПАО «Российские сети»,  а также положений  о закупочной деятельности для определенной группы компаний, например, Положение о закупках товаров, работ услуг ПАО «Газпром» и Компаний Группы Газпром.</a:t>
            </a:r>
          </a:p>
          <a:p>
            <a:endParaRPr lang="ru-RU" dirty="0"/>
          </a:p>
        </p:txBody>
      </p:sp>
    </p:spTree>
    <p:extLst>
      <p:ext uri="{BB962C8B-B14F-4D97-AF65-F5344CB8AC3E}">
        <p14:creationId xmlns:p14="http://schemas.microsoft.com/office/powerpoint/2010/main" val="1970550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ИСТОЧНИКИ ЭНЕРГЕТИЧЕСКОГО ПРАВА</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 </a:t>
            </a:r>
            <a:r>
              <a:rPr lang="ru-RU" sz="1800" b="1" dirty="0">
                <a:latin typeface="Times New Roman" panose="02020603050405020304" pitchFamily="18" charset="0"/>
                <a:cs typeface="Times New Roman" panose="02020603050405020304" pitchFamily="18" charset="0"/>
              </a:rPr>
              <a:t>АКТЫ ВЫСШИХ СУДЕБНЫХ ИНСТАНЦИЙ</a:t>
            </a:r>
            <a:endParaRPr lang="ru-RU" sz="1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marL="0" indent="0" algn="just">
              <a:buNone/>
            </a:pPr>
            <a:r>
              <a:rPr lang="ru-RU" sz="2400" b="1" dirty="0">
                <a:latin typeface="Times New Roman" panose="02020603050405020304" pitchFamily="18" charset="0"/>
                <a:cs typeface="Times New Roman" panose="02020603050405020304" pitchFamily="18" charset="0"/>
              </a:rPr>
              <a:t>Акты высших судебных инстанций</a:t>
            </a:r>
          </a:p>
          <a:p>
            <a:pPr marL="0" indent="0" algn="just">
              <a:buNone/>
            </a:pPr>
            <a:r>
              <a:rPr lang="ru-RU" sz="2400" dirty="0">
                <a:latin typeface="Times New Roman" panose="02020603050405020304" pitchFamily="18" charset="0"/>
                <a:cs typeface="Times New Roman" panose="02020603050405020304" pitchFamily="18" charset="0"/>
              </a:rPr>
              <a:t> 	Вопрос о природе судебных актов является предметом многочисленных правовых дискуссий. Основная дискуссия связана с тем, что задача судов — </a:t>
            </a:r>
            <a:r>
              <a:rPr lang="ru-RU" sz="2400" dirty="0" err="1">
                <a:latin typeface="Times New Roman" panose="02020603050405020304" pitchFamily="18" charset="0"/>
                <a:cs typeface="Times New Roman" panose="02020603050405020304" pitchFamily="18" charset="0"/>
              </a:rPr>
              <a:t>правоприменение</a:t>
            </a:r>
            <a:r>
              <a:rPr lang="ru-RU" sz="2400" dirty="0">
                <a:latin typeface="Times New Roman" panose="02020603050405020304" pitchFamily="18" charset="0"/>
                <a:cs typeface="Times New Roman" panose="02020603050405020304" pitchFamily="18" charset="0"/>
              </a:rPr>
              <a:t>, а не нормотворческая деятельность. Но невозможно и отрицать регулирующее влияние актов высших судебных инстанций как на частноправовые, так и на публично-правовые отношения, причем соответствующие регулирующие функции закреплены на законодательном уровне. Прежде всего, следует обратить внимание на положения действующего законодательства, касающиеся полномочий Конституционного Суда Российской Федерации. </a:t>
            </a:r>
          </a:p>
          <a:p>
            <a:pPr marL="0" indent="0" algn="just">
              <a:buNone/>
            </a:pPr>
            <a:r>
              <a:rPr lang="ru-RU" sz="1400" dirty="0">
                <a:latin typeface="Times New Roman" panose="02020603050405020304" pitchFamily="18" charset="0"/>
                <a:cs typeface="Times New Roman" panose="02020603050405020304" pitchFamily="18" charset="0"/>
              </a:rPr>
              <a:t>	</a:t>
            </a:r>
          </a:p>
          <a:p>
            <a:pPr marL="0" indent="0" algn="just">
              <a:buNone/>
            </a:pPr>
            <a:r>
              <a:rPr lang="ru-RU" sz="1400" dirty="0">
                <a:latin typeface="Times New Roman"/>
                <a:cs typeface="Times New Roman"/>
              </a:rPr>
              <a:t>	</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17641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ИСТОЧНИКИ ЭНЕРГЕТИЧЕСКОГО ПРАВА</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 АКТЫ ВЫСШИХ СУДЕБНЫХ ИНСТАНЦИЙ</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marL="0" indent="0" algn="just">
              <a:buNone/>
            </a:pPr>
            <a:r>
              <a:rPr lang="ru-RU" dirty="0">
                <a:latin typeface="Times New Roman" panose="02020603050405020304" pitchFamily="18" charset="0"/>
                <a:cs typeface="Times New Roman" panose="02020603050405020304" pitchFamily="18" charset="0"/>
              </a:rPr>
              <a:t>Для изучения тенденций правового регулирования в сфере энергетики, в частности, в сфере теплоснабжения и электроэнергетики, целесообразно ознакомиться с содержанием в том числе следующих Постановлений Конституционного Суда Российской Федерации: </a:t>
            </a:r>
            <a:endParaRPr lang="ru-RU" b="1"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a:cs typeface="Times New Roman"/>
              </a:rPr>
              <a:t>►	</a:t>
            </a:r>
            <a:r>
              <a:rPr lang="ru-RU" dirty="0">
                <a:latin typeface="Times New Roman" panose="02020603050405020304" pitchFamily="18" charset="0"/>
                <a:cs typeface="Times New Roman" panose="02020603050405020304" pitchFamily="18" charset="0"/>
              </a:rPr>
              <a:t>Постановление Конституционного Суда РФ от 23.12.2022 N 57-П "По делу о проверке конституционности пункта 2 статьи 432, пункта 1 статьи 438, пункта 4 статьи 445, пункта 5 статьи 447 и пункта 4 статьи 448 Гражданского кодекса Российской Федерации в связи с жалобой акционерного общества "Системный оператор Единой энергетической системы" </a:t>
            </a:r>
          </a:p>
          <a:p>
            <a:pPr marL="0" indent="0" algn="just">
              <a:buNone/>
            </a:pPr>
            <a:r>
              <a:rPr lang="ru-RU" dirty="0">
                <a:latin typeface="Times New Roman"/>
                <a:cs typeface="Times New Roman"/>
              </a:rPr>
              <a:t>►	</a:t>
            </a:r>
            <a:r>
              <a:rPr lang="ru-RU" dirty="0">
                <a:latin typeface="Times New Roman" panose="02020603050405020304" pitchFamily="18" charset="0"/>
                <a:cs typeface="Times New Roman" panose="02020603050405020304" pitchFamily="18" charset="0"/>
              </a:rPr>
              <a:t>Постановление Конституционного Суда РФ от 13.10.2022 N 43-П «По делу о проверке конституционности подпункта "а" пункта 10 Правил установления охранных зон объектов электросетевого хозяйства и особых условий использования земельных участков, расположенных в границах таких зон, в связи с жалобой гражданина В.Б. Колобаева»</a:t>
            </a:r>
            <a:endParaRPr lang="ru-RU" dirty="0"/>
          </a:p>
        </p:txBody>
      </p:sp>
    </p:spTree>
    <p:extLst>
      <p:ext uri="{BB962C8B-B14F-4D97-AF65-F5344CB8AC3E}">
        <p14:creationId xmlns:p14="http://schemas.microsoft.com/office/powerpoint/2010/main" val="37003312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ИСТОЧНИКИ ЭНЕРГЕТИЧЕСКОГО ПРАВА</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АКТЫ ВЫСШИХ СУДЕБНЫХ ИНСТАНЦИЙ</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47500" lnSpcReduction="20000"/>
          </a:bodyPr>
          <a:lstStyle/>
          <a:p>
            <a:pPr marL="0" indent="0" algn="just">
              <a:buNone/>
            </a:pPr>
            <a:endParaRPr lang="ru-RU" dirty="0">
              <a:latin typeface="Times New Roman" panose="02020603050405020304" pitchFamily="18" charset="0"/>
              <a:cs typeface="Times New Roman" panose="02020603050405020304" pitchFamily="18" charset="0"/>
            </a:endParaRPr>
          </a:p>
          <a:p>
            <a:pPr marL="0" indent="0" algn="just">
              <a:buNone/>
            </a:pPr>
            <a:r>
              <a:rPr lang="ru-RU" sz="3500" dirty="0">
                <a:latin typeface="Times New Roman"/>
                <a:cs typeface="Times New Roman"/>
              </a:rPr>
              <a:t>► </a:t>
            </a:r>
            <a:r>
              <a:rPr lang="ru-RU" sz="3500" dirty="0">
                <a:latin typeface="Times New Roman" panose="02020603050405020304" pitchFamily="18" charset="0"/>
                <a:cs typeface="Times New Roman" panose="02020603050405020304" pitchFamily="18" charset="0"/>
              </a:rPr>
              <a:t>Постановление Конституционного Суда РФ от 11.11.2021 N 48-П «По делу о проверке конституционности положений пункта 6 части четвертой статьи 392 Гражданского процессуального кодекса Российской Федерации, пункта 1 статьи 222 Гражданского кодекса Российской Федерации и статьи 32 Федерального закона "О газоснабжении в Российской Федерации" в связи с жалобой гражданина Ю.В. Тихонова»</a:t>
            </a:r>
          </a:p>
          <a:p>
            <a:pPr marL="0" indent="0" algn="just">
              <a:buNone/>
            </a:pPr>
            <a:r>
              <a:rPr lang="ru-RU" sz="3500" dirty="0">
                <a:latin typeface="Times New Roman"/>
                <a:cs typeface="Times New Roman"/>
              </a:rPr>
              <a:t>►	</a:t>
            </a:r>
            <a:r>
              <a:rPr lang="ru-RU" sz="3500" dirty="0">
                <a:latin typeface="Times New Roman" panose="02020603050405020304" pitchFamily="18" charset="0"/>
                <a:cs typeface="Times New Roman" panose="02020603050405020304" pitchFamily="18" charset="0"/>
              </a:rPr>
              <a:t>Постановление Конституционного Суда РФ от 25.04.2019 N 19-П "По делу о проверке конституционности пункта 6 Правил недискриминационного доступа к услугам по передаче электрической энергии и оказания этих услуг в связи с жалобой акционерного общества "</a:t>
            </a:r>
            <a:r>
              <a:rPr lang="ru-RU" sz="3500" dirty="0" err="1">
                <a:latin typeface="Times New Roman" panose="02020603050405020304" pitchFamily="18" charset="0"/>
                <a:cs typeface="Times New Roman" panose="02020603050405020304" pitchFamily="18" charset="0"/>
              </a:rPr>
              <a:t>Верхневолгоэлектромонтаж</a:t>
            </a:r>
            <a:r>
              <a:rPr lang="ru-RU" sz="3500" dirty="0">
                <a:latin typeface="Times New Roman" panose="02020603050405020304" pitchFamily="18" charset="0"/>
                <a:cs typeface="Times New Roman" panose="02020603050405020304" pitchFamily="18" charset="0"/>
              </a:rPr>
              <a:t>-НН" .</a:t>
            </a:r>
          </a:p>
          <a:p>
            <a:pPr marL="0" indent="0" algn="just">
              <a:buNone/>
            </a:pPr>
            <a:r>
              <a:rPr lang="ru-RU" sz="3500" dirty="0">
                <a:latin typeface="Times New Roman" panose="02020603050405020304" pitchFamily="18" charset="0"/>
                <a:cs typeface="Times New Roman" panose="02020603050405020304" pitchFamily="18" charset="0"/>
              </a:rPr>
              <a:t>	Целесообразно также уделить внимание актам Верховного Суда Российской Федерации, в частности, ознакомиться  с  содержанием: Постановления Пленума Верховного Суда РФ от 27 июня 2017 года № 22 «О некоторых вопросах рассмотрения судами споров по оплате коммунальных услуг и жилого помещения, занимаемого гражданами в многоквартирном доме по договору социального найма или принадлежащего им на праве собственности»;  Постановления Пленума Верховного Суда Российской Федерации от 27 декабря 2016 года № 63 «О рассмотрении судами споров об оплате энергии в случае признания недействующим нормативного правового акта, которым установлена регулируемая цена» и др.</a:t>
            </a:r>
          </a:p>
          <a:p>
            <a:pPr marL="0" indent="0">
              <a:buNone/>
            </a:pPr>
            <a:endParaRPr lang="ru-RU" sz="3500" dirty="0">
              <a:latin typeface="Times New Roman" panose="02020603050405020304" pitchFamily="18" charset="0"/>
              <a:cs typeface="Times New Roman" panose="02020603050405020304" pitchFamily="18" charset="0"/>
            </a:endParaRPr>
          </a:p>
          <a:p>
            <a:endParaRPr lang="ru-RU" sz="3500" dirty="0">
              <a:latin typeface="Times New Roman" panose="02020603050405020304" pitchFamily="18" charset="0"/>
              <a:cs typeface="Times New Roman" panose="02020603050405020304" pitchFamily="18" charset="0"/>
            </a:endParaRPr>
          </a:p>
          <a:p>
            <a:endParaRPr lang="ru-RU" sz="3500" dirty="0"/>
          </a:p>
        </p:txBody>
      </p:sp>
    </p:spTree>
    <p:extLst>
      <p:ext uri="{BB962C8B-B14F-4D97-AF65-F5344CB8AC3E}">
        <p14:creationId xmlns:p14="http://schemas.microsoft.com/office/powerpoint/2010/main" val="21331976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АКТУАЛЬНЫЕ ЗАДАЧИ ЭНЕРГЕТИЧЕСКОГО ПРАВА</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marL="0" indent="0" algn="just">
              <a:buNone/>
            </a:pPr>
            <a:r>
              <a:rPr lang="ru-RU" dirty="0">
                <a:latin typeface="Times New Roman" panose="02020603050405020304" pitchFamily="18" charset="0"/>
                <a:cs typeface="Times New Roman" panose="02020603050405020304" pitchFamily="18" charset="0"/>
              </a:rPr>
              <a:t>В настоящее время  роль энергетического права особенно значима. Заслуживают внимания все группы отношений, входящих в предмет энергетического права, включая в том числе отношения по добыче, поставке, транспортировке, хранению энергетических ресурсов, по строительству энергетических объектов. Требует укрепления как внутренний, так и международный энергетический правопорядок, поскольку это напрямую связано  с обеспечением энергетической безопасности. Активизируется и развитие основных институтов энергетического права, включая газовое, атомное, электроэнергетическое, нефтяное и др.</a:t>
            </a:r>
          </a:p>
          <a:p>
            <a:pPr marL="0" indent="0" algn="just">
              <a:buNone/>
            </a:pPr>
            <a:r>
              <a:rPr lang="ru-RU" dirty="0">
                <a:latin typeface="Times New Roman" panose="02020603050405020304" pitchFamily="18" charset="0"/>
                <a:cs typeface="Times New Roman" panose="02020603050405020304" pitchFamily="18" charset="0"/>
                <a:sym typeface="Symbol"/>
              </a:rPr>
              <a:t>	Новые вызовы со стороны недружественных зарубежных государств, экономические санкции в отношении российских энергетических компаний, а также компаний смежных отраслей обусловливают усиление защитных механизмов энергетического правопорядка в целях обеспечения энергетической безопасности. </a:t>
            </a:r>
          </a:p>
          <a:p>
            <a:pPr marL="0" indent="0" algn="just">
              <a:buNone/>
            </a:pPr>
            <a:r>
              <a:rPr lang="ru-RU" dirty="0">
                <a:latin typeface="Times New Roman" panose="02020603050405020304" pitchFamily="18" charset="0"/>
                <a:cs typeface="Times New Roman" panose="02020603050405020304" pitchFamily="18" charset="0"/>
                <a:sym typeface="Symbol"/>
              </a:rPr>
              <a:t>	</a:t>
            </a:r>
            <a:endParaRPr lang="ru-RU" dirty="0"/>
          </a:p>
        </p:txBody>
      </p:sp>
    </p:spTree>
    <p:extLst>
      <p:ext uri="{BB962C8B-B14F-4D97-AF65-F5344CB8AC3E}">
        <p14:creationId xmlns:p14="http://schemas.microsoft.com/office/powerpoint/2010/main" val="26342947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АКТУАЛЬНЫЕ ЗАДАЧИ ЭНЕРГЕТИЧЕСКОГО ПРАВА</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55000" lnSpcReduction="20000"/>
          </a:bodyPr>
          <a:lstStyle/>
          <a:p>
            <a:pPr marL="0" indent="0" algn="just">
              <a:buNone/>
            </a:pPr>
            <a:r>
              <a:rPr lang="ru-RU" dirty="0">
                <a:latin typeface="Times New Roman" panose="02020603050405020304" pitchFamily="18" charset="0"/>
                <a:cs typeface="Times New Roman" panose="02020603050405020304" pitchFamily="18" charset="0"/>
                <a:sym typeface="Symbol"/>
              </a:rPr>
              <a:t>Экономические санкции недружественных государств против Российской Федерации постепенно вводятся с 2015 года. Применяемые на начальном этапе ограничения коснулись в том числе долгосрочного финансирования нефтегазовых компаний, приобретения иностранного оборудования, причем в последующие периода применение </a:t>
            </a:r>
            <a:r>
              <a:rPr lang="ru-RU" dirty="0" err="1">
                <a:latin typeface="Times New Roman" panose="02020603050405020304" pitchFamily="18" charset="0"/>
                <a:cs typeface="Times New Roman" panose="02020603050405020304" pitchFamily="18" charset="0"/>
                <a:sym typeface="Symbol"/>
              </a:rPr>
              <a:t>санкционных</a:t>
            </a:r>
            <a:r>
              <a:rPr lang="ru-RU" dirty="0">
                <a:latin typeface="Times New Roman" panose="02020603050405020304" pitchFamily="18" charset="0"/>
                <a:cs typeface="Times New Roman" panose="02020603050405020304" pitchFamily="18" charset="0"/>
                <a:sym typeface="Symbol"/>
              </a:rPr>
              <a:t> мер только усилилось, особенно после 24 февраля 2022 года.</a:t>
            </a:r>
          </a:p>
          <a:p>
            <a:pPr marL="0" indent="0" algn="just">
              <a:buNone/>
            </a:pPr>
            <a:r>
              <a:rPr lang="ru-RU" dirty="0">
                <a:latin typeface="Times New Roman" panose="02020603050405020304" pitchFamily="18" charset="0"/>
                <a:cs typeface="Times New Roman" panose="02020603050405020304" pitchFamily="18" charset="0"/>
                <a:sym typeface="Symbol"/>
              </a:rPr>
              <a:t>	Вопросы правового обеспечения энергетической безопасности приобретают в настоящее время повышенную актуальность.  Правовое регулирование в области обеспечения энергетической безопасности должно охватывать два направления: предупредительные меры и меры по противодействию угрозам безопасности.  Этой целью обусловлены  на сегодня ключевые задачи энергетического права.</a:t>
            </a:r>
          </a:p>
          <a:p>
            <a:pPr marL="0" indent="0" algn="just">
              <a:buNone/>
            </a:pPr>
            <a:r>
              <a:rPr lang="ru-RU" dirty="0">
                <a:latin typeface="Times New Roman" panose="02020603050405020304" pitchFamily="18" charset="0"/>
                <a:cs typeface="Times New Roman" panose="02020603050405020304" pitchFamily="18" charset="0"/>
                <a:sym typeface="Symbol"/>
              </a:rPr>
              <a:t>	</a:t>
            </a:r>
            <a:r>
              <a:rPr lang="ru-RU" b="1" dirty="0">
                <a:latin typeface="Times New Roman" panose="02020603050405020304" pitchFamily="18" charset="0"/>
                <a:cs typeface="Times New Roman" panose="02020603050405020304" pitchFamily="18" charset="0"/>
                <a:sym typeface="Symbol"/>
              </a:rPr>
              <a:t>См. подробнее: Актуальные задачи энергетического права. Монография под редакцией </a:t>
            </a:r>
            <a:r>
              <a:rPr lang="ru-RU" b="1" dirty="0" err="1">
                <a:latin typeface="Times New Roman" panose="02020603050405020304" pitchFamily="18" charset="0"/>
                <a:cs typeface="Times New Roman" panose="02020603050405020304" pitchFamily="18" charset="0"/>
                <a:sym typeface="Symbol"/>
              </a:rPr>
              <a:t>В.В.Романовой</a:t>
            </a:r>
            <a:r>
              <a:rPr lang="ru-RU" b="1" dirty="0">
                <a:latin typeface="Times New Roman" panose="02020603050405020304" pitchFamily="18" charset="0"/>
                <a:cs typeface="Times New Roman" panose="02020603050405020304" pitchFamily="18" charset="0"/>
                <a:sym typeface="Symbol"/>
              </a:rPr>
              <a:t>. М.:ООО «Интеграция «Образование и наука».2022; Актуальные задачи энергетического права и современной правовой науки. Монография под редакцией </a:t>
            </a:r>
            <a:r>
              <a:rPr lang="ru-RU" b="1" dirty="0" err="1">
                <a:latin typeface="Times New Roman" panose="02020603050405020304" pitchFamily="18" charset="0"/>
                <a:cs typeface="Times New Roman" panose="02020603050405020304" pitchFamily="18" charset="0"/>
                <a:sym typeface="Symbol"/>
              </a:rPr>
              <a:t>В.В.Романовой</a:t>
            </a:r>
            <a:r>
              <a:rPr lang="ru-RU" b="1" dirty="0">
                <a:latin typeface="Times New Roman" panose="02020603050405020304" pitchFamily="18" charset="0"/>
                <a:cs typeface="Times New Roman" panose="02020603050405020304" pitchFamily="18" charset="0"/>
                <a:sym typeface="Symbol"/>
              </a:rPr>
              <a:t>. М.: АНО «Научно-исследовательский «Центр развития энергетического права и современной правовой науки имени В.А.Мусина».2024.</a:t>
            </a:r>
          </a:p>
          <a:p>
            <a:endParaRPr lang="ru-RU" dirty="0"/>
          </a:p>
        </p:txBody>
      </p:sp>
    </p:spTree>
    <p:extLst>
      <p:ext uri="{BB962C8B-B14F-4D97-AF65-F5344CB8AC3E}">
        <p14:creationId xmlns:p14="http://schemas.microsoft.com/office/powerpoint/2010/main" val="23232143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normAutofit fontScale="90000"/>
          </a:bodyPr>
          <a:lstStyle/>
          <a:p>
            <a:r>
              <a:rPr lang="ru-RU" sz="3600" dirty="0">
                <a:latin typeface="Times New Roman" panose="02020603050405020304" pitchFamily="18" charset="0"/>
                <a:cs typeface="Times New Roman" panose="02020603050405020304" pitchFamily="18" charset="0"/>
              </a:rPr>
              <a:t>РЕКОМЕНДАЦИИ ДЛЯ САМОСТОЯТЕЛЬНОЙ РАБОТЫ</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endParaRPr lang="ru-RU" sz="1400" dirty="0">
              <a:latin typeface="Times New Roman" panose="02020603050405020304" pitchFamily="18" charset="0"/>
              <a:cs typeface="Times New Roman" panose="02020603050405020304" pitchFamily="18" charset="0"/>
            </a:endParaRPr>
          </a:p>
          <a:p>
            <a:pPr algn="just"/>
            <a:r>
              <a:rPr lang="ru-RU" sz="2000" b="1" dirty="0">
                <a:latin typeface="Times New Roman" panose="02020603050405020304" pitchFamily="18" charset="0"/>
                <a:cs typeface="Times New Roman" panose="02020603050405020304" pitchFamily="18" charset="0"/>
              </a:rPr>
              <a:t> Для подготовки по первому разделу курса рекомендуется:</a:t>
            </a:r>
          </a:p>
          <a:p>
            <a:pPr algn="just"/>
            <a:r>
              <a:rPr lang="ru-RU" sz="2000" dirty="0">
                <a:latin typeface="Times New Roman" panose="02020603050405020304" pitchFamily="18" charset="0"/>
                <a:cs typeface="Times New Roman" panose="02020603050405020304" pitchFamily="18" charset="0"/>
              </a:rPr>
              <a:t>1.  Ознакомиться с ключевыми научными и учебными изданиями;</a:t>
            </a:r>
          </a:p>
          <a:p>
            <a:pPr algn="just"/>
            <a:r>
              <a:rPr lang="ru-RU" sz="2000" dirty="0">
                <a:latin typeface="Times New Roman" panose="02020603050405020304" pitchFamily="18" charset="0"/>
                <a:cs typeface="Times New Roman" panose="02020603050405020304" pitchFamily="18" charset="0"/>
              </a:rPr>
              <a:t>2. Проанализировать основные нормативные правовые акты по энергетическому праву;</a:t>
            </a:r>
          </a:p>
          <a:p>
            <a:pPr algn="just"/>
            <a:r>
              <a:rPr lang="ru-RU" sz="2000" dirty="0">
                <a:latin typeface="Times New Roman" panose="02020603050405020304" pitchFamily="18" charset="0"/>
                <a:cs typeface="Times New Roman" panose="02020603050405020304" pitchFamily="18" charset="0"/>
              </a:rPr>
              <a:t>3. Проанализировать положения международно-правового регулирования в сфере энергетики;</a:t>
            </a:r>
          </a:p>
          <a:p>
            <a:pPr algn="just"/>
            <a:r>
              <a:rPr lang="ru-RU" sz="2000" dirty="0">
                <a:latin typeface="Times New Roman" panose="02020603050405020304" pitchFamily="18" charset="0"/>
                <a:cs typeface="Times New Roman" panose="02020603050405020304" pitchFamily="18" charset="0"/>
              </a:rPr>
              <a:t>4. Проанализировать положения локального нормативно-правового регулирования.</a:t>
            </a:r>
          </a:p>
          <a:p>
            <a:pPr algn="just"/>
            <a:r>
              <a:rPr lang="ru-RU" sz="2000" dirty="0">
                <a:latin typeface="Times New Roman" panose="02020603050405020304" pitchFamily="18" charset="0"/>
                <a:cs typeface="Times New Roman" panose="02020603050405020304" pitchFamily="18" charset="0"/>
              </a:rPr>
              <a:t>5. Проанализировать позиции высших судебных инстанций, судебную практику.</a:t>
            </a:r>
          </a:p>
          <a:p>
            <a:pPr algn="just"/>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165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Autofit/>
          </a:bodyPr>
          <a:lstStyle/>
          <a:p>
            <a:r>
              <a:rPr lang="ru-RU" sz="2400" b="1" dirty="0">
                <a:latin typeface="Times New Roman" panose="02020603050405020304" pitchFamily="18" charset="0"/>
                <a:cs typeface="Times New Roman" panose="02020603050405020304" pitchFamily="18" charset="0"/>
              </a:rPr>
              <a:t>НАУЧНЫЕ И УЧЕБНЫЕ ИЗДАНИЯ ДЛЯ САМОСТОЯТЕЛЬНОГО ИЗУЧЕНИЯ</a:t>
            </a:r>
          </a:p>
        </p:txBody>
      </p:sp>
      <p:sp>
        <p:nvSpPr>
          <p:cNvPr id="3" name="Объект 2"/>
          <p:cNvSpPr>
            <a:spLocks noGrp="1"/>
          </p:cNvSpPr>
          <p:nvPr>
            <p:ph idx="1"/>
          </p:nvPr>
        </p:nvSpPr>
        <p:spPr>
          <a:xfrm>
            <a:off x="457200" y="1600200"/>
            <a:ext cx="8229600" cy="4637112"/>
          </a:xfrm>
        </p:spPr>
        <p:style>
          <a:lnRef idx="1">
            <a:schemeClr val="accent4"/>
          </a:lnRef>
          <a:fillRef idx="2">
            <a:schemeClr val="accent4"/>
          </a:fillRef>
          <a:effectRef idx="1">
            <a:schemeClr val="accent4"/>
          </a:effectRef>
          <a:fontRef idx="minor">
            <a:schemeClr val="dk1"/>
          </a:fontRef>
        </p:style>
        <p:txBody>
          <a:bodyPr>
            <a:noAutofit/>
          </a:bodyPr>
          <a:lstStyle/>
          <a:p>
            <a:pPr algn="just"/>
            <a:r>
              <a:rPr lang="ru-RU" sz="2000" dirty="0">
                <a:latin typeface="Times New Roman" panose="02020603050405020304" pitchFamily="18" charset="0"/>
                <a:cs typeface="Times New Roman" panose="02020603050405020304" pitchFamily="18" charset="0"/>
              </a:rPr>
              <a:t>Рекомендуется изучить следующие научные и учебные издания:</a:t>
            </a:r>
          </a:p>
          <a:p>
            <a:pPr algn="just"/>
            <a:r>
              <a:rPr lang="ru-RU" sz="2000" dirty="0">
                <a:latin typeface="Times New Roman" panose="02020603050405020304" pitchFamily="18" charset="0"/>
                <a:cs typeface="Times New Roman" panose="02020603050405020304" pitchFamily="18" charset="0"/>
                <a:sym typeface="Symbol"/>
              </a:rPr>
              <a:t>Актуальные задачи энергетического права и современной правовой науки. Монография под редакцией </a:t>
            </a:r>
            <a:r>
              <a:rPr lang="ru-RU" sz="2000" dirty="0" err="1">
                <a:latin typeface="Times New Roman" panose="02020603050405020304" pitchFamily="18" charset="0"/>
                <a:cs typeface="Times New Roman" panose="02020603050405020304" pitchFamily="18" charset="0"/>
                <a:sym typeface="Symbol"/>
              </a:rPr>
              <a:t>В.В.Романовой</a:t>
            </a:r>
            <a:r>
              <a:rPr lang="ru-RU" sz="2000" dirty="0">
                <a:latin typeface="Times New Roman" panose="02020603050405020304" pitchFamily="18" charset="0"/>
                <a:cs typeface="Times New Roman" panose="02020603050405020304" pitchFamily="18" charset="0"/>
                <a:sym typeface="Symbol"/>
              </a:rPr>
              <a:t>. М.: АНО «Научно-исследовательский «Центр развития энергетического права и современной правовой науки имени В.А.Мусина».2024</a:t>
            </a:r>
            <a:r>
              <a:rPr lang="ru-RU" sz="2000" dirty="0" smtClean="0">
                <a:latin typeface="Times New Roman" panose="02020603050405020304" pitchFamily="18" charset="0"/>
                <a:cs typeface="Times New Roman" panose="02020603050405020304" pitchFamily="18" charset="0"/>
                <a:sym typeface="Symbol"/>
              </a:rPr>
              <a:t>.</a:t>
            </a:r>
          </a:p>
          <a:p>
            <a:pPr algn="just"/>
            <a:r>
              <a:rPr lang="ru-RU" sz="2000" dirty="0" smtClean="0">
                <a:latin typeface="Times New Roman" panose="02020603050405020304" pitchFamily="18" charset="0"/>
                <a:cs typeface="Times New Roman" panose="02020603050405020304" pitchFamily="18" charset="0"/>
                <a:sym typeface="Symbol"/>
              </a:rPr>
              <a:t>Современное атомное право. </a:t>
            </a:r>
            <a:r>
              <a:rPr lang="ru-RU" sz="2000" dirty="0">
                <a:latin typeface="Times New Roman" panose="02020603050405020304" pitchFamily="18" charset="0"/>
                <a:cs typeface="Times New Roman" panose="02020603050405020304" pitchFamily="18" charset="0"/>
                <a:sym typeface="Symbol"/>
              </a:rPr>
              <a:t>Монография под редакцией </a:t>
            </a:r>
            <a:r>
              <a:rPr lang="ru-RU" sz="2000" dirty="0" err="1">
                <a:latin typeface="Times New Roman" panose="02020603050405020304" pitchFamily="18" charset="0"/>
                <a:cs typeface="Times New Roman" panose="02020603050405020304" pitchFamily="18" charset="0"/>
                <a:sym typeface="Symbol"/>
              </a:rPr>
              <a:t>В.В.Романовой</a:t>
            </a:r>
            <a:r>
              <a:rPr lang="ru-RU" sz="2000" dirty="0">
                <a:latin typeface="Times New Roman" panose="02020603050405020304" pitchFamily="18" charset="0"/>
                <a:cs typeface="Times New Roman" panose="02020603050405020304" pitchFamily="18" charset="0"/>
                <a:sym typeface="Symbol"/>
              </a:rPr>
              <a:t>. М.: АНО «Научно-исследовательский «Центр развития энергетического права и современной правовой науки имени В.А.Мусина».</a:t>
            </a:r>
            <a:r>
              <a:rPr lang="ru-RU" sz="2000" dirty="0" smtClean="0">
                <a:latin typeface="Times New Roman" panose="02020603050405020304" pitchFamily="18" charset="0"/>
                <a:cs typeface="Times New Roman" panose="02020603050405020304" pitchFamily="18" charset="0"/>
                <a:sym typeface="Symbol"/>
              </a:rPr>
              <a:t>2025.</a:t>
            </a:r>
            <a:endParaRPr lang="ru-RU" sz="2000" dirty="0">
              <a:latin typeface="Times New Roman" panose="02020603050405020304" pitchFamily="18" charset="0"/>
              <a:cs typeface="Times New Roman" panose="02020603050405020304" pitchFamily="18" charset="0"/>
              <a:sym typeface="Symbol"/>
            </a:endParaRPr>
          </a:p>
          <a:p>
            <a:pPr algn="just"/>
            <a:r>
              <a:rPr lang="ru-RU" sz="2000" dirty="0" smtClean="0">
                <a:latin typeface="Times New Roman" panose="02020603050405020304" pitchFamily="18" charset="0"/>
                <a:cs typeface="Times New Roman" panose="02020603050405020304" pitchFamily="18" charset="0"/>
              </a:rPr>
              <a:t>Актуальные </a:t>
            </a:r>
            <a:r>
              <a:rPr lang="ru-RU" sz="2000" dirty="0">
                <a:latin typeface="Times New Roman" panose="02020603050405020304" pitchFamily="18" charset="0"/>
                <a:cs typeface="Times New Roman" panose="02020603050405020304" pitchFamily="18" charset="0"/>
              </a:rPr>
              <a:t>задачи энергетического права. Монография под ред. </a:t>
            </a:r>
            <a:r>
              <a:rPr lang="ru-RU" sz="2000" dirty="0" err="1">
                <a:latin typeface="Times New Roman" panose="02020603050405020304" pitchFamily="18" charset="0"/>
                <a:cs typeface="Times New Roman" panose="02020603050405020304" pitchFamily="18" charset="0"/>
              </a:rPr>
              <a:t>В.В.Романовой</a:t>
            </a:r>
            <a:r>
              <a:rPr lang="ru-RU" sz="2000" dirty="0">
                <a:latin typeface="Times New Roman" panose="02020603050405020304" pitchFamily="18" charset="0"/>
                <a:cs typeface="Times New Roman" panose="02020603050405020304" pitchFamily="18" charset="0"/>
              </a:rPr>
              <a:t>. М.: Издательство «Интеграция: Образование и наука».2022 г. </a:t>
            </a:r>
          </a:p>
          <a:p>
            <a:pPr algn="just"/>
            <a:r>
              <a:rPr lang="ru-RU" sz="2000" dirty="0">
                <a:latin typeface="Times New Roman" panose="02020603050405020304" pitchFamily="18" charset="0"/>
                <a:cs typeface="Times New Roman" panose="02020603050405020304" pitchFamily="18" charset="0"/>
              </a:rPr>
              <a:t>Романова В.В. Энергетическое право. Учебник для подготовки кадров высшей квалификации.</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М.: Издательская группа «Юрист». 2021 г.</a:t>
            </a:r>
          </a:p>
        </p:txBody>
      </p:sp>
    </p:spTree>
    <p:extLst>
      <p:ext uri="{BB962C8B-B14F-4D97-AF65-F5344CB8AC3E}">
        <p14:creationId xmlns:p14="http://schemas.microsoft.com/office/powerpoint/2010/main" val="336819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3200" b="1" dirty="0">
                <a:latin typeface="Times New Roman" panose="02020603050405020304" pitchFamily="18" charset="0"/>
                <a:cs typeface="Times New Roman" panose="02020603050405020304" pitchFamily="18" charset="0"/>
              </a:rPr>
              <a:t>Понятие и история формирования энергетического права</a:t>
            </a:r>
            <a:endParaRPr lang="ru-RU" sz="32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marL="457200" lvl="1" indent="0" algn="just">
              <a:buNone/>
            </a:pPr>
            <a:r>
              <a:rPr lang="ru-RU" sz="18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Отношения, регулируемые энергетическим правом, складываются:</a:t>
            </a:r>
          </a:p>
          <a:p>
            <a:pPr marL="457200" lvl="1" indent="0" algn="just">
              <a:buNone/>
            </a:pPr>
            <a:r>
              <a:rPr lang="ru-RU" sz="2400" dirty="0">
                <a:latin typeface="Times New Roman" panose="02020603050405020304" pitchFamily="18" charset="0"/>
                <a:cs typeface="Times New Roman" panose="02020603050405020304" pitchFamily="18" charset="0"/>
              </a:rPr>
              <a:t> (1) между энергетическими компаниями, которые осуществляют в том числе добычу, переработку, поставку, транспортировку, хранение энергетических ресурсов, и физическими, юридическими лицами, которые приобретают энергетические ресурсы и которым оказываются услуги энергетическими компаниями. В данном случае речь идет о частноправовых отношениях.</a:t>
            </a:r>
          </a:p>
          <a:p>
            <a:endParaRPr lang="ru-RU" sz="2400" dirty="0"/>
          </a:p>
        </p:txBody>
      </p:sp>
    </p:spTree>
    <p:extLst>
      <p:ext uri="{BB962C8B-B14F-4D97-AF65-F5344CB8AC3E}">
        <p14:creationId xmlns:p14="http://schemas.microsoft.com/office/powerpoint/2010/main" val="31901882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A7FE9B5-DDDA-E147-77D7-93B941B5C136}"/>
              </a:ext>
            </a:extLst>
          </p:cNvPr>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НАУЧНЫЕ И УЧЕБНЫЕ ИЗДАНИЯ ДЛЯ САМОСТОЯТЕЛЬНОГО ИЗУЧЕНИЯ</a:t>
            </a:r>
            <a:endParaRPr lang="ru-RU" sz="2000" dirty="0"/>
          </a:p>
        </p:txBody>
      </p:sp>
      <p:sp>
        <p:nvSpPr>
          <p:cNvPr id="3" name="Объект 2">
            <a:extLst>
              <a:ext uri="{FF2B5EF4-FFF2-40B4-BE49-F238E27FC236}">
                <a16:creationId xmlns:a16="http://schemas.microsoft.com/office/drawing/2014/main" xmlns="" id="{C663ACFA-5704-2D8C-59A1-9C5E1B9BE388}"/>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pPr lvl="0" algn="just"/>
            <a:r>
              <a:rPr lang="ru-RU" dirty="0">
                <a:latin typeface="Times New Roman" panose="02020603050405020304" pitchFamily="18" charset="0"/>
                <a:cs typeface="Times New Roman" panose="02020603050405020304" pitchFamily="18" charset="0"/>
              </a:rPr>
              <a:t>Лисицын-Светланов А.Г. Энергетическое право: задачи дальнейшего развития отрасли / А.Г. Лисицын-Светланов // Сборник материалов международной научно-практической конференции. Москва : Издательство «Юрист», 2013. С. 10–15.</a:t>
            </a:r>
          </a:p>
          <a:p>
            <a:pPr lvl="0" algn="just"/>
            <a:r>
              <a:rPr lang="ru-RU" dirty="0" err="1">
                <a:latin typeface="Times New Roman" panose="02020603050405020304" pitchFamily="18" charset="0"/>
                <a:cs typeface="Times New Roman" panose="02020603050405020304" pitchFamily="18" charset="0"/>
              </a:rPr>
              <a:t>Клеандров</a:t>
            </a:r>
            <a:r>
              <a:rPr lang="ru-RU" dirty="0">
                <a:latin typeface="Times New Roman" panose="02020603050405020304" pitchFamily="18" charset="0"/>
                <a:cs typeface="Times New Roman" panose="02020603050405020304" pitchFamily="18" charset="0"/>
              </a:rPr>
              <a:t> М.И. Науке энергетического права — светлое будущее / М.И. </a:t>
            </a:r>
            <a:r>
              <a:rPr lang="ru-RU" dirty="0" err="1">
                <a:latin typeface="Times New Roman" panose="02020603050405020304" pitchFamily="18" charset="0"/>
                <a:cs typeface="Times New Roman" panose="02020603050405020304" pitchFamily="18" charset="0"/>
              </a:rPr>
              <a:t>Клеандров</a:t>
            </a:r>
            <a:r>
              <a:rPr lang="ru-RU" dirty="0">
                <a:latin typeface="Times New Roman" panose="02020603050405020304" pitchFamily="18" charset="0"/>
                <a:cs typeface="Times New Roman" panose="02020603050405020304" pitchFamily="18" charset="0"/>
              </a:rPr>
              <a:t> // Правовой энергетический форум. 2018. № 2. С. 9–11.</a:t>
            </a:r>
          </a:p>
          <a:p>
            <a:pPr lvl="0" algn="just"/>
            <a:r>
              <a:rPr lang="ru-RU" dirty="0" err="1">
                <a:latin typeface="Times New Roman" panose="02020603050405020304" pitchFamily="18" charset="0"/>
                <a:cs typeface="Times New Roman" panose="02020603050405020304" pitchFamily="18" charset="0"/>
              </a:rPr>
              <a:t>Клеандров</a:t>
            </a:r>
            <a:r>
              <a:rPr lang="ru-RU" dirty="0">
                <a:latin typeface="Times New Roman" panose="02020603050405020304" pitchFamily="18" charset="0"/>
                <a:cs typeface="Times New Roman" panose="02020603050405020304" pitchFamily="18" charset="0"/>
              </a:rPr>
              <a:t> М.И. Фундаментальные основы энергетического права / М.И. </a:t>
            </a:r>
            <a:r>
              <a:rPr lang="ru-RU" dirty="0" err="1">
                <a:latin typeface="Times New Roman" panose="02020603050405020304" pitchFamily="18" charset="0"/>
                <a:cs typeface="Times New Roman" panose="02020603050405020304" pitchFamily="18" charset="0"/>
              </a:rPr>
              <a:t>Клеандров</a:t>
            </a:r>
            <a:r>
              <a:rPr lang="ru-RU" dirty="0">
                <a:latin typeface="Times New Roman" panose="02020603050405020304" pitchFamily="18" charset="0"/>
                <a:cs typeface="Times New Roman" panose="02020603050405020304" pitchFamily="18" charset="0"/>
              </a:rPr>
              <a:t> // Правовой энергетический форум. 2020. № 2. С. 16–23.</a:t>
            </a:r>
          </a:p>
          <a:p>
            <a:endParaRPr lang="ru-RU" dirty="0"/>
          </a:p>
        </p:txBody>
      </p:sp>
    </p:spTree>
    <p:extLst>
      <p:ext uri="{BB962C8B-B14F-4D97-AF65-F5344CB8AC3E}">
        <p14:creationId xmlns:p14="http://schemas.microsoft.com/office/powerpoint/2010/main" val="36287094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НАУЧНЫЕ И УЧЕБНЫЕ ИЗДАНИЯ ДЛЯ САМОСТОЯТЕЛЬНОГО ИЗУЧЕНИЯ</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lvl="0" algn="just"/>
            <a:r>
              <a:rPr lang="ru-RU" dirty="0">
                <a:latin typeface="Times New Roman" panose="02020603050405020304" pitchFamily="18" charset="0"/>
                <a:cs typeface="Times New Roman" panose="02020603050405020304" pitchFamily="18" charset="0"/>
              </a:rPr>
              <a:t>Яковлев В.Ф. Энергетическое право как комплексная отрасль права России. Энергетическое право России и Германии: сравнительно-правовое исследование / В.Ф. Яковлев, П.Г. </a:t>
            </a:r>
            <a:r>
              <a:rPr lang="ru-RU" dirty="0" err="1">
                <a:latin typeface="Times New Roman" panose="02020603050405020304" pitchFamily="18" charset="0"/>
                <a:cs typeface="Times New Roman" panose="02020603050405020304" pitchFamily="18" charset="0"/>
              </a:rPr>
              <a:t>Лахно</a:t>
            </a:r>
            <a:r>
              <a:rPr lang="ru-RU" dirty="0">
                <a:latin typeface="Times New Roman" panose="02020603050405020304" pitchFamily="18" charset="0"/>
                <a:cs typeface="Times New Roman" panose="02020603050405020304" pitchFamily="18" charset="0"/>
              </a:rPr>
              <a:t> ; под редакцией П.Г. </a:t>
            </a:r>
            <a:r>
              <a:rPr lang="ru-RU" dirty="0" err="1">
                <a:latin typeface="Times New Roman" panose="02020603050405020304" pitchFamily="18" charset="0"/>
                <a:cs typeface="Times New Roman" panose="02020603050405020304" pitchFamily="18" charset="0"/>
              </a:rPr>
              <a:t>Лахно</a:t>
            </a:r>
            <a:r>
              <a:rPr lang="ru-RU" dirty="0">
                <a:latin typeface="Times New Roman" panose="02020603050405020304" pitchFamily="18" charset="0"/>
                <a:cs typeface="Times New Roman" panose="02020603050405020304" pitchFamily="18" charset="0"/>
              </a:rPr>
              <a:t>. Москва : Издательская группа «Юрист», 2011.</a:t>
            </a:r>
          </a:p>
          <a:p>
            <a:pPr lvl="0" algn="just"/>
            <a:r>
              <a:rPr lang="ru-RU" dirty="0" err="1">
                <a:latin typeface="Times New Roman" panose="02020603050405020304" pitchFamily="18" charset="0"/>
                <a:cs typeface="Times New Roman" panose="02020603050405020304" pitchFamily="18" charset="0"/>
              </a:rPr>
              <a:t>Хеффрон</a:t>
            </a:r>
            <a:r>
              <a:rPr lang="ru-RU" dirty="0">
                <a:latin typeface="Times New Roman" panose="02020603050405020304" pitchFamily="18" charset="0"/>
                <a:cs typeface="Times New Roman" panose="02020603050405020304" pitchFamily="18" charset="0"/>
              </a:rPr>
              <a:t> Р. Энергетическое право в период с 2020 по 2030 гг. Часть 1 / Р. </a:t>
            </a:r>
            <a:r>
              <a:rPr lang="ru-RU" dirty="0" err="1">
                <a:latin typeface="Times New Roman" panose="02020603050405020304" pitchFamily="18" charset="0"/>
                <a:cs typeface="Times New Roman" panose="02020603050405020304" pitchFamily="18" charset="0"/>
              </a:rPr>
              <a:t>Хеффрон</a:t>
            </a:r>
            <a:r>
              <a:rPr lang="ru-RU" dirty="0">
                <a:latin typeface="Times New Roman" panose="02020603050405020304" pitchFamily="18" charset="0"/>
                <a:cs typeface="Times New Roman" panose="02020603050405020304" pitchFamily="18" charset="0"/>
              </a:rPr>
              <a:t> // Правовой энергетический форум. 2020. № 2. С. 30–34; </a:t>
            </a:r>
            <a:r>
              <a:rPr lang="ru-RU" dirty="0" err="1">
                <a:latin typeface="Times New Roman" panose="02020603050405020304" pitchFamily="18" charset="0"/>
                <a:cs typeface="Times New Roman" panose="02020603050405020304" pitchFamily="18" charset="0"/>
              </a:rPr>
              <a:t>Хеффрон</a:t>
            </a:r>
            <a:r>
              <a:rPr lang="ru-RU" dirty="0">
                <a:latin typeface="Times New Roman" panose="02020603050405020304" pitchFamily="18" charset="0"/>
                <a:cs typeface="Times New Roman" panose="02020603050405020304" pitchFamily="18" charset="0"/>
              </a:rPr>
              <a:t> Р. Энергетическое право в период с 2020 по 2030 гг. Часть 2 / Р. </a:t>
            </a:r>
            <a:r>
              <a:rPr lang="ru-RU" dirty="0" err="1">
                <a:latin typeface="Times New Roman" panose="02020603050405020304" pitchFamily="18" charset="0"/>
                <a:cs typeface="Times New Roman" panose="02020603050405020304" pitchFamily="18" charset="0"/>
              </a:rPr>
              <a:t>Хеффрон</a:t>
            </a:r>
            <a:r>
              <a:rPr lang="ru-RU" dirty="0">
                <a:latin typeface="Times New Roman" panose="02020603050405020304" pitchFamily="18" charset="0"/>
                <a:cs typeface="Times New Roman" panose="02020603050405020304" pitchFamily="18" charset="0"/>
              </a:rPr>
              <a:t> // Правовой энергетический форум. 2020. № 3. </a:t>
            </a:r>
          </a:p>
          <a:p>
            <a:pPr lvl="0" algn="just"/>
            <a:r>
              <a:rPr lang="ru-RU" dirty="0">
                <a:latin typeface="Times New Roman" panose="02020603050405020304" pitchFamily="18" charset="0"/>
                <a:cs typeface="Times New Roman" panose="02020603050405020304" pitchFamily="18" charset="0"/>
              </a:rPr>
              <a:t>Романова В.В</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Современные задачи энергетического права как науки и как учебной дисциплины / В.В</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Романова // Правовой энергетический форум. 2020. № 2. С. 24–29.</a:t>
            </a:r>
          </a:p>
          <a:p>
            <a:pPr algn="just"/>
            <a:endParaRPr lang="ru-RU" b="1" dirty="0">
              <a:latin typeface="Times New Roman" panose="02020603050405020304" pitchFamily="18" charset="0"/>
              <a:cs typeface="Times New Roman" panose="02020603050405020304" pitchFamily="18" charset="0"/>
            </a:endParaRPr>
          </a:p>
          <a:p>
            <a:pPr algn="just"/>
            <a:endParaRPr lang="ru-RU" dirty="0"/>
          </a:p>
        </p:txBody>
      </p:sp>
    </p:spTree>
    <p:extLst>
      <p:ext uri="{BB962C8B-B14F-4D97-AF65-F5344CB8AC3E}">
        <p14:creationId xmlns:p14="http://schemas.microsoft.com/office/powerpoint/2010/main" val="7955843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3CDDB8C-4E35-A21D-C75F-E6A29992C859}"/>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dirty="0">
                <a:latin typeface="Times New Roman" panose="02020603050405020304" pitchFamily="18" charset="0"/>
                <a:cs typeface="Times New Roman" panose="02020603050405020304" pitchFamily="18" charset="0"/>
              </a:rPr>
              <a:t>Электронная  библиотечная  система</a:t>
            </a:r>
            <a:endParaRPr lang="ru-RU" dirty="0"/>
          </a:p>
        </p:txBody>
      </p:sp>
      <p:sp>
        <p:nvSpPr>
          <p:cNvPr id="3" name="Объект 2">
            <a:extLst>
              <a:ext uri="{FF2B5EF4-FFF2-40B4-BE49-F238E27FC236}">
                <a16:creationId xmlns:a16="http://schemas.microsoft.com/office/drawing/2014/main" xmlns="" id="{9B6B4124-2F3E-B7DD-3911-8C2CC3D3BAD3}"/>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just"/>
            <a:r>
              <a:rPr lang="ru-RU" b="1" dirty="0" smtClean="0">
                <a:latin typeface="Times New Roman" panose="02020603050405020304" pitchFamily="18" charset="0"/>
                <a:cs typeface="Times New Roman" panose="02020603050405020304" pitchFamily="18" charset="0"/>
              </a:rPr>
              <a:t>В Личном кабинете обучающегося предоставлены доступы к электронным библиотечным базам.</a:t>
            </a:r>
          </a:p>
          <a:p>
            <a:pPr algn="just"/>
            <a:endParaRPr lang="ru-RU" b="1"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С </a:t>
            </a:r>
            <a:r>
              <a:rPr lang="ru-RU" dirty="0">
                <a:latin typeface="Times New Roman" panose="02020603050405020304" pitchFamily="18" charset="0"/>
                <a:cs typeface="Times New Roman" panose="02020603050405020304" pitchFamily="18" charset="0"/>
              </a:rPr>
              <a:t>научными публикациями по энергетическому праву можно также ознакомиться на сайте журнала «Правовой энергетический форум», где размещены в том числе архивные номера журнала:</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2"/>
              </a:rPr>
              <a:t>https://mlcjournal.ru/</a:t>
            </a:r>
            <a:r>
              <a:rPr lang="en-US"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а также на сайте журнала «Вестник Центра права имени </a:t>
            </a:r>
            <a:r>
              <a:rPr lang="ru-RU" dirty="0" err="1" smtClean="0">
                <a:latin typeface="Times New Roman" panose="02020603050405020304" pitchFamily="18" charset="0"/>
                <a:cs typeface="Times New Roman" panose="02020603050405020304" pitchFamily="18" charset="0"/>
              </a:rPr>
              <a:t>В.А.Мусина</a:t>
            </a:r>
            <a:r>
              <a:rPr lang="ru-RU"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3"/>
              </a:rPr>
              <a:t>https://mlcherald.ru</a:t>
            </a:r>
            <a:r>
              <a:rPr lang="en-US" dirty="0" smtClean="0">
                <a:latin typeface="Times New Roman" panose="02020603050405020304" pitchFamily="18" charset="0"/>
                <a:cs typeface="Times New Roman" panose="02020603050405020304" pitchFamily="18" charset="0"/>
                <a:hlinkClick r:id="rId3"/>
              </a:rPr>
              <a:t>/</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521553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Примерные </a:t>
            </a:r>
            <a:r>
              <a:rPr lang="ru-RU" sz="2800" b="1" dirty="0" smtClean="0">
                <a:latin typeface="Times New Roman" panose="02020603050405020304" pitchFamily="18" charset="0"/>
                <a:cs typeface="Times New Roman" panose="02020603050405020304" pitchFamily="18" charset="0"/>
              </a:rPr>
              <a:t>вопросы по Разделу</a:t>
            </a:r>
            <a:r>
              <a:rPr lang="ru-RU" sz="2800" b="1" dirty="0">
                <a:latin typeface="Times New Roman" panose="02020603050405020304" pitchFamily="18" charset="0"/>
                <a:cs typeface="Times New Roman" panose="02020603050405020304" pitchFamily="18" charset="0"/>
              </a:rPr>
              <a:t/>
            </a:r>
            <a:br>
              <a:rPr lang="ru-RU" sz="2800" b="1" dirty="0">
                <a:latin typeface="Times New Roman" panose="02020603050405020304" pitchFamily="18" charset="0"/>
                <a:cs typeface="Times New Roman" panose="02020603050405020304" pitchFamily="18" charset="0"/>
              </a:rPr>
            </a:b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r>
              <a:rPr lang="ru-RU" sz="1800" b="1" dirty="0">
                <a:latin typeface="Times New Roman" panose="02020603050405020304" pitchFamily="18" charset="0"/>
                <a:cs typeface="Times New Roman" panose="02020603050405020304" pitchFamily="18" charset="0"/>
              </a:rPr>
              <a:t>1. Какова правовая природа отношений, входящих в предмет энергетического права?</a:t>
            </a:r>
          </a:p>
          <a:p>
            <a:pPr lvl="0" algn="just"/>
            <a:r>
              <a:rPr lang="ru-RU" sz="1800" b="1" dirty="0">
                <a:latin typeface="Times New Roman" panose="02020603050405020304" pitchFamily="18" charset="0"/>
                <a:cs typeface="Times New Roman" panose="02020603050405020304" pitchFamily="18" charset="0"/>
              </a:rPr>
              <a:t>2. Назовите методы энергетического права.</a:t>
            </a:r>
          </a:p>
          <a:p>
            <a:pPr lvl="0" algn="just"/>
            <a:r>
              <a:rPr lang="ru-RU" sz="1800" b="1" dirty="0">
                <a:latin typeface="Times New Roman" panose="02020603050405020304" pitchFamily="18" charset="0"/>
                <a:cs typeface="Times New Roman" panose="02020603050405020304" pitchFamily="18" charset="0"/>
              </a:rPr>
              <a:t>3. Назовите принципы энергетического права.</a:t>
            </a:r>
          </a:p>
          <a:p>
            <a:pPr lvl="0" algn="just"/>
            <a:r>
              <a:rPr lang="ru-RU" sz="1800" b="1" dirty="0">
                <a:latin typeface="Times New Roman" panose="02020603050405020304" pitchFamily="18" charset="0"/>
                <a:cs typeface="Times New Roman" panose="02020603050405020304" pitchFamily="18" charset="0"/>
              </a:rPr>
              <a:t>4. Охарактеризуйте систему  источников энергетического права.</a:t>
            </a:r>
          </a:p>
          <a:p>
            <a:pPr lvl="0" algn="just"/>
            <a:r>
              <a:rPr lang="ru-RU" sz="1800" b="1" dirty="0">
                <a:latin typeface="Times New Roman" panose="02020603050405020304" pitchFamily="18" charset="0"/>
                <a:cs typeface="Times New Roman" panose="02020603050405020304" pitchFamily="18" charset="0"/>
              </a:rPr>
              <a:t>5. Какова правовая природа энергетического законодательства?</a:t>
            </a:r>
          </a:p>
          <a:p>
            <a:pPr lvl="0" algn="just"/>
            <a:endParaRPr lang="ru-RU" sz="1800" dirty="0">
              <a:latin typeface="Times New Roman" panose="02020603050405020304" pitchFamily="18" charset="0"/>
              <a:cs typeface="Times New Roman" panose="02020603050405020304" pitchFamily="18" charset="0"/>
            </a:endParaRPr>
          </a:p>
          <a:p>
            <a:pPr marL="0" lvl="0" indent="0" algn="just">
              <a:buNone/>
            </a:pPr>
            <a:r>
              <a:rPr lang="ru-RU" sz="1800" dirty="0" smtClean="0">
                <a:latin typeface="Times New Roman" panose="02020603050405020304" pitchFamily="18" charset="0"/>
                <a:cs typeface="Times New Roman" panose="02020603050405020304" pitchFamily="18" charset="0"/>
              </a:rPr>
              <a:t>Необходимо </a:t>
            </a:r>
            <a:r>
              <a:rPr lang="ru-RU" sz="1800" dirty="0">
                <a:latin typeface="Times New Roman" panose="02020603050405020304" pitchFamily="18" charset="0"/>
                <a:cs typeface="Times New Roman" panose="02020603050405020304" pitchFamily="18" charset="0"/>
              </a:rPr>
              <a:t>подготовить письменные </a:t>
            </a:r>
            <a:r>
              <a:rPr lang="ru-RU" sz="1800" b="1" dirty="0">
                <a:latin typeface="Times New Roman" panose="02020603050405020304" pitchFamily="18" charset="0"/>
                <a:cs typeface="Times New Roman" panose="02020603050405020304" pitchFamily="18" charset="0"/>
              </a:rPr>
              <a:t>краткие</a:t>
            </a:r>
            <a:r>
              <a:rPr lang="ru-RU" sz="1800" dirty="0">
                <a:latin typeface="Times New Roman" panose="02020603050405020304" pitchFamily="18" charset="0"/>
                <a:cs typeface="Times New Roman" panose="02020603050405020304" pitchFamily="18" charset="0"/>
              </a:rPr>
              <a:t> ответы 	на вопросы. Оформление: формат </a:t>
            </a:r>
            <a:r>
              <a:rPr lang="en-US" sz="1800" dirty="0">
                <a:latin typeface="Times New Roman" panose="02020603050405020304" pitchFamily="18" charset="0"/>
                <a:cs typeface="Times New Roman" panose="02020603050405020304" pitchFamily="18" charset="0"/>
              </a:rPr>
              <a:t>word</a:t>
            </a:r>
            <a:r>
              <a:rPr lang="ru-RU" sz="1800" dirty="0">
                <a:latin typeface="Times New Roman" panose="02020603050405020304" pitchFamily="18" charset="0"/>
                <a:cs typeface="Times New Roman" panose="02020603050405020304" pitchFamily="18" charset="0"/>
              </a:rPr>
              <a:t>, шрифт 14, интервал 1,5. </a:t>
            </a:r>
            <a:r>
              <a:rPr lang="ru-RU" sz="1800" smtClean="0">
                <a:latin typeface="Times New Roman" panose="02020603050405020304" pitchFamily="18" charset="0"/>
                <a:cs typeface="Times New Roman" panose="02020603050405020304" pitchFamily="18" charset="0"/>
              </a:rPr>
              <a:t>Сверху </a:t>
            </a:r>
            <a:r>
              <a:rPr lang="ru-RU" sz="1800" dirty="0">
                <a:latin typeface="Times New Roman" panose="02020603050405020304" pitchFamily="18" charset="0"/>
                <a:cs typeface="Times New Roman" panose="02020603050405020304" pitchFamily="18" charset="0"/>
              </a:rPr>
              <a:t>указать </a:t>
            </a:r>
            <a:r>
              <a:rPr lang="ru-RU" sz="1800" dirty="0" smtClean="0">
                <a:latin typeface="Times New Roman" panose="02020603050405020304" pitchFamily="18" charset="0"/>
                <a:cs typeface="Times New Roman" panose="02020603050405020304" pitchFamily="18" charset="0"/>
              </a:rPr>
              <a:t>ФИО, курс , </a:t>
            </a:r>
            <a:r>
              <a:rPr lang="ru-RU" sz="1800" dirty="0">
                <a:latin typeface="Times New Roman" panose="02020603050405020304" pitchFamily="18" charset="0"/>
                <a:cs typeface="Times New Roman" panose="02020603050405020304" pitchFamily="18" charset="0"/>
              </a:rPr>
              <a:t>дату. Ответ необходимо направить на почту: 	</a:t>
            </a:r>
            <a:r>
              <a:rPr lang="en-US" sz="1800" dirty="0" smtClean="0">
                <a:latin typeface="Times New Roman" panose="02020603050405020304" pitchFamily="18" charset="0"/>
                <a:cs typeface="Times New Roman" panose="02020603050405020304" pitchFamily="18" charset="0"/>
                <a:hlinkClick r:id="rId2"/>
              </a:rPr>
              <a:t>musinlc@musinlc.ru</a:t>
            </a:r>
            <a:r>
              <a:rPr lang="ru-RU" sz="1800" dirty="0" smtClean="0">
                <a:latin typeface="Times New Roman" panose="02020603050405020304" pitchFamily="18" charset="0"/>
                <a:cs typeface="Times New Roman" panose="02020603050405020304" pitchFamily="18" charset="0"/>
              </a:rPr>
              <a:t> </a:t>
            </a:r>
          </a:p>
          <a:p>
            <a:pPr marL="0" lvl="0" indent="0" algn="just">
              <a:buNone/>
            </a:pPr>
            <a:r>
              <a:rPr lang="ru-RU" sz="1800" dirty="0" smtClean="0">
                <a:latin typeface="Times New Roman" panose="02020603050405020304" pitchFamily="18" charset="0"/>
                <a:cs typeface="Times New Roman" panose="02020603050405020304" pitchFamily="18" charset="0"/>
              </a:rPr>
              <a:t>Преподавателем могут быть предложены иные вопросы и задания к практическому занятию по разделу.</a:t>
            </a:r>
            <a:endParaRPr lang="en-US" sz="1800" dirty="0">
              <a:latin typeface="Times New Roman" panose="02020603050405020304" pitchFamily="18" charset="0"/>
              <a:cs typeface="Times New Roman" panose="02020603050405020304" pitchFamily="18" charset="0"/>
            </a:endParaRPr>
          </a:p>
          <a:p>
            <a:pPr lvl="0"/>
            <a:endParaRPr lang="ru-RU" sz="1400" dirty="0">
              <a:latin typeface="Times New Roman" panose="02020603050405020304" pitchFamily="18" charset="0"/>
              <a:cs typeface="Times New Roman" panose="02020603050405020304" pitchFamily="18" charset="0"/>
            </a:endParaRPr>
          </a:p>
          <a:p>
            <a:pPr lvl="0"/>
            <a:endParaRPr lang="ru-RU" sz="1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57590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Понятие и история формирования энергетического права</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pPr marL="457200" lvl="1" indent="0" algn="just">
              <a:buNone/>
            </a:pPr>
            <a:r>
              <a:rPr lang="ru-RU" dirty="0">
                <a:latin typeface="Times New Roman" panose="02020603050405020304" pitchFamily="18" charset="0"/>
                <a:cs typeface="Times New Roman" panose="02020603050405020304" pitchFamily="18" charset="0"/>
              </a:rPr>
              <a:t>(2) между вышеуказанными лицами и уполномоченными государственными органами, а также организациями, наделенными законодателем особыми публичными полномочиями. В этом случае речь идет о публично-правовых отношениях.</a:t>
            </a:r>
          </a:p>
          <a:p>
            <a:pPr marL="457200" lvl="1" indent="0" algn="just">
              <a:buNone/>
            </a:pPr>
            <a:r>
              <a:rPr lang="ru-RU" dirty="0">
                <a:latin typeface="Times New Roman" panose="02020603050405020304" pitchFamily="18" charset="0"/>
                <a:cs typeface="Times New Roman" panose="02020603050405020304" pitchFamily="18" charset="0"/>
              </a:rPr>
              <a:t>Отношения, регулируемые энергетическим правом, складываются не только внутри одного государства, но также могут иметь трансграничный характер.</a:t>
            </a:r>
          </a:p>
          <a:p>
            <a:endParaRPr lang="ru-RU" dirty="0"/>
          </a:p>
        </p:txBody>
      </p:sp>
    </p:spTree>
    <p:extLst>
      <p:ext uri="{BB962C8B-B14F-4D97-AF65-F5344CB8AC3E}">
        <p14:creationId xmlns:p14="http://schemas.microsoft.com/office/powerpoint/2010/main" val="3489332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2800" b="1" dirty="0">
                <a:latin typeface="Times New Roman" panose="02020603050405020304" pitchFamily="18" charset="0"/>
                <a:cs typeface="Times New Roman" panose="02020603050405020304" pitchFamily="18" charset="0"/>
              </a:rPr>
              <a:t>ФОРМИРОВАНИЕ И РАЗВИТИЕ ЭНЕРГЕТИЧЕСКОГО ПРАВА</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marL="0" indent="0" algn="just">
              <a:buNone/>
            </a:pPr>
            <a:r>
              <a:rPr lang="ru-RU" sz="2000" dirty="0">
                <a:latin typeface="Times New Roman" panose="02020603050405020304" pitchFamily="18" charset="0"/>
                <a:cs typeface="Times New Roman" panose="02020603050405020304" pitchFamily="18" charset="0"/>
              </a:rPr>
              <a:t>●	Существенный вклад в формирование и развитие науки энергетического права внесли такие ученые как </a:t>
            </a:r>
            <a:r>
              <a:rPr lang="ru-RU" sz="2000" dirty="0" err="1">
                <a:latin typeface="Times New Roman" panose="02020603050405020304" pitchFamily="18" charset="0"/>
                <a:cs typeface="Times New Roman" panose="02020603050405020304" pitchFamily="18" charset="0"/>
              </a:rPr>
              <a:t>А.П.Вершинин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О.А.Городов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М.И.Клеандров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П.Г.Лахно</a:t>
            </a:r>
            <a:r>
              <a:rPr lang="ru-RU" sz="2000" dirty="0">
                <a:latin typeface="Times New Roman" panose="02020603050405020304" pitchFamily="18" charset="0"/>
                <a:cs typeface="Times New Roman" panose="02020603050405020304" pitchFamily="18" charset="0"/>
              </a:rPr>
              <a:t>, А.Г. Лисицын-</a:t>
            </a:r>
            <a:r>
              <a:rPr lang="ru-RU" sz="2000" dirty="0" err="1">
                <a:latin typeface="Times New Roman" panose="02020603050405020304" pitchFamily="18" charset="0"/>
                <a:cs typeface="Times New Roman" panose="02020603050405020304" pitchFamily="18" charset="0"/>
              </a:rPr>
              <a:t>Светланов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В.Ф.Понондопуло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В.В.Романова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Р.Н.Салиева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Л.И.Шевченко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В.Ф.Яковлев</a:t>
            </a:r>
            <a:r>
              <a:rPr lang="ru-RU" sz="2000" dirty="0">
                <a:latin typeface="Times New Roman" panose="02020603050405020304" pitchFamily="18" charset="0"/>
                <a:cs typeface="Times New Roman" panose="02020603050405020304" pitchFamily="18" charset="0"/>
              </a:rPr>
              <a:t> и др.</a:t>
            </a:r>
          </a:p>
          <a:p>
            <a:pPr marL="0" indent="0" algn="just">
              <a:buNone/>
            </a:pPr>
            <a:r>
              <a:rPr lang="ru-RU" sz="2000" dirty="0">
                <a:latin typeface="Times New Roman" panose="02020603050405020304" pitchFamily="18" charset="0"/>
                <a:cs typeface="Times New Roman" panose="02020603050405020304" pitchFamily="18" charset="0"/>
              </a:rPr>
              <a:t>●	Среди зарубежных ученых по энергетическому праву следует отметить таких ученых как </a:t>
            </a:r>
            <a:r>
              <a:rPr lang="ru-RU" sz="2000" dirty="0" err="1">
                <a:latin typeface="Times New Roman" panose="02020603050405020304" pitchFamily="18" charset="0"/>
                <a:cs typeface="Times New Roman" panose="02020603050405020304" pitchFamily="18" charset="0"/>
              </a:rPr>
              <a:t>В.С.Каменков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Ф.Ю.Зеккер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Д.Хандрлика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Р.Хеффрон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К.Талус</a:t>
            </a:r>
            <a:r>
              <a:rPr lang="ru-RU" sz="2000" dirty="0">
                <a:latin typeface="Times New Roman" panose="02020603050405020304" pitchFamily="18" charset="0"/>
                <a:cs typeface="Times New Roman" panose="02020603050405020304" pitchFamily="18" charset="0"/>
              </a:rPr>
              <a:t> и др.</a:t>
            </a:r>
          </a:p>
          <a:p>
            <a:pPr marL="0" indent="0" algn="just">
              <a:buNone/>
            </a:pPr>
            <a:r>
              <a:rPr lang="ru-RU" sz="2000" dirty="0">
                <a:latin typeface="Times New Roman" panose="02020603050405020304" pitchFamily="18" charset="0"/>
                <a:cs typeface="Times New Roman" panose="02020603050405020304" pitchFamily="18" charset="0"/>
              </a:rPr>
              <a:t>	►Подробнее см., напр.: </a:t>
            </a:r>
          </a:p>
          <a:p>
            <a:pPr marL="0" indent="0" algn="just">
              <a:buNone/>
            </a:pPr>
            <a:r>
              <a:rPr lang="ru-RU" sz="2000" dirty="0">
                <a:latin typeface="Times New Roman" panose="02020603050405020304" pitchFamily="18" charset="0"/>
                <a:cs typeface="Times New Roman" panose="02020603050405020304" pitchFamily="18" charset="0"/>
              </a:rPr>
              <a:t>	Романова В.В. Энергетическое право. Учебник для подготовки кадров высшей квалификации. М.: Издательская группа «Юрист».2021</a:t>
            </a:r>
            <a:r>
              <a:rPr lang="ru-RU" sz="2000" dirty="0" smtClean="0">
                <a:latin typeface="Times New Roman" panose="02020603050405020304" pitchFamily="18" charset="0"/>
                <a:cs typeface="Times New Roman" panose="02020603050405020304" pitchFamily="18" charset="0"/>
              </a:rPr>
              <a:t>.</a:t>
            </a:r>
          </a:p>
          <a:p>
            <a:pPr marL="0" indent="0" algn="just">
              <a:buNone/>
            </a:pPr>
            <a:r>
              <a:rPr lang="ru-RU" sz="2000" dirty="0" smtClean="0">
                <a:latin typeface="Times New Roman" panose="02020603050405020304" pitchFamily="18" charset="0"/>
                <a:cs typeface="Times New Roman" panose="02020603050405020304" pitchFamily="18" charset="0"/>
              </a:rPr>
              <a:t>	Актуальные задачи энергетического права и современной правовой науки. Монография под ред. </a:t>
            </a:r>
            <a:r>
              <a:rPr lang="ru-RU" sz="2000" dirty="0" err="1" smtClean="0">
                <a:latin typeface="Times New Roman" panose="02020603050405020304" pitchFamily="18" charset="0"/>
                <a:cs typeface="Times New Roman" panose="02020603050405020304" pitchFamily="18" charset="0"/>
              </a:rPr>
              <a:t>В.В.Романовой</a:t>
            </a:r>
            <a:r>
              <a:rPr lang="ru-RU" sz="2000" dirty="0" smtClean="0">
                <a:latin typeface="Times New Roman" panose="02020603050405020304" pitchFamily="18" charset="0"/>
                <a:cs typeface="Times New Roman" panose="02020603050405020304" pitchFamily="18" charset="0"/>
              </a:rPr>
              <a:t>. М.: АНО «Научно-исследовательский «Центр развития энергетического права и современной правовой науки имени В.А.Мусина».2024.</a:t>
            </a:r>
            <a:endParaRPr lang="ru-RU" sz="2000" dirty="0">
              <a:latin typeface="Times New Roman" panose="02020603050405020304" pitchFamily="18" charset="0"/>
              <a:cs typeface="Times New Roman" panose="02020603050405020304" pitchFamily="18" charset="0"/>
            </a:endParaRPr>
          </a:p>
          <a:p>
            <a:pPr marL="0" indent="0" algn="just">
              <a:buNone/>
            </a:pPr>
            <a:r>
              <a:rPr lang="ru-RU"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863461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ФОРМИРОВАНИЕ И РАЗВИТИЕ ЭНЕРГЕТИЧЕСКОГО ПРАВА</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marL="0" indent="0" algn="just">
              <a:buNone/>
            </a:pPr>
            <a:r>
              <a:rPr lang="ru-RU" sz="2000" dirty="0">
                <a:latin typeface="Times New Roman" panose="02020603050405020304" pitchFamily="18" charset="0"/>
                <a:cs typeface="Times New Roman" panose="02020603050405020304" pitchFamily="18" charset="0"/>
              </a:rPr>
              <a:t>В учебном издании приводятся примеры точек зрений ученых о понятии энергетического права, особо выделяется определение понятия энергетического права, сформулированное </a:t>
            </a:r>
            <a:r>
              <a:rPr lang="ru-RU" sz="2000" dirty="0" err="1">
                <a:latin typeface="Times New Roman" panose="02020603050405020304" pitchFamily="18" charset="0"/>
                <a:cs typeface="Times New Roman" panose="02020603050405020304" pitchFamily="18" charset="0"/>
              </a:rPr>
              <a:t>А.Г.Лисицыным-Светлановым</a:t>
            </a:r>
            <a:r>
              <a:rPr lang="ru-RU" sz="2000" dirty="0">
                <a:latin typeface="Times New Roman" panose="02020603050405020304" pitchFamily="18" charset="0"/>
                <a:cs typeface="Times New Roman" panose="02020603050405020304" pitchFamily="18" charset="0"/>
              </a:rPr>
              <a:t> в 2013 году.</a:t>
            </a:r>
          </a:p>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«Энергетическое право – сложившаяся отрасль права, которая регулирует частноправовые и публично-правовые отношения в сфере энергетики, возникающие как в рамках отдельного государства, в том числе в России, так и имеющие трансграничный характер».</a:t>
            </a:r>
          </a:p>
          <a:p>
            <a:pPr marL="0" indent="0" algn="just">
              <a:buNone/>
            </a:pPr>
            <a:r>
              <a:rPr lang="ru-RU" sz="2000" dirty="0">
                <a:latin typeface="Times New Roman" panose="02020603050405020304" pitchFamily="18" charset="0"/>
                <a:cs typeface="Times New Roman" panose="02020603050405020304" pitchFamily="18" charset="0"/>
              </a:rPr>
              <a:t>●	Анализ проводимых исследований свидетельствует о единстве позиций о круге отношений, входящих в предмет энергетического права, о комплексном характере энергетического законодательства.</a:t>
            </a:r>
          </a:p>
          <a:p>
            <a:endParaRPr lang="ru-RU" sz="2000" dirty="0"/>
          </a:p>
        </p:txBody>
      </p:sp>
    </p:spTree>
    <p:extLst>
      <p:ext uri="{BB962C8B-B14F-4D97-AF65-F5344CB8AC3E}">
        <p14:creationId xmlns:p14="http://schemas.microsoft.com/office/powerpoint/2010/main" val="3754642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3200" b="1" dirty="0">
                <a:latin typeface="Times New Roman" panose="02020603050405020304" pitchFamily="18" charset="0"/>
                <a:cs typeface="Times New Roman" panose="02020603050405020304" pitchFamily="18" charset="0"/>
              </a:rPr>
              <a:t>Понятие и история формирования энергетического права</a:t>
            </a:r>
            <a:endParaRPr lang="ru-RU" sz="3200" dirty="0"/>
          </a:p>
        </p:txBody>
      </p:sp>
      <p:sp>
        <p:nvSpPr>
          <p:cNvPr id="3" name="Объект 2"/>
          <p:cNvSpPr>
            <a:spLocks noGrp="1"/>
          </p:cNvSpPr>
          <p:nvPr>
            <p:ph idx="1"/>
          </p:nvPr>
        </p:nvSpPr>
        <p:spPr>
          <a:xfrm>
            <a:off x="457200" y="1600200"/>
            <a:ext cx="8229600" cy="4853136"/>
          </a:xfrm>
        </p:spPr>
        <p:style>
          <a:lnRef idx="1">
            <a:schemeClr val="accent4"/>
          </a:lnRef>
          <a:fillRef idx="2">
            <a:schemeClr val="accent4"/>
          </a:fillRef>
          <a:effectRef idx="1">
            <a:schemeClr val="accent4"/>
          </a:effectRef>
          <a:fontRef idx="minor">
            <a:schemeClr val="dk1"/>
          </a:fontRef>
        </p:style>
        <p:txBody>
          <a:bodyPr>
            <a:noAutofit/>
          </a:bodyPr>
          <a:lstStyle/>
          <a:p>
            <a:pPr marL="342900" lvl="1" indent="-342900" algn="just">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Энергетическое право регулирует частные и публичные </a:t>
            </a:r>
            <a:r>
              <a:rPr lang="ru-RU" sz="2400" dirty="0" smtClean="0">
                <a:latin typeface="Times New Roman" panose="02020603050405020304" pitchFamily="18" charset="0"/>
                <a:cs typeface="Times New Roman" panose="02020603050405020304" pitchFamily="18" charset="0"/>
              </a:rPr>
              <a:t>отношения </a:t>
            </a:r>
            <a:r>
              <a:rPr lang="ru-RU" sz="2400" dirty="0">
                <a:latin typeface="Times New Roman" panose="02020603050405020304" pitchFamily="18" charset="0"/>
                <a:cs typeface="Times New Roman" panose="02020603050405020304" pitchFamily="18" charset="0"/>
              </a:rPr>
              <a:t>на национальном и международном уровнях.</a:t>
            </a:r>
          </a:p>
          <a:p>
            <a:pPr marL="342900" lvl="1" indent="-342900" algn="just">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Международные частноправовые отношения в сфере энергетики складываются прежде всего между энергетическими компаниями  экспортерами  энергетических ресурсов, работ, услуг  и их контрагентами.</a:t>
            </a:r>
          </a:p>
          <a:p>
            <a:pPr marL="342900" lvl="1" indent="-342900" algn="just">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Международные публично-правовые отношения  в сфере энергетики складываются  между государствами, между государствами и международными организациями, между государствами и международными интеграционными объединениями, между интеграционными объединениями</a:t>
            </a:r>
            <a:r>
              <a:rPr lang="ru-RU" sz="1800" dirty="0" smtClean="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255861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2461</TotalTime>
  <Words>2564</Words>
  <Application>Microsoft Office PowerPoint</Application>
  <PresentationFormat>Экран (4:3)</PresentationFormat>
  <Paragraphs>253</Paragraphs>
  <Slides>53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53</vt:i4>
      </vt:variant>
    </vt:vector>
  </HeadingPairs>
  <TitlesOfParts>
    <vt:vector size="54" baseType="lpstr">
      <vt:lpstr>Тема Office</vt:lpstr>
      <vt:lpstr>ПРЕЗЕНТАЦИЯ УЧЕБНОЙ ДИСЦИПЛИНЫ</vt:lpstr>
      <vt:lpstr>Раздел 1. Понятие и источники энергетического права</vt:lpstr>
      <vt:lpstr>Понятие и история формирования энергетического права</vt:lpstr>
      <vt:lpstr>Понятие и история формирования энергетического права</vt:lpstr>
      <vt:lpstr>Понятие и история формирования энергетического права</vt:lpstr>
      <vt:lpstr>Понятие и история формирования энергетического права</vt:lpstr>
      <vt:lpstr>ФОРМИРОВАНИЕ И РАЗВИТИЕ ЭНЕРГЕТИЧЕСКОГО ПРАВА</vt:lpstr>
      <vt:lpstr>ФОРМИРОВАНИЕ И РАЗВИТИЕ ЭНЕРГЕТИЧЕСКОГО ПРАВА</vt:lpstr>
      <vt:lpstr>Понятие и история формирования энергетического права</vt:lpstr>
      <vt:lpstr>Понятие и история формирования энергетического права</vt:lpstr>
      <vt:lpstr>МЕТОДЫ ЭНЕРГЕТИЧЕСКОГО ПРАВА</vt:lpstr>
      <vt:lpstr>МЕТОДЫ ЭНЕРГЕТИЧЕСКОГО ПРАВА</vt:lpstr>
      <vt:lpstr>ПРИНЦИПЫ ЭНЕРГЕТИЧЕСКОГО ПРАВА</vt:lpstr>
      <vt:lpstr>ПРИНЦИПЫ ЭНЕРГЕТИЧЕСКОГО ПРАВА</vt:lpstr>
      <vt:lpstr>СТРУКТУРА КУРСА ПО ЭНЕРГЕТИЧЕСКОМУ  ПРАВУ </vt:lpstr>
      <vt:lpstr>ИСТОЧНИКИ ЭНЕРГЕТИЧЕСКОГО ПРАВА нормативные-правовые акты</vt:lpstr>
      <vt:lpstr>ИСТОЧНИКИ ЭНЕРГЕТИЧЕСКОГО ПРАВА нормативные-правовые акты</vt:lpstr>
      <vt:lpstr>ИСТОЧНИКИ ЭНЕРГЕТИЧЕСКОГО ПРАВА нормативные-правовые акты</vt:lpstr>
      <vt:lpstr>ИСТОЧНИКИ ЭНЕРГЕТИЧЕСКОГО ПРАВА нормативные-правовые акты</vt:lpstr>
      <vt:lpstr>ИСТОЧНИКИ ЭНЕРГЕТИЧЕСКОГО ПРАВА нормативные-правовые акты</vt:lpstr>
      <vt:lpstr>ИСТОЧНИКИ ЭНЕРГЕТИЧЕСКОГО ПРАВА  отраслевое нормативно-правовое регулирование</vt:lpstr>
      <vt:lpstr>ИСТОЧНИКИ ЭНЕРГЕТИЧЕСКОГО ПРАВА  отраслевое нормативно-правовое регулирование</vt:lpstr>
      <vt:lpstr>ИСТОЧНИКИ ЭНЕРГЕТИЧЕСКОГО ПРАВА  отраслевое нормативно-правовое регулирование</vt:lpstr>
      <vt:lpstr>ИСТОЧНИКИ ЭНЕРГЕТИЧЕСКОГО ПРАВА нормативные правовые акты, регулирующие отношения в сфере энергетики, принимаемые в целях противодействия недружественным действиям отдельных государств</vt:lpstr>
      <vt:lpstr>ИСТОЧНИКИ ЭНЕРГЕТИЧЕСКОГО ПРАВА нормативные правовые акты, регулирующие отношения в сфере энергетики, принимаемые в целях противодействия недружественным действиям отдельных государств</vt:lpstr>
      <vt:lpstr>ИСТОЧНИКИ ЭНЕРГЕТИЧЕСКОГО ПРАВА нормативные правовые акты, регулирующие отношения в сфере энергетики, принимаемые в целях противодействия недружественным действиям отдельных государств</vt:lpstr>
      <vt:lpstr>ИСТОЧНИКИ ЭНЕРГЕТИЧЕСКОГО ПРАВА нормативные правовые акты, регулирующие отношения в сфере энергетики, принимаемые в целях противодействия недружественным действиям отдельных государств</vt:lpstr>
      <vt:lpstr>ИСТОЧНИКИ ЭНЕРГЕТИЧЕСКОГО ПРАВА нормативные правовые акты Государственной корпорации по атомной  энергии «Росатом»</vt:lpstr>
      <vt:lpstr>ИСТОЧНИКИ ЭНЕРГЕТИЧЕСКОГО ПРАВА нормативные правовые акты Государственной корпорации по атомной  энергии «Росатом»</vt:lpstr>
      <vt:lpstr>ИСТОЧНИКИ ЭНЕРГЕТИЧЕСКОГО ПРАВА нормативные правовые акты Государственной корпорации по атомной  энергии «Росатом»</vt:lpstr>
      <vt:lpstr>ИСТОЧНИКИ ЭНЕРГЕТИЧЕСКОГО ПРАВА нормативные правовые акты Государственной корпорации по атомной  энергии «Росатом»</vt:lpstr>
      <vt:lpstr>ИСТОЧНИКИ ЭНЕРГЕТИЧЕСКОГО ПРАВА нормативные правовые акты Государственной корпорации по атомной  энергии «Росатом»</vt:lpstr>
      <vt:lpstr>ИСТОЧНИКИ ЭНЕРГЕТИЧЕСКОГО ПРАВА нормативные правовые акты Государственной корпорации по атомной  энергии «Росатом»</vt:lpstr>
      <vt:lpstr>ИСТОЧНИКИ ЭНЕРГЕТИЧЕСКОГО ПРАВА международные договоры</vt:lpstr>
      <vt:lpstr>ИСТОЧНИКИ ЭНЕРГЕТИЧЕСКОГО ПРАВА международные договоры</vt:lpstr>
      <vt:lpstr>ИСТОЧНИКИ ЭНЕРГЕТИЧЕСКОГО ПРАВА международные договоры</vt:lpstr>
      <vt:lpstr>ИСТОЧНИКИ ЭНЕРГЕТИЧЕСКОГО ПРАВА международные договоры</vt:lpstr>
      <vt:lpstr>ИСТОЧНИКИ ЭНЕРГЕТИЧЕСКОГО ПРАВА международные договоры</vt:lpstr>
      <vt:lpstr>ИСТОЧНИКИ ЭНЕРГЕТИЧЕСКОГО ПРАВА международные договоры</vt:lpstr>
      <vt:lpstr>ИСТОЧНИКИ ЭНЕРГЕТИЧЕСКОГО ПРАВА ОБЫЧАИ </vt:lpstr>
      <vt:lpstr>ИСТОЧНИКИ ЭНЕРГЕТИЧЕСКОГО ПРАВА ОБЫЧАИ </vt:lpstr>
      <vt:lpstr>ИСТОЧНИКИ ЭНЕРГЕТИЧЕСКОГО ПРАВА ЛОКАЛЬНЫЕ АКТЫ ЮРИДИЧЕСКИХ ЛИЦ </vt:lpstr>
      <vt:lpstr>ИСТОЧНИКИ ЭНЕРГЕТИЧЕСКОГО ПРАВА  АКТЫ ВЫСШИХ СУДЕБНЫХ ИНСТАНЦИЙ</vt:lpstr>
      <vt:lpstr>ИСТОЧНИКИ ЭНЕРГЕТИЧЕСКОГО ПРАВА  АКТЫ ВЫСШИХ СУДЕБНЫХ ИНСТАНЦИЙ</vt:lpstr>
      <vt:lpstr>ИСТОЧНИКИ ЭНЕРГЕТИЧЕСКОГО ПРАВА  АКТЫ ВЫСШИХ СУДЕБНЫХ ИНСТАНЦИЙ</vt:lpstr>
      <vt:lpstr>АКТУАЛЬНЫЕ ЗАДАЧИ ЭНЕРГЕТИЧЕСКОГО ПРАВА</vt:lpstr>
      <vt:lpstr>АКТУАЛЬНЫЕ ЗАДАЧИ ЭНЕРГЕТИЧЕСКОГО ПРАВА</vt:lpstr>
      <vt:lpstr>РЕКОМЕНДАЦИИ ДЛЯ САМОСТОЯТЕЛЬНОЙ РАБОТЫ</vt:lpstr>
      <vt:lpstr>НАУЧНЫЕ И УЧЕБНЫЕ ИЗДАНИЯ ДЛЯ САМОСТОЯТЕЛЬНОГО ИЗУЧЕНИЯ</vt:lpstr>
      <vt:lpstr>НАУЧНЫЕ И УЧЕБНЫЕ ИЗДАНИЯ ДЛЯ САМОСТОЯТЕЛЬНОГО ИЗУЧЕНИЯ</vt:lpstr>
      <vt:lpstr>НАУЧНЫЕ И УЧЕБНЫЕ ИЗДАНИЯ ДЛЯ САМОСТОЯТЕЛЬНОГО ИЗУЧЕНИЯ</vt:lpstr>
      <vt:lpstr>Электронная  библиотечная  система</vt:lpstr>
      <vt:lpstr>Примерные вопросы по Разделу </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143</cp:revision>
  <dcterms:created xsi:type="dcterms:W3CDTF">2023-02-23T14:13:08Z</dcterms:created>
  <dcterms:modified xsi:type="dcterms:W3CDTF">2025-12-08T18:43:52Z</dcterms:modified>
</cp:coreProperties>
</file>