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98" r:id="rId6"/>
    <p:sldId id="285" r:id="rId7"/>
    <p:sldId id="294" r:id="rId8"/>
    <p:sldId id="297" r:id="rId9"/>
    <p:sldId id="291" r:id="rId10"/>
    <p:sldId id="289" r:id="rId1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134"/>
    <a:srgbClr val="625342"/>
    <a:srgbClr val="E5E0D8"/>
    <a:srgbClr val="5A532C"/>
    <a:srgbClr val="655D31"/>
    <a:srgbClr val="403A2F"/>
    <a:srgbClr val="554D3D"/>
    <a:srgbClr val="595515"/>
    <a:srgbClr val="5B542C"/>
    <a:srgbClr val="595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DD6D0-984F-4AAC-2DF3-F07FDE224C5B}" v="53" dt="2024-10-10T13:10:41.557"/>
    <p1510:client id="{8A2D3560-B09B-950A-03E1-51889C058E40}" v="411" dt="2024-10-10T14:22:56.845"/>
  </p1510:revLst>
</p1510:revInfo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/>
    <p:restoredTop sz="94879" autoAdjust="0"/>
  </p:normalViewPr>
  <p:slideViewPr>
    <p:cSldViewPr snapToGrid="0" showGuides="1">
      <p:cViewPr varScale="1">
        <p:scale>
          <a:sx n="106" d="100"/>
          <a:sy n="106" d="100"/>
        </p:scale>
        <p:origin x="85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B8E2A9-10C0-8E6A-BD52-C5CF6CA71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7A5359-3378-8AAE-BB00-0DEEC259B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B49D3ADC-4524-4246-8029-6982EB41567D}" type="datetime1">
              <a:rPr lang="ru-RU" smtClean="0"/>
              <a:t>13.10.2024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F82904-B6A1-EE7E-3DCB-572C72AF3C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C15A1-6F11-F421-EFF0-03FFDC218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D9981982-F750-4F8E-8605-47D27403B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08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226D5B66-7810-4617-B72A-D4E690172E6C}" type="datetime1">
              <a:rPr lang="ru-RU" smtClean="0"/>
              <a:pPr/>
              <a:t>13.10.2024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E22815FE-BC4D-474E-9AA3-6983BC3D877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7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1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6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7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0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9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E22815FE-BC4D-474E-9AA3-6983BC3D87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5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rtlCol="0" anchor="b">
            <a:noAutofit/>
          </a:bodyPr>
          <a:lstStyle>
            <a:lvl1pPr algn="l">
              <a:defRPr lang="en-US"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3227832" cy="969264"/>
          </a:xfr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0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120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16936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916936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58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358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44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644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01132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32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6273800" y="522548"/>
            <a:ext cx="5918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6655" y="5143104"/>
            <a:ext cx="3355345" cy="1252728"/>
          </a:xfrm>
        </p:spPr>
        <p:txBody>
          <a:bodyPr rtlCol="0" anchor="ctr"/>
          <a:lstStyle>
            <a:lvl1pPr marL="0" indent="0">
              <a:buNone/>
              <a:defRPr lang="en-US" sz="400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 rtlCol="0"/>
          <a:lstStyle>
            <a:lvl1pPr>
              <a:lnSpc>
                <a:spcPct val="100000"/>
              </a:lnSpc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FontTx/>
              <a:buNone/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5392" y="740664"/>
            <a:ext cx="5157787" cy="466344"/>
          </a:xfrm>
        </p:spPr>
        <p:txBody>
          <a:bodyPr rtlCol="0" anchor="ctr"/>
          <a:lstStyle>
            <a:lvl1pPr marL="0" indent="0"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5392" y="1417320"/>
            <a:ext cx="5157787" cy="2029968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392" y="3941064"/>
            <a:ext cx="5183188" cy="466344"/>
          </a:xfrm>
        </p:spPr>
        <p:txBody>
          <a:bodyPr rtlCol="0" anchor="ctr"/>
          <a:lstStyle>
            <a:lvl1pPr marL="0" indent="0">
              <a:buNone/>
              <a:defRPr lang="en-US" sz="2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392" y="4485555"/>
            <a:ext cx="5183188" cy="11978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20XX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512" y="1673352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1307592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en-US" sz="1800"/>
            </a:lvl1pPr>
            <a:lvl2pPr>
              <a:lnSpc>
                <a:spcPct val="100000"/>
              </a:lnSpc>
              <a:spcBef>
                <a:spcPts val="0"/>
              </a:spcBef>
              <a:defRPr lang="en-US" sz="1600"/>
            </a:lvl2pPr>
            <a:lvl3pPr>
              <a:lnSpc>
                <a:spcPct val="100000"/>
              </a:lnSpc>
              <a:spcBef>
                <a:spcPts val="0"/>
              </a:spcBef>
              <a:defRPr lang="en-US" sz="1400"/>
            </a:lvl3pPr>
            <a:lvl4pPr>
              <a:lnSpc>
                <a:spcPct val="100000"/>
              </a:lnSpc>
              <a:spcBef>
                <a:spcPts val="0"/>
              </a:spcBef>
              <a:defRPr lang="en-US" sz="1200"/>
            </a:lvl4pPr>
            <a:lvl5pPr>
              <a:lnSpc>
                <a:spcPct val="100000"/>
              </a:lnSpc>
              <a:spcBef>
                <a:spcPts val="0"/>
              </a:spcBef>
              <a:defRPr lang="en-US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3452264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23102" y="3086504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en-US" sz="1800"/>
            </a:lvl1pPr>
            <a:lvl2pPr>
              <a:lnSpc>
                <a:spcPct val="100000"/>
              </a:lnSpc>
              <a:spcBef>
                <a:spcPts val="0"/>
              </a:spcBef>
              <a:defRPr lang="en-US" sz="1600"/>
            </a:lvl2pPr>
            <a:lvl3pPr>
              <a:lnSpc>
                <a:spcPct val="100000"/>
              </a:lnSpc>
              <a:spcBef>
                <a:spcPts val="0"/>
              </a:spcBef>
              <a:defRPr lang="en-US" sz="1400"/>
            </a:lvl3pPr>
            <a:lvl4pPr>
              <a:lnSpc>
                <a:spcPct val="100000"/>
              </a:lnSpc>
              <a:spcBef>
                <a:spcPts val="0"/>
              </a:spcBef>
              <a:defRPr lang="en-US" sz="1200"/>
            </a:lvl4pPr>
            <a:lvl5pPr>
              <a:lnSpc>
                <a:spcPct val="100000"/>
              </a:lnSpc>
              <a:spcBef>
                <a:spcPts val="0"/>
              </a:spcBef>
              <a:defRPr lang="en-US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7512" y="5288457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4922697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en-US" sz="1800"/>
            </a:lvl1pPr>
            <a:lvl2pPr>
              <a:lnSpc>
                <a:spcPct val="100000"/>
              </a:lnSpc>
              <a:spcBef>
                <a:spcPts val="0"/>
              </a:spcBef>
              <a:defRPr lang="en-US" sz="1600"/>
            </a:lvl2pPr>
            <a:lvl3pPr>
              <a:lnSpc>
                <a:spcPct val="100000"/>
              </a:lnSpc>
              <a:spcBef>
                <a:spcPts val="0"/>
              </a:spcBef>
              <a:defRPr lang="en-US" sz="1400"/>
            </a:lvl3pPr>
            <a:lvl4pPr>
              <a:lnSpc>
                <a:spcPct val="100000"/>
              </a:lnSpc>
              <a:spcBef>
                <a:spcPts val="0"/>
              </a:spcBef>
              <a:defRPr lang="en-US" sz="1200"/>
            </a:lvl4pPr>
            <a:lvl5pPr>
              <a:lnSpc>
                <a:spcPct val="100000"/>
              </a:lnSpc>
              <a:spcBef>
                <a:spcPts val="0"/>
              </a:spcBef>
              <a:defRPr lang="en-US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512" y="2155720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1283336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en-US" sz="1800"/>
            </a:lvl1pPr>
            <a:lvl2pPr>
              <a:lnSpc>
                <a:spcPct val="100000"/>
              </a:lnSpc>
              <a:spcBef>
                <a:spcPts val="0"/>
              </a:spcBef>
              <a:defRPr lang="en-US" sz="1600"/>
            </a:lvl2pPr>
            <a:lvl3pPr>
              <a:lnSpc>
                <a:spcPct val="100000"/>
              </a:lnSpc>
              <a:spcBef>
                <a:spcPts val="0"/>
              </a:spcBef>
              <a:defRPr lang="en-US" sz="1400"/>
            </a:lvl3pPr>
            <a:lvl4pPr>
              <a:lnSpc>
                <a:spcPct val="100000"/>
              </a:lnSpc>
              <a:spcBef>
                <a:spcPts val="0"/>
              </a:spcBef>
              <a:defRPr lang="en-US" sz="1200"/>
            </a:lvl4pPr>
            <a:lvl5pPr>
              <a:lnSpc>
                <a:spcPct val="100000"/>
              </a:lnSpc>
              <a:spcBef>
                <a:spcPts val="0"/>
              </a:spcBef>
              <a:defRPr lang="en-US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7512" y="4856116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3983732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en-US" sz="1800"/>
            </a:lvl1pPr>
            <a:lvl2pPr>
              <a:lnSpc>
                <a:spcPct val="100000"/>
              </a:lnSpc>
              <a:spcBef>
                <a:spcPts val="0"/>
              </a:spcBef>
              <a:defRPr lang="en-US" sz="1600"/>
            </a:lvl2pPr>
            <a:lvl3pPr>
              <a:lnSpc>
                <a:spcPct val="100000"/>
              </a:lnSpc>
              <a:spcBef>
                <a:spcPts val="0"/>
              </a:spcBef>
              <a:defRPr lang="en-US" sz="1400"/>
            </a:lvl3pPr>
            <a:lvl4pPr>
              <a:lnSpc>
                <a:spcPct val="100000"/>
              </a:lnSpc>
              <a:spcBef>
                <a:spcPts val="0"/>
              </a:spcBef>
              <a:defRPr lang="en-US" sz="1200"/>
            </a:lvl4pPr>
            <a:lvl5pPr>
              <a:lnSpc>
                <a:spcPct val="100000"/>
              </a:lnSpc>
              <a:spcBef>
                <a:spcPts val="0"/>
              </a:spcBef>
              <a:defRPr lang="en-US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5" name="Дата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72" y="4389120"/>
            <a:ext cx="4709160" cy="1645920"/>
          </a:xfrm>
        </p:spPr>
        <p:txBody>
          <a:bodyPr rtlCol="0"/>
          <a:lstStyle>
            <a:lvl1pPr algn="ctr">
              <a:defRPr lang="en-US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680" y="2130552"/>
            <a:ext cx="8165592" cy="17556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583775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546079" y="5220132"/>
            <a:ext cx="164592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731520"/>
            <a:ext cx="5952744" cy="1645920"/>
          </a:xfrm>
        </p:spPr>
        <p:txBody>
          <a:bodyPr rtlCol="0"/>
          <a:lstStyle>
            <a:lvl1pPr algn="l">
              <a:defRPr lang="en-US" sz="72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/>
            </a:lvl1pPr>
          </a:lstStyle>
          <a:p>
            <a:pPr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5545" y="319125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en-US" sz="2400" baseline="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4782" y="4498848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en-US" sz="2400" baseline="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4782" y="579729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en-US" sz="2400" baseline="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</p:spPr>
        <p:txBody>
          <a:bodyPr rtlCol="0"/>
          <a:lstStyle>
            <a:lvl1pPr algn="l">
              <a:defRPr lang="en-US" sz="72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6185" y="2212849"/>
            <a:ext cx="7335814" cy="4645152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/>
          <a:lstStyle>
            <a:lvl1pPr marL="0" indent="0">
              <a:buNone/>
              <a:defRPr lang="en-US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rtlCol="0" anchor="ctr"/>
          <a:lstStyle>
            <a:lvl1pPr>
              <a:defRPr lang="en-US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65976" y="5102352"/>
            <a:ext cx="2889504" cy="365760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>
                <a:solidFill>
                  <a:schemeClr val="accent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 rtlCol="0"/>
          <a:lstStyle>
            <a:lvl1pPr>
              <a:defRPr lang="en-US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0" y="2898648"/>
            <a:ext cx="4370832" cy="202996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7552" y="1444752"/>
            <a:ext cx="10287000" cy="4562856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44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8309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280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3093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5844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309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80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5404104" y="929468"/>
            <a:ext cx="67878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 rtlCol="0"/>
          <a:lstStyle>
            <a:lvl1pPr algn="ctr"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2124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78408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53036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839320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32125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8" name="Рисунок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18409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75329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0" name="Рисунок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46" name="Текст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61613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>
                <a:solidFill>
                  <a:schemeClr val="accent1"/>
                </a:solidFill>
                <a:latin typeface="Felix Titling" panose="04060505060202020A04" pitchFamily="82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rtlCol="0" anchor="b"/>
          <a:lstStyle>
            <a:lvl1pPr>
              <a:lnSpc>
                <a:spcPct val="100000"/>
              </a:lnSpc>
              <a:defRPr lang="en-US" sz="54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 algn="l">
              <a:buNone/>
              <a:defRPr lang="en-US"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  <a:stCxn id="19" idx="3"/>
          </p:cNvCxnSpPr>
          <p:nvPr userDrawn="1"/>
        </p:nvCxnSpPr>
        <p:spPr>
          <a:xfrm>
            <a:off x="3831336" y="5495544"/>
            <a:ext cx="8360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объектов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8" y="54864"/>
            <a:ext cx="11256264" cy="969264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23483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34474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4474" y="1279472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3483" y="1278001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23483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634474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474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3483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07008" y="5788152"/>
            <a:ext cx="3858768" cy="532461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7008" y="5266944"/>
            <a:ext cx="3858768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en-US" sz="16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5" name="Текст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en-US" sz="16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6" name="Текст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en-US" sz="16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7" name="Текст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en-US" sz="16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8" name="Текст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en-US" sz="1600">
                <a:latin typeface="Felix Titling" panose="04060505060202020A04" pitchFamily="82" charset="0"/>
                <a:cs typeface="+mj-cs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tx1"/>
          </a:solidFill>
          <a:latin typeface="Felix Titling" panose="04060505060202020A04" pitchFamily="82" charset="0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8800" indent="-284400">
        <a:spcBef>
          <a:spcPts val="500"/>
        </a:spcBef>
        <a:buFont typeface="Wingdings" panose="05000000000000000000" pitchFamily="2" charset="2"/>
        <a:buChar char="§"/>
        <a:defRPr>
          <a:latin typeface="Calibri" panose="020F0502020204030204" pitchFamily="34" charset="0"/>
          <a:cs typeface="Calibri" panose="020F0502020204030204" pitchFamily="34" charset="0"/>
        </a:defRPr>
      </a:lvl2pPr>
      <a:lvl3pPr marL="849600" indent="-284400">
        <a:spcBef>
          <a:spcPts val="500"/>
        </a:spcBef>
        <a:buFont typeface="Wingdings" panose="05000000000000000000" pitchFamily="2" charset="2"/>
        <a:buChar char="§"/>
        <a:defRPr>
          <a:latin typeface="Calibri" panose="020F0502020204030204" pitchFamily="34" charset="0"/>
          <a:cs typeface="Calibri" panose="020F0502020204030204" pitchFamily="34" charset="0"/>
        </a:defRPr>
      </a:lvl3pPr>
      <a:lvl4pPr marL="1134000" indent="-284400">
        <a:spcBef>
          <a:spcPts val="500"/>
        </a:spcBef>
        <a:buFont typeface="Wingdings" panose="05000000000000000000" pitchFamily="2" charset="2"/>
        <a:buChar char="§"/>
        <a:defRPr>
          <a:latin typeface="Calibri" panose="020F0502020204030204" pitchFamily="34" charset="0"/>
          <a:cs typeface="Calibri" panose="020F0502020204030204" pitchFamily="34" charset="0"/>
        </a:defRPr>
      </a:lvl4pPr>
      <a:lvl5pPr marL="1418400" indent="-284400">
        <a:spcBef>
          <a:spcPts val="500"/>
        </a:spcBef>
        <a:buFont typeface="Wingdings" panose="05000000000000000000" pitchFamily="2" charset="2"/>
        <a:buChar char="§"/>
        <a:defRPr>
          <a:latin typeface="Calibri" panose="020F0502020204030204" pitchFamily="34" charset="0"/>
          <a:cs typeface="Calibri" panose="020F0502020204030204" pitchFamily="34" charset="0"/>
        </a:defRPr>
      </a:lvl5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B1341B-74CE-99E1-8A79-DB717AB6E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24" y="2981960"/>
            <a:ext cx="7283704" cy="2447544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5400" dirty="0"/>
              <a:t>ПРАВО КАК СВОБОДА И ОТВЕТСТВЕННОСТЬ</a:t>
            </a:r>
          </a:p>
        </p:txBody>
      </p:sp>
      <p:pic>
        <p:nvPicPr>
          <p:cNvPr id="10" name="Рисунок 9" descr="Изображение выглядит как Предметная фотография, газета, книг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39F9FC1C-D8D9-DFF7-07B9-D1E5C0CC7C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217" b="15217"/>
          <a:stretch/>
        </p:blipFill>
        <p:spPr>
          <a:xfrm>
            <a:off x="1380624" y="328457"/>
            <a:ext cx="9542508" cy="2560766"/>
          </a:xfrm>
        </p:spPr>
      </p:pic>
    </p:spTree>
    <p:extLst>
      <p:ext uri="{BB962C8B-B14F-4D97-AF65-F5344CB8AC3E}">
        <p14:creationId xmlns:p14="http://schemas.microsoft.com/office/powerpoint/2010/main" val="147962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BBD9FBF-BDEA-E2A9-5AC0-F365EF1C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143" y="294640"/>
            <a:ext cx="5912823" cy="2204720"/>
          </a:xfrm>
        </p:spPr>
        <p:txBody>
          <a:bodyPr rtlCol="0"/>
          <a:lstStyle>
            <a:defPPr>
              <a:defRPr lang="en-US"/>
            </a:defPPr>
          </a:lstStyle>
          <a:p>
            <a:pPr algn="ctr"/>
            <a:r>
              <a:rPr lang="ru-RU" sz="5400" b="1" dirty="0">
                <a:latin typeface="Gill Sans Nova Light"/>
              </a:rPr>
              <a:t>Право как свобода</a:t>
            </a:r>
            <a:endParaRPr lang="ru-RU" sz="5400" dirty="0">
              <a:latin typeface="Gill Sans Nova Light"/>
            </a:endParaRPr>
          </a:p>
          <a:p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B47AE-AA47-1F22-E55D-11280D0FEE9D}"/>
              </a:ext>
            </a:extLst>
          </p:cNvPr>
          <p:cNvSpPr txBox="1"/>
          <p:nvPr/>
        </p:nvSpPr>
        <p:spPr>
          <a:xfrm>
            <a:off x="5392782" y="1928223"/>
            <a:ext cx="679577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>
                <a:latin typeface="Calibri"/>
                <a:ea typeface="Calibri"/>
                <a:cs typeface="Times New Roman"/>
              </a:rPr>
              <a:t>Правовая (юридическая) свобода есть разрешение согласно существующему законодательству совершать определенные действия, которые не всегда могут быть осуществлены в реальной жизни </a:t>
            </a:r>
          </a:p>
          <a:p>
            <a:endParaRPr lang="ru-RU" sz="2200" dirty="0">
              <a:latin typeface="Calibri"/>
              <a:ea typeface="Calibri"/>
              <a:cs typeface="Times New Roman"/>
            </a:endParaRPr>
          </a:p>
          <a:p>
            <a:r>
              <a:rPr lang="ru-RU" sz="2200" dirty="0">
                <a:latin typeface="Calibri"/>
                <a:ea typeface="Calibri"/>
                <a:cs typeface="Times New Roman"/>
              </a:rPr>
              <a:t>«Определение свободы как выбора есть еще формальное определение свободы. Это лишь один из моментов свободы. Настоящая свобода обнаруживается не тогда, когда человек должен выбирать, а тогда, когда он сделал выбор. Свобода есть внутренняя творческая энергия человека (свобода реальная). Через свободу человек может творить совершенно новые формы жизни, новую жизнь общества и мира»</a:t>
            </a:r>
            <a:endParaRPr lang="ru-RU" sz="2200">
              <a:latin typeface="Calibri"/>
              <a:ea typeface="Calibri"/>
            </a:endParaRP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FAD7AA08-E028-DE8F-E858-3B8C125258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375" r="26375"/>
          <a:stretch/>
        </p:blipFill>
        <p:spPr>
          <a:xfrm>
            <a:off x="1" y="1791"/>
            <a:ext cx="5160984" cy="6854416"/>
          </a:xfrm>
        </p:spPr>
      </p:pic>
    </p:spTree>
    <p:extLst>
      <p:ext uri="{BB962C8B-B14F-4D97-AF65-F5344CB8AC3E}">
        <p14:creationId xmlns:p14="http://schemas.microsoft.com/office/powerpoint/2010/main" val="370121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9025BC-7A1A-3FAF-3BC0-13AF568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СВОБОДА</a:t>
            </a:r>
          </a:p>
        </p:txBody>
      </p:sp>
      <p:pic>
        <p:nvPicPr>
          <p:cNvPr id="6" name="Рисунок 5" descr="Статуя">
            <a:extLst>
              <a:ext uri="{FF2B5EF4-FFF2-40B4-BE49-F238E27FC236}">
                <a16:creationId xmlns:a16="http://schemas.microsoft.com/office/drawing/2014/main" id="{E06013D7-A986-C5B1-63AC-31DEC6FB89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 l="222" r="222"/>
          <a:stretch/>
        </p:blipFill>
        <p:spPr/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752DFB8-B7A2-DE8A-3E38-FC317061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702705"/>
            <a:ext cx="4708289" cy="3226437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pPr marL="457200" indent="-457200" algn="just"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свобода как необходимость, как основания мышления и познания, возможностей человека во что-то верить и быть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свобода как живое дыхание (пульсация) саморазвитие человека в истории, которая выступает как процесс модификации свободы</a:t>
            </a:r>
            <a:endParaRPr lang="ru-RU" sz="2000">
              <a:latin typeface="Calibri"/>
              <a:ea typeface="Calibri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5AF93863-763B-590D-9D57-2E4C5A8E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3C0DDD-E676-DF05-15DF-52D06E11E8E0}"/>
              </a:ext>
            </a:extLst>
          </p:cNvPr>
          <p:cNvSpPr/>
          <p:nvPr/>
        </p:nvSpPr>
        <p:spPr>
          <a:xfrm>
            <a:off x="10542814" y="6477000"/>
            <a:ext cx="870857" cy="370114"/>
          </a:xfrm>
          <a:prstGeom prst="rect">
            <a:avLst/>
          </a:prstGeom>
          <a:solidFill>
            <a:srgbClr val="625342"/>
          </a:solidFill>
          <a:ln>
            <a:solidFill>
              <a:srgbClr val="625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5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19C86-33A9-9600-DA3A-926F0E8A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12" y="1178560"/>
            <a:ext cx="7178040" cy="1905000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4000" b="1" dirty="0">
                <a:latin typeface="Gill Sans Nova Light"/>
                <a:ea typeface="Roboto"/>
                <a:cs typeface="Roboto"/>
              </a:rPr>
              <a:t>Свобода в неоклассической философии: Многообразие интерпретаций</a:t>
            </a:r>
            <a:endParaRPr lang="ru-RU" sz="4400" b="1" dirty="0">
              <a:latin typeface="Gill Sans Nova Ligh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64C4B61-4FF1-B5E2-765D-7400F5986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312" y="3250184"/>
            <a:ext cx="7177024" cy="191008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r>
              <a:rPr lang="ru-RU" sz="2400" dirty="0">
                <a:latin typeface="Calibri"/>
                <a:ea typeface="Roboto"/>
                <a:cs typeface="Roboto"/>
              </a:rPr>
              <a:t>В неоклассической философии проблема свободы рассматривалась в контексте отношений «Я-Ты» (М. </a:t>
            </a:r>
            <a:r>
              <a:rPr lang="ru-RU" sz="2400" err="1">
                <a:latin typeface="Calibri"/>
                <a:ea typeface="Roboto"/>
                <a:cs typeface="Roboto"/>
              </a:rPr>
              <a:t>Бубер</a:t>
            </a:r>
            <a:r>
              <a:rPr lang="ru-RU" sz="2400" dirty="0">
                <a:latin typeface="Calibri"/>
                <a:ea typeface="Roboto"/>
                <a:cs typeface="Roboto"/>
              </a:rPr>
              <a:t>), как обреченность на свободу (Ж.-П. Сартр), бунт (А. Камю), выход за пределы одномерности (Г. Маркузе). Н. Бердяев выделял иррациональную, рациональную и трансцендентальную формы свободы</a:t>
            </a:r>
            <a:endParaRPr lang="ru-RU" sz="2400" dirty="0">
              <a:latin typeface="Calibri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F97B505-A442-09AA-E04D-D5827560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D9EAE0-310F-D311-3A0B-13719827EC4F}"/>
              </a:ext>
            </a:extLst>
          </p:cNvPr>
          <p:cNvSpPr/>
          <p:nvPr/>
        </p:nvSpPr>
        <p:spPr>
          <a:xfrm>
            <a:off x="10423071" y="6490607"/>
            <a:ext cx="1088571" cy="312964"/>
          </a:xfrm>
          <a:prstGeom prst="rect">
            <a:avLst/>
          </a:prstGeom>
          <a:solidFill>
            <a:srgbClr val="E5E0D8"/>
          </a:solidFill>
          <a:ln>
            <a:solidFill>
              <a:srgbClr val="E5E0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книг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C9F8401-6192-7AA5-07BB-6ED21A2677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720" r="15720"/>
          <a:stretch/>
        </p:blipFill>
        <p:spPr>
          <a:xfrm>
            <a:off x="8450034" y="584118"/>
            <a:ext cx="3060700" cy="4744204"/>
          </a:xfrm>
        </p:spPr>
      </p:pic>
    </p:spTree>
    <p:extLst>
      <p:ext uri="{BB962C8B-B14F-4D97-AF65-F5344CB8AC3E}">
        <p14:creationId xmlns:p14="http://schemas.microsoft.com/office/powerpoint/2010/main" val="214692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яд столбов из белого мрамора">
            <a:extLst>
              <a:ext uri="{FF2B5EF4-FFF2-40B4-BE49-F238E27FC236}">
                <a16:creationId xmlns:a16="http://schemas.microsoft.com/office/drawing/2014/main" id="{515BB532-51DF-321C-7800-6827120DB4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  <a14:imgEffect>
                      <a14:brightnessContrast bright="-67000" contrast="-4100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5B87C0-1FA0-EABB-EF67-261E8940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algn="ctr"/>
            <a:r>
              <a:rPr lang="ru-RU" sz="6000" b="1" dirty="0">
                <a:latin typeface="Gill Sans Nova Light"/>
              </a:rPr>
              <a:t>Свобода и ответственность</a:t>
            </a:r>
            <a:br>
              <a:rPr lang="ru-RU" sz="6000" b="1" dirty="0">
                <a:latin typeface="Gill Sans Nova Light"/>
              </a:rPr>
            </a:br>
            <a:endParaRPr lang="ru-RU" sz="4800" dirty="0">
              <a:latin typeface="Gill Sans Nova Light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AF711E-23B5-8216-7359-9690CF61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319" y="3425952"/>
            <a:ext cx="8060218" cy="1301931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r>
              <a:rPr lang="ru-RU" sz="2800" dirty="0" err="1">
                <a:latin typeface="Times New Roman"/>
                <a:ea typeface="Calibri"/>
                <a:cs typeface="Times New Roman"/>
              </a:rPr>
              <a:t>cвобода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и ответственность есть нераздельное единство, ответственность есть содержательный элемент свободы</a:t>
            </a:r>
            <a:endParaRPr lang="ru-RU" sz="2400" dirty="0">
              <a:ea typeface="Calibri" panose="020F0502020204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371A21-ED92-D1B5-A557-2DD777A22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EEBC66-8A88-7748-D315-C8A4BDE7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96893" y="5282777"/>
            <a:ext cx="249510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3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7BA72-039E-DC2E-355E-F1172D22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algn="ctr"/>
            <a:r>
              <a:rPr lang="ru-RU" sz="3400" dirty="0"/>
              <a:t>Право как ответственность</a:t>
            </a:r>
            <a:endParaRPr lang="ru-RU" sz="34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CDDCB8-0DA6-16F3-B3CA-CF93D0760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5552" y="273219"/>
            <a:ext cx="5157787" cy="730674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dirty="0"/>
              <a:t>ЧТО ТАКОЕ ОТВЕТСТВЕННОСТЬ?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2971-7886-2287-75E6-F484F930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5232" y="899160"/>
            <a:ext cx="5157787" cy="2523744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pPr marL="0" indent="0"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–</a:t>
            </a:r>
            <a:r>
              <a:rPr lang="ru-RU" dirty="0">
                <a:latin typeface="Calibri"/>
                <a:ea typeface="Calibri"/>
                <a:cs typeface="Times New Roman"/>
              </a:rPr>
              <a:t>  способность человека оценивать свои поступки с точки зрения их пользы или вреда для общества, предвидеть последствия совершаемых действий, руководствоваться в своих действиях целями и мотивами, за которые человек готов отвечать в случае их несоответствия общественным интересам</a:t>
            </a:r>
            <a:endParaRPr lang="ru-RU" sz="1600" dirty="0">
              <a:ea typeface="Calibri" panose="020F0502020204030204" pitchFamily="34" charset="0"/>
            </a:endParaRPr>
          </a:p>
          <a:p>
            <a:pPr marL="0" indent="0" rtl="0">
              <a:buNone/>
            </a:pPr>
            <a:endParaRPr lang="ru-RU" dirty="0">
              <a:ea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04A013-8896-5CD5-72E8-3B8EEA1D6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5232" y="3074416"/>
            <a:ext cx="5157787" cy="626424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pc="-40" dirty="0"/>
              <a:t>ТРИ АСПЕКТА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B2AD00-6CD2-E80D-01B6-8AF25A1EB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5072" y="3657067"/>
            <a:ext cx="5183188" cy="2640584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pPr marL="283210" indent="-283210"/>
            <a:r>
              <a:rPr lang="ru-RU" dirty="0">
                <a:latin typeface="Calibri"/>
                <a:ea typeface="Calibri"/>
                <a:cs typeface="Times New Roman"/>
              </a:rPr>
              <a:t>ответственность выступает тем социальным требованием, которое общество адресует своим членам</a:t>
            </a:r>
            <a:endParaRPr lang="ru-RU">
              <a:latin typeface="Calibri"/>
              <a:ea typeface="Calibri"/>
            </a:endParaRPr>
          </a:p>
          <a:p>
            <a:pPr marL="283210" indent="-283210"/>
            <a:r>
              <a:rPr lang="ru-RU" dirty="0">
                <a:latin typeface="Times New Roman"/>
                <a:cs typeface="Times New Roman"/>
              </a:rPr>
              <a:t>ответственность как субъективная способность производить оценку собственных актов </a:t>
            </a:r>
          </a:p>
          <a:p>
            <a:pPr marL="283210" indent="-283210"/>
            <a:r>
              <a:rPr lang="ru-RU" dirty="0">
                <a:latin typeface="Times New Roman"/>
                <a:ea typeface="Calibri"/>
                <a:cs typeface="Times New Roman"/>
              </a:rPr>
              <a:t>ответственность как реакция общества на сознательно избранное субъектом поведение, его следствие</a:t>
            </a:r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id="{BC0CFEBF-213D-E499-0C6B-AC54D1E9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20ГГ</a:t>
            </a: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579C6CE8-E79A-6980-6DC3-D68BDE5E0C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16" t="222" r="216" b="-444"/>
          <a:stretch/>
        </p:blipFill>
        <p:spPr>
          <a:xfrm>
            <a:off x="762000" y="1213603"/>
            <a:ext cx="4582164" cy="50302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505875-7607-4254-FC36-C53A5AC39A80}"/>
              </a:ext>
            </a:extLst>
          </p:cNvPr>
          <p:cNvSpPr/>
          <p:nvPr/>
        </p:nvSpPr>
        <p:spPr>
          <a:xfrm>
            <a:off x="10545535" y="6504214"/>
            <a:ext cx="979714" cy="272142"/>
          </a:xfrm>
          <a:prstGeom prst="rect">
            <a:avLst/>
          </a:prstGeom>
          <a:solidFill>
            <a:srgbClr val="474134"/>
          </a:solidFill>
          <a:ln>
            <a:solidFill>
              <a:srgbClr val="4741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0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42933-266A-2BB9-B6E7-F568E4A0F646}"/>
              </a:ext>
            </a:extLst>
          </p:cNvPr>
          <p:cNvSpPr/>
          <p:nvPr/>
        </p:nvSpPr>
        <p:spPr>
          <a:xfrm>
            <a:off x="5642791" y="5429976"/>
            <a:ext cx="4362994" cy="503464"/>
          </a:xfrm>
          <a:prstGeom prst="rect">
            <a:avLst/>
          </a:prstGeom>
          <a:solidFill>
            <a:srgbClr val="625342"/>
          </a:solidFill>
          <a:ln>
            <a:solidFill>
              <a:srgbClr val="625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9CBDF-8587-28A0-CAD5-7A42FF72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1896872"/>
            <a:ext cx="8165592" cy="1755648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r>
              <a:rPr lang="ru-RU" sz="2400" dirty="0">
                <a:latin typeface="Calibri"/>
                <a:ea typeface="Roboto"/>
                <a:cs typeface="Roboto"/>
              </a:rPr>
              <a:t>Ответственность в своем позитивном проявлении предполагает не юридическую, а социальную обязанность оценивать свои действия с точки зрения должного. Юридическая же обязанность связана с реализацией свободы человека в определенных сферах</a:t>
            </a:r>
            <a:endParaRPr lang="ru-RU" sz="2400" dirty="0">
              <a:latin typeface="Calibri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7AC2FFE-50C5-9217-F17B-6F445151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E896A1-F9EA-C7B5-43A7-1A4738B4A474}"/>
              </a:ext>
            </a:extLst>
          </p:cNvPr>
          <p:cNvSpPr/>
          <p:nvPr/>
        </p:nvSpPr>
        <p:spPr>
          <a:xfrm>
            <a:off x="5527402" y="4990374"/>
            <a:ext cx="443411" cy="435428"/>
          </a:xfrm>
          <a:prstGeom prst="rect">
            <a:avLst/>
          </a:prstGeom>
          <a:solidFill>
            <a:srgbClr val="625342"/>
          </a:solidFill>
          <a:ln>
            <a:solidFill>
              <a:srgbClr val="625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AEB5D-C504-369F-0181-B4054907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912" y="4490720"/>
            <a:ext cx="4658360" cy="1757680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3200" b="1" dirty="0">
                <a:latin typeface="Gill Sans Nova Light"/>
                <a:ea typeface="Roboto"/>
                <a:cs typeface="Roboto"/>
              </a:rPr>
              <a:t>Позитивная ответственность и ее отличие от юридических обязанностей</a:t>
            </a:r>
            <a:endParaRPr lang="ru-RU" sz="3600" b="1" dirty="0">
              <a:latin typeface="Gill Sans Nova Ligh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E2CE6E-2118-8EEF-1B9C-71B71262E9C1}"/>
              </a:ext>
            </a:extLst>
          </p:cNvPr>
          <p:cNvSpPr/>
          <p:nvPr/>
        </p:nvSpPr>
        <p:spPr>
          <a:xfrm>
            <a:off x="10423071" y="6517821"/>
            <a:ext cx="1224642" cy="272142"/>
          </a:xfrm>
          <a:prstGeom prst="rect">
            <a:avLst/>
          </a:prstGeom>
          <a:solidFill>
            <a:srgbClr val="625342"/>
          </a:solidFill>
          <a:ln>
            <a:solidFill>
              <a:srgbClr val="625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6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Times New Roman"/>
      </a:majorFont>
      <a:minorFont>
        <a:latin typeface="Avenir Next LT Pro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-Design-Berlin-Presentation_Win32_SW_v11" id="{A1E1012F-E9F8-4F40-92C8-C50A5DD6BDB3}" vid="{84DD5023-C7E9-4B03-B2A5-92320E38EFA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9262BC-C013-4067-8A15-9DCD1281E34D}">
  <ds:schemaRefs>
    <ds:schemaRef ds:uri="16c05727-aa75-4e4a-9b5f-8a80a116589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AEB05A-1290-41EF-A3CD-520462C3F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B04EA5-0343-4579-A177-61682A6D2ED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Широкоэкранный</PresentationFormat>
  <Paragraphs>32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Felix Titling</vt:lpstr>
      <vt:lpstr>Gill Sans Nova Light</vt:lpstr>
      <vt:lpstr>Times New Roman</vt:lpstr>
      <vt:lpstr>Wingdings</vt:lpstr>
      <vt:lpstr>Тема Office</vt:lpstr>
      <vt:lpstr>ПРАВО КАК СВОБОДА И ОТВЕТСТВЕННОСТЬ</vt:lpstr>
      <vt:lpstr>Право как свобода </vt:lpstr>
      <vt:lpstr>СВОБОДА</vt:lpstr>
      <vt:lpstr>Свобода в неоклассической философии: Многообразие интерпретаций</vt:lpstr>
      <vt:lpstr>Свобода и ответственность  </vt:lpstr>
      <vt:lpstr>Право как ответственность</vt:lpstr>
      <vt:lpstr>Позитивная ответственность и ее отличие от юридических обязанностей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199</cp:revision>
  <dcterms:created xsi:type="dcterms:W3CDTF">2022-09-08T06:38:04Z</dcterms:created>
  <dcterms:modified xsi:type="dcterms:W3CDTF">2024-10-13T12:31:39Z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