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5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7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49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8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6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0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2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8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242249-1EB0-40FB-A29E-F11A491BD849}" type="datetimeFigureOut">
              <a:rPr lang="ru-RU" smtClean="0"/>
              <a:t>13.10.2024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5B0A9B-4F4D-4F92-A22B-126274391EA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4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3ED2BD-9C43-87C3-F1BC-A9ACB4346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500" dirty="0">
                <a:solidFill>
                  <a:schemeClr val="tx1"/>
                </a:solidFill>
              </a:rPr>
              <a:t>Право как формальное равенство и справедливость</a:t>
            </a:r>
          </a:p>
        </p:txBody>
      </p:sp>
    </p:spTree>
    <p:extLst>
      <p:ext uri="{BB962C8B-B14F-4D97-AF65-F5344CB8AC3E}">
        <p14:creationId xmlns:p14="http://schemas.microsoft.com/office/powerpoint/2010/main" val="389010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699C8-49F7-D079-5F6A-3ED66A5F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Право как формальное равенство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27BA7-8770-6726-BE12-8A062F3C9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3640976" cy="4023360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Правовое равенство </a:t>
            </a:r>
            <a:r>
              <a:rPr lang="ru-RU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— это равенство свободных и равенство в свободе, общий масштаб и равная мера свободы индивидов. </a:t>
            </a:r>
            <a:endParaRPr lang="ru-RU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Формальное равенство </a:t>
            </a:r>
            <a:r>
              <a:rPr lang="ru-RU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один из ключевых терминов в </a:t>
            </a:r>
            <a:r>
              <a:rPr lang="ru-RU" kern="1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либертарно</a:t>
            </a:r>
            <a:r>
              <a:rPr lang="ru-RU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-юридической теории – означает равенство людей в свободе независимо от их фактических, биологических и социальных (в том числе имущественных) различий.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Picture background">
            <a:extLst>
              <a:ext uri="{FF2B5EF4-FFF2-40B4-BE49-F238E27FC236}">
                <a16:creationId xmlns:a16="http://schemas.microsoft.com/office/drawing/2014/main" id="{97A1118E-1286-AE1B-85F7-53F874709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053" y="2195946"/>
            <a:ext cx="35909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86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094D9-7FB5-A942-CF68-688601AB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Признание различных индивидов формально равными 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F6D3E849-4FCB-669C-89E9-34A5DC08C56F}"/>
              </a:ext>
            </a:extLst>
          </p:cNvPr>
          <p:cNvSpPr/>
          <p:nvPr/>
        </p:nvSpPr>
        <p:spPr>
          <a:xfrm>
            <a:off x="5805055" y="1737360"/>
            <a:ext cx="1025236" cy="9781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EC9D8-3166-5C74-03B2-9B29D60E4B62}"/>
              </a:ext>
            </a:extLst>
          </p:cNvPr>
          <p:cNvSpPr txBox="1"/>
          <p:nvPr/>
        </p:nvSpPr>
        <p:spPr>
          <a:xfrm>
            <a:off x="3269673" y="2929803"/>
            <a:ext cx="6096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ea typeface="Calibri" panose="020F0502020204030204" pitchFamily="34" charset="0"/>
              </a:rPr>
              <a:t>Э</a:t>
            </a:r>
            <a:r>
              <a:rPr lang="ru-RU" sz="2200" dirty="0">
                <a:effectLst/>
                <a:ea typeface="Calibri" panose="020F0502020204030204" pitchFamily="34" charset="0"/>
              </a:rPr>
              <a:t>то признание их равной правоспособности, возможности приобрести те или иные права на соответствующие блага, конкретные объекты и т. д., но это не означает равенства уже приобретенных конкретных прав на индивидуально-конкретные вещи, блага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4522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A1E0E-BFD2-AA65-33F6-4CE7DB7A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Рассмотри формальное равенство на примере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071426B7-0DC8-19D3-63AB-8853308E5E6B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26480" y="1737360"/>
            <a:ext cx="0" cy="1132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9B4497D0-A10F-7662-DDAB-91730BC9A08A}"/>
              </a:ext>
            </a:extLst>
          </p:cNvPr>
          <p:cNvCxnSpPr>
            <a:cxnSpLocks/>
          </p:cNvCxnSpPr>
          <p:nvPr/>
        </p:nvCxnSpPr>
        <p:spPr>
          <a:xfrm flipH="1">
            <a:off x="3041964" y="1737360"/>
            <a:ext cx="3084516" cy="1069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E8D7DF71-3B69-4303-A09F-BAC4D3A72BFD}"/>
              </a:ext>
            </a:extLst>
          </p:cNvPr>
          <p:cNvCxnSpPr>
            <a:cxnSpLocks/>
          </p:cNvCxnSpPr>
          <p:nvPr/>
        </p:nvCxnSpPr>
        <p:spPr>
          <a:xfrm>
            <a:off x="6126480" y="1737360"/>
            <a:ext cx="3084516" cy="1069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4683ED7-C51B-FA92-5CED-F5F3E897F460}"/>
              </a:ext>
            </a:extLst>
          </p:cNvPr>
          <p:cNvSpPr txBox="1"/>
          <p:nvPr/>
        </p:nvSpPr>
        <p:spPr>
          <a:xfrm>
            <a:off x="803564" y="2869949"/>
            <a:ext cx="29371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Calibri" panose="020F0502020204030204" pitchFamily="34" charset="0"/>
              </a:rPr>
              <a:t>П</a:t>
            </a:r>
            <a:r>
              <a:rPr lang="ru-RU" sz="1800" dirty="0">
                <a:effectLst/>
                <a:ea typeface="Calibri" panose="020F0502020204030204" pitchFamily="34" charset="0"/>
              </a:rPr>
              <a:t>ервая ситуация: право приобрести в индивидуальную собственность землю или мастерскую имеют лишь некоторые 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AE185-D360-6081-6ADE-484F3264EB8B}"/>
              </a:ext>
            </a:extLst>
          </p:cNvPr>
          <p:cNvSpPr txBox="1"/>
          <p:nvPr/>
        </p:nvSpPr>
        <p:spPr>
          <a:xfrm>
            <a:off x="4904509" y="2869949"/>
            <a:ext cx="2382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Calibri" panose="020F0502020204030204" pitchFamily="34" charset="0"/>
              </a:rPr>
              <a:t>В</a:t>
            </a:r>
            <a:r>
              <a:rPr lang="ru-RU" sz="1800" dirty="0">
                <a:effectLst/>
                <a:ea typeface="Calibri" panose="020F0502020204030204" pitchFamily="34" charset="0"/>
              </a:rPr>
              <a:t>торая ситуация — все 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09ACBA-BA3B-528F-62B6-80DC9675DE32}"/>
              </a:ext>
            </a:extLst>
          </p:cNvPr>
          <p:cNvSpPr txBox="1"/>
          <p:nvPr/>
        </p:nvSpPr>
        <p:spPr>
          <a:xfrm>
            <a:off x="8451272" y="2864951"/>
            <a:ext cx="2382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Calibri" panose="020F0502020204030204" pitchFamily="34" charset="0"/>
              </a:rPr>
              <a:t>Т</a:t>
            </a:r>
            <a:r>
              <a:rPr lang="ru-RU" sz="1800" dirty="0">
                <a:effectLst/>
                <a:ea typeface="Calibri" panose="020F0502020204030204" pitchFamily="34" charset="0"/>
              </a:rPr>
              <a:t>ретья ситуация — никто в отдельности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77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932C0A-CBE2-864D-457C-11E683C52F4E}"/>
              </a:ext>
            </a:extLst>
          </p:cNvPr>
          <p:cNvSpPr txBox="1"/>
          <p:nvPr/>
        </p:nvSpPr>
        <p:spPr>
          <a:xfrm>
            <a:off x="304800" y="231321"/>
            <a:ext cx="8201891" cy="3363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5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Некоторые проблемы, связанные с пониманием права как формального равенства: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Исторически изменчивое социальное содержание;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принципа равенства правовыми средствами</a:t>
            </a:r>
            <a:r>
              <a:rPr lang="ru-RU" sz="25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Отступления от принципа формального равенства;  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Соотношение льгот и привилегий.  </a:t>
            </a:r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49C228F4-A6B9-C44E-8343-F35C41DAF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073" y="2542309"/>
            <a:ext cx="3512127" cy="351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24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2F1FD-E5EE-F360-D821-FCC72099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Право как справедливость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8F6C1-6628-6993-E65B-B0E11C8E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Право и справедливость неотделимы друг от друга: справедливость — это внутреннее свойство и качество права. Право является не столько внешней принудительной силой, сколько предписанием действовать по справедливости.</a:t>
            </a: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  <a:p>
            <a:pPr algn="just"/>
            <a:r>
              <a:rPr lang="ru-RU" sz="25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Справедливо то, что выражает право, соответствует праву и следует праву. Действовать по справедливости — значит действовать правомерно, соответственно всеобщим и равным требованиям права.  </a:t>
            </a:r>
          </a:p>
          <a:p>
            <a:pPr marL="0" indent="0" algn="just">
              <a:buNone/>
            </a:pP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2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609CDB-C6A3-E35C-49FA-18D0130F6C08}"/>
              </a:ext>
            </a:extLst>
          </p:cNvPr>
          <p:cNvSpPr txBox="1"/>
          <p:nvPr/>
        </p:nvSpPr>
        <p:spPr>
          <a:xfrm>
            <a:off x="360218" y="241841"/>
            <a:ext cx="6096000" cy="4436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Некоторые проблемы, связанные с пониманием права как справедливости: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Противопоставление справедливости и права на уровне обыденного сознания.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Отклонение права от морали.   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Невозможность гарантировать справедливый результат при применении справедливого закона.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Противоречие во взаимодействии права и справедливости.  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FFBAA3A9-C353-B65C-57AC-69B869F8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782" y="2483935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9509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</TotalTime>
  <Words>267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Symbol</vt:lpstr>
      <vt:lpstr>Ретро</vt:lpstr>
      <vt:lpstr>Право как формальное равенство и справедливость</vt:lpstr>
      <vt:lpstr>Право как формальное равенство</vt:lpstr>
      <vt:lpstr>Признание различных индивидов формально равными </vt:lpstr>
      <vt:lpstr>Рассмотри формальное равенство на примере</vt:lpstr>
      <vt:lpstr>Презентация PowerPoint</vt:lpstr>
      <vt:lpstr>Право как справедливость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Попова Мария Дмитриевна</dc:creator>
  <cp:lastModifiedBy>Степан</cp:lastModifiedBy>
  <cp:revision>3</cp:revision>
  <dcterms:created xsi:type="dcterms:W3CDTF">2024-10-10T08:07:49Z</dcterms:created>
  <dcterms:modified xsi:type="dcterms:W3CDTF">2024-10-13T12:32:51Z</dcterms:modified>
</cp:coreProperties>
</file>