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290" r:id="rId3"/>
    <p:sldId id="291" r:id="rId4"/>
    <p:sldId id="261" r:id="rId5"/>
    <p:sldId id="284" r:id="rId6"/>
    <p:sldId id="285" r:id="rId7"/>
    <p:sldId id="286" r:id="rId8"/>
    <p:sldId id="287" r:id="rId9"/>
    <p:sldId id="288" r:id="rId10"/>
    <p:sldId id="262" r:id="rId11"/>
    <p:sldId id="263" r:id="rId12"/>
    <p:sldId id="264" r:id="rId13"/>
    <p:sldId id="265" r:id="rId14"/>
    <p:sldId id="260" r:id="rId15"/>
    <p:sldId id="289" r:id="rId16"/>
    <p:sldId id="292" r:id="rId17"/>
    <p:sldId id="283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07" autoAdjust="0"/>
  </p:normalViewPr>
  <p:slideViewPr>
    <p:cSldViewPr snapToGrid="0">
      <p:cViewPr varScale="1">
        <p:scale>
          <a:sx n="80" d="100"/>
          <a:sy n="80" d="100"/>
        </p:scale>
        <p:origin x="60" y="44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2-20T13:43:57.152" idx="1">
    <p:pos x="7423" y="2164"/>
    <p:text>ванность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04C6180-C4D7-44EB-91C2-F2986497964A}" type="datetime1">
              <a:rPr lang="ru-RU" smtClean="0"/>
              <a:t>20.05.2024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CD50D-2287-4053-9796-500DFA5D700B}" type="datetime1">
              <a:rPr lang="ru-RU" smtClean="0"/>
              <a:pPr/>
              <a:t>20.05.2024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120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237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27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682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092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0114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1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936000"/>
          </a:xfrm>
          <a:solidFill>
            <a:schemeClr val="tx1">
              <a:alpha val="90000"/>
            </a:schemeClr>
          </a:solidFill>
        </p:spPr>
        <p:txBody>
          <a:bodyPr lIns="216000" tIns="144000" rIns="216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cxnSp>
        <p:nvCxnSpPr>
          <p:cNvPr id="5" name="Прямая соединительная линия 4" descr="Разделитель титульного слайда&#10;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C41AA1B3-8A3B-4B1B-A759-E2D7641772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89044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 маркера-изображения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Полилиния: Фигура 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8" name="Полилиния: Фигура 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9" name="Полилиния: Фигура 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олилиния: Фигура 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олилиния: Фигура 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8" name="Рисунок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9" name="Рисунок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0" name="Рисунок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179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овой проду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Скругленный прямоугольник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45" name="Скругленный прямоугольник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6" name="Прямоугольник: Скругленные углы 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7" name="Скругленный прямоугольник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48" name="Скругленный прямоугольник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ru-RU" noProof="0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Сюда можно добавить выделенный текст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, маркеры-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829415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2398763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200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452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634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145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69635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2470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672402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621493" y="2358090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2002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3">
            <a:extLst>
              <a:ext uri="{FF2B5EF4-FFF2-40B4-BE49-F238E27FC236}">
                <a16:creationId xmlns:a16="http://schemas.microsoft.com/office/drawing/2014/main" id="{E6E9DC6E-6F00-46BA-B990-095D92A358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79984"/>
            <a:ext cx="4348065" cy="434806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Заголовок раздела</a:t>
            </a:r>
          </a:p>
        </p:txBody>
      </p:sp>
      <p:sp>
        <p:nvSpPr>
          <p:cNvPr id="27" name="Текст 9">
            <a:extLst>
              <a:ext uri="{FF2B5EF4-FFF2-40B4-BE49-F238E27FC236}">
                <a16:creationId xmlns:a16="http://schemas.microsoft.com/office/drawing/2014/main" id="{76D2E128-93A5-440C-A234-55AC27F90F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0" y="1754721"/>
            <a:ext cx="3998591" cy="399859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 dirty="0"/>
              <a:t>Заголовок раздела</a:t>
            </a:r>
          </a:p>
        </p:txBody>
      </p:sp>
      <p:sp>
        <p:nvSpPr>
          <p:cNvPr id="28" name="Текст 9">
            <a:extLst>
              <a:ext uri="{FF2B5EF4-FFF2-40B4-BE49-F238E27FC236}">
                <a16:creationId xmlns:a16="http://schemas.microsoft.com/office/drawing/2014/main" id="{315814FC-F14E-4ECD-A97E-869936E55DF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193897"/>
            <a:ext cx="3120238" cy="312023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21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 dirty="0"/>
              <a:t>Заголовок раздела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A8E117AC-4076-4663-96EA-12A984AAA63A}"/>
              </a:ext>
            </a:extLst>
          </p:cNvPr>
          <p:cNvSpPr/>
          <p:nvPr userDrawn="1"/>
        </p:nvSpPr>
        <p:spPr>
          <a:xfrm>
            <a:off x="4740115" y="2772299"/>
            <a:ext cx="494967" cy="1963434"/>
          </a:xfrm>
          <a:custGeom>
            <a:avLst/>
            <a:gdLst>
              <a:gd name="connsiteX0" fmla="*/ 258706 w 494967"/>
              <a:gd name="connsiteY0" fmla="*/ 0 h 1963434"/>
              <a:gd name="connsiteX1" fmla="*/ 324121 w 494967"/>
              <a:gd name="connsiteY1" fmla="*/ 135794 h 1963434"/>
              <a:gd name="connsiteX2" fmla="*/ 494967 w 494967"/>
              <a:gd name="connsiteY2" fmla="*/ 982025 h 1963434"/>
              <a:gd name="connsiteX3" fmla="*/ 324121 w 494967"/>
              <a:gd name="connsiteY3" fmla="*/ 1828257 h 1963434"/>
              <a:gd name="connsiteX4" fmla="*/ 259003 w 494967"/>
              <a:gd name="connsiteY4" fmla="*/ 1963434 h 1963434"/>
              <a:gd name="connsiteX5" fmla="*/ 241238 w 494967"/>
              <a:gd name="connsiteY5" fmla="*/ 1934192 h 1963434"/>
              <a:gd name="connsiteX6" fmla="*/ 0 w 494967"/>
              <a:gd name="connsiteY6" fmla="*/ 981472 h 1963434"/>
              <a:gd name="connsiteX7" fmla="*/ 241238 w 494967"/>
              <a:gd name="connsiteY7" fmla="*/ 28753 h 196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967" h="1963434">
                <a:moveTo>
                  <a:pt x="258706" y="0"/>
                </a:moveTo>
                <a:lnTo>
                  <a:pt x="324121" y="135794"/>
                </a:lnTo>
                <a:cubicBezTo>
                  <a:pt x="434133" y="395891"/>
                  <a:pt x="494967" y="681854"/>
                  <a:pt x="494967" y="982025"/>
                </a:cubicBezTo>
                <a:cubicBezTo>
                  <a:pt x="494967" y="1282196"/>
                  <a:pt x="434133" y="1568159"/>
                  <a:pt x="324121" y="1828257"/>
                </a:cubicBezTo>
                <a:lnTo>
                  <a:pt x="259003" y="1963434"/>
                </a:lnTo>
                <a:lnTo>
                  <a:pt x="241238" y="1934192"/>
                </a:lnTo>
                <a:cubicBezTo>
                  <a:pt x="87390" y="1650983"/>
                  <a:pt x="0" y="1326433"/>
                  <a:pt x="0" y="981472"/>
                </a:cubicBezTo>
                <a:cubicBezTo>
                  <a:pt x="0" y="636511"/>
                  <a:pt x="87390" y="311961"/>
                  <a:pt x="241238" y="28753"/>
                </a:cubicBez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:a16="http://schemas.microsoft.com/office/drawing/2014/main" id="{33BA9298-2BC7-49EF-BEB7-E71095424207}"/>
              </a:ext>
            </a:extLst>
          </p:cNvPr>
          <p:cNvSpPr/>
          <p:nvPr userDrawn="1"/>
        </p:nvSpPr>
        <p:spPr>
          <a:xfrm>
            <a:off x="8245937" y="2863999"/>
            <a:ext cx="491664" cy="1780035"/>
          </a:xfrm>
          <a:custGeom>
            <a:avLst/>
            <a:gdLst>
              <a:gd name="connsiteX0" fmla="*/ 279162 w 491664"/>
              <a:gd name="connsiteY0" fmla="*/ 0 h 1780035"/>
              <a:gd name="connsiteX1" fmla="*/ 334593 w 491664"/>
              <a:gd name="connsiteY1" fmla="*/ 115068 h 1780035"/>
              <a:gd name="connsiteX2" fmla="*/ 491664 w 491664"/>
              <a:gd name="connsiteY2" fmla="*/ 893069 h 1780035"/>
              <a:gd name="connsiteX3" fmla="*/ 334593 w 491664"/>
              <a:gd name="connsiteY3" fmla="*/ 1671070 h 1780035"/>
              <a:gd name="connsiteX4" fmla="*/ 282102 w 491664"/>
              <a:gd name="connsiteY4" fmla="*/ 1780035 h 1780035"/>
              <a:gd name="connsiteX5" fmla="*/ 265807 w 491664"/>
              <a:gd name="connsiteY5" fmla="*/ 1758245 h 1780035"/>
              <a:gd name="connsiteX6" fmla="*/ 0 w 491664"/>
              <a:gd name="connsiteY6" fmla="*/ 888052 h 1780035"/>
              <a:gd name="connsiteX7" fmla="*/ 265807 w 491664"/>
              <a:gd name="connsiteY7" fmla="*/ 17859 h 178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664" h="1780035">
                <a:moveTo>
                  <a:pt x="279162" y="0"/>
                </a:moveTo>
                <a:lnTo>
                  <a:pt x="334593" y="115068"/>
                </a:lnTo>
                <a:cubicBezTo>
                  <a:pt x="435735" y="354195"/>
                  <a:pt x="491664" y="617100"/>
                  <a:pt x="491664" y="893069"/>
                </a:cubicBezTo>
                <a:cubicBezTo>
                  <a:pt x="491664" y="1169038"/>
                  <a:pt x="435735" y="1431944"/>
                  <a:pt x="334593" y="1671070"/>
                </a:cubicBezTo>
                <a:lnTo>
                  <a:pt x="282102" y="1780035"/>
                </a:lnTo>
                <a:lnTo>
                  <a:pt x="265807" y="1758245"/>
                </a:lnTo>
                <a:cubicBezTo>
                  <a:pt x="97991" y="1509844"/>
                  <a:pt x="0" y="1210391"/>
                  <a:pt x="0" y="888052"/>
                </a:cubicBezTo>
                <a:cubicBezTo>
                  <a:pt x="0" y="565713"/>
                  <a:pt x="97991" y="266261"/>
                  <a:pt x="265807" y="17859"/>
                </a:cubicBezTo>
                <a:close/>
              </a:path>
            </a:pathLst>
          </a:custGeom>
          <a:pattFill prst="dkUpDiag">
            <a:fgClr>
              <a:schemeClr val="accent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D850331C-9383-4367-8C09-8FBE227C98B4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D5AADDFA-0151-46BA-B788-3C5B8FC5B5FD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CC98EDD7-AC10-482C-9B0F-9EE170C1F8C4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46C6BDBB-2B70-456D-86FB-0A63D587A509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id="{DD294FD8-6E9C-409A-81F3-C1E9BE998524}"/>
              </a:ext>
            </a:extLst>
          </p:cNvPr>
          <p:cNvSpPr/>
          <p:nvPr userDrawn="1"/>
        </p:nvSpPr>
        <p:spPr>
          <a:xfrm rot="13336516">
            <a:off x="137666" y="5349121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E9CE551E-3C50-4DFC-B1F0-E75C36EB546C}"/>
              </a:ext>
            </a:extLst>
          </p:cNvPr>
          <p:cNvSpPr/>
          <p:nvPr userDrawn="1"/>
        </p:nvSpPr>
        <p:spPr>
          <a:xfrm rot="5738060">
            <a:off x="100722" y="596209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1A30495D-C647-4038-8E7F-16125414CE5D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487EAD8B-C2A9-4ED7-BA79-62CE2E5D80F9}"/>
              </a:ext>
            </a:extLst>
          </p:cNvPr>
          <p:cNvSpPr/>
          <p:nvPr userDrawn="1"/>
        </p:nvSpPr>
        <p:spPr>
          <a:xfrm rot="3693105">
            <a:off x="270909" y="5041123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Текст 18">
            <a:extLst>
              <a:ext uri="{FF2B5EF4-FFF2-40B4-BE49-F238E27FC236}">
                <a16:creationId xmlns:a16="http://schemas.microsoft.com/office/drawing/2014/main" id="{C614E990-EC62-437B-ADF0-038FF35A26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9057" y="2505766"/>
            <a:ext cx="3374987" cy="885825"/>
          </a:xfrm>
        </p:spPr>
        <p:txBody>
          <a:bodyPr rtlCol="0" anchor="ctr"/>
          <a:lstStyle>
            <a:lvl1pPr marL="0" indent="0" algn="ctr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2" name="Текст 20">
            <a:extLst>
              <a:ext uri="{FF2B5EF4-FFF2-40B4-BE49-F238E27FC236}">
                <a16:creationId xmlns:a16="http://schemas.microsoft.com/office/drawing/2014/main" id="{A6926E00-3D05-4600-B7E9-74F56D038A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968" y="2505766"/>
            <a:ext cx="3025513" cy="885825"/>
          </a:xfrm>
        </p:spPr>
        <p:txBody>
          <a:bodyPr rtlCol="0" anchor="ctr"/>
          <a:lstStyle>
            <a:lvl1pPr marL="0" indent="0" algn="ctr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56EA1CAB-F73E-42AE-AC55-B00392B492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54076" y="2490630"/>
            <a:ext cx="2090738" cy="900962"/>
          </a:xfrm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8000" b="1" i="0" dirty="0">
                <a:latin typeface="+mj-lt"/>
              </a:defRPr>
            </a:lvl1pPr>
          </a:lstStyle>
          <a:p>
            <a:pPr marL="266700" lvl="0" indent="-266700" algn="ctr" rtl="0"/>
            <a:r>
              <a:rPr lang="ru-RU" noProof="0" dirty="0"/>
              <a:t>3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34357700-1BDF-40C0-BFE9-5F837ADED4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20138" y="4015478"/>
            <a:ext cx="2489200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id="{A3F3E97F-9A21-4431-909B-D1E580B19F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1124" y="4015478"/>
            <a:ext cx="2489200" cy="1011238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2445CEA3-6928-4E8E-8E52-B7043F3580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37600" y="4015478"/>
            <a:ext cx="2090738" cy="1012825"/>
          </a:xfrm>
        </p:spPr>
        <p:txBody>
          <a:bodyPr rtlCol="0"/>
          <a:lstStyle>
            <a:lvl1pPr marL="0" indent="0" algn="ctr">
              <a:buNone/>
              <a:defRPr/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15979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странство для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070BDE6F-3ADC-465D-A1D5-2E3FEE5E3685}"/>
              </a:ext>
            </a:extLst>
          </p:cNvPr>
          <p:cNvSpPr/>
          <p:nvPr userDrawn="1"/>
        </p:nvSpPr>
        <p:spPr>
          <a:xfrm rot="4308689">
            <a:off x="9605830" y="-345925"/>
            <a:ext cx="2706415" cy="2832124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1999" y="6188628"/>
            <a:ext cx="878494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3B7A27A-7EBF-4E8D-A115-E66CB9FAB63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19756"/>
            <a:ext cx="0" cy="43698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BFFAC39-59BE-48F2-AD63-62BEFC00B1D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504678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5">
            <a:extLst>
              <a:ext uri="{FF2B5EF4-FFF2-40B4-BE49-F238E27FC236}">
                <a16:creationId xmlns:a16="http://schemas.microsoft.com/office/drawing/2014/main" id="{FA965502-3EB0-4B3F-B1BD-4A4FCF7FFB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0" name="Текст 5">
            <a:extLst>
              <a:ext uri="{FF2B5EF4-FFF2-40B4-BE49-F238E27FC236}">
                <a16:creationId xmlns:a16="http://schemas.microsoft.com/office/drawing/2014/main" id="{C18A1C3D-3A6C-4F03-9E67-CC675C5FE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5757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469CF172-1F46-411E-B0E1-B0220CFB3D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18782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id="{BD9E85DB-9B95-40F2-9F0B-3D21BC9DCD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18782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Надпись квадранта</a:t>
            </a:r>
          </a:p>
        </p:txBody>
      </p:sp>
    </p:spTree>
    <p:extLst>
      <p:ext uri="{BB962C8B-B14F-4D97-AF65-F5344CB8AC3E}">
        <p14:creationId xmlns:p14="http://schemas.microsoft.com/office/powerpoint/2010/main" val="104447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,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2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cxnSp>
        <p:nvCxnSpPr>
          <p:cNvPr id="15" name="Прямая со стрелкой 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Название элемента</a:t>
            </a:r>
          </a:p>
        </p:txBody>
      </p:sp>
      <p:sp>
        <p:nvSpPr>
          <p:cNvPr id="50" name="Текст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месяц, год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частники групп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Рисунок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Рисунок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Рисунок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, без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Спасибо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lnSpc>
                <a:spcPct val="70000"/>
              </a:lnSpc>
              <a:defRPr sz="55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Контактный номер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Адрес веб-сайта</a:t>
            </a:r>
          </a:p>
        </p:txBody>
      </p:sp>
    </p:spTree>
    <p:extLst>
      <p:ext uri="{BB962C8B-B14F-4D97-AF65-F5344CB8AC3E}">
        <p14:creationId xmlns:p14="http://schemas.microsoft.com/office/powerpoint/2010/main" val="130215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ое изображение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ры-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5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3" name="Рисунок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Рисунок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Рисунок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308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маркера-изображения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8" name="Рисунок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Рисунок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2966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осьмиугольник 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Надпись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ru-RU" sz="1200" noProof="0" dirty="0">
                <a:solidFill>
                  <a:schemeClr val="tx2"/>
                </a:solidFill>
                <a:latin typeface="+mj-lt"/>
              </a:rPr>
              <a:t>Ваш логотип или название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53" r:id="rId14"/>
    <p:sldLayoutId id="2147483672" r:id="rId15"/>
    <p:sldLayoutId id="2147483673" r:id="rId16"/>
    <p:sldLayoutId id="2147483674" r:id="rId17"/>
    <p:sldLayoutId id="2147483677" r:id="rId18"/>
    <p:sldLayoutId id="2147483654" r:id="rId19"/>
    <p:sldLayoutId id="2147483660" r:id="rId20"/>
    <p:sldLayoutId id="2147483661" r:id="rId21"/>
    <p:sldLayoutId id="2147483681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journals.mosgu.ru/trudy/search?subject=&#1080;&#1085;&#1092;&#1086;&#1088;&#1084;&#1072;&#1094;&#1080;&#1086;&#1085;&#1085;&#1099;&#1077;%20&#1090;&#1077;&#1093;&#1085;&#1086;&#1083;&#1086;&#1075;&#1080;&#1080;" TargetMode="External"/><Relationship Id="rId5" Type="http://schemas.openxmlformats.org/officeDocument/2006/relationships/image" Target="../media/image30.svg"/><Relationship Id="rId10" Type="http://schemas.openxmlformats.org/officeDocument/2006/relationships/image" Target="../media/image34.sv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mlin.ru/events/president/transcripts/messages/73585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 descr="Цветок крупным планом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583F255-AF13-4756-96C9-236AB3183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" r="12"/>
          <a:stretch>
            <a:fillRect/>
          </a:stretch>
        </p:blipFill>
        <p:spPr/>
      </p:pic>
      <p:cxnSp>
        <p:nvCxnSpPr>
          <p:cNvPr id="15" name="Прямая соединительная линия 14" descr="Разделитель">
            <a:extLst>
              <a:ext uri="{FF2B5EF4-FFF2-40B4-BE49-F238E27FC236}">
                <a16:creationId xmlns:a16="http://schemas.microsoft.com/office/drawing/2014/main" id="{E99227BA-E7FE-418C-A9C9-21C49E9DF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07072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 title="геометрическая фигура">
            <a:extLst>
              <a:ext uri="{FF2B5EF4-FFF2-40B4-BE49-F238E27FC236}">
                <a16:creationId xmlns:a16="http://schemas.microsoft.com/office/drawing/2014/main" id="{F83DDF3D-91CE-40FB-BC3D-FFB1B5D89E47}"/>
              </a:ext>
            </a:extLst>
          </p:cNvPr>
          <p:cNvGrpSpPr/>
          <p:nvPr/>
        </p:nvGrpSpPr>
        <p:grpSpPr>
          <a:xfrm rot="14400000">
            <a:off x="2652367" y="2055974"/>
            <a:ext cx="1166491" cy="1379850"/>
            <a:chOff x="2451164" y="891257"/>
            <a:chExt cx="2066510" cy="2444489"/>
          </a:xfrm>
        </p:grpSpPr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id="{B6D0B8EE-8E06-4051-87BF-62C153F3FBBB}"/>
                </a:ext>
              </a:extLst>
            </p:cNvPr>
            <p:cNvSpPr/>
            <p:nvPr/>
          </p:nvSpPr>
          <p:spPr>
            <a:xfrm rot="4308689">
              <a:off x="2494071" y="848350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2" name="Полилиния: Фигура 11">
              <a:extLst>
                <a:ext uri="{FF2B5EF4-FFF2-40B4-BE49-F238E27FC236}">
                  <a16:creationId xmlns:a16="http://schemas.microsoft.com/office/drawing/2014/main" id="{298CE312-D679-4677-A70A-DD8680158C70}"/>
                </a:ext>
              </a:extLst>
            </p:cNvPr>
            <p:cNvSpPr/>
            <p:nvPr/>
          </p:nvSpPr>
          <p:spPr>
            <a:xfrm rot="17100000">
              <a:off x="2845997" y="2637537"/>
              <a:ext cx="749854" cy="646563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494607" y="2237328"/>
            <a:ext cx="7973368" cy="1449788"/>
          </a:xfrm>
        </p:spPr>
        <p:txBody>
          <a:bodyPr/>
          <a:lstStyle/>
          <a:p>
            <a:pPr algn="ctr"/>
            <a:r>
              <a:rPr lang="ru-RU" dirty="0"/>
              <a:t>Постмодерн и </a:t>
            </a:r>
            <a:r>
              <a:rPr lang="ru-RU" dirty="0" err="1"/>
              <a:t>постправо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287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/>
              <a:t>Проблемы современности как причины кризисов</a:t>
            </a:r>
          </a:p>
        </p:txBody>
      </p:sp>
      <p:pic>
        <p:nvPicPr>
          <p:cNvPr id="67" name="Рисунок 66" descr="Облако">
            <a:extLst>
              <a:ext uri="{FF2B5EF4-FFF2-40B4-BE49-F238E27FC236}">
                <a16:creationId xmlns:a16="http://schemas.microsoft.com/office/drawing/2014/main" id="{83A6FB07-C3E8-FC4B-818B-404D48DAF4F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ru-RU" dirty="0"/>
              <a:t>Изменение</a:t>
            </a:r>
            <a:br>
              <a:rPr lang="ru-RU" dirty="0"/>
            </a:br>
            <a:r>
              <a:rPr lang="ru-RU" dirty="0"/>
              <a:t>климата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A6B0E616-411B-4401-BC87-821D72B9D6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cxnSp>
        <p:nvCxnSpPr>
          <p:cNvPr id="75" name="Прямая соединительная линия 74" descr="Первый разделитель на слайде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Рисунок 158" descr="Кактус">
            <a:extLst>
              <a:ext uri="{FF2B5EF4-FFF2-40B4-BE49-F238E27FC236}">
                <a16:creationId xmlns:a16="http://schemas.microsoft.com/office/drawing/2014/main" id="{9F99EF5B-831D-4852-A739-269399B8FA7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/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ru-RU" dirty="0"/>
              <a:t>Нехватка</a:t>
            </a:r>
            <a:br>
              <a:rPr lang="ru-RU" dirty="0"/>
            </a:br>
            <a:r>
              <a:rPr lang="ru-RU" dirty="0"/>
              <a:t>воды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CEA89E-0B03-4727-AB47-73EA4E2DF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cxnSp>
        <p:nvCxnSpPr>
          <p:cNvPr id="77" name="Прямая соединительная линия 76" descr="Второй разделитель на слайде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Рисунок 160" descr="Термометр">
            <a:extLst>
              <a:ext uri="{FF2B5EF4-FFF2-40B4-BE49-F238E27FC236}">
                <a16:creationId xmlns:a16="http://schemas.microsoft.com/office/drawing/2014/main" id="{22C4A1E7-2C42-4D5E-9D5C-DB503F231A3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/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ru-RU" dirty="0"/>
              <a:t>Длинные</a:t>
            </a:r>
            <a:br>
              <a:rPr lang="ru-RU" dirty="0"/>
            </a:br>
            <a:r>
              <a:rPr lang="ru-RU" dirty="0"/>
              <a:t>зимы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F969E5-6F82-4658-A735-72D16DDDD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cxnSp>
        <p:nvCxnSpPr>
          <p:cNvPr id="78" name="Прямая соединительная линия 77" descr="Третий разделитель на слайде">
            <a:extLst>
              <a:ext uri="{FF2B5EF4-FFF2-40B4-BE49-F238E27FC236}">
                <a16:creationId xmlns:a16="http://schemas.microsoft.com/office/drawing/2014/main" id="{29488879-6129-4D02-B173-36635DF61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48035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" name="Рисунок 162" descr="Пальма">
            <a:extLst>
              <a:ext uri="{FF2B5EF4-FFF2-40B4-BE49-F238E27FC236}">
                <a16:creationId xmlns:a16="http://schemas.microsoft.com/office/drawing/2014/main" id="{B21D58C1-B806-40E0-9006-675AF7916756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/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ACD29343-5246-427C-BFCC-F61B25177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ru-RU" dirty="0" err="1"/>
              <a:t>Цифровизация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163F1F1-E70E-4823-905B-45B18FCD3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cxnSp>
        <p:nvCxnSpPr>
          <p:cNvPr id="79" name="Прямая соединительная линия 78" descr="Четвертый разделитель на слайде">
            <a:extLst>
              <a:ext uri="{FF2B5EF4-FFF2-40B4-BE49-F238E27FC236}">
                <a16:creationId xmlns:a16="http://schemas.microsoft.com/office/drawing/2014/main" id="{9926A3E2-2234-409D-9838-30428E637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42529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Рисунок 164" descr="Завод">
            <a:extLst>
              <a:ext uri="{FF2B5EF4-FFF2-40B4-BE49-F238E27FC236}">
                <a16:creationId xmlns:a16="http://schemas.microsoft.com/office/drawing/2014/main" id="{6D714D76-10CE-413E-BCF3-42860232AB9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/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id="{6248F5E2-762B-44E2-83B5-C078E3551B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r>
              <a:rPr lang="ru-RU" dirty="0"/>
              <a:t>Влияние </a:t>
            </a:r>
            <a:br>
              <a:rPr lang="ru-RU" dirty="0"/>
            </a:br>
            <a:r>
              <a:rPr lang="ru-RU" dirty="0"/>
              <a:t>промышленности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938F1A8-AEA6-473B-9AF3-DA6DF3A50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1939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Решения ???</a:t>
            </a:r>
          </a:p>
        </p:txBody>
      </p:sp>
      <p:pic>
        <p:nvPicPr>
          <p:cNvPr id="93" name="Рисунок 92" descr="лупа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ru-RU" dirty="0"/>
              <a:t>Чистая </a:t>
            </a:r>
            <a:br>
              <a:rPr lang="ru-RU" dirty="0"/>
            </a:br>
            <a:r>
              <a:rPr lang="ru-RU" dirty="0"/>
              <a:t>вода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A6B0E616-411B-4401-BC87-821D72B9D6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2094" y="5057030"/>
            <a:ext cx="2160000" cy="526320"/>
          </a:xfrm>
        </p:spPr>
        <p:txBody>
          <a:bodyPr rtlCol="0"/>
          <a:lstStyle/>
          <a:p>
            <a:pPr rtl="0"/>
            <a:r>
              <a:rPr lang="ru-RU" dirty="0"/>
              <a:t>Концепция устойчивого развития ???</a:t>
            </a:r>
          </a:p>
        </p:txBody>
      </p:sp>
      <p:cxnSp>
        <p:nvCxnSpPr>
          <p:cNvPr id="75" name="Прямая соединительная линия 74" descr="Первый разделитель на слайде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Рисунок 94" descr="листва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26076" y="3926335"/>
            <a:ext cx="2160587" cy="995522"/>
          </a:xfrm>
        </p:spPr>
        <p:txBody>
          <a:bodyPr rtlCol="0"/>
          <a:lstStyle/>
          <a:p>
            <a:pPr rtl="0"/>
            <a:r>
              <a:rPr lang="ru-RU" dirty="0"/>
              <a:t>Вечнозеленые</a:t>
            </a:r>
            <a:br>
              <a:rPr lang="ru-RU" dirty="0"/>
            </a:br>
            <a:r>
              <a:rPr lang="ru-RU" dirty="0"/>
              <a:t>растения, сохранение среды обитания</a:t>
            </a:r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CEA89E-0B03-4727-AB47-73EA4E2DF9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075" y="5057030"/>
            <a:ext cx="2160588" cy="531082"/>
          </a:xfrm>
        </p:spPr>
        <p:txBody>
          <a:bodyPr rtlCol="0"/>
          <a:lstStyle/>
          <a:p>
            <a:pPr rtl="0"/>
            <a:r>
              <a:rPr lang="ru-RU" dirty="0"/>
              <a:t>Экологические стандарты ???</a:t>
            </a:r>
          </a:p>
        </p:txBody>
      </p:sp>
      <p:cxnSp>
        <p:nvCxnSpPr>
          <p:cNvPr id="77" name="Прямая соединительная линия 76" descr="Второй разделитель на слайде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Рисунок 96" descr="яблоко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73898" y="2358091"/>
            <a:ext cx="854075" cy="854075"/>
          </a:xfr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20543" y="3926335"/>
            <a:ext cx="2160588" cy="995522"/>
          </a:xfrm>
        </p:spPr>
        <p:txBody>
          <a:bodyPr rtlCol="0"/>
          <a:lstStyle/>
          <a:p>
            <a:pPr rtl="0"/>
            <a:r>
              <a:rPr lang="ru-RU" dirty="0"/>
              <a:t>Здоровые </a:t>
            </a:r>
            <a:br>
              <a:rPr lang="ru-RU" dirty="0"/>
            </a:br>
            <a:r>
              <a:rPr lang="ru-RU" dirty="0"/>
              <a:t>овощи, органические продукты</a:t>
            </a:r>
          </a:p>
          <a:p>
            <a:pPr rtl="0"/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F969E5-6F82-4658-A735-72D16DDDD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0543" y="5057030"/>
            <a:ext cx="2160588" cy="531082"/>
          </a:xfrm>
        </p:spPr>
        <p:txBody>
          <a:bodyPr rtlCol="0"/>
          <a:lstStyle/>
          <a:p>
            <a:pPr rtl="0"/>
            <a:r>
              <a:rPr lang="ru-RU" dirty="0"/>
              <a:t>Здоровый образ жизни ???</a:t>
            </a:r>
          </a:p>
        </p:txBody>
      </p:sp>
      <p:pic>
        <p:nvPicPr>
          <p:cNvPr id="179" name="Рисунок 178" descr="Рисунок">
            <a:extLst>
              <a:ext uri="{FF2B5EF4-FFF2-40B4-BE49-F238E27FC236}">
                <a16:creationId xmlns:a16="http://schemas.microsoft.com/office/drawing/2014/main" id="{9BB8F54F-F5BC-471B-9740-0BA6847A457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" b="50"/>
          <a:stretch/>
        </p:blipFill>
        <p:spPr/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068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Рисунок 104" descr="Рисунок">
            <a:extLst>
              <a:ext uri="{FF2B5EF4-FFF2-40B4-BE49-F238E27FC236}">
                <a16:creationId xmlns:a16="http://schemas.microsoft.com/office/drawing/2014/main" id="{9CF9A97B-8C9E-410A-A1D7-238293088B5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1999"/>
            <a:ext cx="4703542" cy="734811"/>
          </a:xfrm>
        </p:spPr>
        <p:txBody>
          <a:bodyPr rtlCol="0"/>
          <a:lstStyle/>
          <a:p>
            <a:pPr algn="ctr" rtl="0"/>
            <a:r>
              <a:rPr lang="ru-RU" dirty="0"/>
              <a:t>Проблемы </a:t>
            </a:r>
            <a:r>
              <a:rPr lang="ru-RU" dirty="0" err="1"/>
              <a:t>цифровизации</a:t>
            </a:r>
            <a:r>
              <a:rPr lang="ru-RU" dirty="0"/>
              <a:t> и право</a:t>
            </a:r>
          </a:p>
        </p:txBody>
      </p:sp>
      <p:pic>
        <p:nvPicPr>
          <p:cNvPr id="71" name="Рисунок 70" descr="ссылка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68283" y="1369128"/>
            <a:ext cx="3276000" cy="432000"/>
          </a:xfrm>
        </p:spPr>
        <p:txBody>
          <a:bodyPr rtlCol="0"/>
          <a:lstStyle/>
          <a:p>
            <a:pPr rtl="0"/>
            <a:r>
              <a:rPr lang="ru-RU" dirty="0"/>
              <a:t>Ссылки на веб-сайты</a:t>
            </a:r>
          </a:p>
        </p:txBody>
      </p:sp>
      <p:sp>
        <p:nvSpPr>
          <p:cNvPr id="78" name="Текст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1694262"/>
            <a:ext cx="2661717" cy="666127"/>
          </a:xfrm>
        </p:spPr>
        <p:txBody>
          <a:bodyPr rtlCol="0"/>
          <a:lstStyle/>
          <a:p>
            <a:r>
              <a:rPr lang="en-US" dirty="0">
                <a:hlinkClick r:id="rId6"/>
              </a:rPr>
              <a:t>https://journals.mosgu.ru/trudy/search?subject=</a:t>
            </a:r>
            <a:r>
              <a:rPr lang="ru-RU" dirty="0">
                <a:hlinkClick r:id="rId6"/>
              </a:rPr>
              <a:t>информационные%20технологии</a:t>
            </a:r>
            <a:endParaRPr lang="en-US" dirty="0"/>
          </a:p>
          <a:p>
            <a:endParaRPr lang="ru-RU" dirty="0"/>
          </a:p>
        </p:txBody>
      </p:sp>
      <p:cxnSp>
        <p:nvCxnSpPr>
          <p:cNvPr id="79" name="Прямая соединительная линия 78" descr="Первый разделитель на слайде">
            <a:extLst>
              <a:ext uri="{FF2B5EF4-FFF2-40B4-BE49-F238E27FC236}">
                <a16:creationId xmlns:a16="http://schemas.microsoft.com/office/drawing/2014/main" id="{9A78A0D0-CF23-497E-A110-B0666F32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Рисунок 72" descr="отправить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5" b="115"/>
          <a:stretch>
            <a:fillRect/>
          </a:stretch>
        </p:blipFill>
        <p:spPr/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68283" y="2411034"/>
            <a:ext cx="3276000" cy="360396"/>
          </a:xfrm>
        </p:spPr>
        <p:txBody>
          <a:bodyPr rtlCol="0"/>
          <a:lstStyle/>
          <a:p>
            <a:pPr rtl="0"/>
            <a:r>
              <a:rPr lang="ru-RU" dirty="0"/>
              <a:t>Мгновенный обмен данными</a:t>
            </a:r>
          </a:p>
        </p:txBody>
      </p:sp>
      <p:sp>
        <p:nvSpPr>
          <p:cNvPr id="76" name="Текст 3">
            <a:extLst>
              <a:ext uri="{FF2B5EF4-FFF2-40B4-BE49-F238E27FC236}">
                <a16:creationId xmlns:a16="http://schemas.microsoft.com/office/drawing/2014/main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8283" y="2616579"/>
            <a:ext cx="2784962" cy="1157353"/>
          </a:xfrm>
        </p:spPr>
        <p:txBody>
          <a:bodyPr rtlCol="0"/>
          <a:lstStyle/>
          <a:p>
            <a:r>
              <a:rPr lang="ru-RU" sz="1400" dirty="0" err="1"/>
              <a:t>ChatGPT</a:t>
            </a:r>
            <a:r>
              <a:rPr lang="en-US" sz="1400" dirty="0"/>
              <a:t> - x</a:t>
            </a:r>
            <a:r>
              <a:rPr lang="ru-RU" sz="1400" dirty="0" err="1"/>
              <a:t>ат</a:t>
            </a:r>
            <a:r>
              <a:rPr lang="ru-RU" sz="1400" dirty="0"/>
              <a:t>-бот с</a:t>
            </a:r>
            <a:r>
              <a:rPr lang="en-US" sz="1400" dirty="0"/>
              <a:t> </a:t>
            </a:r>
            <a:r>
              <a:rPr lang="ru-RU" sz="1400" dirty="0"/>
              <a:t>искусственным интеллектом, разработанный компанией </a:t>
            </a:r>
            <a:r>
              <a:rPr lang="ru-RU" sz="1400" dirty="0" err="1"/>
              <a:t>OpenAI</a:t>
            </a:r>
            <a:r>
              <a:rPr lang="ru-RU" sz="1400" dirty="0"/>
              <a:t> и способный работать в диалоговом режиме, поддерживающий запросы на естественных языках. </a:t>
            </a:r>
          </a:p>
        </p:txBody>
      </p:sp>
      <p:cxnSp>
        <p:nvCxnSpPr>
          <p:cNvPr id="80" name="Прямая соединительная линия 79" descr="Второй разделитель на слайде">
            <a:extLst>
              <a:ext uri="{FF2B5EF4-FFF2-40B4-BE49-F238E27FC236}">
                <a16:creationId xmlns:a16="http://schemas.microsoft.com/office/drawing/2014/main" id="{71E28D1F-12FD-4E24-882A-D25172903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768283" y="4109914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сеть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68283" y="3824577"/>
            <a:ext cx="3276000" cy="357809"/>
          </a:xfrm>
        </p:spPr>
        <p:txBody>
          <a:bodyPr rtlCol="0"/>
          <a:lstStyle/>
          <a:p>
            <a:pPr rtl="0"/>
            <a:r>
              <a:rPr lang="ru-RU" dirty="0"/>
              <a:t>Сетевой API</a:t>
            </a:r>
          </a:p>
        </p:txBody>
      </p:sp>
      <p:sp>
        <p:nvSpPr>
          <p:cNvPr id="77" name="Текст 4">
            <a:extLst>
              <a:ext uri="{FF2B5EF4-FFF2-40B4-BE49-F238E27FC236}">
                <a16:creationId xmlns:a16="http://schemas.microsoft.com/office/drawing/2014/main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8283" y="4141761"/>
            <a:ext cx="3087112" cy="2013429"/>
          </a:xfrm>
        </p:spPr>
        <p:txBody>
          <a:bodyPr rtlCol="0"/>
          <a:lstStyle/>
          <a:p>
            <a:r>
              <a:rPr lang="en-US" dirty="0"/>
              <a:t>API-</a:t>
            </a:r>
            <a:r>
              <a:rPr lang="ru-RU" dirty="0"/>
              <a:t>интерфейсы </a:t>
            </a:r>
            <a:r>
              <a:rPr lang="en-US" dirty="0"/>
              <a:t>Elsevier Scopus</a:t>
            </a:r>
          </a:p>
          <a:p>
            <a:r>
              <a:rPr lang="ru-RU" sz="1200" dirty="0"/>
              <a:t>Он охватывает 78 миллионов единиц хранения, включая записи из журналов, книг и книжных серий, материалы конференций и отраслевые публикации в 16 миллионах профилей авторов и 70 000 профилей учреждений. Все это вместе помогает вам проводить исследования и быть в курсе текущих публикаций, находить соавторов, анализировать журналы для публикации и отслеживать глобальные тенденции</a:t>
            </a:r>
            <a:endParaRPr lang="en-US" sz="1200" dirty="0"/>
          </a:p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865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Цифровой продукт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ru-RU" dirty="0"/>
              <a:t>Подчеркните </a:t>
            </a:r>
            <a:br>
              <a:rPr lang="ru-RU" dirty="0"/>
            </a:br>
            <a:r>
              <a:rPr lang="ru-RU" dirty="0"/>
              <a:t>главное преимущество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E1B34DAC-653D-4287-8375-0858E3DB0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ru-RU" dirty="0"/>
              <a:t>Другие преимущества:</a:t>
            </a:r>
          </a:p>
          <a:p>
            <a:pPr marL="0" indent="0" rtl="0">
              <a:buNone/>
            </a:pPr>
            <a:r>
              <a:rPr lang="ru-RU" dirty="0"/>
              <a:t>???</a:t>
            </a:r>
          </a:p>
        </p:txBody>
      </p:sp>
      <p:pic>
        <p:nvPicPr>
          <p:cNvPr id="24" name="Рисунок 23" descr="Цветок крупным планом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ED97842-6676-4F84-821B-4640F5BEEC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2796" y="1376357"/>
            <a:ext cx="6333545" cy="4379625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Рисунок">
            <a:extLst>
              <a:ext uri="{FF2B5EF4-FFF2-40B4-BE49-F238E27FC236}">
                <a16:creationId xmlns:a16="http://schemas.microsoft.com/office/drawing/2014/main" id="{925A3C19-2816-4D4F-B6A9-C4A6DA022E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14" y="86714"/>
            <a:ext cx="6009285" cy="6684572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/>
              <a:t>Разочарованность </a:t>
            </a:r>
            <a:r>
              <a:rPr lang="ru-RU" dirty="0" err="1"/>
              <a:t>постправа</a:t>
            </a:r>
            <a:endParaRPr lang="ru-RU" dirty="0"/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1"/>
            <a:ext cx="6009287" cy="3015982"/>
          </a:xfrm>
        </p:spPr>
        <p:txBody>
          <a:bodyPr rtlCol="0"/>
          <a:lstStyle/>
          <a:p>
            <a:pPr>
              <a:lnSpc>
                <a:spcPct val="100000"/>
              </a:lnSpc>
            </a:pPr>
            <a:r>
              <a:rPr lang="ru-RU" sz="1600" dirty="0"/>
              <a:t>Конечная цель постмодернистов просматривается в их желании оставить социум в состоянии разочарованности. Не избавить от него, а примирить с ним. Что на деле означает не освободить человечество от узды порожденного модерном «общества потребления», а сохранить его и привить к нему терпимость. 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Динамика ложного роста и фальшивого изобилия.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См. Ж. </a:t>
            </a:r>
            <a:r>
              <a:rPr lang="ru-RU" sz="1600" dirty="0" err="1"/>
              <a:t>Бодрийяр</a:t>
            </a:r>
            <a:r>
              <a:rPr lang="ru-RU" sz="1600" dirty="0"/>
              <a:t> Общество потребления. Его мифы и структуры. М,, 2006.  </a:t>
            </a:r>
          </a:p>
          <a:p>
            <a:pPr rtl="0"/>
            <a:endParaRPr lang="ru-RU" sz="1800" dirty="0"/>
          </a:p>
        </p:txBody>
      </p:sp>
      <p:grpSp>
        <p:nvGrpSpPr>
          <p:cNvPr id="60" name="Группа 59" title="геометрическая фигура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8203224" y="-109"/>
            <a:ext cx="3081180" cy="3011457"/>
            <a:chOff x="8203224" y="-109"/>
            <a:chExt cx="3081180" cy="3011457"/>
          </a:xfrm>
        </p:grpSpPr>
        <p:sp>
          <p:nvSpPr>
            <p:cNvPr id="50" name="Полилиния: Фигура 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1" name="Полилиния: Фигура 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2" name="Полилиния: Фигура 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3" name="Полилиния: Фигура 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4" name="Полилиния: Фигура 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5" name="Полилиния: Фигура 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037263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3" b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Дух безвременья как цель постмодерна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2224274"/>
          </a:xfrm>
        </p:spPr>
        <p:txBody>
          <a:bodyPr/>
          <a:lstStyle/>
          <a:p>
            <a:pPr algn="ctr"/>
            <a:r>
              <a:rPr lang="ru-RU" sz="1600" dirty="0"/>
              <a:t>Постмодернисты выступают против какого-либо фундаментализма и отрицают общности. Им не нужно целое, деконструкция их основной метод. Всякое движение к целому, по их мнению, – движение к тоталитаризму. </a:t>
            </a:r>
          </a:p>
          <a:p>
            <a:pPr algn="ctr"/>
            <a:r>
              <a:rPr lang="ru-RU" sz="1600" dirty="0"/>
              <a:t>У автора статьи в качестве выхода из ситуации дается анализ войны. </a:t>
            </a:r>
          </a:p>
          <a:p>
            <a:pPr algn="ctr"/>
            <a:r>
              <a:rPr lang="ru-RU" sz="1600" b="1" dirty="0"/>
              <a:t>Ссылка на Ф.М. Достоевского: «Война не всегда бич, иногда она спасение».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6633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3" b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Преодоление кризисной ситуации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/>
              <a:t>Послание Президента Российской Федерации В.В. Путина Федеральному Собранию </a:t>
            </a:r>
          </a:p>
          <a:p>
            <a:pPr algn="ctr"/>
            <a:r>
              <a:rPr lang="ru-RU" dirty="0"/>
              <a:t>29 февраля 2024 года //</a:t>
            </a:r>
          </a:p>
          <a:p>
            <a:pPr algn="ctr"/>
            <a:r>
              <a:rPr lang="en-US" dirty="0">
                <a:hlinkClick r:id="rId3"/>
              </a:rPr>
              <a:t>http://www.kremlin.ru/events/president/transcripts/messages/73585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14678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Листья">
            <a:extLst>
              <a:ext uri="{FF2B5EF4-FFF2-40B4-BE49-F238E27FC236}">
                <a16:creationId xmlns:a16="http://schemas.microsoft.com/office/drawing/2014/main" id="{C6EF0DE7-33B5-D141-BBF6-CAB5BBE641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" r="11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>
              <a:lnSpc>
                <a:spcPct val="70000"/>
              </a:lnSpc>
            </a:pPr>
            <a:r>
              <a:rPr lang="ru-RU" sz="5500" dirty="0"/>
              <a:t>Спасибо за внимание!</a:t>
            </a:r>
          </a:p>
        </p:txBody>
      </p:sp>
      <p:cxnSp>
        <p:nvCxnSpPr>
          <p:cNvPr id="5" name="Прямая соединительная линия 4" descr="Разделитель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ACCCCDAD-0E0B-437F-8CAA-0536470B2E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ru-RU" dirty="0"/>
              <a:t>СМ. статью С.А. Бочкарева «</a:t>
            </a:r>
            <a:r>
              <a:rPr lang="ru-RU" dirty="0" err="1"/>
              <a:t>Постправо</a:t>
            </a:r>
            <a:r>
              <a:rPr lang="ru-RU" dirty="0"/>
              <a:t> и его социально-психологический портрет» // Государство и право. 2022. № 5. С. 20-32.</a:t>
            </a:r>
          </a:p>
          <a:p>
            <a:pPr rtl="0"/>
            <a:endParaRPr lang="ru-RU" dirty="0"/>
          </a:p>
        </p:txBody>
      </p:sp>
      <p:pic>
        <p:nvPicPr>
          <p:cNvPr id="13" name="Графический объект 12" descr="Пользователь" title="Значок — имя докладчика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pic>
        <p:nvPicPr>
          <p:cNvPr id="15" name="Графический объект 14" descr="Смартфон" title="Значок — номер телефона докладчика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pic>
        <p:nvPicPr>
          <p:cNvPr id="14" name="Графический объект 13" descr="Конверт" title="Значок — адрес электронной почты докладчика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pic>
        <p:nvPicPr>
          <p:cNvPr id="30" name="Графический объект 29" descr="Мир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4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0229" r="202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3600" dirty="0"/>
              <a:t>На стыке наук наиболее вероятна постановка и решение новых проблем</a:t>
            </a:r>
            <a:br>
              <a:rPr lang="ru-RU" sz="3600" dirty="0"/>
            </a:br>
            <a:r>
              <a:rPr lang="ru-RU" sz="3600" dirty="0"/>
              <a:t>О необходимости </a:t>
            </a:r>
            <a:r>
              <a:rPr lang="ru-RU" sz="3600" dirty="0" err="1"/>
              <a:t>междисциплинарности</a:t>
            </a:r>
            <a:r>
              <a:rPr lang="ru-RU" sz="3600" dirty="0"/>
              <a:t> в исследованиях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Парадигма — определённый набор концепций или шаблонов мышления, включая теории, методы исследования, постулаты и стандарты, в соответствии с которыми осуществляются последующие построения, обобщения и эксперименты в области.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26215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3" b="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3200" dirty="0"/>
              <a:t>Никакое знание не является самодостаточным, а должно быть выводимо из существующей картины мира, должно соответствовать «парадигме» (Т. Кун)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/>
              <a:t>Книга Томаса Куна </a:t>
            </a:r>
            <a:r>
              <a:rPr lang="ru-RU" b="1" dirty="0"/>
              <a:t>«Структура научных революций» </a:t>
            </a:r>
            <a:r>
              <a:rPr lang="ru-RU" dirty="0"/>
              <a:t>является одной из самых цитируемых научных книг за всю историю науки.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2387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063999"/>
            <a:ext cx="6012000" cy="863601"/>
          </a:xfrm>
        </p:spPr>
        <p:txBody>
          <a:bodyPr rtlCol="0"/>
          <a:lstStyle/>
          <a:p>
            <a:pPr rtl="0"/>
            <a:r>
              <a:rPr lang="ru-RU" sz="4000" dirty="0"/>
              <a:t>Проблемы постмодерна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/>
              <a:t>Кем и почему запущены механизмы переоценки ценностей, ломки стереотипов, смены ролевого поведения, отказа от имплицитных представлений?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246490"/>
            <a:ext cx="5307700" cy="5585510"/>
          </a:xfrm>
        </p:spPr>
        <p:txBody>
          <a:bodyPr rtlCol="0"/>
          <a:lstStyle/>
          <a:p>
            <a:pPr marL="0" indent="0" algn="just">
              <a:buNone/>
            </a:pPr>
            <a:r>
              <a:rPr lang="ru-RU" sz="1600" dirty="0"/>
              <a:t>Под имплицитными теориями мы будем понимать совокупность имплицитных концепций, структурной единицей которых являются </a:t>
            </a:r>
            <a:r>
              <a:rPr lang="ru-RU" sz="1600" b="1" dirty="0"/>
              <a:t>обыденные представления, как субъективные обыденные знания, идеи, образы и объяснения каких-либо явлений.</a:t>
            </a:r>
            <a:r>
              <a:rPr lang="ru-RU" sz="1600" dirty="0"/>
              <a:t> По своей структуре имплицитные теории близки к научным, с их эмпирической и теоретической базами, логикой научного вывода и совокупностью исходящих утверждений. В основе имплицитных построений лежат факты, взятые наивным исследователем из собственного опыта. </a:t>
            </a:r>
          </a:p>
          <a:p>
            <a:pPr marL="0" indent="0" algn="just">
              <a:buNone/>
            </a:pPr>
            <a:r>
              <a:rPr lang="ru-RU" sz="1600" dirty="0"/>
              <a:t>Содержание имплицитных теорий включает знания о самом человеке и о других людях. В связи с тем, что имплицитные концепции формируются под воздействием социальных, исторических, культурных, идеологических условий жизни индивида, можно говорить о том, что такие имплицитные концепции являются инвариантными — люди, выросшие в одной культуре и в одной и тоже время будут иметь схожие имплицитные концепции о каком-либо феномене или явлении. Однако в сознании конкретного индивида имплицитные представления отражаются, преломляясь через индивидуальный опыт, жизненный путь, внутреннюю картину миру, ценности и цели, что наделяет такие имплицитные концепции индивидуальной вариативностью.</a:t>
            </a:r>
          </a:p>
        </p:txBody>
      </p:sp>
      <p:grpSp>
        <p:nvGrpSpPr>
          <p:cNvPr id="46" name="Группа 45" title="группа треугольников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Полилиния: Фигура 15" title="треугольники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7" name="Полилиния: Фигура 16" title="треугольники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8" name="Полилиния: Фигура 17" title="треугольники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9" name="Полилиния: Фигура 18" title="треугольники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0" name="Полилиния: Фигура 19" title="треугольники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1" name="Полилиния: Фигура 20" title="треугольники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2" name="Полилиния: Фигура 21" title="треугольники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3" name="Полилиния: Фигура 22" title="треугольники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4" name="Полилиния: Фигура 23" title="треугольники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5" name="Полилиния: Фигура 24" title="треугольники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6" name="Полилиния: Фигура 25" title="треугольники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7" name="Полилиния: Фигура 26" title="треугольники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8" name="Полилиния: Фигура 27" title="треугольники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9" name="Полилиния: Фигура 28" title="треугольники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4969" b="14969"/>
          <a:stretch>
            <a:fillRect/>
          </a:stretch>
        </p:blipFill>
        <p:spPr>
          <a:xfrm>
            <a:off x="84138" y="87313"/>
            <a:ext cx="6008687" cy="39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Имплицитные теории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Кризис идентичности, </a:t>
            </a:r>
          </a:p>
          <a:p>
            <a:r>
              <a:rPr lang="ru-RU" dirty="0"/>
              <a:t>обострение маргинальных настроений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5</a:t>
            </a:fld>
            <a:endParaRPr lang="ru-RU" noProof="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49388" r="493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ru-RU" dirty="0"/>
              <a:t>Особенную популярность данная тема приобрела в середине 70-ых годов 20 века, когда авторы начали выделять отдельные имплицитные теории Широкое распространение получило изучение имплицитных теорий личности, которые подразумевают под собой житейские, обыденные представления о структуре личности, своей или другого человека. Предметом изучения становились социальные имплицитные концепции как убеждения, формирующиеся в массовом сознании, т. е. представления целой группы, а не только одного человека, имплицитные концепции семьи, а также имплицитные теории эмоций, которые являются важной сферой исследований в психологии.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041" y="86714"/>
            <a:ext cx="2949933" cy="343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74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/>
              <a:t>Проблемы постмодерна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200" dirty="0"/>
              <a:t>Симулякр, «осмысленный кризис», «мыслимый кризис»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6</a:t>
            </a:fld>
            <a:endParaRPr lang="ru-RU" noProof="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1758" b="2175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ru-RU" dirty="0"/>
              <a:t>В рамках привычного формата постмодерн на вопрос о социально-психологических причинах кризиса права отвечает тотальной разочарованностью в идеях и идеалах модерна, в прежних политико-правовых институтах и укладах. </a:t>
            </a:r>
          </a:p>
          <a:p>
            <a:r>
              <a:rPr lang="ru-RU" dirty="0"/>
              <a:t>Для обоснования использованы концепции Ж. </a:t>
            </a:r>
            <a:r>
              <a:rPr lang="ru-RU" dirty="0" err="1"/>
              <a:t>Бодрияйра</a:t>
            </a:r>
            <a:r>
              <a:rPr lang="ru-RU" dirty="0"/>
              <a:t>, Ф. </a:t>
            </a:r>
            <a:r>
              <a:rPr lang="ru-RU" dirty="0" err="1"/>
              <a:t>Джеймисона</a:t>
            </a:r>
            <a:r>
              <a:rPr lang="ru-RU" dirty="0"/>
              <a:t> и авторитет Р. Декарта.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5848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Симулякр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Доступная человеку социальная действительность описывается в категориях ирреального и становится для него новым бытием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7</a:t>
            </a:fld>
            <a:endParaRPr lang="ru-RU" noProof="0" dirty="0"/>
          </a:p>
        </p:txBody>
      </p:sp>
      <p:sp>
        <p:nvSpPr>
          <p:cNvPr id="6" name="Объект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симуляционной</a:t>
            </a:r>
            <a:r>
              <a:rPr lang="ru-RU" dirty="0"/>
              <a:t> среде происходит отмена принципа объективности, а жизнь индивида проходит под руководством знака.</a:t>
            </a:r>
          </a:p>
          <a:p>
            <a:r>
              <a:rPr lang="ru-RU" dirty="0" err="1"/>
              <a:t>Постклассики</a:t>
            </a:r>
            <a:r>
              <a:rPr lang="ru-RU" dirty="0"/>
              <a:t> намерено оставили за скобками трансцендентность самосознания Р. Декарта. Между тем его основу составляет человеческий разум, или здравый смысл, который есть у всех людей и обеспечивает их единство, что отвергается </a:t>
            </a:r>
            <a:r>
              <a:rPr lang="ru-RU" dirty="0" err="1"/>
              <a:t>постмоденистами</a:t>
            </a:r>
            <a:r>
              <a:rPr lang="ru-RU" dirty="0"/>
              <a:t>, выступающими против всякого идеализма и универсализма.</a:t>
            </a:r>
          </a:p>
          <a:p>
            <a:r>
              <a:rPr lang="ru-RU" dirty="0"/>
              <a:t>Здравый смысл – способность правильно оценивать и отличать истинное от ложного.</a:t>
            </a:r>
          </a:p>
          <a:p>
            <a:r>
              <a:rPr lang="ru-RU" dirty="0"/>
              <a:t>Важно отличать «осмысленный кризис» от «мысленного кризиса».  </a:t>
            </a: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1937" b="11937"/>
          <a:stretch>
            <a:fillRect/>
          </a:stretch>
        </p:blipFill>
        <p:spPr>
          <a:xfrm>
            <a:off x="159026" y="86714"/>
            <a:ext cx="5936974" cy="343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9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517900"/>
            <a:ext cx="6012000" cy="1409700"/>
          </a:xfrm>
        </p:spPr>
        <p:txBody>
          <a:bodyPr/>
          <a:lstStyle/>
          <a:p>
            <a:r>
              <a:rPr lang="ru-RU" dirty="0"/>
              <a:t>«Осмысленный кризис»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927600"/>
            <a:ext cx="6012000" cy="1845743"/>
          </a:xfrm>
        </p:spPr>
        <p:txBody>
          <a:bodyPr/>
          <a:lstStyle/>
          <a:p>
            <a:r>
              <a:rPr lang="ru-RU" dirty="0"/>
              <a:t>Сознание человека стремится «без купюр» отобразить состояние окружающей реальности и найти в нем признаки кризиса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8</a:t>
            </a:fld>
            <a:endParaRPr lang="ru-RU" noProof="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5" b="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ru-RU" dirty="0"/>
              <a:t>Основания  для данной характеристики – массовые суждения специалистов о наступлении времени тотальной неопределенности. Их возникновение обусловлено не только резким ростом технологических возможностей человечества, сколько психологической реакцией на появление новых потенциалов. </a:t>
            </a:r>
          </a:p>
          <a:p>
            <a:r>
              <a:rPr lang="ru-RU" dirty="0"/>
              <a:t>Человек в начале </a:t>
            </a:r>
            <a:r>
              <a:rPr lang="en-US" dirty="0"/>
              <a:t>XXI</a:t>
            </a:r>
            <a:r>
              <a:rPr lang="ru-RU" dirty="0"/>
              <a:t> века находится в состоянии испытания новых возможностей и конечного выбора. Он то пробует и принимает, то испытывает и отвергает «генно-модифицированные блага» цивилизации. </a:t>
            </a:r>
          </a:p>
          <a:p>
            <a:r>
              <a:rPr lang="ru-RU" dirty="0"/>
              <a:t>Многие государства в том числе и Российская Федерация находятся в недоумении от появления в гражданском обороте неких цифровых объектов, например, </a:t>
            </a:r>
            <a:r>
              <a:rPr lang="ru-RU" dirty="0" err="1"/>
              <a:t>криптовалюты</a:t>
            </a:r>
            <a:r>
              <a:rPr lang="ru-RU" dirty="0"/>
              <a:t>. </a:t>
            </a:r>
          </a:p>
          <a:p>
            <a:r>
              <a:rPr lang="ru-RU" dirty="0"/>
              <a:t>Происходит осознание полезных и вредных свойств Интернета. </a:t>
            </a:r>
          </a:p>
          <a:p>
            <a:r>
              <a:rPr lang="ru-RU" dirty="0"/>
              <a:t>Подчеркивается важность психологического момента на текущем этапе развития. </a:t>
            </a:r>
          </a:p>
        </p:txBody>
      </p:sp>
    </p:spTree>
    <p:extLst>
      <p:ext uri="{BB962C8B-B14F-4D97-AF65-F5344CB8AC3E}">
        <p14:creationId xmlns:p14="http://schemas.microsoft.com/office/powerpoint/2010/main" val="388364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«Мыслимый кризис»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Представителей данного подхода не беспокоит неопределенность. Они убеждены, что ухватили суть времени, дали ему название «постмодерн».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9</a:t>
            </a:fld>
            <a:endParaRPr lang="ru-RU" noProof="0" dirty="0"/>
          </a:p>
        </p:txBody>
      </p:sp>
      <p:sp>
        <p:nvSpPr>
          <p:cNvPr id="6" name="Объект 5"/>
          <p:cNvSpPr>
            <a:spLocks noGrp="1"/>
          </p:cNvSpPr>
          <p:nvPr>
            <p:ph idx="15"/>
          </p:nvPr>
        </p:nvSpPr>
        <p:spPr>
          <a:xfrm>
            <a:off x="6464300" y="381663"/>
            <a:ext cx="5307700" cy="577352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Они совершили процесс осмысления происходящего и стали проектировать </a:t>
            </a:r>
            <a:r>
              <a:rPr lang="ru-RU" sz="1400" dirty="0" err="1"/>
              <a:t>постправо</a:t>
            </a:r>
            <a:r>
              <a:rPr lang="ru-RU" sz="1400" dirty="0"/>
              <a:t>, основанное на принципах релятивизма, плюрализма, </a:t>
            </a:r>
            <a:r>
              <a:rPr lang="ru-RU" sz="1400" dirty="0" err="1"/>
              <a:t>контекстуализма</a:t>
            </a:r>
            <a:r>
              <a:rPr lang="ru-RU" sz="1400" dirty="0"/>
              <a:t> и конструктивизма. </a:t>
            </a:r>
          </a:p>
          <a:p>
            <a:r>
              <a:rPr lang="ru-RU" sz="1400" dirty="0"/>
              <a:t>Главная задача права забота о индивидуализированном, а не социальном. </a:t>
            </a:r>
          </a:p>
          <a:p>
            <a:r>
              <a:rPr lang="ru-RU" sz="1400" dirty="0"/>
              <a:t>Главный тренд состоит в переосмысливании средств восприятия и оценки реальности, где ключевым критерием выступает симулякр. Под его руководством новое фактически не отыскивается. С его помощью либо предлагается обновленное, либо переиначивается старое. </a:t>
            </a:r>
          </a:p>
          <a:p>
            <a:r>
              <a:rPr lang="ru-RU" sz="1400" dirty="0"/>
              <a:t>Через процесс перманентного переосмысления, к которому он целенаправленно подстегивает, достигается дестабилизация сознания и знания, его субъектов и институтов, моделей и приемов. </a:t>
            </a:r>
          </a:p>
          <a:p>
            <a:r>
              <a:rPr lang="ru-RU" sz="1400" dirty="0"/>
              <a:t>Доказательством может служить современная юридическая литература. </a:t>
            </a:r>
          </a:p>
          <a:p>
            <a:r>
              <a:rPr lang="ru-RU" sz="1400" dirty="0"/>
              <a:t>Ж.-Ф. </a:t>
            </a:r>
            <a:r>
              <a:rPr lang="ru-RU" sz="1400" dirty="0" err="1"/>
              <a:t>Лиотар</a:t>
            </a:r>
            <a:r>
              <a:rPr lang="ru-RU" sz="1400" dirty="0"/>
              <a:t> утверждал, что </a:t>
            </a:r>
            <a:r>
              <a:rPr lang="ru-RU" sz="1400" dirty="0" err="1"/>
              <a:t>постсовременное</a:t>
            </a:r>
            <a:r>
              <a:rPr lang="ru-RU" sz="1400" dirty="0"/>
              <a:t> знание призвано производить не знание, а оттачивать чувствительность к различиям и усиливать способность выносить </a:t>
            </a:r>
            <a:r>
              <a:rPr lang="ru-RU" sz="1400" dirty="0" err="1"/>
              <a:t>взаимосоразмерность</a:t>
            </a:r>
            <a:r>
              <a:rPr lang="ru-RU" sz="1400" dirty="0"/>
              <a:t>, он фактически признал наличие у постмодерна меркантильной  цели – оставить «общество потребления» в состоянии «общества потребления» (</a:t>
            </a:r>
            <a:r>
              <a:rPr lang="ru-RU" sz="1400" dirty="0" err="1"/>
              <a:t>Лиотар</a:t>
            </a:r>
            <a:r>
              <a:rPr lang="ru-RU" sz="1400" dirty="0"/>
              <a:t> Ж.-Ф. Состояние постмодерна. М., 1998. С. 12).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1888" b="1188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375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573_TF16411174.potx" id="{B9D1EFAA-1B8A-435B-B40B-36E03B99D842}" vid="{BF204853-A097-4AAF-B811-234D352F67A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0</TotalTime>
  <Words>1263</Words>
  <Application>Microsoft Office PowerPoint</Application>
  <PresentationFormat>Широкоэкранный</PresentationFormat>
  <Paragraphs>101</Paragraphs>
  <Slides>17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Rockwell</vt:lpstr>
      <vt:lpstr>Times New Roman</vt:lpstr>
      <vt:lpstr>Тема Office</vt:lpstr>
      <vt:lpstr>Постмодерн и постправо</vt:lpstr>
      <vt:lpstr>На стыке наук наиболее вероятна постановка и решение новых проблем О необходимости междисциплинарности в исследованиях</vt:lpstr>
      <vt:lpstr>Никакое знание не является самодостаточным, а должно быть выводимо из существующей картины мира, должно соответствовать «парадигме» (Т. Кун)</vt:lpstr>
      <vt:lpstr>Проблемы постмодерна</vt:lpstr>
      <vt:lpstr>Имплицитные теории</vt:lpstr>
      <vt:lpstr>Проблемы постмодерна</vt:lpstr>
      <vt:lpstr>Симулякр</vt:lpstr>
      <vt:lpstr>«Осмысленный кризис»</vt:lpstr>
      <vt:lpstr>«Мыслимый кризис» </vt:lpstr>
      <vt:lpstr>Проблемы современности как причины кризисов</vt:lpstr>
      <vt:lpstr>Решения ???</vt:lpstr>
      <vt:lpstr>Проблемы цифровизации и право</vt:lpstr>
      <vt:lpstr>Цифровой продукт</vt:lpstr>
      <vt:lpstr>Разочарованность постправа</vt:lpstr>
      <vt:lpstr>Дух безвременья как цель постмодерна</vt:lpstr>
      <vt:lpstr>Преодоление кризисной ситуации</vt:lpstr>
      <vt:lpstr>Спасибо за внимание!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2023-02-20T08:27:37Z</dcterms:created>
  <dcterms:modified xsi:type="dcterms:W3CDTF">2024-05-20T07:44:54Z</dcterms:modified>
</cp:coreProperties>
</file>