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2"/>
  </p:notesMasterIdLst>
  <p:sldIdLst>
    <p:sldId id="256" r:id="rId2"/>
    <p:sldId id="297" r:id="rId3"/>
    <p:sldId id="298" r:id="rId4"/>
    <p:sldId id="285" r:id="rId5"/>
    <p:sldId id="295" r:id="rId6"/>
    <p:sldId id="283" r:id="rId7"/>
    <p:sldId id="284" r:id="rId8"/>
    <p:sldId id="303" r:id="rId9"/>
    <p:sldId id="305" r:id="rId10"/>
    <p:sldId id="306" r:id="rId11"/>
    <p:sldId id="376" r:id="rId12"/>
    <p:sldId id="377" r:id="rId13"/>
    <p:sldId id="378" r:id="rId14"/>
    <p:sldId id="375" r:id="rId15"/>
    <p:sldId id="307" r:id="rId16"/>
    <p:sldId id="257" r:id="rId17"/>
    <p:sldId id="282" r:id="rId18"/>
    <p:sldId id="272" r:id="rId19"/>
    <p:sldId id="379" r:id="rId20"/>
    <p:sldId id="380" r:id="rId21"/>
    <p:sldId id="381" r:id="rId22"/>
    <p:sldId id="382" r:id="rId23"/>
    <p:sldId id="383" r:id="rId24"/>
    <p:sldId id="345" r:id="rId25"/>
    <p:sldId id="351" r:id="rId26"/>
    <p:sldId id="273" r:id="rId27"/>
    <p:sldId id="346" r:id="rId28"/>
    <p:sldId id="348" r:id="rId29"/>
    <p:sldId id="347" r:id="rId30"/>
    <p:sldId id="349" r:id="rId31"/>
    <p:sldId id="258" r:id="rId32"/>
    <p:sldId id="367" r:id="rId33"/>
    <p:sldId id="270" r:id="rId34"/>
    <p:sldId id="277" r:id="rId35"/>
    <p:sldId id="276" r:id="rId36"/>
    <p:sldId id="323" r:id="rId37"/>
    <p:sldId id="275" r:id="rId38"/>
    <p:sldId id="309" r:id="rId39"/>
    <p:sldId id="310" r:id="rId40"/>
    <p:sldId id="308" r:id="rId41"/>
    <p:sldId id="312" r:id="rId42"/>
    <p:sldId id="313" r:id="rId43"/>
    <p:sldId id="286" r:id="rId44"/>
    <p:sldId id="287" r:id="rId45"/>
    <p:sldId id="301" r:id="rId46"/>
    <p:sldId id="325" r:id="rId47"/>
    <p:sldId id="326" r:id="rId48"/>
    <p:sldId id="324" r:id="rId49"/>
    <p:sldId id="327" r:id="rId50"/>
    <p:sldId id="288" r:id="rId51"/>
    <p:sldId id="289" r:id="rId52"/>
    <p:sldId id="319" r:id="rId53"/>
    <p:sldId id="315" r:id="rId54"/>
    <p:sldId id="316" r:id="rId55"/>
    <p:sldId id="317" r:id="rId56"/>
    <p:sldId id="290" r:id="rId57"/>
    <p:sldId id="291" r:id="rId58"/>
    <p:sldId id="320" r:id="rId59"/>
    <p:sldId id="321" r:id="rId60"/>
    <p:sldId id="322" r:id="rId61"/>
    <p:sldId id="292" r:id="rId62"/>
    <p:sldId id="293" r:id="rId63"/>
    <p:sldId id="259" r:id="rId64"/>
    <p:sldId id="332" r:id="rId65"/>
    <p:sldId id="333" r:id="rId66"/>
    <p:sldId id="334" r:id="rId67"/>
    <p:sldId id="338" r:id="rId68"/>
    <p:sldId id="335" r:id="rId69"/>
    <p:sldId id="340" r:id="rId70"/>
    <p:sldId id="342" r:id="rId71"/>
    <p:sldId id="311" r:id="rId72"/>
    <p:sldId id="350" r:id="rId73"/>
    <p:sldId id="328" r:id="rId74"/>
    <p:sldId id="329" r:id="rId75"/>
    <p:sldId id="330" r:id="rId76"/>
    <p:sldId id="260" r:id="rId77"/>
    <p:sldId id="352" r:id="rId78"/>
    <p:sldId id="353" r:id="rId79"/>
    <p:sldId id="355" r:id="rId80"/>
    <p:sldId id="356" r:id="rId81"/>
    <p:sldId id="357" r:id="rId82"/>
    <p:sldId id="354" r:id="rId83"/>
    <p:sldId id="358" r:id="rId84"/>
    <p:sldId id="361" r:id="rId85"/>
    <p:sldId id="359" r:id="rId86"/>
    <p:sldId id="360" r:id="rId87"/>
    <p:sldId id="362" r:id="rId88"/>
    <p:sldId id="261" r:id="rId89"/>
    <p:sldId id="344" r:id="rId90"/>
    <p:sldId id="363" r:id="rId91"/>
    <p:sldId id="365" r:id="rId92"/>
    <p:sldId id="366" r:id="rId93"/>
    <p:sldId id="262" r:id="rId94"/>
    <p:sldId id="343" r:id="rId95"/>
    <p:sldId id="368" r:id="rId96"/>
    <p:sldId id="370" r:id="rId97"/>
    <p:sldId id="373" r:id="rId98"/>
    <p:sldId id="371" r:id="rId99"/>
    <p:sldId id="264" r:id="rId100"/>
    <p:sldId id="384" r:id="rId101"/>
    <p:sldId id="385" r:id="rId102"/>
    <p:sldId id="374" r:id="rId103"/>
    <p:sldId id="395" r:id="rId104"/>
    <p:sldId id="397" r:id="rId105"/>
    <p:sldId id="398" r:id="rId106"/>
    <p:sldId id="396" r:id="rId107"/>
    <p:sldId id="399" r:id="rId108"/>
    <p:sldId id="400" r:id="rId109"/>
    <p:sldId id="386" r:id="rId110"/>
    <p:sldId id="387" r:id="rId111"/>
    <p:sldId id="388" r:id="rId112"/>
    <p:sldId id="392" r:id="rId113"/>
    <p:sldId id="393" r:id="rId114"/>
    <p:sldId id="394" r:id="rId115"/>
    <p:sldId id="391" r:id="rId116"/>
    <p:sldId id="389" r:id="rId117"/>
    <p:sldId id="390" r:id="rId118"/>
    <p:sldId id="266" r:id="rId119"/>
    <p:sldId id="280" r:id="rId120"/>
    <p:sldId id="269" r:id="rId1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9561" autoAdjust="0"/>
    <p:restoredTop sz="94660"/>
  </p:normalViewPr>
  <p:slideViewPr>
    <p:cSldViewPr>
      <p:cViewPr varScale="1">
        <p:scale>
          <a:sx n="113" d="100"/>
          <a:sy n="113" d="100"/>
        </p:scale>
        <p:origin x="112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F0077-96A4-49A6-93DA-895E9FEDF758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AF3E16-9174-4DC6-9A87-30A6AB17B0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177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AF3E16-9174-4DC6-9A87-30A6AB17B007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227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B7B4-868D-4EB7-94DE-A15927C0D6C0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FF91F-8DFA-48BB-8941-DF8951B1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33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B7B4-868D-4EB7-94DE-A15927C0D6C0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FF91F-8DFA-48BB-8941-DF8951B1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765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B7B4-868D-4EB7-94DE-A15927C0D6C0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FF91F-8DFA-48BB-8941-DF8951B1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437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B7B4-868D-4EB7-94DE-A15927C0D6C0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FF91F-8DFA-48BB-8941-DF8951B1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54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B7B4-868D-4EB7-94DE-A15927C0D6C0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FF91F-8DFA-48BB-8941-DF8951B1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312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B7B4-868D-4EB7-94DE-A15927C0D6C0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FF91F-8DFA-48BB-8941-DF8951B1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489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B7B4-868D-4EB7-94DE-A15927C0D6C0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FF91F-8DFA-48BB-8941-DF8951B1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068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B7B4-868D-4EB7-94DE-A15927C0D6C0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FF91F-8DFA-48BB-8941-DF8951B1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755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B7B4-868D-4EB7-94DE-A15927C0D6C0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FF91F-8DFA-48BB-8941-DF8951B1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865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B7B4-868D-4EB7-94DE-A15927C0D6C0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FF91F-8DFA-48BB-8941-DF8951B1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06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B7B4-868D-4EB7-94DE-A15927C0D6C0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FF91F-8DFA-48BB-8941-DF8951B1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8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0B7B4-868D-4EB7-94DE-A15927C0D6C0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FF91F-8DFA-48BB-8941-DF8951B1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46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ass.ru/spec/hiroshima" TargetMode="External"/><Relationship Id="rId2" Type="http://schemas.openxmlformats.org/officeDocument/2006/relationships/hyperlink" Target="https://habr.com/ru/articles/69464/" TargetMode="Externa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52361&amp;date=04.02.2025" TargetMode="Externa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INT&amp;n=16375&amp;dst=100037&amp;field=134&amp;date=04.02.2025" TargetMode="External"/><Relationship Id="rId2" Type="http://schemas.openxmlformats.org/officeDocument/2006/relationships/hyperlink" Target="https://login.consultant.ru/link/?req=doc&amp;base=INT&amp;n=16375&amp;dst=100036&amp;field=134&amp;date=04.02.202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ogin.consultant.ru/link/?req=doc&amp;base=INT&amp;n=16375&amp;dst=100042&amp;field=134&amp;date=04.02.2025" TargetMode="Externa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94613&amp;dst=100356&amp;field=134&amp;date=04.02.2025" TargetMode="Externa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tomic-energy.ru/SMI/2015/08/20/59179" TargetMode="Externa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206888&amp;dst=100023&amp;field=134&amp;date=04.02.2025" TargetMode="External"/><Relationship Id="rId2" Type="http://schemas.openxmlformats.org/officeDocument/2006/relationships/hyperlink" Target="https://login.consultant.ru/link/?req=doc&amp;base=LAW&amp;n=206888&amp;dst=100021&amp;field=134&amp;date=04.02.202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ogin.consultant.ru/link/?req=doc&amp;base=LAW&amp;n=495184&amp;dst=103348&amp;field=134&amp;date=04.02.2025" TargetMode="External"/><Relationship Id="rId4" Type="http://schemas.openxmlformats.org/officeDocument/2006/relationships/hyperlink" Target="https://login.consultant.ru/link/?req=doc&amp;base=LAW&amp;n=495184&amp;dst=103227&amp;field=134&amp;date=04.02.2025" TargetMode="Externa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hyperlink" Target="mailto:musinlc@musinlc.r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ioatom.r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atomvestnik.ru/2024/08/06/pervaja-navsegda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aea.org/ru/resursy/normy-bezopasnost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em-group.ru/mediacenter/informatoriy/atomnaya-energetika-v-mire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aea.org/ru/newscenter/news/sbornik-magate-po-yadernomu-pravu-teper-dostupen-na-russkom-yazyke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aea.org/ru/uslugi/zakonodatelnaya-pomoshch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ecd-nea.org/jcms/tro_5273/about-us" TargetMode="External"/><Relationship Id="rId2" Type="http://schemas.openxmlformats.org/officeDocument/2006/relationships/hyperlink" Target="https://www.oecd-nea.org/jcms/pl_21586/nuclear-law-bulletin-nl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yil.eu/contents-cyil-2024/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Nuclear-Law-Installations-Radioactive-Substances/dp/1841138576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em-group.ru/mediacenter/informatoriy/atomnaya-energetika-v-mire.html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2875&amp;dst=100694&amp;field=134&amp;date=21.12.2024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kremlin.ru/events/president/news/73651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satom.ru/about/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aea.org/ru/publikacii" TargetMode="External"/><Relationship Id="rId2" Type="http://schemas.openxmlformats.org/officeDocument/2006/relationships/hyperlink" Target="https://www.iaea.org/ru/publications/search/type/safety-standards-series" TargetMode="Externa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aea.org/ru/newscenter/news/magate-publikuet-besplatnuyu-elektronnuyu-knigu-posvyashchennuyu-voprosam-yadernogo-prava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satom.ru/production/design/stroyashchiesya-aes/" TargetMode="External"/><Relationship Id="rId2" Type="http://schemas.openxmlformats.org/officeDocument/2006/relationships/hyperlink" Target="https://www.rosatom.ru/production/generation/" TargetMode="Externa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hyperlink" Target="http://rosatomflot.ru/flot/atomnyy-lihterovoz-sevmorput/" TargetMode="External"/><Relationship Id="rId2" Type="http://schemas.openxmlformats.org/officeDocument/2006/relationships/hyperlink" Target="http://rosatomflot.ru/flot/universalnyy-atomnyy-ledokol-proekta-22220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osatomflot.ru/o-predpriyatii/" TargetMode="External"/><Relationship Id="rId4" Type="http://schemas.openxmlformats.org/officeDocument/2006/relationships/hyperlink" Target="http://rosatomflot.ru/flot/specializirovannye-suda/" TargetMode="Externa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satom.ru/about/" TargetMode="Externa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ia.ru/20200716/1574321143.html" TargetMode="Externa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senergoatom.ru/about/" TargetMode="Externa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e-ec.ru/about/" TargetMode="Externa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otop.ru/about/" TargetMode="Externa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orao.ru/about/activities/" TargetMode="Externa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hyperlink" Target="https://akkuyu.com/ru/news/turetskie-kompanii-vkhodyat-v-sostav-aktsionerov-ao-akkuyu-nuklear" TargetMode="External"/><Relationship Id="rId2" Type="http://schemas.openxmlformats.org/officeDocument/2006/relationships/hyperlink" Target="https://tass.ru/info/18916163" TargetMode="Externa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rchives.gov.ru/press/25-08-2022-popolnenie-kompleksa-ocifrovannyh-arhivnyh-dokumentov.shtml" TargetMode="Externa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upki.rosatom.ru/" TargetMode="Externa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upki.rosatom.ru/new/?link=rpms" TargetMode="Externa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hyperlink" Target="https://centerarbitr.ru/nuclear-division/general-information/" TargetMode="Externa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7772400" cy="115212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ПРОФЕССИОНАЛЬНОЙ ПЕРЕПОДГОТОВКИ</a:t>
            </a:r>
            <a:br>
              <a:rPr lang="ru-RU" dirty="0"/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717032"/>
            <a:ext cx="6400800" cy="182460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2.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6. Атомное право.</a:t>
            </a:r>
          </a:p>
          <a:p>
            <a:r>
              <a:rPr lang="ru-RU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©АНО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«Научно-исследовательский «Центр развития энергетического права и современной правовой науки имени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Documents\Логотипы\logo.png"/>
          <p:cNvPicPr/>
          <p:nvPr/>
        </p:nvPicPr>
        <p:blipFill>
          <a:blip r:embed="rId2"/>
          <a:stretch/>
        </p:blipFill>
        <p:spPr bwMode="auto">
          <a:xfrm>
            <a:off x="3131840" y="1336948"/>
            <a:ext cx="2695575" cy="723900"/>
          </a:xfrm>
          <a:prstGeom prst="rect">
            <a:avLst/>
          </a:prstGeom>
          <a:noFill/>
          <a:ln>
            <a:noFill/>
            <a:miter/>
          </a:ln>
        </p:spPr>
      </p:pic>
    </p:spTree>
    <p:extLst>
      <p:ext uri="{BB962C8B-B14F-4D97-AF65-F5344CB8AC3E}">
        <p14:creationId xmlns:p14="http://schemas.microsoft.com/office/powerpoint/2010/main" val="3286674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Использование атомной энергии в военных и мирных целях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июля 1945 года в  США произвели первое в истории испытание атомного оружия.</a:t>
            </a:r>
          </a:p>
          <a:p>
            <a:pPr algn="just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https://habr.com/ru/articles/69464/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и 9 августа 1945 года две бомбы были сброшены на японские города Хиросима (урановая бомба, мощность 15 килотонн) и Нагасаки (плутониевая бомба, мощность 21 килотонн).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Общее число жертв трагедии - свыше 450 тыс. человек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Подробнее см. напр., на ТАСС: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https://tass.ru/spec/hiroshima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61318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8. Государственный контроль (надзор) в области использования атомной энергии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надзор в области использования атомной энергии осуществляется уполномоченным федеральным органом исполнительной власти (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порядке, установленном Правительством Российской Федерации.</a:t>
            </a:r>
          </a:p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федеральном государственном надзоре в области использования атомной энергии утверждено Постановлением Правительства Российской Федерации от 15.10.2012 N 1044 "О федеральном государственном надзоре в области использования атомной энергии" </a:t>
            </a:r>
          </a:p>
          <a:p>
            <a:pPr algn="just"/>
            <a:b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проверки (инспекции) является соблюдение юридическим лицом в процессе осуществления деятельности в области использования атомной энергии обязательных требований, условий действия разрешений (лицензий), необходимых для обеспечения безопасности в области использования атомной энергии, а также соответствие объектов использования атомной энергии, их элементов и систем указанным требованиям.</a:t>
            </a:r>
            <a:b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194174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8. Государственный контроль (надзор) в области использования атомной энергии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Российской Федерации    от 23.04.2012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373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утверждено </a:t>
            </a:r>
            <a:r>
              <a:rPr lang="ru-RU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режиме постоянного государственного надзора на объектах использования атомной энергии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объектов использования атомной энергии, в отношении которых вводится режим постоянного государственного надзора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утвержден Распоряжением Правительства Российской Федерации  от 23.04.2012 N 610-р (ред. от 11.05.2023) .</a:t>
            </a:r>
          </a:p>
          <a:p>
            <a:pPr algn="just"/>
            <a:endParaRPr lang="ru-RU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 </a:t>
            </a:r>
            <a:r>
              <a:rPr lang="ru-RU" sz="8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07.06.2013 N 248 (ред. от 09.10.2017)   утвержден </a:t>
            </a:r>
            <a:r>
              <a:rPr lang="ru-RU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регламент 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исполнению Федеральной службой по экологическому, технологическому и атомному надзору государственной функции </a:t>
            </a:r>
            <a:r>
              <a:rPr lang="ru-RU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федеральному государственному надзору в области использования атомной энергии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789608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8. Государственный контроль (надзор) в области использования атомной энергии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Существенные полномочия по контролю в области использования атомной энергии закреплены за </a:t>
            </a:r>
            <a:r>
              <a:rPr lang="ru-RU" sz="5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Госкорпорацией</a:t>
            </a:r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в том числе: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обеспечивает контроль за обращением ядерных материалов в Российской Федерации;</a:t>
            </a:r>
            <a:b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организует и осуществляет государственный контроль за обеспечением безопасности транспортирования (перевозки) ядерных материалов, радиоактивных веществ и изделий из них, за исключением ядерных материалов, переданных в составе изделий Министерству обороны Российской Федерации;</a:t>
            </a:r>
            <a:b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осуществляет государственный учет и контроль ядерных материалов, радиоактивных веществ и радиоактивных отходов в порядке, установленном Правительством Российской Федерации, а также обеспечивает проведение работ, связанных с функционированием, методическим обеспечением и совершенствованием системы государственного учета и контроля в этой сфере 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</a:p>
          <a:p>
            <a:endParaRPr lang="ru-RU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94508246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145925-5D83-456A-6138-A0EF5E30C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8A04FB-391F-49AC-7FB5-32702515742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Гражданская ответственность за ядерный ущерб</a:t>
            </a:r>
          </a:p>
          <a:p>
            <a:r>
              <a:rPr lang="ru-RU" sz="2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Венская конвенция о гражданской ответственности за ядерный ущерб</a:t>
            </a:r>
            <a:r>
              <a:rPr lang="en-US" sz="2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>
                <a:effectLst/>
              </a:rPr>
              <a:t>г. </a:t>
            </a:r>
            <a:r>
              <a:rPr lang="en-US" sz="2200" b="0" dirty="0">
                <a:effectLst/>
              </a:rPr>
              <a:t>(</a:t>
            </a:r>
            <a:r>
              <a:rPr lang="ru-RU" sz="2200" b="0" dirty="0">
                <a:effectLst/>
              </a:rPr>
              <a:t>Вена, 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21.05.1963). Российская Федерация ратифицировала </a:t>
            </a:r>
            <a:r>
              <a:rPr lang="ru-RU" sz="2200" dirty="0">
                <a:solidFill>
                  <a:schemeClr val="tx1"/>
                </a:solidFill>
              </a:rPr>
              <a:t>данную конвенцию в 2005 году на основании 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Федерального  </a:t>
            </a:r>
            <a:r>
              <a:rPr lang="ru-RU" sz="2200" b="0" strike="noStrike" dirty="0">
                <a:solidFill>
                  <a:schemeClr val="tx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закон</a:t>
            </a:r>
            <a:r>
              <a:rPr lang="ru-RU" sz="2200" b="0" strike="noStrike" dirty="0">
                <a:solidFill>
                  <a:schemeClr val="tx1"/>
                </a:solidFill>
                <a:effectLst/>
              </a:rPr>
              <a:t>а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 от 21.03.2005 N 23-ФЗ</a:t>
            </a:r>
            <a:br>
              <a:rPr lang="ru-RU" sz="2200" b="0" dirty="0">
                <a:solidFill>
                  <a:schemeClr val="tx1"/>
                </a:solidFill>
                <a:effectLst/>
              </a:rPr>
            </a:br>
            <a:endParaRPr lang="ru-RU" sz="2200" b="0" dirty="0">
              <a:solidFill>
                <a:schemeClr val="tx1"/>
              </a:solidFill>
              <a:effectLst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ядерной установки несет ответственность за ядерный ущерб, если доказано, что такой ущерб причинен ядерным инцидентом</a:t>
            </a:r>
            <a:endParaRPr lang="en-US" sz="2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endParaRPr lang="ru-RU" sz="2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на его ядерной установке; или </a:t>
            </a: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связанным с ядерным материалом, поступившим с такой установки или произведенным в его ядерной установке, и происшедшим - </a:t>
            </a: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i) до принятия оператором другой ядерной установки ответственности в отношении ядерных инцидентов, связанных с этим ядерным материалом в соответствии с ясно выраженными условиями письменного контракта; </a:t>
            </a: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6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при отсутствии таких ясно выраженных условий - до поступления этого ядерного материала в распоряжение оператора другой ядерной установки; или </a:t>
            </a:r>
          </a:p>
          <a:p>
            <a:b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92964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C6038B-C723-EE02-F8EE-7656785DF43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70A3EC-B9DB-9C1A-AAC2-52158B03AD8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algn="just">
              <a:lnSpc>
                <a:spcPts val="1440"/>
              </a:lnSpc>
            </a:pPr>
            <a:endParaRPr lang="en-US" sz="1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1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если этот ядерный материал предназначен для использования в ядерном реакторе, которым </a:t>
            </a:r>
            <a:r>
              <a:rPr lang="ru-RU" sz="21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оборудовано средство транспорта для использования его в качестве источника энергии для приведения в движение этого средства транспорта или для любой другой цели, - до поступления этого ядерного материала в распоряжение лица, уполномоченного надлежащим образом эксплуатировать такой реактор; но</a:t>
            </a:r>
            <a:br>
              <a:rPr lang="ru-RU" sz="21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1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21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если этот ядерный материал был направлен какому-либо лицу в пределах территории государства, не являющегося участником Конвенции, - до выгрузки его со средства транспорта, на котором он был доставлен на территорию этого государства, не являющегося участником настоящей Конвенции; </a:t>
            </a:r>
          </a:p>
          <a:p>
            <a:pPr marL="0" marR="0" algn="just">
              <a:lnSpc>
                <a:spcPts val="1440"/>
              </a:lnSpc>
            </a:pPr>
            <a:r>
              <a:rPr lang="ru-RU" sz="21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связанным с ядерным материалом, направленным на его ядерную установку, и происшедшим -</a:t>
            </a:r>
            <a:br>
              <a:rPr lang="ru-RU" sz="21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1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i) после принятия им от оператора другой ядерной установки ответственности, в соответствии с ясно выраженными условиями письменного контракта, в отношении ядерных инцидентов, связанных с этим ядерным материалом; </a:t>
            </a: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1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1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при отсутствии таких ясно выраженных условий - после поступления этого ядерного материала в его распоряжение; или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46624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45393C-E5DC-8331-99EC-60E2E4D2730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385813-4537-1A02-5B99-0D007B2340C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algn="just">
              <a:lnSpc>
                <a:spcPts val="1440"/>
              </a:lnSpc>
            </a:pPr>
            <a:endParaRPr lang="en-US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после поступления в его распоряжение этого ядерного материала от лица, эксплуатирующего ядерный реактор, которым оборудовано средство транспорта для использования его в качестве источника энергии для приведения в движение этого средства транспорта или для любой другой цели; но</a:t>
            </a:r>
            <a:b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если этот ядерный материал, с письменного согласия этого оператора, был направлен от какого-либо лица в пределах территории государства, не являющегося участником настоящей Конвенции, - только после погрузки его на средство транспорта, на котором он должен быть вывезен с территории этого государства; </a:t>
            </a:r>
            <a:endParaRPr lang="en-US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условии, что если ядерный ущерб причинен ядерным инцидентом, происшедшим на ядерной установке и связанным с ядерным материалом, складированным на ней в связи с перевозкой такого материала, то положения </a:t>
            </a:r>
            <a:r>
              <a:rPr lang="ru-RU" sz="2000" b="0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подпункта "a"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данного пункта не применяются в том случае, когда ответственность несет только другой оператор или только другое лицо в соответствии с положениями </a:t>
            </a:r>
            <a:r>
              <a:rPr lang="ru-RU" sz="2000" b="0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подпункта "b"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0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"c"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данного пункта.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617557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44F79-2D9E-D237-D409-ABFED4BCC16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3C9E84-5C73-6BD6-5BE8-33F61B7201DC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algn="just">
              <a:lnSpc>
                <a:spcPts val="1440"/>
              </a:lnSpc>
            </a:pP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Ответственность оператора за ядерный ущерб согласно настоящей Конвенции является абсолютной.</a:t>
            </a:r>
            <a:b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Если оператор докажет, что ядерный ущерб возник полностью или частично либо в результате грубой небрежности лица, которому причинен ущерб, либо в результате действия или бездействия такого лица с намерением причинить ущерб, то компетентный суд может, если это предусмотрено его законом, освободить оператора полностью или частично от его обязанности выплатить возмещение в отношении этого ущерба, причиненного такому лицу. </a:t>
            </a:r>
          </a:p>
          <a:p>
            <a:pPr marL="0" marR="0" algn="just">
              <a:lnSpc>
                <a:spcPts val="1440"/>
              </a:lnSpc>
            </a:pP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a) Никакая ответственность согласно настоящей Конвенции не возлагается на оператора за ядерный ущерб, причиненный ядерным инцидентом, возникшим непосредственно в результате вооруженного конфликта, военных действий, гражданской войны или восстания.</a:t>
            </a:r>
            <a:b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За исключением случаев, когда законодательство отвечающего за установку государства может предусматривать противоположное, этот оператор не несет ответственности за ядерный ущерб, причиненный ядерным инцидентом, возникшим непосредственно в результате тяжелого стихийного бедствия исключительного характера.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0221177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B24EE5-2F0C-1B4F-24FD-B985331448E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8B464E-DBBA-1322-F60F-D455E6A48B5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оператора может быть ограничена отвечающим за установку государством не менее чем 5 миллионов долларов США за каждый ядерный инцидент.</a:t>
            </a:r>
            <a:b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Обратимся 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законодательству Российской Федерации по данному вопросу.</a:t>
            </a:r>
          </a:p>
          <a:p>
            <a:pPr marL="0" marR="0" algn="just">
              <a:lnSpc>
                <a:spcPts val="1440"/>
              </a:lnSpc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«Об использовании атомной энергии»</a:t>
            </a:r>
          </a:p>
          <a:p>
            <a:pPr marL="0" marR="0" algn="just">
              <a:lnSpc>
                <a:spcPts val="1440"/>
              </a:lnSpc>
            </a:pP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55. Виды и пределы ответственности за убытки и вред, причиненные радиационным воздействием</a:t>
            </a:r>
            <a:b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Виды и пределы ответственности эксплуатирующей организации за убытки и вред, причиненные радиационным воздействием в зависимости от типа объекта использования атомной энергии, устанавливаются законодательством Российской Федерации. </a:t>
            </a: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Максимальные пределы ответственности за убытки и вред, причиненные радиационным воздействием, в отношении любого одного инцидента не могут быть больше размера, установленного международными договорами Российской Федерации.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321060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F42634-0B46-8CAF-997C-8CE591C7C89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734DCD-5425-1B91-0FBF-9FF8D0458B9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marR="0" algn="just">
              <a:lnSpc>
                <a:spcPts val="1440"/>
              </a:lnSpc>
            </a:pPr>
            <a:endParaRPr lang="ru-RU" sz="18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56 Федерального закона «Об использовании атомной энергии»</a:t>
            </a:r>
          </a:p>
          <a:p>
            <a:pPr marL="0" marR="0" algn="just">
              <a:lnSpc>
                <a:spcPts val="1440"/>
              </a:lnSpc>
            </a:pPr>
            <a:r>
              <a:rPr lang="ru-RU" sz="2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Финансовое обеспечение гражданско-правовой ответственности за убытки и вред, причиненные радиационным воздействием</a:t>
            </a:r>
            <a:br>
              <a:rPr lang="ru-RU" sz="2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1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Эксплуатирующая организация обязана иметь финансовое обеспечение предела ответственности, установленного </a:t>
            </a:r>
            <a:r>
              <a:rPr lang="ru-RU" sz="2100" b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статьей 55</a:t>
            </a:r>
            <a:r>
              <a:rPr lang="ru-RU" sz="21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настоящего Федерального закона. Финансовое обеспечение эксплуатирующей организации в случае возмещения убытков и вреда, причиненных радиационным воздействием, состоит из государственной гарантии или иной гарантии, наличия собственных финансовых средств и страхового полиса (договора). </a:t>
            </a:r>
          </a:p>
          <a:p>
            <a:pPr marL="0" marR="0" algn="just">
              <a:lnSpc>
                <a:spcPts val="1440"/>
              </a:lnSpc>
            </a:pPr>
            <a:r>
              <a:rPr lang="ru-RU" sz="21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документального подтверждения указанного финансового обеспечения является необходимым условием для получения эксплуатирующей организацией разрешения (лицензии), выданного соответствующим органом государственного регулирования безопасности, на эксплуатацию ядерной установки, радиационного источника или пункта хранения.</a:t>
            </a:r>
            <a:br>
              <a:rPr lang="ru-RU" sz="21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1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и порядок страхования гражданско-правовой ответственности за убытки и вред, причиненные радиационным воздействием, порядок и источники образования страхового фонда, а также порядок выплаты социальных гарантий определяются законодательством Российской Федерации.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081222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05149B-03CE-00FA-D220-CAE85BE5C33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28C838-4F3E-23C6-331E-0BDCA01FDFC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ctr"/>
            <a:r>
              <a:rPr lang="ru-RU" sz="23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 </a:t>
            </a:r>
          </a:p>
          <a:p>
            <a:pPr algn="just"/>
            <a:r>
              <a:rPr lang="ru-RU" sz="2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об административных правонарушениях Российской Федерации предусматривает меры административной ответственности в том числе за следующие нарушения требований атомного законодательства</a:t>
            </a:r>
          </a:p>
          <a:p>
            <a:pPr algn="just"/>
            <a:endParaRPr lang="ru-RU" sz="23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► ст.9.6 КоАП Нарушение правил использования атомной энергии и учета ядерных материалов и радиоактивных веществ:</a:t>
            </a:r>
          </a:p>
          <a:p>
            <a:pPr algn="just"/>
            <a:r>
              <a:rPr lang="ru-RU" sz="2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 и правил</a:t>
            </a: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области использования атомной энергии. </a:t>
            </a:r>
            <a:b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●    </a:t>
            </a: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установленного порядка учета ядерных материалов или радиоактивных веществ, а равно необеспечение контроля за соблюдением правил их хранения и использования.</a:t>
            </a:r>
            <a:br>
              <a:rPr lang="ru-RU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Грубое нарушение норм и правил в области использования   атомной энергии </a:t>
            </a:r>
            <a:r>
              <a:rPr lang="ru-RU" sz="2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наложение административного штрафа на должностных лиц в размере от сорока тысяч до пятидесяти тысяч рублей или дисквалификацию на срок от одного года до двух лет; на юридических лиц - от пятисот тысяч до одного миллиона рублей.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1965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Использование атомной энергии в военных и мирных целях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1399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по освоению энергии атомного ядра велись в СССР еще до Великой Отечественной войны. Так, в 1939 году Юлий Харитон и Яков Зельдович впервые определили условия, при которых происходит цепная реакция деления атомных ядер урана. А в 1940 году Георгий Флеров и Константин Петржак открыли самопроизвольный распад ядер атомов урана. Война прервала исследования советских физиков-атомщиков. Все силы ученых были направлены на помощь фронту. Но вскоре руководству страны благодаря данным разведки стало известно, что в США и Англии начаты работы по использованию атомной энергии в военных целях.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https://www.atomic-energy.ru/SMI/2015/08/20/59179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3389202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B7C692-1581-277B-7D0F-F7043DEDA32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08E8EE-0D41-8606-BD7E-E4B50148555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sz="3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 грубым нарушением норм и правил в области использования атомной энергии понимается нарушение, приведшее к возникновению непосредственной угрозы жизни или здоровью людей и окружающей среде.</a:t>
            </a:r>
            <a:br>
              <a:rPr lang="ru-RU" sz="3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 за нарушения, не являющиеся грубыми нарушениями норм и правил в области использования атомной энергии, не применяется на территории Запорожской области до 1 января 2028 года.</a:t>
            </a:r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5691924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90790-51B7-A99F-BFFC-3F3B90F65C1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014752-2394-1E55-AC0C-97105FB5E86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marR="0" algn="just">
              <a:lnSpc>
                <a:spcPts val="1440"/>
              </a:lnSpc>
            </a:pPr>
            <a:endParaRPr lang="ru-RU" sz="23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9.5. Нарушение установленного порядка строительства, реконструкции, капитального ремонта объекта капитального строительства, ввода его в эксплуатацию</a:t>
            </a:r>
            <a:br>
              <a:rPr lang="ru-RU" sz="2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3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сроков</a:t>
            </a:r>
            <a:r>
              <a:rPr lang="ru-RU" sz="23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</a:t>
            </a: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уполномоченные на осуществление государственного строительного надзора федеральный орган исполнительной власти, Государственную корпорацию по атомной энергии "Росатом", орган исполнительной власти субъекта Российской Федерации </a:t>
            </a:r>
            <a:r>
              <a:rPr lang="ru-RU" sz="23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извещения о начале строительства, реконструкции объектов капитального строительства или неуведомление уполномоченных </a:t>
            </a: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осуществление государственного строительного надзора федерального органа исполнительной власти, Государственной корпорации по атомной энергии "Росатом", органа исполнительной власти субъекта Российской Федерации </a:t>
            </a:r>
            <a:r>
              <a:rPr lang="ru-RU" sz="23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 сроках завершения работ, которые подлежат проверке</a:t>
            </a:r>
            <a:br>
              <a:rPr lang="ru-RU" sz="23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3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наложение административного штрафа на граждан в размере от пятисот до одной тысячи рублей; на должностных лиц - от десяти тысяч до тридцати тысяч рублей; на лиц, осуществляющих предпринимательскую деятельность без образования юридического лица, - от десяти тысяч до сорока тысяч рублей; на юридических лиц - от ста тысяч до трехсот тысяч рублей.</a:t>
            </a:r>
            <a:b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статья предусматривает ответственность и за иные нарушения. </a:t>
            </a:r>
          </a:p>
          <a:p>
            <a:pPr algn="just"/>
            <a:endParaRPr lang="ru-RU" sz="2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388480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FF6A74-A7E9-3AB7-259E-FD93E4240FA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58DF43-B27A-EA7D-3E39-8859F9A125D0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</a:t>
            </a:r>
          </a:p>
          <a:p>
            <a:pPr algn="just"/>
            <a:r>
              <a:rPr lang="ru-RU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Уголовный кодекс Российской Федерации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205. Террористический акт</a:t>
            </a:r>
            <a:br>
              <a:rPr lang="ru-RU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Совершение взрыва, поджога или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иных </a:t>
            </a:r>
            <a:r>
              <a:rPr lang="ru-RU" sz="1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действий,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устрашающих</a:t>
            </a:r>
            <a:r>
              <a:rPr lang="ru-RU" sz="1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население 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создающих</a:t>
            </a:r>
            <a:r>
              <a:rPr lang="ru-RU" sz="1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опасность гибели человека, причинения значительного имущественного ущерба либо наступления иных тяжких последствий, 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</a:t>
            </a:r>
            <a:r>
              <a:rPr lang="ru-RU" sz="1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дестабилизации деятельности органов власти или международных организаций либо воздействия на принятие ими решений, а также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угроза</a:t>
            </a:r>
            <a:r>
              <a:rPr lang="ru-RU" sz="1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совершения указанных действий в целях воздействия на принятие решений органами власти или международными организациями -</a:t>
            </a:r>
            <a:br>
              <a:rPr lang="ru-RU" sz="1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endParaRPr lang="ru-RU" sz="1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наказывается лишением свободы на срок от десяти до двадцати лет.</a:t>
            </a:r>
            <a:br>
              <a:rPr lang="ru-RU" sz="1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98118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3EF1B2-F7C1-E108-4439-27ACE9C311F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4F9AD3-4D1A-CFE8-1C2C-F1A33188B3A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marR="0" algn="just">
              <a:lnSpc>
                <a:spcPts val="1440"/>
              </a:lnSpc>
            </a:pPr>
            <a:endParaRPr lang="ru-RU" sz="2000" b="0" dirty="0">
              <a:effectLst/>
            </a:endParaRPr>
          </a:p>
          <a:p>
            <a:pPr marL="0" marR="0" algn="just">
              <a:lnSpc>
                <a:spcPts val="1440"/>
              </a:lnSpc>
            </a:pP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Те же деяния:</a:t>
            </a:r>
            <a:b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3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 совершенные группой лиц по предварительному сговору или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организованной группой;</a:t>
            </a: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ts val="1440"/>
              </a:lnSpc>
            </a:pP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в) повлекшие причинение </a:t>
            </a:r>
            <a:r>
              <a:rPr lang="ru-RU" sz="2300" b="0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значительного</a:t>
            </a: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имущественного ущерба либо наступление </a:t>
            </a:r>
            <a:r>
              <a:rPr lang="ru-RU" sz="2300" b="0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иных</a:t>
            </a: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тяжких последствий, -</a:t>
            </a:r>
            <a:b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3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наказываются лишением свободы на срок от двенадцати до двадцати лет с ограничением свободы на срок от одного года до двух лет. </a:t>
            </a:r>
          </a:p>
          <a:p>
            <a:pPr marL="0" marR="0" algn="just">
              <a:lnSpc>
                <a:spcPts val="1440"/>
              </a:lnSpc>
            </a:pP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Деяния, предусмотренные </a:t>
            </a:r>
            <a:r>
              <a:rPr lang="ru-RU" sz="2300" b="0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частями первой</a:t>
            </a: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300" b="0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второй</a:t>
            </a: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настоящей статьи, если они:</a:t>
            </a:r>
            <a:b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3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 сопряжены с посягательством на объекты использования атомной энергии, потенциально опасные биологические объекты либо с использованием ядерных материалов, радиоактивных веществ или источников радиоактивного излучения либо ядовитых, отравляющих, токсичных, опасных химических веществ или патогенных биологических агентов;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752239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5798A-C1CB-85EC-D8AD-8E32CF310F5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C5A300-BA53-1730-AD86-AEFF4C4E09D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наказываются лишением свободы на срок от пятнадцати до двадцати лет с ограничением свободы на срок от одного года до двух лет или пожизненным лишением свободы.</a:t>
            </a:r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Примечание. Лицо, участвовавшее в подготовке террористического акта, освобождается от уголовной ответственности, если оно своевременным предупреждением органов власти или иным способом способствовало предотвращению осуществления террористического акта и если в действиях этого лица не содержится иного состава преступления.</a:t>
            </a:r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47802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1F32B7-ABD1-7949-9BD1-CBA946E346E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C583AC-B50A-BAB3-5F32-447C5C8F7E3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Уголовный кодекс Российской Федерации</a:t>
            </a:r>
          </a:p>
          <a:p>
            <a:endParaRPr lang="ru-RU" sz="24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215. Нарушение правил безопасности на объектах атомной энергетики</a:t>
            </a:r>
            <a:b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r>
              <a:rPr lang="ru-RU" sz="2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</a:p>
          <a:p>
            <a:pPr marL="0" marR="0" algn="just">
              <a:lnSpc>
                <a:spcPts val="1440"/>
              </a:lnSpc>
            </a:pPr>
            <a:r>
              <a:rPr lang="ru-RU" sz="2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Нарушение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</a:t>
            </a:r>
            <a:r>
              <a:rPr lang="ru-RU" sz="2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безопасности при размещении, проектировании, строительстве и эксплуатации объектов атомной энергетики, если это могло повлечь смерть человека или радиоактивное заражение окружающей среды, - </a:t>
            </a: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наказывается штрафом в размере до двухсот тысяч рублей или в размере заработной платы или иного дохода осужденного за период до восемнадцати месяцев, либо ограничением свободы на срок до трех лет, либо принудительными работами на срок до трех лет с лишением права занимать определенные должности или заниматься определенной деятельностью на срок до трех лет или без такового, либо лишением свободы на тот же срок с лишением права занимать определенные должности или заниматься определенной деятельностью на срок до трех лет или без такового.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845825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6B8545-FAA3-97DD-4A31-E3C6BF3AC7E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999431-7E6A-F07B-F524-666A899462C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endParaRPr lang="ru-RU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281. Диверсия</a:t>
            </a:r>
            <a:br>
              <a:rPr lang="ru-RU" sz="29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9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9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Совершение взрыва, поджога или иных действий, направленных на разрушение или повреждение предприятий, сооружений, объектов транспортной инфраструктуры и транспортных средств, средств связи, объектов жизнеобеспечения населения либо на нанесение вреда здоровью людей и (или) компонентам природной среды, если эти действия совершены в целях подрыва экономической безопасности и (или) обороноспособности Российской Федерации</a:t>
            </a:r>
          </a:p>
          <a:p>
            <a:pPr marL="0" marR="0" algn="just">
              <a:lnSpc>
                <a:spcPts val="1440"/>
              </a:lnSpc>
            </a:pPr>
            <a:r>
              <a:rPr lang="ru-RU" sz="29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наказывается лишением свободы на срок от десяти до двадцати лет.</a:t>
            </a:r>
            <a:br>
              <a:rPr lang="ru-RU" sz="29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9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Те же деяния: </a:t>
            </a: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9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 совершенные группой лиц по предварительному сговору или организованной группой; </a:t>
            </a: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9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б) повлекшие причинение значительного имущественного ущерба либо наступление иных тяжких последствий; </a:t>
            </a:r>
          </a:p>
          <a:p>
            <a:pPr algn="just"/>
            <a:br>
              <a:rPr lang="ru-RU" sz="29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0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410022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4F5224-3DA9-95F3-98D6-8A4F9458795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Ответственность за нарушение требований атомного права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842E0E-97A3-AE4B-F9FE-F34C3ADD048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в) сопряженные с посягательством на объекты …</a:t>
            </a:r>
          </a:p>
          <a:p>
            <a:pPr marL="0" marR="0" algn="just">
              <a:lnSpc>
                <a:spcPts val="1440"/>
              </a:lnSpc>
            </a:pP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топливно-энергетического комплекса и организаций оборонно-промышленного комплекса, -</a:t>
            </a:r>
            <a:b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наказываются лишением свободы на срок от двенадцати до двадцати лет. </a:t>
            </a:r>
          </a:p>
          <a:p>
            <a:pPr marL="0" marR="0" algn="just">
              <a:lnSpc>
                <a:spcPts val="1440"/>
              </a:lnSpc>
            </a:pP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Деяния, предусмотренные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частями первой</a:t>
            </a: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</a:t>
            </a: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настоящей статьи, если они:</a:t>
            </a:r>
            <a:b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 сопряжены с посягательством на объекты использования атомной энергии, потенциально опасные биологические объекты либо с использованием ядерных материалов, радиоактивных веществ или источников радиоактивного излучения либо ядовитых, отравляющих, токсичных, опасных химических веществ или патогенных биологических агентов; </a:t>
            </a: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б) повлекли причинение смерти человеку, - </a:t>
            </a: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наказываются лишением свободы на срок от пятнадцати до двадцати лет или пожизненным лишением свободы. </a:t>
            </a:r>
          </a:p>
          <a:p>
            <a:br>
              <a:rPr lang="ru-RU" b="0" dirty="0">
                <a:effectLst/>
              </a:rPr>
            </a:br>
            <a:endParaRPr lang="ru-RU" b="0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426174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Рекомендованные научные и учебные издания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64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Иойрыш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А.И. Атом и право. М., 1969.</a:t>
            </a:r>
            <a:b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Бургасов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П.Н., </a:t>
            </a:r>
            <a:r>
              <a:rPr lang="ru-RU" sz="64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Иойрыш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А.И., </a:t>
            </a:r>
            <a:r>
              <a:rPr lang="ru-RU" sz="64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Петросянц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А.М. Советское атомное право. М., 1986. </a:t>
            </a:r>
            <a:b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Иойрыш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А.И. Концепция атомного права: научное издание / А.И. </a:t>
            </a:r>
            <a:r>
              <a:rPr lang="ru-RU" sz="64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Иойрыш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М.: ЮНИТИ-ДАНА, 2008</a:t>
            </a:r>
          </a:p>
          <a:p>
            <a:pPr algn="just"/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Международное атомное право / Отв. ред. А.И. </a:t>
            </a:r>
            <a:r>
              <a:rPr lang="ru-RU" sz="64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Иойрыш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А.М. </a:t>
            </a:r>
            <a:r>
              <a:rPr lang="ru-RU" sz="64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Петросьянц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В.Ф. Петровский. М.: Наука, 1987</a:t>
            </a:r>
            <a:b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Грищенко А.И.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Атомное законодательство как составная часть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энергетического законодательства // Предпринимательское право. Приложение "Бизнес и право в России и за рубежом". 2013. N 1. С. 40.</a:t>
            </a:r>
          </a:p>
          <a:p>
            <a:pPr algn="just"/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Грищенко А.И. Ядерное право России - составная часть энергетического права // Предпринимательское право. Приложение "Право и Бизнес". 2019. N 4. С. 20 - 29.</a:t>
            </a:r>
            <a:b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Супатаева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О.А. Вопросы правового обеспечения реализации жизненного цикла плавучей атомной электростанции (ПАЭС) // Правовой энергетический форум. 2016. N 3. С. 14 - 25</a:t>
            </a:r>
            <a:b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и тенденции правового регулирования в области использования атомной </a:t>
            </a:r>
            <a:r>
              <a:rPr lang="ru-RU" sz="64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энергии.Моногрфия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 </a:t>
            </a:r>
            <a:r>
              <a:rPr lang="ru-RU" sz="64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ред.В.В.Романовой.М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.: Издательство «Юрист».2017.</a:t>
            </a:r>
          </a:p>
          <a:p>
            <a:pPr algn="just"/>
            <a:r>
              <a:rPr lang="ru-RU" sz="64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Кучинов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В.П., Лысенко М.Н. Международно-правовое регулирование использования плавучих атомных электростанций: проблемные вопросы // Международное публичное и частное право. 2021. N 5. С. 21 - 24.</a:t>
            </a:r>
            <a:b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0" dirty="0">
              <a:effectLst/>
            </a:endParaRPr>
          </a:p>
          <a:p>
            <a:br>
              <a:rPr lang="ru-RU" b="0" dirty="0">
                <a:effectLst/>
              </a:rPr>
            </a:br>
            <a:endParaRPr lang="ru-RU" b="0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506998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Рекомендованные научные и учебные издания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Romanova V.V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Decarbonization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Process, Nuclear Energetics Potential and the Challenges of Legal Regulation. CYIL 2021. vol.12.Czech Yearbook of Public and Private International Law Pp.337-344.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Romanova V.V On the current trends of international treaties in the field of nuclear law with the participation of Russian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Federation.CYIL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2020. vol.11.Czech Yearbook of Public and Private International Law Pp.370-376.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Romanova V.V. Problems and tendencies of nuclear war / V.V. Romanova, Ja.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Handrlica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Russian Law Journal. – 2019. – T. 7. – No 2. – 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194-202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ИФ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0.328)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Ядерное право: глобальная дискуссия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© Международное агентство по атомной энергии, Вена 2022.</a:t>
            </a:r>
          </a:p>
        </p:txBody>
      </p:sp>
    </p:spTree>
    <p:extLst>
      <p:ext uri="{BB962C8B-B14F-4D97-AF65-F5344CB8AC3E}">
        <p14:creationId xmlns:p14="http://schemas.microsoft.com/office/powerpoint/2010/main" val="859558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Использование атомной энергии в военных и мирных целях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Двадцать восьмого сентября 1942 года председатель Государственного комитета обороны (ГКО) СССР Иосиф Сталин подписал распоряжение ГКО "Об организации работ по урану". В нем предусматривалось возобновление в Советском Союзе работ по исследованию и использованию атомной энергии.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феврале 1943 года вышло постановление ГКО об организации работ по использованию атомной энергии в военных целях. Научным руководителем советского атомного проекта был назначен один из основоположников физики атомного ядра в СССР, профессор Ленинградского физико-технического института Игорь Курчатов.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апреле того же года было подписано распоряжение по Академии наук СССР о создании под руководством Курчатова Лаборатории №2 АН СССР (ныне — Национальный исследовательский центр "Курчатовский институт").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391863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вопросы для зачета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Принципы и задачи правового регулирования в области использования атомной энергии.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Особый правовой режим зон с особыми условиями использования территорий,  санитарно-защитной зоны,  зоны наблюдения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Виды нарушений законодательства Российской Федерации в области использования атомной энергии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Ответственность за нарушение законодательства Российской Федерации в области использования атомной энергии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Разграничение ответственности и функций органов государственного регулирования безопасности, органов управления использованием атомной энергии, уполномоченного органа управления использованием атомной энергии и организаций, осуществляющих деятельность в области использования атомной энергии.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Зачет проводится в письменном виде. Необходимо подготовить письменные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ответы на вопросы. Оформление: формат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шрифт 14, интервал 1,5. Необходимо сверху указать 	ФИО, место работы, должность, дату. Ответ необходимо направить на почту: 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musinlc@musinlc.ru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.00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дату, установленную для зачета согласно расписанию курса.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9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Использование атомной энергии в военных и мирных целях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Двадцатого августа 1945 года было подписано  постановление Государственного комитета обороны СССР о создании Специального комитета при ГКО. Новый орган был наделен полномочиями по привлечению любых ресурсов, имевшихся в распоряжении правительства СССР, к работам по атомному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2003030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Использование атомной энергии в военных и мирных целях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 августа 1949 года было проведено первое испытание советской атомной бомбы. 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Архивные документы, связанные со становлением и развитием ядерной индустрии СССР, в частности с Атомным проектом СССР, размещены на сайте Государственной корпорации по атомной энергии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https://www.biblioatom.ru/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5500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Использование атомной энергии в военных и мирных целях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о  разработке проектов электростанций, самолетов и морских судов на атомной энергии – т.е. мирного использования атомной энергии датируются 1945-1947 годами.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 мае 1950 года Совет министров СССР принял постановление "О научно-исследовательских, проектных и экспериментальных работах по использованию атомной энергии для мирных целей".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июня 1954 года — дата, которая стала знаковой для всего человечества: в этот день в СССР заработала первая в мире атомная электростанция в Обнинске 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Обнинская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АЭС дала старт мировой атомной энергетике. Впоследствии на базе проектов тех лет выросли целые направления, которые до сих пор составляют основу нашей работы, — это АЭС большой и малой мощности, судовые реакторы, изотопы для ядерной медицины, новые материалы – отмечает генеральный директор ГК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А.Лихачев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https://atomvestnik.ru/2024/08/06/pervaja-navsegda/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2184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 на национальном и международном уровнях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ru-RU" b="1" dirty="0"/>
          </a:p>
          <a:p>
            <a:pPr algn="just"/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атомного права начиналось с формирования атомного права  на уровне национальных законодательств отдельных государств.</a:t>
            </a:r>
          </a:p>
          <a:p>
            <a:pPr algn="just"/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использования атомной энергии в военных и мирных целях, негативные последствия использования атомной энергии, необходимость обеспечения ядерной безопасности обусловили появление норм международного атомного права.</a:t>
            </a:r>
          </a:p>
          <a:p>
            <a:pPr algn="just"/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Нормы международного атомного права в свою очередь оказали существенное влияние на дальнейшее развитие национального атомного законодательства.</a:t>
            </a:r>
          </a:p>
          <a:p>
            <a:pPr algn="just"/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атомного права рассматриваются во втором разделе курса.</a:t>
            </a:r>
          </a:p>
          <a:p>
            <a:pPr algn="just"/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Наука атомного права неразрывно связана с развитием атомной энергетики на национальных и международном уровнях.</a:t>
            </a:r>
          </a:p>
          <a:p>
            <a:pPr algn="just"/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 роль атомного права как науки и учебной дисциплины только возрастает.</a:t>
            </a:r>
          </a:p>
          <a:p>
            <a:pPr algn="just"/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обусловлено многообразием направлений развития атомной промышленности в пределах одного государства и за рубежом, значительными стратегическими задачами развития атомной отрасли, что обусловливает требования к уровню правового обеспечения и высокопрофессиональными юридическими кадрами.</a:t>
            </a:r>
          </a:p>
          <a:p>
            <a:pPr algn="just"/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9511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 на национальном и международном уровнях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специалист по атомному праву должен быть высококвалифицированным специалистом с углубленными  знаниями атомного национального, зарубежного законодательства, права, международного правового регулирования.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знания и компетенции специалиста по атомному праву будут зависеть от сферы деятельности юриста атомной отрасли: это могут быть компании по добыче ядерного топлива, строительству и эксплуатации атомных электростанций в пределах одного государства или за рубежом, компании по строительству и  эксплуатации атомных ледоколов, компании экспортирующие ядерные материалы и т.д. 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с учетом направлений деятельности специалисту атомного права необходимы знания: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требований к правовому режиму ядерного топлива, 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требований к правовому режиму ядерных установок и иных объектов использования атомной энергии на протяжении всего жизненного цикла, 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требований к экспорту ядерных материалов, 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требований к правовому положению компаний атомной отрасли, порядку осуществления корпоративного управления, 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особенностей договорного регулирования отношений в атомной отрасли, 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требований отраслевого стандарта закупок </a:t>
            </a:r>
            <a:r>
              <a:rPr lang="en-US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закупочного регулирования,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требований и особенностей государственного регулирования, 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положений о государственном контроле(надзоре) в сфере использования атомной энергии </a:t>
            </a:r>
          </a:p>
          <a:p>
            <a:pPr algn="just"/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о  способах  и  порядке разрешения споров. .</a:t>
            </a:r>
            <a:b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2532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 как науки в Российской Федерации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подробнее на трудах отечественных ученых, которые внесли существенный вклад в развитие атомного права как науки и учебной дисциплины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Огромную заслугу в его развитие внесли такие российские ученые как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А.И.Иойрыш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С.А.Малинин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О.А.Супатаева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А.И.Грищенко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напр.: </a:t>
            </a:r>
          </a:p>
          <a:p>
            <a:pPr algn="just"/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Иойрыш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А.И.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проблемы мирного использования атомной энергии. М.: Издательство «Наука».1979;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Иойрыш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А.И.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атомного права. М.: Юнити-Дана.2008; 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Малинин С.А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Мусин В.А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Правовые проблемы морской атомной деятельности. Ленинград. Издательство Ленинградского университета.1974;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Супатаева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О.А.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Международно-правовой режим регулирования безопасности при использовании атомной энергии и ядерное право России. М.: Изд-во Ин-та гос-ва и права РАН.2011;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Грищенко А.И.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концепции ядерного права России// Правовой энергетический форум.2014.№ 4.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направления атомного права рассмотрены в монографии Проблемы и тенденции правового регулирования в области использования атомной энергии. Монография под ред. В.В.Романовой.2017, в отдельных трудах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отметить, что атомное право является одним из наиболее сформировавшихся институтов энергетического права.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87866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 на национальном и международном уровнях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обратить внимание и на международные и  зарубежные издания по атомному праву.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Международное агентство по атомной энергии МАГАТЭ регулярно издает публикации по атомному праву. Одной из ключевых публикаций МАГАТЭ являются "Нормы безопасности", в которых содержатся основные принципы, требования и рекомендации по обеспечению ядерной безопасности. Эти нормы выступают в качестве глобальных рамок в области защиты людей и окружающей среды и вносят свой вклад в обеспечение согласованного высокого уровня безопасности во всем мире.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hlinkClick r:id="rId2"/>
              </a:rPr>
              <a:t>https://www.iaea.org/ru/resursy/normy-bezopasnosti</a:t>
            </a:r>
            <a:r>
              <a:rPr lang="ru-RU" dirty="0"/>
              <a:t>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507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и развития атомного права. Значение атомной энергетики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Атомная энергетика - важнейшая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подотрасль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глобальной энергетики, начавшая несколько десятков лет назад вносить заметный вклад в глобальное производство электроэнергии. Себестоимость электроэнергии, вырабатываемой АЭС сегодня, позволяет говорить о серьезной конкуренции с их стороны другим типам электростанций. Явное преимущество АЭС - отсутствие выбросов аэрозолей и парниковых газов в атмосферу.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Около 17% производства электроэнергии в мире принадлежит АЭС. </a:t>
            </a:r>
          </a:p>
          <a:p>
            <a:r>
              <a:rPr lang="en-US" dirty="0">
                <a:hlinkClick r:id="rId2"/>
              </a:rPr>
              <a:t>https://aem-group.ru/mediacenter/informatoriy/atomnaya-energetika-v-mire.html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3534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 на национальном и международном уровнях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год МАГАТЭ организует двухнедельные интенсивные учебные курсы по ядерному праву. В этом мероприятии, известном как сессия Института ядерного права, могут принять участие до 60 слушателей, в первую очередь юристов, из государств — членов МАГАТЭ. Первая в истории МАГАТЭ книга, объединяющая работы мировых лидеров мнений в области ядерного права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«Ядерное право: глобальная дискуссия»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издана в 2022 году и доступна также и на русском языке.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Подробнее акты МАГАТЭ рассматриваются во втором разделе курса.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https://www.iaea.org/ru/newscenter/news/sbornik-magate-po-yadernomu-pravu-teper-dostupen-na-russkom-yazyke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8844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 на национальном и международном уровнях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безопасного, надежного и мирного использования ядерных технологий важно иметь всеобъемлющее и упорядоченное национальное законодательство. МАГАТЭ предлагает своим государствам-членам законодательную помощь с целью разработки такого законодательства и облегчения понимания и осуществления международно-правовых инструментов в этой области. Законодательная помощь охватывает ряд аспектов – от организации национальных и региональных учебных курсов и семинаров до предоставления индивидуальных учебных программ, в том числе обучения в Институте ядерного права. Она также включает двустороннюю помощь в разработке ядерных законов и справочных материалов, таких, как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Справочник по ядерному праву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его второй том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Справочник по ядерному праву: имплементирующее законодательство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hlinkClick r:id="rId2"/>
              </a:rPr>
              <a:t>https://www.iaea.org/ru/uslugi/zakonodatelnaya-pomoshch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72799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Зарубежные издания 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Бюллетень ядерного права  издается два раза в год  на английском и французском языках Агентством по ядерной энергии.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https://www.oecd-nea.org/jcms/pl_21586/nuclear-law-bulletin-nlb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Членство России в Агентстве по ядерной энергии при Организации экономического сотрудничества и развития (ОЭСР) приостановлено с 11 мая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https://www.oecd-nea.org/jcms/tro_5273/about-us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Чешском ежегоднике международного публичного и частного права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2019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 формируется рубрика по международному атомному праву.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https://www.cyil.eu/contents-cyil-2024/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2022 года представители Российской Федерации не приглашаются к опубликованию своих трудов.</a:t>
            </a:r>
          </a:p>
        </p:txBody>
      </p:sp>
    </p:spTree>
    <p:extLst>
      <p:ext uri="{BB962C8B-B14F-4D97-AF65-F5344CB8AC3E}">
        <p14:creationId xmlns:p14="http://schemas.microsoft.com/office/powerpoint/2010/main" val="41811573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Зарубежные издания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2010 году вышло второе издание учебника Стивена 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Троманса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Ядерное право: право, применяемое к ядерным установкам и радиоактивным веществам в его историческом контексте. 2-е издание .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книга представляет собой практическое руководство по международному, европейскому и британскому праву, применяемому к различным видам использования ядерной энергии и радиоактивных веществ. Первое издание было выпущено в 1997 году, и, учитывая возрождение интереса к ядерной энергетике в Великобритании и во всем мире, это новое, обновленное и значительно расширенное издание является своевременным. 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учебнике рассматривается международное, европейское, британское ядерное право, в том числе в части регулирования строительства и эксплуатации атомных электростанций, транспортировки ядерных материалов, ответственности и страхования и др. Подчеркивается влияние международно-правового регулирования на национальное законодательство.</a:t>
            </a:r>
          </a:p>
          <a:p>
            <a:pPr algn="just"/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https://www.amazon.com/Nuclear-Law-Installations-Radioactive-Substances/dp/1841138576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6087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Стратегические задачи развития атомной отрасли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атомной отрасли во многом определяет развитие других отраслей экономики, включая энергетическое машиностроение, строительную индустрию, судостроение, транспорт, ракетно-космическую и радиоэлектронную промышленность, цифровые технологии, медицину, связанных с использованием полученных результатов исследовательских работ в сфере инновационной научно-технической продукции и технологий в области использования энергии атомного ядра.</a:t>
            </a:r>
          </a:p>
          <a:p>
            <a:pPr algn="just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Атомная энергетика является одной из высокотехнологичных отраслей, в которой Российская Федерация лидирует на протяжении длительного периода времени.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7539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Стратегические задачи развития атомной отрасли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Важнейшие направления деятельности атомной отрасли  указаны в различных документах стратегического планирования, среди которых отметим в том числе следующие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Доктрина энергетической безопасности Российской Федерации, утв. Указом  Президента РФ от 13.05.2019 N 216;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 Основы государственной политики в области обеспечения ядерной и радиационной безопасности Российской Федерации на период до 2025 года и дальнейшую перспективу, утв. Указом  Президента РФ от 13.10.2018 N 585;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Государственная программа Российской Федерации "Развитие атомного энергопромышленного комплекса«, утв. Постановлением Правительства РФ от 02.06.2014 N 506-12  (ред. от 15.10.2024);</a:t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Стратегия развития Арктической зоны Российской Федерации и обеспечения национальной безопасности на период до 2035 года, утв. Указом  Президента РФ от 26.10.2020 N 645 (ред. от 27.02.2023);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 Основы государственной политики Российской Федерации в Арктике на период до 2035 года, утв. Указом Президента РФ от 05.03.2020 N 164 (ред. от 21.02.2023); 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Транспортная  стратегия Российской Федерации до 2030 года с прогнозом на период до 2035 года, утр. Распоряжением Правительства РФ от 27.11.2021 N 3363-р (ред. от 06.11.2024) и др.</a:t>
            </a:r>
          </a:p>
          <a:p>
            <a:pPr algn="just"/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4215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задачи развития атомной отрасли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endParaRPr lang="ru-RU" dirty="0"/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осуществления крупномасштабных государственных мероприятий по закреплению и расширению глобальных преимуществ, которыми обладают российская атомная энергетика и промышленность, обновлению научно-технологического потенциала ядерного оружейного комплекса Российской Федерации, сохранению стратегических интересов и решению важнейших геополитических задач, направленных на надежное обеспечение национальной безопасности и суверенитета Российской Федерации, разработана государственная программа Российской Федерации "Развитие атомного энергопромышленного комплекса", предусматривающая реализацию мероприятий по развитию атомной отрасли.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Программа утверждена Постановлением Правительства РФ от 02.06.2014 N 506-12 (ред. от 15.10.2024)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038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Стратегические задачи развития атомной отрасли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определяет основные стратегические задачи развития атомной отрасли.</a:t>
            </a:r>
          </a:p>
          <a:p>
            <a:pPr algn="just"/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подробнее на выделенных стратегических направлениях.</a:t>
            </a:r>
          </a:p>
          <a:p>
            <a:pPr algn="just"/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Реализация зарубежных атомных проектов. Значимым рынком для российской атомной энергетики является сегмент стран, как </a:t>
            </a:r>
            <a:r>
              <a:rPr lang="ru-RU" sz="7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начинающих использование атомной энергии</a:t>
            </a:r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и проводящих </a:t>
            </a:r>
            <a:r>
              <a:rPr lang="ru-RU" sz="7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замещение выбывающих мощностей атомных электростанций</a:t>
            </a:r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Существенный эффект на развитие национальной промышленности оказывает сооружение атомных электростанций за рубежом. Участие организаций атомной отрасли в освоении зарубежных рынков продолжится за счет </a:t>
            </a:r>
            <a:r>
              <a:rPr lang="ru-RU" sz="7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расширения поставок товаров (работ, услуг), связанных с использованием атомной энергии, в том числе ядерных установок, оборудования, технологий и услуг</a:t>
            </a:r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Получение заказов российскими предприятиями для сооружения зарубежных атомных электростанций является импульсом социально-экономического роста, обеспечивается долгосрочная загрузка отечественных поставщиков продукции и услуг для обеспечения работы атомных электростанций по российским технологиям как минимум на 60-летний жизненный цикл с перспективой продления до 100 лет.</a:t>
            </a:r>
            <a:b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28652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Стратегические задачи развития атомной отрасли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ядерной и радиационной безопасности при обращении с отработавшим ядерным топливом и радиоактивными отходами в Российской Федерации на всех этапах жизненного цикла объектов использования атомной энергии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первую очередь на завершающей стадии их жизненного цикла, при обращении с объектами ядерного наследия, включая их утилизацию и ликвидацию.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24313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Стратегические задачи развития атомной отрасли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►Повышение эффективности производства электроэнергии на атомных электростанциях за счет модернизации действующих и сооружения новых энергоблоков атомных электростанций.</a:t>
            </a:r>
          </a:p>
          <a:p>
            <a:pPr algn="just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Укрепление позиций ядерного оружейного комплекса. В целях поддержки геополитических интересов Российской Федерации также обеспечивается поддержание ядерного арсенала на уровне, гарантирующем реализацию политики ядерного сдерживания при соблюдении режима нераспространения ядерного оружия. Государственная политика в области ядерного сдерживания носит оборонительный характер и гарантирует защиту суверенитета и территориальной целостности государства, сдерживание потенциального противника от агрессии против Российской Федерации и ее союзников, а в случае возникновения военного конфликта недопущение эскалации военных действий и их прекращение на приемлемых для Российской Федерации и ее союзников условиях.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988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и развития атомного права. Значение атомной энергетики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Наибольшее распространение АЭС имеют в США, в эксплуатации страны находится сегодня свыше 100 энергоблоков общей мощностью до 100 ГВт, но лидером в области атомной энергетики в мире является Франция, которая использует 58 энергоблоков, производящих около 75% всей атомной энергии мира. В целом же на сегодняшний день мировая атомная энергетика включает в себя 440 атомных реакторов, которые расположены в 31 стране мира и суммарно производят около 370 ГВт электроэнергии.</a:t>
            </a:r>
          </a:p>
          <a:p>
            <a:r>
              <a:rPr lang="en-US" dirty="0">
                <a:hlinkClick r:id="rId2"/>
              </a:rPr>
              <a:t>https://aem-group.ru/mediacenter/informatoriy/atomnaya-energetika-v-mire.html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43627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Стратегические задачи развития атомной отрасли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моделью развития на мировых энергетических рынках является комплексное предложение услуг и продуктов развития атомной энергетики в регионах присутствия,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включая проекты по развитию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национальной инфраструктуры атомной энергетики 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нормативной базы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обеспечение радиационной безопасности населения, строительство атомных электростанций большой, средней и малой мощности на базе современных реакторных технологий, обслуживание атомных электростанций и других объектов инфраструктуры региона, обращение с отработавшим ядерным топливом и радиоактивными отходами и другие услуги и решения, направленные на удовлетворение потребностей конкретного заказчика.</a:t>
            </a:r>
            <a:b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07219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Источники атомного права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регулировании отношений в сфере использования атомной энергии в Российской Федерации задействованы различные источники энергетического права: нормативные правовые акты, международные договоры, акты Государственной корпорации по  атомной энергии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обычаи, акты высших судебных инстанций.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57965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Источники атомного права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в области использования атомной энергии охватывает несколько направлений,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регулирование отношений в сфере использования атомной энергии на внутреннем рынке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регулирование отношений в сфере использование атомной энергии при осуществлении внешнеэкономической деятельности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регулирование отношений по добыче ядерного топлива, его переработке, поставке, перевозке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регулирование отношений по проектированию, строительству, эксплуатации объектов использования атомной энергии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регулирование отношений по захоронению радиоактивных отходов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регулирование отношений по обеспечению радиационной безопасности населения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регулирование корпоративных отношений 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регулирование отношений в сфере обороны и др.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Объединяющая цель по всем направлениям правового регулирования – обеспечение ядерной безопасности.</a:t>
            </a:r>
          </a:p>
        </p:txBody>
      </p:sp>
    </p:spTree>
    <p:extLst>
      <p:ext uri="{BB962C8B-B14F-4D97-AF65-F5344CB8AC3E}">
        <p14:creationId xmlns:p14="http://schemas.microsoft.com/office/powerpoint/2010/main" val="14953037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Источники атомного права Российской Федерации. Нормативные правовые акты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акты.</a:t>
            </a:r>
          </a:p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ключевых нормативных правовых актов :</a:t>
            </a:r>
          </a:p>
          <a:p>
            <a:pPr algn="just"/>
            <a:r>
              <a:rPr lang="ru-RU" sz="8000" b="0" dirty="0">
                <a:effectLst/>
                <a:latin typeface="Times New Roman"/>
                <a:cs typeface="Times New Roman"/>
              </a:rPr>
              <a:t>►</a:t>
            </a:r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Российской Федерации</a:t>
            </a:r>
          </a:p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пунктом (и) статьи 71 </a:t>
            </a:r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энергетические системы, ядерная энергетика, расщепляющиеся материалы; федеральные транспорт, пути сообщения, информация, информационные технологии и связь; космическая деятельность находятся в ведении Российской Федерации.</a:t>
            </a:r>
            <a:b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0" dirty="0">
                <a:effectLst/>
                <a:latin typeface="Times New Roman"/>
                <a:cs typeface="Times New Roman"/>
              </a:rPr>
              <a:t>► </a:t>
            </a:r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Градостроительный кодекс Российской Федерации.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8000" b="0" dirty="0">
                <a:effectLst/>
                <a:latin typeface="Times New Roman"/>
                <a:cs typeface="Times New Roman"/>
              </a:rPr>
              <a:t>►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Земельный кодекс Российской Федерации. 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8000" b="0" dirty="0">
                <a:effectLst/>
                <a:latin typeface="Times New Roman"/>
                <a:cs typeface="Times New Roman"/>
              </a:rPr>
              <a:t>►</a:t>
            </a:r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торгового мореплавания Российской Федерации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8000" dirty="0">
                <a:latin typeface="Times New Roman"/>
                <a:cs typeface="Times New Roman"/>
              </a:rPr>
              <a:t>     </a:t>
            </a:r>
            <a:r>
              <a:rPr lang="ru-RU" sz="8000" b="0" dirty="0">
                <a:effectLst/>
                <a:latin typeface="Times New Roman"/>
                <a:cs typeface="Times New Roman"/>
              </a:rPr>
              <a:t>► </a:t>
            </a:r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Налоговый кодекс Российской Федерации (часть вторая).</a:t>
            </a:r>
            <a:b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8000" b="0" dirty="0">
                <a:effectLst/>
                <a:latin typeface="Times New Roman"/>
                <a:cs typeface="Times New Roman"/>
              </a:rPr>
              <a:t>► </a:t>
            </a:r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Российской Федерации об административных правонарушениях.</a:t>
            </a: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8000" b="0" dirty="0">
                <a:effectLst/>
                <a:latin typeface="Times New Roman"/>
                <a:cs typeface="Times New Roman"/>
              </a:rPr>
              <a:t>►</a:t>
            </a:r>
            <a:r>
              <a:rPr lang="ru-RU" sz="8000" b="0" dirty="0">
                <a:effectLst/>
              </a:rPr>
              <a:t> </a:t>
            </a:r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Уголовный кодекс Российской Федерации.</a:t>
            </a:r>
            <a:b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ru-RU" sz="5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5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ru-RU" dirty="0">
                <a:hlinkClick r:id="rId2"/>
              </a:rPr>
            </a:br>
            <a:endParaRPr lang="ru-RU" b="0" dirty="0">
              <a:effectLst/>
            </a:endParaRPr>
          </a:p>
          <a:p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endParaRPr lang="ru-RU" b="0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0801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атомного права Российской Федерации. Нормативные правовые акты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► Закон РФ от 21.02.1992 N 2395-1 (ред. от 08.08.2024) «О недрах». </a:t>
            </a:r>
          </a:p>
          <a:p>
            <a:pPr algn="just"/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► Федеральный закон от 08.11.2007 N 261-ФЗ (ред. от 04.08.2023) «О морских портах в Российской Федерации и о внесении изменений в отдельные законодательные акты Российской Федерации» .</a:t>
            </a:r>
          </a:p>
          <a:p>
            <a:pPr algn="just"/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► Федеральный закон от 31.07.1998 N 155-ФЗ (ред. от 19.10.2023) «О внутренних морских водах, территориальном море и прилежащей зоне Российской Федерации» .</a:t>
            </a:r>
          </a:p>
          <a:p>
            <a:pPr algn="just"/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► Федеральный закон от 23.11.2009 N 261-ФЗ(ред. от 13.06.2023) «Об энергосбережении и о повышении энергетической эффективности и о внесении изменений в отдельные законодательные акты Российской Федерации»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др.</a:t>
            </a:r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71624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Источники атомного права Российской Федерации. Нормативные правовые акты. Отраслевые федеральные законы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Отраслевые федеральные законы:</a:t>
            </a:r>
          </a:p>
          <a:p>
            <a:pPr algn="just"/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► Федеральный закон от 21.11.1995 N 170-ФЗ (ред. от 28.06.2022) «Об использовании атомной энергии» </a:t>
            </a:r>
          </a:p>
          <a:p>
            <a:pPr algn="just"/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► Федеральный закон от 09.01.1996 N 3-ФЗ (ред. от 18.03.2023) «О радиационной безопасности населения»</a:t>
            </a:r>
          </a:p>
          <a:p>
            <a:pPr algn="just"/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► Федеральный закон от 11.07.2011 N 190-ФЗ (ред. от 21.12.2021) «Об обращении с радиоактивными отходами и о внесении изменений в отдельные законодательные акты Российской Федерации» </a:t>
            </a:r>
          </a:p>
          <a:p>
            <a:pPr algn="just"/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► Федеральный закон от 01.12.2007 N 317-ФЗ (ред. от 08.07.2024) «О Государственной корпорации по атомной энергии «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26581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Источники атомного права Российской Федерации. Нормативные правовые акты. Отраслевые федеральные законы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Отраслевые федеральные законы: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Федеральный закон от 05.02.2007 N 13-ФЗ (ред. от 03.07.2016) «Об особенностях управления и распоряжения имуществом и акциями организаций, осуществляющих деятельность в области использования атомной энергии, и о внесении изменений в отдельные законодательные акты Российской Федерации»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Федеральный закон от 27.05.2000 N 72-ФЗ (ред. от 02.11.2023) «О Договоре о всеобъемлющем запрещении ядерных испытаний»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Закон РФ от 15.05.1991 N 1244-1 (ред. от 25.12.2023) «О социальной защите граждан, подвергшихся воздействию радиации вследствие катастрофы на Чернобыльской АЭС»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00463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Источники атомного права Российской Федерации. Подзаконные нормативные правовые акты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ru-RU" b="0" dirty="0">
              <a:effectLst/>
            </a:endParaRPr>
          </a:p>
          <a:p>
            <a:pPr algn="just"/>
            <a:r>
              <a:rPr lang="ru-RU" sz="7200" dirty="0">
                <a:latin typeface="Times New Roman"/>
                <a:cs typeface="Times New Roman"/>
              </a:rPr>
              <a:t>►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от 27.04.2007 N 556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05.01.2024) "О реструктуризации атомного энергопромышленного комплекса Российской Федерации" </a:t>
            </a:r>
          </a:p>
          <a:p>
            <a:pPr algn="just"/>
            <a:r>
              <a:rPr lang="ru-RU" sz="7200" dirty="0">
                <a:latin typeface="Times New Roman"/>
                <a:cs typeface="Times New Roman"/>
              </a:rPr>
              <a:t>►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от 27.03.1992 N 312 (ред. от 16.02.2009) 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 контроле за экспортом из Российской Федерации ядерных материалов, оборудования и технологий" </a:t>
            </a:r>
          </a:p>
          <a:p>
            <a:pPr algn="just"/>
            <a:r>
              <a:rPr lang="ru-RU" sz="7200" dirty="0">
                <a:latin typeface="Times New Roman"/>
                <a:cs typeface="Times New Roman"/>
              </a:rPr>
              <a:t>►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от 13.02.2014 N 79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организации федерального государственного надзора в области ядерной и радиационной безопасности ядерного оружия и ядерных энергетических установок военного назначения и в области физической защиты ядерных материалов, ядерных установок и пунктов хранения ядерных материалов на ядерных объектах" </a:t>
            </a:r>
          </a:p>
          <a:p>
            <a:pPr algn="just"/>
            <a:r>
              <a:rPr lang="ru-RU" sz="7200" dirty="0">
                <a:latin typeface="Times New Roman"/>
                <a:cs typeface="Times New Roman"/>
              </a:rPr>
              <a:t>►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от 05.10.2022 N 711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особенностях правового регулирования в области использования атомной энергии на территории Запорожской области«</a:t>
            </a:r>
          </a:p>
          <a:p>
            <a:pPr algn="just"/>
            <a:r>
              <a:rPr lang="ru-RU" dirty="0"/>
              <a:t> </a:t>
            </a:r>
          </a:p>
          <a:p>
            <a:r>
              <a:rPr lang="ru-RU" b="0" dirty="0">
                <a:effectLst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41465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Источники атомного права Российской Федерации. Подзаконные нормативные правовые акты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►Постановление Правительства РФ от 15.12.2000 N 973 (ред. от 03.02.2023) "Об экспорте и импорте ядерных материалов, оборудования, специальных неядерных материалов и соответствующих технологий" 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►Постановление Правительства РФ от 26.06.2017 N 749 "Об утверждении Правил определения зоны безопасности с особым правовым режимом объекта использования атомной энергии и Правил обеспечения особого правового режима зоны безопасности с особым правовым режимом объекта использования атомной энергии"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01856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Источники атомного права Российской Федерации. Подзаконные нормативные правовые акты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ru-RU" dirty="0">
                <a:latin typeface="Times New Roman"/>
                <a:cs typeface="Times New Roman"/>
              </a:rPr>
              <a:t>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29.03.2013 N 280 (ред. от 26.11.2016) "О лицензировании деятельности в области использования атомной энергии"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/>
                <a:cs typeface="Times New Roman"/>
              </a:rPr>
              <a:t>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19.07.2007 N 456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05.07.2018) "Об утверждении Правил физической защиты ядерных материалов, ядерных установок и пунктов хранения ядерных материалов"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/>
                <a:cs typeface="Times New Roman"/>
              </a:rPr>
              <a:t>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15.10.2012 N 1044 "О федеральном государственном надзоре в области использования атомной энергии"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3267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и развития атомного права. Россия -  лидер в сфере атомных технологий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Российской Федерации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В.В.Путин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отмечает, что «Россия является мировым лидером в сфере атомных технологий. При нашем содействии в зарубежных странах практически с нуля создаётся атомная энергетика, целая отрасль создаётся, обучаются специалисты, развивается необходимая инфраструктура в соответствии с самыми строгими природоохранными стандартами. Так, сегодня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ведёт сооружение 22 энергоблоков в семи государствах.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 развивается атомная энергетика и внутри нашей страны. Планируется, что к 2045 году доля атомной генерации в общем энергобалансе России будет увеличена до 25 процентов.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 целом от развития атомной энергетики, других генерирующих мощностей по всей стране во многом зависит открытие новых социальных и промышленных объектов, реализация крупных инфраструктурных проектов, в том числе по созданию высокоскоростного железнодорожного сообщения.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http://kremlin.ru/events/president/news/73651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9633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Источники атомного права Российской Федерации. Подзаконные нормативные правовые акты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sz="2600" dirty="0">
                <a:latin typeface="Times New Roman"/>
                <a:cs typeface="Times New Roman"/>
              </a:rPr>
              <a:t>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31.10.2007 N 724 (ред. от 28.02.2009) "О порядке и условиях совершения сделок по передаче права собственности на ядерные материалы иностранному государству или иностранному юридическому лицу" </a:t>
            </a:r>
          </a:p>
          <a:p>
            <a:pPr algn="just"/>
            <a:r>
              <a:rPr lang="ru-RU" sz="2600" dirty="0">
                <a:latin typeface="Times New Roman"/>
                <a:cs typeface="Times New Roman"/>
              </a:rPr>
              <a:t>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01.12.1997 N 1511 (ред. от 22.08.2023) "Об утверждении Положения о разработке и утверждении федеральных норм и правил в области использования атомной энергии" </a:t>
            </a:r>
          </a:p>
          <a:p>
            <a:pPr algn="just"/>
            <a:r>
              <a:rPr lang="ru-RU" sz="2800" dirty="0">
                <a:latin typeface="Times New Roman"/>
                <a:cs typeface="Times New Roman"/>
              </a:rPr>
              <a:t>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10.07.2014 N 639 (ред. от 14.03.2024) «О государственном мониторинге радиационной обстановки на территории Российской Федерации»</a:t>
            </a:r>
          </a:p>
          <a:p>
            <a:pPr algn="just"/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19895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Источники атомного права Российской Федерации. Подзаконные нормативные правовые акты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just"/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11.12.2023 N 446 "Об утверждении федеральных норм и правил в области использования атомной энергии "Требования к планированию и обеспечению готовности к ликвидации последствий аварий при транспортировании грузов радиоактивных материалов" (НП-074-23)" </a:t>
            </a:r>
          </a:p>
          <a:p>
            <a:pPr algn="just"/>
            <a:endParaRPr lang="ru-RU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07.12.2023 N 440</a:t>
            </a:r>
            <a:b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утверждении федеральных норм и правил в области использования атомной энергии "Требования к физической защите ядерных материалов, ядерных установок и пунктов хранения ядерных материалов" (НП-083-23)" </a:t>
            </a:r>
          </a:p>
          <a:p>
            <a:endParaRPr lang="ru-RU" dirty="0"/>
          </a:p>
          <a:p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21896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Источники атомного права Российской Федерации. Подзаконные нормативные правовые акты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23.11.2023 N 416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утверждении федеральных норм и правил в области использования атомной энергии "Правила физической защиты радиоактивных веществ и отдельных ядерных материалов при их транспортировании" (НП-073-23)"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17.12.2015 N 522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утверждении федеральных норм и правил в области использования атомной энергии "Общие положения обеспечения безопасности атомных станций"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30.11.2011 N 671 (ред. от 07.05.2013)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утверждении федеральных норм и правил в области использования атомной энергии "Требования к системам аварийного электроснабжения атомных станций"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8861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Международные договоры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на международных договорах в сфере использования атомной энергии, участником которых является Российская Федерация.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Международно-правовое регулирование предусматривает  регулирование в области мирного и военного использования атомной энергии.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цель обоих направлений  – обеспечение ядерной безопасности.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Приведем примеры ключевых многосторонних международных договоров в области использования атомной энергии.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►Конвенция о ядерной безопасности"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(Заключена в г. Вене 17.06.1994)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►Конвенция о физической защите ядерного материала"(Заключена в г. Вене 26.10.1979) 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►Конвенция об оперативном оповещении о ядерной аварии"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(Заключена в г. Вене 26.09.1986) 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►Конвенция о помощи в случае ядерной аварии или радиационной аварийной ситуации« (Заключена в г. Вене 26.09.1986) </a:t>
            </a:r>
          </a:p>
          <a:p>
            <a:pPr algn="just"/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0921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Международные договоры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endParaRPr lang="ru-RU" sz="2600" b="1" dirty="0">
              <a:latin typeface="Times New Roman"/>
              <a:cs typeface="Times New Roman"/>
            </a:endParaRP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Венская конвенция о гражданской ответственности за ядерный ущерб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(Заключена в г. Вене 21.05.1963)</a:t>
            </a: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Объединенная конвенция о безопасности обращения с отработавшим топливом и о безопасности обращения с радиоактивными отходами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"(Заключена в г. Вене 05.09.1997) </a:t>
            </a:r>
          </a:p>
          <a:p>
            <a:pPr algn="just"/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Международная конвенция о борьбе с актами ядерного терроризма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(Заключена в г. Нью-Йорке 13.04.2005) </a:t>
            </a:r>
          </a:p>
          <a:p>
            <a:pPr algn="just"/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►Международная конвенция по охране человеческой жизни на море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1974 года" (СОЛАС/SOLAS) (Заключена в г. Лондоне 01.11.1974) (ред. от 10.11.2022) - ГЛАВА 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VIII.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ЯДЕРНЫЕ СУДА – Положения данной главы применяются ко всем ядерным судам, за исключением военных кораблей.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7200" dirty="0">
                <a:latin typeface="Times New Roman"/>
                <a:cs typeface="Times New Roman"/>
              </a:rPr>
              <a:t>►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о нераспространении ядерного оружия"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(Подписан в г. г. Москве, Вашингтоне, Лондоне 01.07.1968) </a:t>
            </a:r>
          </a:p>
          <a:p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ru-RU" b="1" dirty="0"/>
            </a:b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33568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Международные договоры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межправительственных договоров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использования атомной энергии.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►Соглашение между Правительством Российской Федерации и Правительством Республики Индии о сотрудничестве в области использования атомной энергии в мирных целях"(Заключено в г. Нью-Дели 12.03.2010)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►Соглашение между Правительством Российской Федерации и Правительством Южно-Африканской Республики о сотрудничестве в области мирного использования атомной энергии (Заключено в г. Претории 20.11.2004)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Соглашение между Правительством Российской Федерации и Правительством Турецкой Республики о сотрудничестве в области использования атомной энергии в мирных целях [рус., англ.] (Заключено в г. Анкаре 06.08.2009)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12999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Международные договоры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Соглашение между Правительством Российской Федерации и Правительством Турецкой Республики о сотрудничестве в сфере строительства и эксплуатации атомной электростанции на площадке "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Аккую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в Турецкой Республике. (Заключено в г. Анкаре 12.05.2010) </a:t>
            </a:r>
          </a:p>
          <a:p>
            <a:pPr algn="just"/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Соглашение между Правительством Российской Федерации и Правительством Китайской Народной Республики о сотрудничестве в сооружении на территории КНР атомной электростанции и предоставлении Россией КНР государственного кредита. (Заключено в г. Пекине 18.12.1992)</a:t>
            </a:r>
          </a:p>
          <a:p>
            <a:pPr algn="just"/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Соглашение между Правительством Российской Федерации и Правительством Федеративной Республики Бразилии о сотрудничестве в области мирного использования атомной энергии.  (Заключено в г. Бразилиа 15.09.1994) </a:t>
            </a:r>
          </a:p>
          <a:p>
            <a:pPr algn="just"/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Соглашение между Правительством Российской Федерации и Правительством Венгрии о сотрудничестве в области использования атомной энергии в мирных целях (Заключено в г. Москве 14.01.2014) </a:t>
            </a:r>
          </a:p>
          <a:p>
            <a:pPr algn="just"/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Соглашение между Правительством Российской Федерации и Правительством Республики Узбекистан о сотрудничестве в области использования атомной энергии в мирных целях. (Заключено в г. Ташкенте 29.12.2017) </a:t>
            </a:r>
          </a:p>
          <a:p>
            <a:pPr algn="just"/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16968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Международные договоры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Соглашение между Правительством Российской Федерации и Правительством Республики Узбекистан о сотрудничестве в строительстве на территории Республики Узбекистан атомной электростанции"(Заключено в г. Москве 07.09.2018)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Соглашение между Правительством Российской Федерации и Правительством Республики Узбекистан об оперативном оповещении о ядерной аварии и обмене информацией в области ядерной и радиационной безопасности» (Заключено в г. г. Ташкенте, Москве 18.11.2021 - 19.11.2021)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Соглашение между Правительством Российской Федерации и Правительством Республики Узбекистан о научно-техническом сотрудничестве в области мирного использования атомной энергии« (Заключено в г. Ташкенте 22.12.1997)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Соглашение между Правительством Российской Федерации и Правительством Монголии о сотрудничестве в области мирного использования атомной энергии« (Заключено в г. Улан-Баторе 14.11.2000) </a:t>
            </a:r>
          </a:p>
          <a:p>
            <a:endParaRPr lang="ru-RU" dirty="0"/>
          </a:p>
          <a:p>
            <a:endParaRPr lang="ru-RU" dirty="0"/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48171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1.Источники атомного права. Международные договоры. Договоры межведомственного характера 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международных договоров межведомственного характера в области использования атомной энергии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►Соглашение между Федеральной службой по экологическому, технологическому и атомному надзору (Российская Федерация) и Национальным органом регулирования ядерной и радиационной безопасности (Южно-Африканская Республика) о сотрудничестве в области регулирования ядерной и радиационной безопасности при использовании атомной энергии в мирных целях« (Заключено в г. Вене 18.09.2012)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Соглашение между Федеральной службой по экологическому, технологическому и атомному надзору (Российская Федерация) и Турецким агентством по атомной энергии о сотрудничестве в области лицензирования и надзора за ядерной безопасностью&gt; [англ.] (Заключено в г. Стамбуле 08.06.2010)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Соглашение между Федеральной службой по экологическому, технологическому и атомному надзору (Российская Федерация) и Государственным ведомством по атомной энергии Венгрии о сотрудничестве в области регулирования ядерной и радиационной безопасности при использовании атомной энергии в мирных целях .(Заключено в г. Москве 10.12.2014)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1188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Международные договоры. Договоры межведомственного характера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между Федеральной службой по экологическому, технологическому и атомному надзору (Российская Федерация) и Государственным комитетом промышленной безопасности Республики Узбекистан о сотрудничестве в области регулирования ядерной и радиационной безопасности при использовании атомной энергии в мирных целях« (Заключено в г. г. Москве, Ташкенте 19.11.2021) </a:t>
            </a:r>
          </a:p>
          <a:p>
            <a:pPr algn="just"/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между Федеральной службой по экологическому, технологическому и атомному надзору (Российская Федерация) и Государственным управлением по ядерной безопасности (Китайская Народная Республика) о сотрудничестве в области регулирования ядерной и радиационной безопасности при использовании атомной энергии в мирных целях« (Заключено в г. г. Москве, Пекине 15.09.2015 - 22.10.2015) </a:t>
            </a:r>
          </a:p>
          <a:p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9651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и развития атомного права. Россия -  лидер в сфере атомных технологий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корпорация по атомной энергии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— многопрофильный холдинг, объединяющий активы в энергетике, машиностроении, строительстве. Его стратегия заключается в развитии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низкоуглеродной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генерации, включая ветроэнергетику.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является национальным лидером в производстве электроэнергии (около 20% от общей выработки) и занимает первое место в мире по величине портфеля заказов на сооружение АЭС: на разной стадии реализации находятся 39 энергоблоков (включая шесть блоков малой мощности) в 10 странах. В сферу деятельности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входит также производство инновационной неядерной продукции, логистика и развитие Северного морского пути, реализация экологических проектов.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объединяет более 450 предприятий и организаций, в которых работают около 400 тысяч человек.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https://www.rosatom.ru/about/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06611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Роль актов МАГАТЭ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Международное агентство по атомной энергии создано в 1956 г. и действует на основании Устава. Устав МАГАТЭ был принят 26 октября 1956 г. и вступил в силу 29 июля 1957 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органы МАГАТЭ — Генеральная конференция, Совет управляющих, Секретариат.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Уставу МАГАТЭ цели МАГАТЭ определены следующим образом: Агентство стремится к достижению более скорого и широкого использования атомной энергии для поддержания мира, здоровья и благосостояния во всем мире. По мере возможности Агентство обеспечивает, чтобы помощь, предоставляемая им или по его требованию, или под наблюдением или контролем, не была использована таким образом, чтобы способствовать какой-либо военной цели.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МАГАТЭ играет многогранную роль в развитии и осуществлении принципов ядерного права. Агентство является депозитарием международно-правовых документов по ядерной безопасности, физической безопасности, гарантиям и гражданской ответственности за ядерный ущерб.</a:t>
            </a:r>
          </a:p>
        </p:txBody>
      </p:sp>
    </p:spTree>
    <p:extLst>
      <p:ext uri="{BB962C8B-B14F-4D97-AF65-F5344CB8AC3E}">
        <p14:creationId xmlns:p14="http://schemas.microsoft.com/office/powerpoint/2010/main" val="6902474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Роль актов МАГАТЭ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algn="just"/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пунктом 6 Статьи 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Устава МАГАТЭ - МАГАТЭ уполномочено  </a:t>
            </a:r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устанавливать и применять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консультации и, в надлежащих случаях, в сотрудничестве с компетентными органами Организации Объединенных Наций и с заинтересованными специализированными учреждениями, </a:t>
            </a:r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нормы безопасности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охраны здоровья и сведения к минимуму опасности для жизни и имущества (включая такие же нормы для условий труда) и </a:t>
            </a:r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обеспечивать применение этих норм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 своей собственной работе, так и в работе, при которой используются материалы, услуги, оборудование, технические средства и сведения, предоставляемые Агентством или по его требованию, или под его контролем или наблюдением, и обеспечивать, по требованию сторон, применение этих норм к деятельности, проводимой на основании любого двустороннего или многостороннего соглашения, или, по требованию того или иного государства, к любому виду деятельности этого государства в области атомной энергии.</a:t>
            </a:r>
            <a:b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9271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Роль актов МАГАТЭ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МАГАТЭ отмечается, что одной из ключевых публикаций МАГАТЭ являются "Нормы безопасности", в которых содержатся основные принципы, требования и рекомендации по обеспечению ядерной безопасности. Эти нормы выступают в качестве глобальных рамок в области защиты людей и окружающей среды и вносят свой вклад в обеспечение согласованного высокого уровня безопасности во всем мире.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 виды деятельности, как использование радиации в медицине, эксплуатация ядерных установок, производство, перевозка и использование радиоактивных материалов и обращение с радиоактивными отходами, должны осуществляться в соответствии с нормами безопасности.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87691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1.Источники атомного права. Роль МАГАТЭ в развитии атомной энергетики и атомного права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МАГАТЭ является ведущим издателем по ядерной тематике. Свыше 9000 научно-технических публикаций МАГАТЭ включают в себя международные нормы безопасности, технические руководства, материалы конференций и научные доклады.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научно-технических публикаций МАГАТЭ можно осуществить на сайте МАГАТЭ: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https://www.iaea.org/ru/publications/search/type/safety-standards-series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охватывают весь спектр деятельности МАГАТЭ, прежде всего в таких областях, как ядерная энергетика, лучевая терапия, ядерная безопасность, физическая ядерная безопасность и ядерное право.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https://www.iaea.org/ru/publikacii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530744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1.Источники атомного права. Роль МАГАТЭ в развитии атомной энергетики и атомного права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2011 году с учетом растущего спроса со стороны государств-членов на мероприятия по созданию потенциала в области ядерного права, включая аспекты безопасности и физической ядерной безопасности, гарантий и гражданской ответственности за ядерный ущерб, в качестве дополнения к существующим программам технического сотрудничества МАГАТЭ открыло Институт ядерного права.</a:t>
            </a:r>
          </a:p>
        </p:txBody>
      </p:sp>
    </p:spTree>
    <p:extLst>
      <p:ext uri="{BB962C8B-B14F-4D97-AF65-F5344CB8AC3E}">
        <p14:creationId xmlns:p14="http://schemas.microsoft.com/office/powerpoint/2010/main" val="232309517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Роль МАГАТЭ в развитии атомной энергетики и атомного права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год МАГАТЭ организует двухнедельные интенсивные учебные курсы по ядерному праву. В этом мероприятии, известном как сессия Института ядерного права, могут принять участие до 60 слушателей, в первую очередь юристов, из государств — членов МАГАТЭ.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Nuclear Law Institute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of Legal Affairs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Atomic Energy Agency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Vienna International Centre, P.O. Box 100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A-1400 Vienna, Austria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52348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Нормативные правовые акты Государственной корпорации по атомной энергии «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8 Федерального закона от 01.12.2007 N 317-ФЗ (ред. от 08.07.2024) «О Государственной корпорации по атомной энергии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Корпорация принимает нормативные правовые акты в установленной сфере деятельности. Перечень таких нормативных актов не являются исчерпывающем и включает в том числе следующие группы нормативных правовых актов: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регламентирующие порядок: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государственного учета и контроля ядерных материалов, радиоактивных веществ и радиоактивных отходов;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учета и контроля ядерных материалов, являющихся собственностью иностранных государств, иностранных юридических лиц и временно находящихся на территории Российской Федерации;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выдачи сертификатов-разрешений на транспортирование (перевозку) ядерных материалов, радиоактивных веществ и изделий из них, на использование определенной конструкции транспортного упаковочного комплекта радиоактивного вещества особого вида, за исключением ядерных материалов, переданных в составе изделий Министерству обороны Российской Федерации, а также ведения реестра указанных сертификатов-разрешений; и др.; </a:t>
            </a:r>
          </a:p>
          <a:p>
            <a:pPr algn="just"/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5621008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Нормативные правовые акты Государственной корпорации по атомной энергии «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устанавливающие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отчета в области государственного учета и контроля ядерных материалов, радиоактивных веществ и радиоактивных отходов, порядок и сроки представления отчета, формы государственного регистра ядерных материалов;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утверждающие: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положения о взаимодействии с организациями, участвующими в работах по ликвидации последствий аварий при транспортировании (перевозке) ядерных материалов, радиоактивных веществ и изделий из них;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069429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Нормативные правовые акты Государственной корпорации по атомной энергии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обязательные требования в области безопасности в отношении ядерных зарядов, ядерных боеприпасов на всех стадиях жизненного цикла ядерного оружия; ядерных энергетических установок военного назначения; образцов вооружения, военной и специальной техники с использованием ядерных оружейных технологий, являющиеся федеральными нормами и правилами в области безопасности ядерного оружия и ядерных энергетических установок военного назначения, разрабатываемыми в порядке, установленном Правительством Российской Федерации;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924846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Нормативные правовые акты Государственной корпорации по атомной энергии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типовые формы документов (формы документов), используемые Корпорацией при осуществлении лицензионного контроля деятельности организаций по использованию ядерных материалов и радиоактивных веществ при проведении работ по использованию атомной энергии в оборонных целях, включая разработку, изготовление, испытание, транспортирование (перевозку), эксплуатацию, хранение, ликвидацию и утилизацию ядерного оружия и ядерных энергетических установок военного назначения, за исключением деятельности воинских частей и организаций Министерства обороны Российской Федерации в этой области.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825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и развития атомного права. Атомное право – фундамент атомной отрасли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Атомное право (также используется термин ядерное право) регулирует отношения, возникающие в сфере использования атомной энергии, включая в том числе по добыче урана, обогащению урана, производству ядерного топлива, поставке, транспортировке, хранению, захоронению объектов использования атомной энергии,  проектированию, строительству атомных электростанций, производству энергии на атомных электростанциях, производству ядерного и энергетического машиностроения.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Ядерное право составляет фундамент всей ядерной отрасли, обеспечивая мирное использование ядерных технологий на благо человечества в условиях ядерной и физической безопасности. Международно-правовые документы, стандарты и нормы в совокупности образуют базу, на которой работают те, кто эксплуатирует атомные электростанции, перевозит радиоактивные материалы для лечения рака или проводит лабораторные эксперименты, разрабатывая комплекты для диагностики COVID-19. «Сегодня перед человечеством продолжают стоять и, по всей видимости, сохранятся в будущем серьезные проблемы, включая продовольственную безопасность, здравоохранение и управление водными ресурсами, а также потребность в более чистой и безопасной окружающей среде, — отмечает Генеральный директор МАГАТЭ Рафаэль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Мариано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Гросси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1600" dirty="0">
                <a:hlinkClick r:id="rId2"/>
              </a:rPr>
              <a:t>https://www.iaea.org/ru/newscenter/news/magate-publikuet-besplatnuyu-elektronnuyu-knigu-posvyashchennuyu-voprosam-yadernogo-prava</a:t>
            </a:r>
            <a:r>
              <a:rPr lang="ru-RU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935806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Нормативные правовые акты Государственной корпорации по атомной энергии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/>
                <a:cs typeface="Times New Roman"/>
              </a:rPr>
              <a:t>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Корпорация вправе вносить в установленном порядке Президенту Российской Федерации и в Правительство Российской Федерации проекты федеральных законов, иных нормативных правовых актов Российской Федерации, а также других документов по вопросам, относящимся к установленной сфере деятельности. </a:t>
            </a:r>
          </a:p>
          <a:p>
            <a:pPr algn="just"/>
            <a:r>
              <a:rPr lang="ru-RU" sz="1800" dirty="0">
                <a:latin typeface="Times New Roman"/>
                <a:cs typeface="Times New Roman"/>
              </a:rPr>
              <a:t>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Нормативные правовые акты Корпорации в установленной сфере деятельности издаются в форме приказов, положений и инструкций, обязательных для федеральных органов государственной власти, органов государственной власти субъектов Российской Федерации, органов местного самоуправления муниципальных образований, юридических и физических лиц.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/>
                <a:cs typeface="Times New Roman"/>
              </a:rPr>
              <a:t>►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акты Корпорации подлежат регистрации и опубликованию в порядке, установленном для государственной регистрации и опубликования нормативных правовых актов федеральных органов исполнительной власти. 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67943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Обычаи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Обычаи также являются источников атомного права.</a:t>
            </a:r>
          </a:p>
          <a:p>
            <a:pPr algn="just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на применение обычаев есть и в международных договорах о сотрудничестве в области использования атомной энергии.</a:t>
            </a:r>
          </a:p>
          <a:p>
            <a:pPr algn="just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"Соглашение между Правительством Российской Федерации и Правительством Венгрии о сотрудничестве в области использования атомной энергии в мирных целях« (Заключено в г. Москве 14.01.2014).</a:t>
            </a:r>
          </a:p>
          <a:p>
            <a:pPr algn="just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данным соглашением Стороны осуществляют сотрудничество в замещении и увеличении мощности атомной электростанции "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Пакш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на территории Венгрии</a:t>
            </a:r>
            <a:b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пункту 4. Соглашения Российская уполномоченная организация предоставляет необходимые гарантии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обычаям делового оборота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договоров о реализации.</a:t>
            </a:r>
            <a:b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126637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2.Источники атомного права. Акты высших судебных инстанций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Конституционного Суда РФ от 01.07.2014 N 20-П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 делу о проверке конституционности абзаца первого пункта 2 Постановления Верховного Совета Российской Федерации "О распространении действия Закона РСФСР "О социальной защите граждан, подвергшихся воздействию радиации вследствие катастрофы на Чернобыльской АЭС" на граждан из подразделений особого риска" в связи с жалобой гражданина В.Ф. Лякина»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Конституционного Суда РФ от 11.03.1996 N 7-П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 делу о проверке конституционности пункта 3 статьи 1 Закона Российской Федерации от 20 мая 1993 года "О социальной защите граждан, подвергшихся воздействию радиации вследствие аварии в 1957 году на производственном объединении "Маяк" и сбросов радиоактивных отходов в реку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в связи с жалобой гражданина В.С. Корнилова» </a:t>
            </a:r>
          </a:p>
          <a:p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183178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Правовой режим объектов использования атомной энергии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объектов  использования атомной энергии и их краткие определения закреплены в статье 3 Федерального закона от 21.11.1995 № 170-ФЗ «Об использовании атомной энергии». В данной статье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разделены по категориям среди которых </a:t>
            </a:r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указаны в том числе: ядерное топливо, ядерные материалы, радиоактивные вещества,</a:t>
            </a:r>
            <a:b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отработавшее ядерное топливо, ядерные установки, радиационные источники, пункты хранения ядерных материалов и радиоактивных веществ, пункты хранения, хранилища радиоактивных отходов, радиоактивные отходы.</a:t>
            </a:r>
            <a:b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представлены в кратком виде, приведем некоторые примеры:</a:t>
            </a:r>
          </a:p>
          <a:p>
            <a:pPr algn="just"/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ядерное топливо - ядерный материал, предназначенный для получения тепловой энергии и (или) потоков излучения в ядерной установке за счет осуществления контролируемой ядерной реакции деления;</a:t>
            </a:r>
            <a:b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отработавшее ядерное топливо - ядерное топливо, облученное в активной зоне реактора и окончательно удаленное из нее.</a:t>
            </a:r>
            <a:br>
              <a:rPr lang="ru-RU" sz="8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991712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4E9846-41D1-E2E4-BD02-883CA524888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Правовой режим объектов использования атомной энергии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FB1E27-ADA4-A512-0E41-65A4A01881AE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endParaRPr lang="ru-RU" sz="3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 ядерными установками понимаются  сооружения и комплексы с ядерными реакторами, в том числе атомные станции, суда и другие плавсредства, космические и летательные аппараты, другие транспортные и транспортабельные средства; сооружения и комплексы с промышленными, экспериментальными и исследовательскими ядерными реакторами, критическими и подкритическими ядерными стендами; сооружения, комплексы, полигоны, установки и устройства с ядерными зарядами для использования в мирных целях; другие содержащие ядерные материалы сооружения, комплексы, установки для производства, использования, переработки, транспортирования ядерного топлива и ядерных материалов.</a:t>
            </a:r>
            <a:br>
              <a:rPr lang="ru-RU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55064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6CFB04-4280-C1EF-9E58-9DCE1477A82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Правовой режим объектов использования атомной энергии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575E8C-163F-256A-6CB5-03A13B52807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Отнесение указанных в статье 3 ФЗ «Об использовани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атомной энергии»</a:t>
            </a: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объектов к перечисленным категориям, состав и границы указанных объектов определяются в зависимости от категории объекта организациями, осуществляющими деятельность в области использования атомной энергии, в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</a:t>
            </a: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установленном Правительством Российской Федерации.</a:t>
            </a:r>
            <a:b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об отнесении объектов использования атомной энергии к отдельным категориям и определении состава и границ таких объектов утверждено Постановлением Правительства Российской Федерации от 30.12.2012 N 1494.</a:t>
            </a:r>
            <a:endParaRPr lang="ru-RU" sz="2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304092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995D76-0E83-70DD-34CA-99FC9A1B6FF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Правовой режим объектов использования атомной энергии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03072E-AFB4-F4E1-D3F1-23BC9986875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9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ФЗ «Об использовании атомной энергии» устанавливает требования к </a:t>
            </a:r>
            <a:r>
              <a:rPr lang="ru-RU" sz="9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содержанию правового режима на протяжении всего жизненного цикла объекта использования атомной энергии.</a:t>
            </a:r>
          </a:p>
          <a:p>
            <a:pPr algn="just"/>
            <a:r>
              <a:rPr lang="ru-RU" sz="9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 полным жизненным циклом объекта использования атомной энергии в зависимости от категории объекта применения понимаются размещение, проектирование (включая изыскания), конструирование, производство, сооружение или строительство (включая монтаж, наладку, ввод в эксплуатацию), эксплуатация, реконструкция, капитальный ремонт, вывод из эксплуатации (закрытие), транспортирование (перевозка), обращение, хранение, захоронение и утилизация объектов использования атомной энергии.</a:t>
            </a:r>
            <a:br>
              <a:rPr lang="ru-RU" sz="9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9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131435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11EBAB-E8F6-BA50-ADF5-87F3AF2C890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Правовой режим объектов использования атомной энергии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06A2B2-3AAB-7459-41A4-59AA7F7C827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содержания правового режима объектов использования атомной энергии закреплены также в международных договорах, как многосторонних, так и двусторонних.</a:t>
            </a:r>
          </a:p>
          <a:p>
            <a:pPr marL="0" algn="just">
              <a:lnSpc>
                <a:spcPts val="144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Конвенция о физической защите ядерного материала содержит требования об особенностях правового режима ядерного материала как объекта отношений по 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международной</a:t>
            </a:r>
            <a:b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перевозке. Приложения Конвенции содержат:</a:t>
            </a:r>
          </a:p>
          <a:p>
            <a:pPr marL="0" algn="just">
              <a:lnSpc>
                <a:spcPts val="1440"/>
              </a:lnSpc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ts val="1440"/>
              </a:lnSpc>
            </a:pPr>
            <a:r>
              <a:rPr lang="ru-RU" sz="2000" dirty="0">
                <a:latin typeface="Times New Roman"/>
                <a:cs typeface="Times New Roman"/>
              </a:rPr>
              <a:t>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Классификацию ядерного материала (Приложение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0" algn="just">
              <a:lnSpc>
                <a:spcPts val="1440"/>
              </a:lnSpc>
            </a:pPr>
            <a:r>
              <a:rPr lang="ru-RU" sz="2000" b="0" dirty="0">
                <a:effectLst/>
                <a:latin typeface="Times New Roman"/>
                <a:cs typeface="Times New Roman"/>
              </a:rPr>
              <a:t>►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физической защиты ядерного материала в процессе хранения, связанного с международной перевозкой ядерного материала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(Приложение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algn="just">
              <a:lnSpc>
                <a:spcPts val="1440"/>
              </a:lnSpc>
            </a:pPr>
            <a:b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b="0" dirty="0">
                <a:effectLst/>
                <a:latin typeface="Times New Roman"/>
                <a:cs typeface="Times New Roman"/>
              </a:rPr>
              <a:t>►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физической защиты ядерного материала во время международной перевозки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(Приложение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</a:pPr>
            <a:b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02082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CA60EF-2268-01EE-93CF-F1EC338FAAB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Правовой режим объектов использования атомной энергии. АЭС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0D3021-80DF-6566-7858-B6E5CDDF777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важнейших объектов использования атомной энергии являются атомные станции. Правовое регулирование на национальном и международном уровне содержат требования к правовому режиму атомных станций на протяжении всего жизненного цикла.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Концерн «Росэнергоатом», входящий в Электроэнергетический дивизион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является крупнейшей генерирующей компанией в России и 2-й в мире по объему атомных генерирующих мощностей, уступая лишь французской EDF. В общей сложности на 11 АЭС России эксплуатируются 35 энергоблоков </a:t>
            </a:r>
          </a:p>
          <a:p>
            <a:pPr algn="just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https://www.rosatom.ru/production/generation/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осуществляет масштабную программу сооружения АЭС как в Российской Федерации, так и за рубежом. В настоящее время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сооружает в России 3 новых энергоблока. Портфель зарубежных заказов включает 39 блоков (включая шесть блоков малой мощности) в 10 странах на разных стадиях реализации.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https://www.rosatom.ru/production/design/stroyashchiesya-aes/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091811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Правовой режим объектов использования атомной энергии. АЭС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режима атомных электростанций (как и некоторых иных объектов использования томной энергии) еще на стадии проектирования предусмотрен специальным атомным законодательством, градостроительным законодательством и т.д.</a:t>
            </a:r>
          </a:p>
          <a:p>
            <a:pPr algn="just"/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в статье  30 ФЗ «Об использовании атомной энергии» закреплены основные требования к безопасности намечаемых к размещению и сооружению ядерных установок, радиационных источников и пунктов хранения. Статьей  31 ФЗ «Об использовании атомной энергии» предусматривается установление санитарно-защитной зоны, зоны наблюдения и зоны безопасности с особым правовым режимом.</a:t>
            </a:r>
            <a:b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Распоряжением Правительства РФ от 04.05.2017 N 862-р утвержден перечень объектов использования атомной энергии, в целях повышения уровня антитеррористической защищенности которых устанавливается зона безопасности с особым правовым режимом. </a:t>
            </a:r>
          </a:p>
          <a:p>
            <a:pPr algn="just"/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ru-RU" sz="2000" b="1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41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Использование атомной энергии в военных и мирных целях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формирования атомного права связана с использованием атомной энергии в военных и мирных целях. Начало использования атомной энергии связано с военными целями – с создания ядерного оружия. Немного позже началось использование атомной энергии в мирных целях .</a:t>
            </a:r>
          </a:p>
        </p:txBody>
      </p:sp>
    </p:spTree>
    <p:extLst>
      <p:ext uri="{BB962C8B-B14F-4D97-AF65-F5344CB8AC3E}">
        <p14:creationId xmlns:p14="http://schemas.microsoft.com/office/powerpoint/2010/main" val="279883981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Правовой режим объектов использования атомной энергии. Право собственности.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Указом  Президента РФ от 27.04.2007 N 556 (ред. от 05.01.2024) "О реструктуризации атомного энергопромышленного комплекса Российской Федерации" утверждены в том числе: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перечень ядерных материалов, которые могут находиться исключительно в федеральной собственности, согласно приложению N 1;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перечень организаций ядерного оружейного комплекса Российской Федерации, находящихся в ведении Федерального агентства по атомной энергии, приватизация которых запрещена, согласно приложению N 2;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перечень российских юридических лиц, в собственности которых могут находиться ядерные материалы (за исключением ядерных материалов, которые могут находиться исключительно в федеральной собственности), согласно приложению N 3;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российских юридических лиц, в собственности которых могут находиться ядерные установки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согласно приложению N 4. </a:t>
            </a:r>
          </a:p>
          <a:p>
            <a:pPr algn="just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558618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Правовой режим объектов использования атомной энергии. Атомные ледоколы и 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иные плавсредства с ядерными установками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fontAlgn="base">
              <a:lnSpc>
                <a:spcPts val="2025"/>
              </a:lnSpc>
            </a:pP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Россия — единственная страна, обладающая флотом атомных ледоколов. После Великой Отечественной войны на Северный морской путь вышли ледоколы нового типа – атомные. Благодаря их появлению стало возможным полномасштабное освоение Арктики. Атомные ледоколы могли работать без дозаправки чуть более пяти лет. Первый корабль подобного типа построили в 1959 году .</a:t>
            </a:r>
          </a:p>
          <a:p>
            <a:pPr algn="just"/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данным ФГУП «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Атомфлот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 В настоящее время в состав 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действующего флота 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входят: два атомных ледокола с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двухреакторной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ядерной энергетической установкой мощностью 75 тысяч лошадиных сил. Это атомоходы «Ямал», «50 лет Победы»; два ледокола – «Таймыр» и «Вайгач» – с однореакторной установкой мощностью 50 тысяч лошадиных сил; 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универсальные атомные ледоколы проекта 22220 «Арктика», «Сибирь» и «Урал»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, 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атомный лихтеровоз-контейнеровоз «Севморпуть»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состав флота 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атомного технологического обслуживания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входят две плавучие технические базы – «Имандра» и «Лотта»,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спецтанкер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«Серебрянка» для жидких радиоактивных отходов, многофункциональный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контейнеровоз«Россита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https://www.rosatomflot.ru/o-predpriyatii/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74068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Правовой режим объектов использования атомной энергии. Атомные ледоколы и иные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плавсредства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ядерными установками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Арктический ледокольный флот, выполняющий задачи обеспечения безопасного мореплавания судов в акватории Северного морского пути, является основой надежного функционирования морской составляющей транспортной системы Арктической зоны Российской Федерации. Арктический ледокольный флот также выполняет проводку судов, решающих задачи Министерства обороны Российской Федерации, научно-исследовательских экспедиций (в том числе направленных на подтверждение внешних границ континентального шельфа Российской Федерации и исследование лицензионных участков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нефтегазодобычи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северного завоза, транзитного плавания по Северному морскому пути.</a:t>
            </a:r>
            <a:b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362887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A33B0-A4B2-08EE-7264-941AAF39C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4384"/>
            <a:ext cx="8229600" cy="1143000"/>
          </a:xfr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Правовой режим объектов использования атомной энергии. Атомные ледоколы</a:t>
            </a:r>
            <a:r>
              <a:rPr lang="ru-RU" sz="2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иные плавсредства с ядерными установками</a:t>
            </a:r>
            <a:endParaRPr lang="ru-RU" sz="2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D73186-3534-25A2-C858-FBBFCBC28A1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114300" lvl="1" indent="0" algn="just">
              <a:lnSpc>
                <a:spcPct val="120000"/>
              </a:lnSpc>
              <a:buNone/>
            </a:pPr>
            <a:r>
              <a:rPr lang="ru-RU" sz="7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режима атомных ледоколов как объектов отношений по строительству и эксплуатации закреплены в </a:t>
            </a:r>
            <a:r>
              <a:rPr lang="ru-RU" sz="6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Главе </a:t>
            </a:r>
            <a:r>
              <a:rPr lang="en-US" sz="6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ru-RU" sz="6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Федерального закон от 21.11.1995 N 170-ФЗ (ред. от 26.12.2024) «Об использовании атомной энергии»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проектировании, строительстве, эксплуатации и выводе из эксплуатации судов и иных плавсредств с ядерными установками и радиационными источниками должны соблюдаться требования норм и правил в области использования атомной энергии, документов по стандартизации, принятых в соответствии с законодательством Российской Федерации о стандартизации, правил Морского регистра, природоохранного и иного законодательства Российской Федерации.</a:t>
            </a:r>
          </a:p>
          <a:p>
            <a:pPr marL="114300" lvl="1" indent="0" algn="just">
              <a:lnSpc>
                <a:spcPct val="120000"/>
              </a:lnSpc>
              <a:buNone/>
            </a:pP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Перечень портов Российской Федерации, в которые разрешаются заходы судов и иных плавсредств с ядерными установками и радиационными источниками, в том числе и терпящих бедствие, определяется Правительством Российской Федерации.</a:t>
            </a:r>
            <a:b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Порядок захода в порты Российской Федерации судов и иных плавсредств с ядерными установками и радиационными источниками определяется нормативными правовыми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актами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правилами, согласованными с органами государственного регулирования безопасности. </a:t>
            </a:r>
          </a:p>
          <a:p>
            <a:pPr marL="0" indent="0" algn="just">
              <a:lnSpc>
                <a:spcPct val="130000"/>
              </a:lnSpc>
              <a:buNone/>
            </a:pPr>
            <a:endParaRPr lang="ru-RU" sz="6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30000"/>
              </a:lnSpc>
              <a:buNone/>
            </a:pPr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30000"/>
              </a:lnSpc>
              <a:buNone/>
            </a:pPr>
            <a:br>
              <a:rPr lang="en-US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30000"/>
              </a:lnSpc>
            </a:pPr>
            <a:endParaRPr lang="ru-RU" sz="1800" b="1" dirty="0">
              <a:effectLst/>
              <a:latin typeface="Arial" panose="020B0604020202020204" pitchFamily="34" charset="0"/>
            </a:endParaRPr>
          </a:p>
          <a:p>
            <a:pPr marL="0" marR="0">
              <a:lnSpc>
                <a:spcPts val="1440"/>
              </a:lnSpc>
            </a:pPr>
            <a:r>
              <a:rPr lang="ru-RU" dirty="0">
                <a:effectLst/>
              </a:rPr>
              <a:t> 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890387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0E6A0D-B066-92DD-D048-4C0D016564E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Правовой режим объектов использования атомной энергии. Атомные ледоколы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ru-RU" sz="2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иные плавсредства с ядерными установками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AD961-5547-ECA9-68F6-DA80CFE134FC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Суда и иные плавсредства с ядерными установками и радиационными источниками, терпящие бедствие, могут заходить в порты Российской Федерации только в случае предварительного уведомления соответствующей администрации порта и органов местного самоуправления.</a:t>
            </a:r>
            <a:b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3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Сброс ядерных материалов и радиоактивных веществ в воды океанов, морей, других водных объектов с судов и иных плавсредств с ядерными установками и радиационными источниками в количествах, превышающих пределы, установленные нормами и правилами в области использования атомной энергии, не допускается. При проведении ремонтных работ на указанных судах и плавсредствах, а также после остановки ядерных установок и радиационных источников и до вывода их из эксплуатации должны быть предусмотрены меры по предотвращению радиоактивного загрязнения морской и иной водной среды.</a:t>
            </a:r>
            <a:br>
              <a:rPr lang="ru-RU" sz="23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3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084375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F2623C-A1CC-6EC3-9466-5DC6D16B515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Правовой режим объектов использования атомной энергии. Атомные ледоколы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ru-RU" sz="2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иные плавсредства с ядерными установками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656DE2-04D8-4106-44E7-3D2DE7F0355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6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о плавании в акватории Северного морского пути </a:t>
            </a:r>
            <a:r>
              <a:rPr lang="ru-RU" sz="6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закреплены в статья 5.1. Кодекса торгового мореплавания Российской Федерации.</a:t>
            </a:r>
          </a:p>
          <a:p>
            <a:pPr algn="just"/>
            <a:r>
              <a:rPr lang="ru-RU" sz="6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ядерным судам, за исключением военных кораблей, закреплены также в Международной  конвенции по охране человеческой жизни на море 1974 года" (СОЛАС/SOLAS).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 содержит краткое определение ядерного судна, под которым понимается 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судно, оборудованное ядерной силовой установкой. Глава </a:t>
            </a:r>
            <a:r>
              <a:rPr lang="en-US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XIII </a:t>
            </a: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посвящена правовому режиму ядерных судов. </a:t>
            </a:r>
          </a:p>
          <a:p>
            <a:pPr algn="just"/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Проект, конструкция, нормы контроля при изготовлении и монтаже реакторной установки отвечают требованиям и подлежат одобрению Администрацией. Они учитывают в отношении освидетельствований те ограничения, которые вызываются присутствием радиации</a:t>
            </a:r>
            <a:b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 Администрацией в СОЛАС понимается Правительство Государства, под флагом которого судно имеет право плавания.</a:t>
            </a:r>
            <a:b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Срок действия Свидетельства о безопасности ядерного пассажирского судна и </a:t>
            </a: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Свидетельства о безопасности ядерного грузового судна не может превышать 12 </a:t>
            </a:r>
          </a:p>
          <a:p>
            <a:pPr marL="0" marR="0" algn="just">
              <a:lnSpc>
                <a:spcPts val="1440"/>
              </a:lnSpc>
              <a:spcBef>
                <a:spcPts val="840"/>
              </a:spcBef>
            </a:pPr>
            <a: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месяцев.</a:t>
            </a:r>
            <a:b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br>
              <a:rPr lang="ru-RU" sz="6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br>
              <a:rPr lang="ru-RU" sz="6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ru-RU" sz="1100" b="0" dirty="0">
                <a:effectLst/>
              </a:rPr>
            </a:br>
            <a:endParaRPr lang="ru-RU" sz="1100" b="0" dirty="0">
              <a:effectLst/>
            </a:endParaRPr>
          </a:p>
          <a:p>
            <a:br>
              <a:rPr lang="ru-RU" sz="1800" b="1" dirty="0">
                <a:effectLst/>
                <a:latin typeface="Arial" panose="020B0604020202020204" pitchFamily="34" charset="0"/>
              </a:rPr>
            </a:br>
            <a:endParaRPr lang="ru-RU" b="0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165462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 Правовое положение компаний атомной отрасли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Ключевая роль среди компаний  атомной отрасли принадлежит Государственной корпорации по атомной энергии «</a:t>
            </a:r>
            <a:r>
              <a:rPr lang="ru-RU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ГК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установлено специальным федеральным законом - Федеральным законом от 01.12.2007 N 317-ФЗ (ред. от 08.07.2024) «О Государственной корпорации по атомной энергии "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Корпорация создана  и действует в целях: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проведения государственной политики, 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осуществления нормативно-правового регулирования, 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государственных услуг и управления государственным имуществом в области использования атомной энергии, 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и безопасного функционирования организаций атомного энергопромышленного и ядерного оружейного комплексов Российской Федерации, организаций, осуществляющих эксплуатацию судов атомного ледокольного флота (судов атомного технологического обслуживания, а также судов с ядерными энергетическими установками - атомных ледоколов и транспортных судов), судов гидрографического обеспечения, иных плавучих сооружений,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обеспечения ядерной и радиационной безопасности, 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нераспространения ядерных материалов и технологий, 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атомной науки, техники и профессионального образования, 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осуществления международного сотрудничества в этой области.</a:t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255692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 Правовое положение компаний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Корпорации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направлена на создание условий и механизмов обеспечения безопасности при использовании атомной энергии,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единства управления организациями атомного энергопромышленного и ядерного оружейного комплексов Российской Федерации, организациями, функционирующими в сферах обеспечения ядерной и радиационной безопасности, атомной науки и техники, подготовки кадров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проведение государственной политики в области развития атомной отрасли, выполнение заданий государственной программы вооружения и государственного оборонного заказа.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информацией о деятельности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ознакомиться на сайте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https://www.rosatom.ru/about/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332228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 Правовое положение компаний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algn="just"/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компаний атомной отрасли установлены также Федеральным законом «Об использовании атомной энергии» -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VII, посвящена правовому положению организаций, осуществляющих деятельность в области использования атомной энергии.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Установленные особенности детализируются на уровне подзаконных нормативных правовых актов.</a:t>
            </a:r>
          </a:p>
          <a:p>
            <a:pPr algn="just"/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Главе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установлены требования к правовому положению эксплуатирующей организации, организаций, выполняющих работы и предоставляющих услуги для эксплуатирующей организации, организациям научно-технической поддержки уполномоченного органа государственного регулирования безопасности</a:t>
            </a:r>
            <a:br>
              <a:rPr lang="ru-RU" sz="2400" dirty="0"/>
            </a:br>
            <a:endParaRPr lang="ru-RU" sz="2400" dirty="0"/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08148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 Правовое положение компаний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компаний атомной отрасли установлены также Федеральным законом  от 05.02.2007 N 13-ФЗ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03.07.2016) «Об особенностях управления и распоряжения имуществом и акциями организаций, осуществляющих деятельность в области использования атомной энергии, и о внесении изменений в отдельные законодательные акты Российской Федерации»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4740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Использование атомной энергии в военных и мирных целях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Первые исследования по освоению атомной энергии начались еще в предвоенные годы в Германии, Англии и СССР, но в дальнейшем с наибольшим размахом и целенаправленностью они продолжались в США, где к исследованиям были привлечены крупнейшие ученые Европы, эмигрировавшие в Америку из оккупированных Германией стран.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https://ria.ru/20200716/1574321143.html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573934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 Правовое положение компаний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более глубокого изучения особенностей правового положения компаний атомной отрасли можно использовать условные классификации компании.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Условные классификации компаний атомной отрасли: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в зависимости от вида деятельности;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в зависимости от территории деятельности;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в зависимости от состояния товарного рынка;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в зависимости от участия государства в качестве учредителя;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 в зависимости от наличия  иностранного участника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</a:p>
        </p:txBody>
      </p:sp>
    </p:spTree>
    <p:extLst>
      <p:ext uri="{BB962C8B-B14F-4D97-AF65-F5344CB8AC3E}">
        <p14:creationId xmlns:p14="http://schemas.microsoft.com/office/powerpoint/2010/main" val="222431349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 Правовое положение компаний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Приведем примеры: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по функциональному назначению – по видам деятельности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АО «Концерн Росэнергоатом» 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(входит в Электроэнергетический дивизион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 является одним из крупнейших предприятий электроэнергетической отрасли, выполняющим функции эксплуатирующей организации (оператора) атомных станций.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видом деятельности АО «Концерн Росэнергоатом» является производство электрической и тепловой энергии атомными станциями и выполнение функций эксплуатирующей организации ядерных установок (атомных станций), радиационных источников, пунктов хранения ядерных материалов и радиоактивных веществ в порядке, установленном законодательством Российской Федерации.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АО «Концерн Росэнергоатом» на правах филиалов входят 11 действующих атомных станций, включая плавучую атомную теплоэлектростанцию (ПАТЭС), а также Научно-технический центр по аварийно-техническим работам на АЭС, Проектно-конструкторский и Технологический филиалы.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https://www.rosenergoatom.ru/about/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74249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 Правовое положение компаний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АО «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Атомэнергопром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(полное название — акционерное общество «Атомный энергопромышленный комплекс») — интегрированная компания, консолидирующая гражданские активы российской атомной отрасли. 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Атомэнергопром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полный цикл производства в сфере ядерной энергетики, от добычи урана до строительства АЭС и выработки электроэнергии, уделяя приоритетное внимание повышению качества выпускаемой продукции, внедрению инновационных технологий и экологическому менеджменту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Компания объединила многие ведущие предприятия отрасли, имеющей более чем 75-летнюю историю. Она вобрала в себя уникальный опыт, накопленный по всему спектру технологий ядерно-топливного цикла и строительства АЭС. Этот огромный опыт — основа лидерства на мировом рынке ядерных технологий.</a:t>
            </a:r>
          </a:p>
          <a:p>
            <a:pPr algn="just"/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Атомэнергопром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занимает I место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строительству АЭС за рубежом.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 может быть примером и для компаний осуществляющих деятельность как на территории Российской Федерации так и за рубежом.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57101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 Правовое положение компаний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Инжиниринговый дивизион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объединяет ведущие компании атомной отрасли: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акционерное общество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Атомстройэкспорт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(Москва, Нижний Новгород, филиалы в России и за рубежом), Объединенный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проектный институт – АО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Атомэнергопроект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(Московский, Санкт-Петербургский, Нижегородский филиалы – проектные институты, филиалы в России и за рубежом, изыскательские филиалы) и дочерние строительные организации.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Инжиниринговый дивизион занимает первое место в мире по портфелю заказов и количеству одновременно сооружаемых АЭС в разных странах мира.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80% выручки дивизиона составляют зарубежные проекты.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Инжиниринговый дивизион реализует проекты по сооружению АЭС в России и других странах, оказывает полный спектр услуг EPC, EP, EPC(M), включая управление проектом и проектирование, развивает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 технологии для управления сложными инженерными объектами.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https://www.ase-ec.ru/about/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809832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 Правовое положение компаний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АО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Всерегиональное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объединение «Изотоп»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(основано в 1958 г.) —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поставщик изотопной продукции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на международный рынок и ключевой поставщик данной продукции на внутренний рынок.  В 2015 г. распоряжением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АО «В/О «Изотоп» определено уполномоченной организацией в области оборота и продвижения продукции изотопного комплекса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на зарубежном рынке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http://www.isotop.ru/about/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4774225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 Правовое положение компаний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приведем пример субъекта естественной монополии.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Согласно статье  4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17.08.1995 N 147-ФЗ (ред. от 08.08.2024) «О естественных монополиях»  к 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ферам  деятельности субъектов естественных монополий отнесено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захоронение радиоактивных отходов.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ФГУП «НО РАО» - Национальный оператор по захоронению радиоактивных отходов осуществляет данный вид монопольной  деятельности. В соответствии со статьей 20 Федерального закона от 11 июля 2011 года № 190-ФЗ «Об обращении с радиоактивными отходами» ФГУП «НО РАО» осуществляет прием радиоактивных отходов на захоронение от организаций в соответствии с тарифами на захоронение радиоактивных отходов, установленных федеральным органом исполнительной власти, уполномоченным на установление таких тарифов.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https://www.norao.ru/about/activities/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032646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 Правовое положение компаний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ФГУП «НО РАО» также можно привести и как пример предприятия с участием государства.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Компании атомной отрасли представлены юридическими лицами различной организационно-правовой формы как с участием государства так и без участия государства.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Еще примеры юридических лиц  с государственным : </a:t>
            </a:r>
            <a:r>
              <a:rPr lang="ru-RU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ФГУП «</a:t>
            </a:r>
            <a:r>
              <a:rPr lang="ru-RU" sz="2400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Атомфлот</a:t>
            </a:r>
            <a:r>
              <a:rPr lang="ru-RU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ФГУП «ВНИИА» и т.д.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примеры юридических лиц без государственного участия: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Акционерное общество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Инфраструктурные решения», АО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Технологии здоровья» и т.д.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cap="all" dirty="0"/>
          </a:p>
          <a:p>
            <a:endParaRPr lang="ru-RU" b="1" cap="all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589576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 Правовое положение компаний атомной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Компании атомной отрасли с иностранными участниками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зарубежную деятельность в сфере атомной энергетики осуществляют компании и организации, входящие в структуру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Атомстройэкспорт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Русатом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оверсиз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Русатом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интернешнл", 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Русатом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международная сеть" и другие).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https://tass.ru/info/18916163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Акционерное общество АККУЮ НУКЛЕАР учреждено российской стороной на территории Турецкой Республики 13 декабря 2010 г.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Задачей компании является реализация проекта по строительству АЭС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Аккую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 — крупнейшего проекта в истории российско-турецкого сотрудничества, который открывает новые перспективы для взаимодействия двух стран и предоставляет возможности обмена опытом и технологиями.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2017 году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приняла решение ввести в проект консорциум турецких компаний, в который вошли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Дженгиз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Холдинг»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Cengiz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Holding A.Ş.),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АО «Колин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Иншаат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İnşaat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Turizm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Ticaret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Ş.)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АО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Кальон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Иншаат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Kalyon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İnşaat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Ticaret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A.Ş.).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Консорциум приобрёл 49% акций АО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Аккую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Нуклеар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https://akkuyu.com/ru/news/turetskie-kompanii-vkhodyat-v-sostav-aktsionerov-ao-akkuyu-nuklear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9056482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4.Правовое положение компаний атомной отрасли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отметить, что помимо ключевой компании атомной отрасли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правовое положение которой установлено на уровне отдельного Федерального закона, компании атомной отрасли имеют особенности правового положения, установленные на уровне федеральных законов, подзаконных нормативных правовых актов, международных договоров.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 особенности касаются в том числе: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порядка создания;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требований к лицензированию определенных видов деятельности;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корпоративного управления;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закупочной деятельности;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порядка распоряжения имуществом;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ответственности.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400715259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5. Договорное регулирование отношений в сфере использования атомной энергии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договорного регулирования  в области использования атомной энергии установлены на уровне национального законодательства, международных договоров 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согласно ФЗ «Об использовании атомной энергии» :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►Сделки российских юридических лиц по передаче права собственности на ядерные материалы иностранному государству или иностранному юридическому лицу совершаются по согласованию с уполномоченным Правительством Российской Федерации федеральным органом исполнительной власти в порядке и на условиях, которые установлены Правительством Российской Федерации.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 условиях совершения сделок по передаче права собственности на ядерные материалы иностранному государству или иностранному юридическому лицу утверждены Постановлением Правительства РФ от 31.10.2007 N 724 (ред. от 28.02.2009).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825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История формирования атомного права. Использование атомной энергии в военных и мирных целях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июля 1942 г., «учитывая важность развития работ по реактивной технике для обороны страны», был образован Государственный институт реактивной техники при СНК СССР (№ 2046сс). 28 сентября 1942 г. Государственный комитет обороны СССР издал распоряжение № 2352сс «Об организации работ по урану», ставшее отправной точкой истории советского атомного проекта.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версия этого текста находится на странице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https://archives.gov.ru/press/25-08-2022-popolnenie-kompleksa-ocifrovannyh-arhivnyh-dokumentov.shtml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79047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5. Договорное регулирование отношений в сфере использования атомной энергии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►Сделки по передаче ядерных материалов, ядерных установок в собственность российских юридических лиц, не включенных в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перечни, предусмотренные частями третьей и пятой  статьи 5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«Об использовании атомной энергии» , а также сделки по передаче права собственности на ядерные материалы иностранному государству или иностранному юридическому лицу, которые совершены российскими юридическими лицами с нарушением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части девятой статьи 5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«Об использовании атомной энергии», ничтожны. </a:t>
            </a:r>
          </a:p>
          <a:p>
            <a:pPr algn="just"/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>
                <a:latin typeface="Times New Roman"/>
                <a:cs typeface="Times New Roman"/>
              </a:rPr>
              <a:t>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с ядерными материалами, находящимися в федеральной собственности, собственности иностранных государств, российских юридических лиц, иностранных юридических лиц, и эксплуатацию ядерных установок и пунктов хранения, находящихся в федеральной собственности, собственности российских юридических лиц,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осуществляют российские организации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имеющие соответствующие разрешения (лицензии) на право ведения работ в области использования атомной энергии.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416908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5. Договорное регулирование отношений в сфере использования атомной энергии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с радиоактивными веществами и эксплуатацию радиационных источников, которые находятся в федеральной собственности, собственности субъектов Российской Федерации, муниципальной собственности, собственности юридических лиц, осуществляют организации, имеющие соответствующие разрешения (лицензии) на право ведения работ в области использования атомной энергии или зарегистрированные в порядке и случаях, предусмотренных статьей 36.1 ФЗ Об использовании атомной энергии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770419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5. Договорное регулирование отношений в сфере использования атомной энергии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Собственники ядерных установок, радиационных источников, пунктов хранения, ядерных материалов, радиоактивных веществ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осуществляют контроль за их сохранностью и надлежащим использованием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настоящим Федеральным законом, другими федеральными законами и иными нормативными правовыми актами Российской Федерации. На указанные в настоящей статье объекты распространяются положения статьи 22 ФЗ Об использовании атомной энергии, согласно которой ядерные материалы, радиоактивные вещества, радиоактивные отходы независимо от формы собственности подлежат государственному учету и контролю в том числе при экспорте и импорте.</a:t>
            </a:r>
            <a:b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86197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5. Договорное регулирование отношений в сфере использования атомной энергии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атомных энергоблоков в России и за рубежом обеспечивает большой объем заказов оборудования и услуг для предприятий машиностроения, строительно-монтажного комплекса, поставщиков техники. Ежегодно предприятия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закупают продукцию на сотни миллиардов рублей.</a:t>
            </a:r>
          </a:p>
          <a:p>
            <a:pPr algn="just"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от поставщиков во многом зависит качество и надежность работы объектов атомной энергетики, поэтому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создана и функционирует отраслевая система закупок. </a:t>
            </a:r>
          </a:p>
          <a:p>
            <a:pPr algn="just"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Большая работа была проведена по разработке единых правил закупок, автоматизации закупочной деятельности для перехода на электронные торги, выстраиванию собственной системы обучения. </a:t>
            </a:r>
          </a:p>
          <a:p>
            <a:pPr algn="just"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созданной системы лежат шесть принципов: соответствие законодательству и базовым принципам организации бизнеса, высокие требования к качеству продукции и оптимальность стоимости, прозрачность деятельности и использование антикоррупционных механизмов. Сегодня свыше 370 организаций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работают по единым правилам - 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Единому отраслевому стандарту закупок (Положение о закупке «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»). 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&lt;div class=&quot;doc www&quot;&gt;&lt;span class=&quot;aligner&quot;&gt;&lt;div class=&quot;icon listDocWWW-16&quot;&gt;&lt;/div&gt;&lt;/span&gt;https://zakupki.rosatom.ru&lt;/div&gt;"/>
              </a:rPr>
              <a:t>https://zakupki.rosatom.ru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424962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6. Досудебное рассмотрение споров в рамках закупочной деятельности.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 algn="just" fontAlgn="base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  6 к Единому отраслевому стандарту закупок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предусматривает систему органов по досудебному урегулированию споров в рамках закупочной деятельности.</a:t>
            </a:r>
          </a:p>
          <a:p>
            <a:pPr marL="457200" lvl="1" indent="0" algn="just" fontAlgn="base">
              <a:buNone/>
            </a:pPr>
            <a:r>
              <a:rPr lang="x-none" sz="2000">
                <a:latin typeface="Times New Roman" panose="02020603050405020304" pitchFamily="18" charset="0"/>
                <a:cs typeface="Times New Roman" panose="02020603050405020304" pitchFamily="18" charset="0"/>
              </a:rPr>
              <a:t>ЦАК и АК (далее вместе именуемые – комитеты) являются постоянно действующими органами в системе внутреннего контроля Корпорации и дивизионов соответственно, созданными с целью обеспечения законности и досудебного урегулирования споров в сфере осуществления закупок продукции: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ЦАК – в отношении споров в сфере осуществления закупок для нужд Корпорации, организаций атомной отрасли;</a:t>
            </a:r>
          </a:p>
          <a:p>
            <a:pPr algn="just"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 – в отношении споров в сфере осуществления закупок для нужд дивизиона.</a:t>
            </a:r>
          </a:p>
          <a:p>
            <a:pPr algn="just" fontAlgn="base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https://zakupki.rosatom.ru/new/?link=rpms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47016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6.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разрешения споров в атомной отрасли Российским арбитражным центром при Российском институте современного арбитража</a:t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Специализированное отделение по разрешению споров в атомной отрасли создано Российским арбитражным центром при Российском институте современного арбитража в ноябре 2017 года.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имеет специальную компетенцию – участие в администрировании споров, возникающих в сфере атомной промышленности и атомной энергетики между ее участниками.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 в рамках отделения разрешаются в соответствии со специальными Правилами.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чтобы рассмотреть спор в специализированном отделении, необходимо, чтобы: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 подпадал под специальную компетенцию отделения;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заключили специальную арбитражную оговорку.</a:t>
            </a:r>
          </a:p>
          <a:p>
            <a:r>
              <a:rPr lang="en-US" dirty="0">
                <a:hlinkClick r:id="rId2"/>
              </a:rPr>
              <a:t>https://centerarbitr.ru/nuclear-division/general-information/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0531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7. Государственное регулирование в области использования атомной энергии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государственном  регулировании в области использования атомной энергии задействованы многие государственные органы, а также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Президента Российской Федерации, Федерального собрания Российской Федерации, Правительства Российской Федерации, Федеральных органов исполнительной власти Полномочия,  органов местного самоуправления  в области использования атомной энергии закреплены в главе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ФЗ Об использовании атомной энергии, иных федеральных законах. Полномочия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госуправления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государственного регулирования и  контроля закреплены в 317-ФЗ и других федеральных законах.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254595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7. Государственное регулирование в области использования атомной энергии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государственного регулирования в области использования атомной энергии очень широкая и охватывает практически все направления деятельности, включая  добычу урана, сооружение ядерных установок,  захоронение радиоактивных отходов, корпоративное регулирование, экспорт ядерных материалов  и т.д.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Важнейшим направлением государственного регулирования является государственное регулирование безопасности при использовании атомной энергии. Государственное регулирование безопасности при использовании атомной энергии предусматривает деятельность соответствующих федеральных органов исполнительной власти и Государственной корпорации по атомной энергии "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направленную на организацию разработки, утверждение и введение в действие норм и правил в области использования атомной энергии, выдачу разрешений (лицензий) на право ведения работ в области использования атомной энергии, осуществление стандартизации в соответствии с законодательством Российской Федерации о стандартизации, аккредитации, оценки соответствия, осуществление надзора за безопасностью, проведение экспертизы и проверок (инспекций), контроля за разработкой и реализацией мероприятий по защите работников объектов использования атомной энергии, населения и охране окружающей среды в случае аварии при использовании атомной энергии.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b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23952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7. Государственное регулирование в области использования атомной энергии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количество уполномоченных органов и организаций наделенных полномочиями в области использования атомной энергии особую актуальность приобретает вопрос о порядке их взаимодействия. Данный аспект также требует нормативного регулирования.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Примером такого нормативного правового акта является Постановление Правительства РФ от 13.07.2016 N 672 (ред. от 29.11.2018) «О межведомственной координации деятельности федеральных органов исполнительной власти, Государственной корпорации по атомной энергии "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и иных государственных корпораций в целях реализации государственной политики Российской Федерации в сфере стандартизации» 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18961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8. Государственный контроль (надзор) в области использования атомной энергии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о государственном контроле (надзоре) в области использования атомной энергии закреплены в различных нормативных актах.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прежде всего на положениях ФЗ Об использовании атомной энергии.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статье 24.1 ФЗ Об использовании атомной энергии -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федеральным государственным надзором в области использования атомной энергии понимаются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уполномоченного федерального органа исполнительной власти, направленная на предупреждение, выявление и пресечение нарушений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осуществляющими деятельность в области использования атомной энергии юридическими лицами, их руководителями и иными должностными лицами требований, установленных в соответствии с международными договорами Российской Федерации, настоящим Федеральным законом, другими федеральными законами и иными нормативными правовыми актами Российской Федерации в области использования атомной энергии (далее - обязательные требования),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организации и проведения проверок (инспекций)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указанных лиц, принятия предусмотренных законодательством Российской Федерации мер по пресечению выявленных нарушений,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деятельность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указанного федерального органа исполнительной власти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систематическому наблюдению за исполнением обязательных требований, анализу и прогнозированию состояния исполнения указанных требований при осуществлении юридическими лицами своей деятельности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7476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6414</TotalTime>
  <Words>14861</Words>
  <Application>Microsoft Office PowerPoint</Application>
  <PresentationFormat>Экран (4:3)</PresentationFormat>
  <Paragraphs>674</Paragraphs>
  <Slides>120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120</vt:i4>
      </vt:variant>
    </vt:vector>
  </HeadingPairs>
  <TitlesOfParts>
    <vt:vector size="124" baseType="lpstr">
      <vt:lpstr>Arial</vt:lpstr>
      <vt:lpstr>Calibri</vt:lpstr>
      <vt:lpstr>Times New Roman</vt:lpstr>
      <vt:lpstr>Тема Office</vt:lpstr>
      <vt:lpstr> КУРС ПРОФЕССИОНАЛЬНОЙ ПЕРЕПОДГОТОВКИ </vt:lpstr>
      <vt:lpstr>Раздел 1. История формирования и развития атомного права. Значение атомной энергетики </vt:lpstr>
      <vt:lpstr>Раздел 1. История формирования и развития атомного права. Значение атомной энергетики</vt:lpstr>
      <vt:lpstr>Раздел 1. История формирования и развития атомного права. Россия -  лидер в сфере атомных технологий</vt:lpstr>
      <vt:lpstr>Раздел 1. История формирования и развития атомного права. Россия -  лидер в сфере атомных технологий</vt:lpstr>
      <vt:lpstr>Раздел 1. История формирования и развития атомного права. Атомное право – фундамент атомной отрасли</vt:lpstr>
      <vt:lpstr>Раздел 1. История формирования атомного права. Использование атомной энергии в военных и мирных целях</vt:lpstr>
      <vt:lpstr>Раздел 1. История формирования атомного права. Использование атомной энергии в военных и мирных целях</vt:lpstr>
      <vt:lpstr>Раздел 1. История формирования атомного права. Использование атомной энергии в военных и мирных целях</vt:lpstr>
      <vt:lpstr>Раздел 1. История формирования атомного права. Использование атомной энергии в военных и мирных целях</vt:lpstr>
      <vt:lpstr>Раздел 1. История формирования атомного права. Использование атомной энергии в военных и мирных целях</vt:lpstr>
      <vt:lpstr>Раздел 1. История формирования атомного права. Использование атомной энергии в военных и мирных целях</vt:lpstr>
      <vt:lpstr>Раздел 1. История формирования атомного права. Использование атомной энергии в военных и мирных целях</vt:lpstr>
      <vt:lpstr>Раздел 1. История формирования атомного права. Использование атомной энергии в военных и мирных целях</vt:lpstr>
      <vt:lpstr>Раздел 1. История формирования атомного права. Использование атомной энергии в военных и мирных целях</vt:lpstr>
      <vt:lpstr>Раздел 1. История формирования атомного права на национальном и международном уровнях</vt:lpstr>
      <vt:lpstr>Раздел 1. История формирования атомного права на национальном и международном уровнях</vt:lpstr>
      <vt:lpstr>Раздел 1. История формирования атомного права как науки в Российской Федерации</vt:lpstr>
      <vt:lpstr>Раздел 1. История формирования атомного права на национальном и международном уровнях </vt:lpstr>
      <vt:lpstr>Раздел 1. История формирования атомного права на национальном и международном уровнях </vt:lpstr>
      <vt:lpstr>Раздел 1. История формирования атомного права на национальном и международном уровнях </vt:lpstr>
      <vt:lpstr>Раздел 1. История формирования атомного права. Зарубежные издания  </vt:lpstr>
      <vt:lpstr>Раздел 1. История формирования атомного права. Зарубежные издания </vt:lpstr>
      <vt:lpstr>Раздел 1. История формирования атомного права. Стратегические задачи развития атомной отрасли </vt:lpstr>
      <vt:lpstr>Раздел 1. История формирования атомного права. Стратегические задачи развития атомной отрасли </vt:lpstr>
      <vt:lpstr>Стратегические задачи развития атомной отрасли </vt:lpstr>
      <vt:lpstr>Раздел 1. История формирования атомного права. Стратегические задачи развития атомной отрасли </vt:lpstr>
      <vt:lpstr>Раздел 1. История формирования атомного права. Стратегические задачи развития атомной отрасли </vt:lpstr>
      <vt:lpstr>Раздел 1. История формирования атомного права. Стратегические задачи развития атомной отрасли </vt:lpstr>
      <vt:lpstr>Раздел 1. История формирования атомного права. Стратегические задачи развития атомной отрасли </vt:lpstr>
      <vt:lpstr>Раздел 2. Источники атомного права</vt:lpstr>
      <vt:lpstr>Раздел 2. Источники атомного права</vt:lpstr>
      <vt:lpstr>Раздел 2. Источники атомного права Российской Федерации. Нормативные правовые акты</vt:lpstr>
      <vt:lpstr>Раздел 2. Источники атомного права Российской Федерации. Нормативные правовые акты</vt:lpstr>
      <vt:lpstr>Раздел 2. Источники атомного права Российской Федерации. Нормативные правовые акты. Отраслевые федеральные законы</vt:lpstr>
      <vt:lpstr>Раздел 2. Источники атомного права Российской Федерации. Нормативные правовые акты. Отраслевые федеральные законы</vt:lpstr>
      <vt:lpstr>Раздел 2. Источники атомного права Российской Федерации. Подзаконные нормативные правовые акты</vt:lpstr>
      <vt:lpstr>Раздел 1. Источники атомного права Российской Федерации. Подзаконные нормативные правовые акты</vt:lpstr>
      <vt:lpstr>Раздел 2. Источники атомного права Российской Федерации. Подзаконные нормативные правовые акты</vt:lpstr>
      <vt:lpstr>Раздел 2. Источники атомного права Российской Федерации. Подзаконные нормативные правовые акты</vt:lpstr>
      <vt:lpstr>Раздел 2. Источники атомного права Российской Федерации. Подзаконные нормативные правовые акты</vt:lpstr>
      <vt:lpstr>Раздел 2. Источники атомного права Российской Федерации. Подзаконные нормативные правовые акты</vt:lpstr>
      <vt:lpstr>Раздел 2.Источники атомного права. Международные договоры</vt:lpstr>
      <vt:lpstr>Раздел 2.Источники атомного права. Международные договоры</vt:lpstr>
      <vt:lpstr>Раздел 2.Источники атомного права. Международные договоры</vt:lpstr>
      <vt:lpstr>Раздел 2.Источники атомного права. Международные договоры</vt:lpstr>
      <vt:lpstr>Раздел 2.Источники атомного права. Международные договоры</vt:lpstr>
      <vt:lpstr>Раздел 1.Источники атомного права. Международные договоры. Договоры межведомственного характера </vt:lpstr>
      <vt:lpstr>Раздел 2.Источники атомного права. Международные договоры. Договоры межведомственного характера </vt:lpstr>
      <vt:lpstr>Раздел 2.Источники атомного права. Роль актов МАГАТЭ</vt:lpstr>
      <vt:lpstr>Раздел 2.Источники атомного права. Роль актов МАГАТЭ</vt:lpstr>
      <vt:lpstr>Раздел 2.Источники атомного права. Роль актов МАГАТЭ</vt:lpstr>
      <vt:lpstr>Раздел 1.Источники атомного права. Роль МАГАТЭ в развитии атомной энергетики и атомного права</vt:lpstr>
      <vt:lpstr>Раздел 1.Источники атомного права. Роль МАГАТЭ в развитии атомной энергетики и атомного права</vt:lpstr>
      <vt:lpstr>Раздел 2.Источники атомного права. Роль МАГАТЭ в развитии атомной энергетики и атомного права </vt:lpstr>
      <vt:lpstr>Раздел 2.Источники атомного права. Нормативные правовые акты Государственной корпорации по атомной энергии «Росатом»</vt:lpstr>
      <vt:lpstr>Раздел 2.Источники атомного права. Нормативные правовые акты Государственной корпорации по атомной энергии «Росатом»</vt:lpstr>
      <vt:lpstr>Раздел 2.Источники атомного права. Нормативные правовые акты Государственной корпорации по атомной энергии «Росатом»</vt:lpstr>
      <vt:lpstr>Раздел 2.Источники атомного права. Нормативные правовые акты Государственной корпорации по атомной энергии «Росатом»</vt:lpstr>
      <vt:lpstr>Раздел 2.Источники атомного права. Нормативные правовые акты Государственной корпорации по атомной энергии «Росатом»</vt:lpstr>
      <vt:lpstr>Раздел 2.Источники атомного права. Обычаи</vt:lpstr>
      <vt:lpstr>Раздел 2.Источники атомного права. Акты высших судебных инстанций</vt:lpstr>
      <vt:lpstr>Раздел 3. Правовой режим объектов использования атомной энергии</vt:lpstr>
      <vt:lpstr>Раздел 2. Правовой режим объектов использования атомной энергии</vt:lpstr>
      <vt:lpstr>Раздел 3. Правовой режим объектов использования атомной энергии</vt:lpstr>
      <vt:lpstr>Раздел 3. Правовой режим объектов использования атомной энергии</vt:lpstr>
      <vt:lpstr>Раздел 3. Правовой режим объектов использования атомной энергии</vt:lpstr>
      <vt:lpstr>Раздел 3. Правовой режим объектов использования атомной энергии. АЭС</vt:lpstr>
      <vt:lpstr>Раздел 3. Правовой режим объектов использования атомной энергии. АЭС</vt:lpstr>
      <vt:lpstr>Раздел 3. Правовой режим объектов использования атомной энергии. Право собственности.</vt:lpstr>
      <vt:lpstr>Раздел 3. Правовой режим объектов использования атомной энергии. Атомные ледоколы и иные плавсредства с ядерными установками</vt:lpstr>
      <vt:lpstr>Раздел 3. Правовой режим объектов использования атомной энергии. Атомные ледоколы и иные плавсредства с ядерными установками</vt:lpstr>
      <vt:lpstr>Раздел 3. Правовой режим объектов использования атомной энергии. Атомные ледоколы и иные плавсредства с ядерными установками</vt:lpstr>
      <vt:lpstr>Раздел 3. Правовой режим объектов использования атомной энергии. Атомные ледоколы и иные плавсредства с ядерными установками</vt:lpstr>
      <vt:lpstr>Раздел 3. Правовой режим объектов использования атомной энергии. Атомные ледоколы и иные плавсредства с ядерными установками</vt:lpstr>
      <vt:lpstr>Раздел 4. Правовое положение компаний атомной отрасли</vt:lpstr>
      <vt:lpstr>Раздел 4. Правовое положение компаний атомной отрасли</vt:lpstr>
      <vt:lpstr>Раздел 4. Правовое положение компаний атомной отрасли</vt:lpstr>
      <vt:lpstr>Раздел 4. Правовое положение компаний атомной отрасли</vt:lpstr>
      <vt:lpstr>Раздел 4. Правовое положение компаний атомной отрасли</vt:lpstr>
      <vt:lpstr>Раздел 4. Правовое положение компаний атомной отрасли</vt:lpstr>
      <vt:lpstr>Раздел 4. Правовое положение компаний атомной отрасли</vt:lpstr>
      <vt:lpstr>Раздел 4. Правовое положение компаний атомной отрасли</vt:lpstr>
      <vt:lpstr>Раздел 4. Правовое положение компаний атомной отрасли</vt:lpstr>
      <vt:lpstr>Раздел 4. Правовое положение компаний атомной отрасли</vt:lpstr>
      <vt:lpstr>Раздел 4. Правовое положение компаний атомной отрасли</vt:lpstr>
      <vt:lpstr>Раздел 4. Правовое положение компаний атомной отрасли</vt:lpstr>
      <vt:lpstr>Раздел 4.Правовое положение компаний атомной отрасли</vt:lpstr>
      <vt:lpstr>Раздел 5. Договорное регулирование отношений в сфере использования атомной энергии</vt:lpstr>
      <vt:lpstr>Раздел 5. Договорное регулирование отношений в сфере использования атомной энергии</vt:lpstr>
      <vt:lpstr>Раздел 5. Договорное регулирование отношений в сфере использования атомной энергии</vt:lpstr>
      <vt:lpstr>Раздел 5. Договорное регулирование отношений в сфере использования атомной энергии</vt:lpstr>
      <vt:lpstr>Раздел 5. Договорное регулирование отношений в сфере использования атомной энергии.</vt:lpstr>
      <vt:lpstr>Раздел 6. Досудебное рассмотрение споров в рамках закупочной деятельности. </vt:lpstr>
      <vt:lpstr> Раздел 6. Особенности разрешения споров в атомной отрасли Российским арбитражным центром при Российском институте современного арбитража </vt:lpstr>
      <vt:lpstr>Раздел 7. Государственное регулирование в области использования атомной энергии</vt:lpstr>
      <vt:lpstr>Раздел 7. Государственное регулирование в области использования атомной энергии</vt:lpstr>
      <vt:lpstr>Раздел 7. Государственное регулирование в области использования атомной энергии</vt:lpstr>
      <vt:lpstr>Раздел 8. Государственный контроль (надзор) в области использования атомной энергии</vt:lpstr>
      <vt:lpstr>Раздел 8. Государственный контроль (надзор) в области использования атомной энергии</vt:lpstr>
      <vt:lpstr>Раздел 8. Государственный контроль (надзор) в области использования атомной энергии</vt:lpstr>
      <vt:lpstr>Раздел 8. Государственный контроль (надзор) в области использования атомной энергии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Раздел 9. Ответственность за нарушение требований атомного права</vt:lpstr>
      <vt:lpstr>Рекомендованные научные и учебные издания</vt:lpstr>
      <vt:lpstr>Рекомендованные научные и учебные издания</vt:lpstr>
      <vt:lpstr>Примерные вопросы для зачета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кадров высшей квалификации</dc:title>
  <dc:creator>user</dc:creator>
  <cp:lastModifiedBy>user</cp:lastModifiedBy>
  <cp:revision>177</cp:revision>
  <dcterms:created xsi:type="dcterms:W3CDTF">2024-12-21T15:33:07Z</dcterms:created>
  <dcterms:modified xsi:type="dcterms:W3CDTF">2025-07-29T20:10:10Z</dcterms:modified>
</cp:coreProperties>
</file>