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2" r:id="rId6"/>
    <p:sldId id="283" r:id="rId7"/>
    <p:sldId id="284" r:id="rId8"/>
    <p:sldId id="285" r:id="rId9"/>
    <p:sldId id="286" r:id="rId10"/>
    <p:sldId id="257" r:id="rId11"/>
    <p:sldId id="270" r:id="rId12"/>
    <p:sldId id="272" r:id="rId13"/>
    <p:sldId id="273" r:id="rId14"/>
    <p:sldId id="274" r:id="rId15"/>
    <p:sldId id="258" r:id="rId16"/>
    <p:sldId id="287" r:id="rId17"/>
    <p:sldId id="353" r:id="rId18"/>
    <p:sldId id="293" r:id="rId19"/>
    <p:sldId id="288" r:id="rId20"/>
    <p:sldId id="292" r:id="rId21"/>
    <p:sldId id="296" r:id="rId22"/>
    <p:sldId id="289" r:id="rId23"/>
    <p:sldId id="298" r:id="rId24"/>
    <p:sldId id="290" r:id="rId25"/>
    <p:sldId id="354" r:id="rId26"/>
    <p:sldId id="291" r:id="rId27"/>
    <p:sldId id="333" r:id="rId28"/>
    <p:sldId id="355" r:id="rId29"/>
    <p:sldId id="357" r:id="rId30"/>
    <p:sldId id="259" r:id="rId31"/>
    <p:sldId id="339" r:id="rId32"/>
    <p:sldId id="340" r:id="rId33"/>
    <p:sldId id="334" r:id="rId34"/>
    <p:sldId id="341" r:id="rId35"/>
    <p:sldId id="335" r:id="rId36"/>
    <p:sldId id="336" r:id="rId37"/>
    <p:sldId id="327" r:id="rId38"/>
    <p:sldId id="338" r:id="rId39"/>
    <p:sldId id="342" r:id="rId40"/>
    <p:sldId id="343" r:id="rId41"/>
    <p:sldId id="344" r:id="rId42"/>
    <p:sldId id="345" r:id="rId43"/>
    <p:sldId id="347" r:id="rId44"/>
    <p:sldId id="348" r:id="rId45"/>
    <p:sldId id="349" r:id="rId46"/>
    <p:sldId id="346" r:id="rId47"/>
    <p:sldId id="337" r:id="rId48"/>
    <p:sldId id="350" r:id="rId49"/>
    <p:sldId id="351" r:id="rId50"/>
    <p:sldId id="352" r:id="rId51"/>
    <p:sldId id="325" r:id="rId52"/>
    <p:sldId id="329" r:id="rId53"/>
    <p:sldId id="330" r:id="rId54"/>
    <p:sldId id="326" r:id="rId55"/>
    <p:sldId id="328" r:id="rId56"/>
    <p:sldId id="332" r:id="rId57"/>
    <p:sldId id="261" r:id="rId58"/>
    <p:sldId id="262" r:id="rId59"/>
    <p:sldId id="301" r:id="rId60"/>
    <p:sldId id="302" r:id="rId61"/>
    <p:sldId id="303" r:id="rId62"/>
    <p:sldId id="304" r:id="rId63"/>
    <p:sldId id="306" r:id="rId64"/>
    <p:sldId id="307" r:id="rId65"/>
    <p:sldId id="308" r:id="rId66"/>
    <p:sldId id="305" r:id="rId67"/>
    <p:sldId id="263" r:id="rId68"/>
    <p:sldId id="310" r:id="rId69"/>
    <p:sldId id="309" r:id="rId70"/>
    <p:sldId id="311" r:id="rId71"/>
    <p:sldId id="313" r:id="rId72"/>
    <p:sldId id="314" r:id="rId73"/>
    <p:sldId id="315" r:id="rId74"/>
    <p:sldId id="312" r:id="rId75"/>
    <p:sldId id="266" r:id="rId76"/>
    <p:sldId id="264" r:id="rId77"/>
    <p:sldId id="318" r:id="rId78"/>
    <p:sldId id="316" r:id="rId79"/>
    <p:sldId id="319" r:id="rId80"/>
    <p:sldId id="317" r:id="rId81"/>
    <p:sldId id="320" r:id="rId82"/>
    <p:sldId id="321" r:id="rId83"/>
    <p:sldId id="324" r:id="rId84"/>
    <p:sldId id="323" r:id="rId85"/>
    <p:sldId id="265" r:id="rId86"/>
    <p:sldId id="331" r:id="rId87"/>
    <p:sldId id="267" r:id="rId88"/>
    <p:sldId id="297" r:id="rId89"/>
    <p:sldId id="268" r:id="rId90"/>
    <p:sldId id="278" r:id="rId91"/>
    <p:sldId id="276" r:id="rId92"/>
    <p:sldId id="269" r:id="rId9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2877221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3253955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244639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273958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19837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DF65510-85BC-4BBE-AFBB-551C4B72EA63}" type="datetimeFigureOut">
              <a:rPr lang="ru-RU" smtClean="0"/>
              <a:t>24.06.2025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4165811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DF65510-85BC-4BBE-AFBB-551C4B72EA63}" type="datetimeFigureOut">
              <a:rPr lang="ru-RU" smtClean="0"/>
              <a:t>24.06.2025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77971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DF65510-85BC-4BBE-AFBB-551C4B72EA63}" type="datetimeFigureOut">
              <a:rPr lang="ru-RU" smtClean="0"/>
              <a:t>24.06.2025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954328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DF65510-85BC-4BBE-AFBB-551C4B72EA63}" type="datetimeFigureOut">
              <a:rPr lang="ru-RU" smtClean="0"/>
              <a:t>24.06.2025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665081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DF65510-85BC-4BBE-AFBB-551C4B72EA63}" type="datetimeFigureOut">
              <a:rPr lang="ru-RU" smtClean="0"/>
              <a:t>24.06.2025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078707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DF65510-85BC-4BBE-AFBB-551C4B72EA63}" type="datetimeFigureOut">
              <a:rPr lang="ru-RU" smtClean="0"/>
              <a:t>24.06.2025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1BE3EB-7579-453C-AFA3-A679A4F2B7B7}" type="slidenum">
              <a:rPr lang="ru-RU" smtClean="0"/>
              <a:t>‹#›</a:t>
            </a:fld>
            <a:endParaRPr lang="ru-RU"/>
          </a:p>
        </p:txBody>
      </p:sp>
    </p:spTree>
    <p:extLst>
      <p:ext uri="{BB962C8B-B14F-4D97-AF65-F5344CB8AC3E}">
        <p14:creationId xmlns:p14="http://schemas.microsoft.com/office/powerpoint/2010/main" val="1761114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65510-85BC-4BBE-AFBB-551C4B72EA63}" type="datetimeFigureOut">
              <a:rPr lang="ru-RU" smtClean="0"/>
              <a:t>24.06.2025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BE3EB-7579-453C-AFA3-A679A4F2B7B7}" type="slidenum">
              <a:rPr lang="ru-RU" smtClean="0"/>
              <a:t>‹#›</a:t>
            </a:fld>
            <a:endParaRPr lang="ru-RU"/>
          </a:p>
        </p:txBody>
      </p:sp>
    </p:spTree>
    <p:extLst>
      <p:ext uri="{BB962C8B-B14F-4D97-AF65-F5344CB8AC3E}">
        <p14:creationId xmlns:p14="http://schemas.microsoft.com/office/powerpoint/2010/main" val="1100642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1090;&#1088;&#1072;&#1085;&#1089;&#1085;&#1077;&#1092;&#1090;&#1100;.&#1088;&#1092;/tenders/procurement-regulation/" TargetMode="External"/><Relationship Id="rId2" Type="http://schemas.openxmlformats.org/officeDocument/2006/relationships/hyperlink" Target="http://unsnab.com/sites/default/files/polozhenie_o_zakupke_tru.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zarubezhneft.ru/upload/iblock/431/rphenwblrzlkbc8qf19pkehhkgychbpl/%D0%9F%D0%BE%D0%BB%D0%BE%D0%B6%D0%B5%D0%BD%D0%B8%D0%B5_%D0%97%D0%9D_%D1%80%D0%B5%D0%B4_21.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tass.ru/ekonomika/24153073" TargetMode="External"/><Relationship Id="rId2" Type="http://schemas.openxmlformats.org/officeDocument/2006/relationships/hyperlink" Target="https://kad.arbitr.r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bcs-express.ru/novosti-i-analitika/etalonnye-sorta-nefti-chem-otlichaiutsia-brent-i-ural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bcs-express.ru/novosti-i-analitika/etalonnye-sorta-nefti-chem-otlichaiutsia-brent-i-urals" TargetMode="External"/><Relationship Id="rId2" Type="http://schemas.openxmlformats.org/officeDocument/2006/relationships/hyperlink" Target="https://petrodigest.ru/terms/marki-rossijskoj-nefti"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spimex.com/upload/iblock/b06/hqmulue1rdzkc8b0z5dgc1opohze6f8c.pdf"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tass.ru/ekonomika/24122599"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www.neftegaz-expo.ru/ru/ui/1710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ea.org/news/amid-rising-geopolitical-strains-oil-markets-face-new-uncertainties-as-the-drivers-of-supply-and-demand-growth-shift"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1090;&#1088;&#1072;&#1085;&#1089;&#1085;&#1077;&#1092;&#1090;&#1100;.&#1088;&#1092;/about/information/?sphrase_id=707817"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lukoil.ru/InvestorAndShareholderCenter/ShareholdersMeeting"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www.surgutneftegas.ru/company/today/"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www.tatneft.ru/o-kompanii"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www.nestro.ru/ru/deyatelnost/"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ea.org/reports/oil-2025"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1090;&#1088;&#1072;&#1085;&#1089;&#1085;&#1077;&#1092;&#1090;&#1100;.&#1088;&#1092;/customers/uslugi-po-transportirovke/tipovye-formy-dogovorov/"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rosnedra.gov.ru/activity/documents/perechen-normativnykh-pravovykh-aktov-v-sfere-nedropolzovaniya/"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hyperlink" Target="https://rosnedra.gov.ru/press/news/tipovye_otvety_na_naibolee_chasto_zadavaemye_voprosy_organami_gosudarstvennoy_vlasti_subektov_rossiy_14090/?sphrase_id=4034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ea.org/news/amid-rising-geopolitical-strains-oil-markets-face-new-uncertainties-as-the-drivers-of-supply-and-demand-growth-shift"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neftegaz.ru/news/gosreg/885100-gibkie-nalogi-tsifrovye-dvoyniki-novye-tekhnologii-glava-gazprom-nefti-oboznachil-perspektivy-rossiy/" TargetMode="External"/><Relationship Id="rId2" Type="http://schemas.openxmlformats.org/officeDocument/2006/relationships/hyperlink" Target="https://www.nalog.gov.ru/rn77/taxation/taxes/ndd/"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s://www.gosnadzor.ru/industrial/oil/acts/index.php"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hyperlink" Target="https://www.gosnadzor.ru/industrial/oil/tasks/"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cntr.gosnadzor.ru/activity/control/normativnye-pravovye-akty-nadzor/index.php"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rosneft.ru/press/news/item/222378/"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hyperlink" Target="https://disser.spbu.ru/files/phd_spsu/tubdenov_disser.pdf" TargetMode="Externa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hyperlink" Target="https://mlcjournal.ru/" TargetMode="External"/><Relationship Id="rId2" Type="http://schemas.openxmlformats.org/officeDocument/2006/relationships/hyperlink" Target="https://iprmedia.ru/products/ipr-books.html" TargetMode="Externa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КУРС ПРОФЕССИОНАЛЬНОЙ ПЕРЕПОДГОТОВКИ</a:t>
            </a:r>
            <a:endParaRPr lang="ru-RU" sz="28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ru-RU" b="1" dirty="0" smtClean="0">
                <a:solidFill>
                  <a:schemeClr val="tx1"/>
                </a:solidFill>
                <a:latin typeface="Times New Roman" panose="02020603050405020304" pitchFamily="18" charset="0"/>
                <a:cs typeface="Times New Roman" panose="02020603050405020304" pitchFamily="18" charset="0"/>
              </a:rPr>
              <a:t>Модуль 2.</a:t>
            </a:r>
          </a:p>
          <a:p>
            <a:r>
              <a:rPr lang="ru-RU" b="1" dirty="0" smtClean="0">
                <a:solidFill>
                  <a:schemeClr val="tx1"/>
                </a:solidFill>
                <a:latin typeface="Times New Roman" panose="02020603050405020304" pitchFamily="18" charset="0"/>
                <a:cs typeface="Times New Roman" panose="02020603050405020304" pitchFamily="18" charset="0"/>
              </a:rPr>
              <a:t>Раздел 2. Нефтяное право.</a:t>
            </a:r>
          </a:p>
          <a:p>
            <a:r>
              <a:rPr lang="ru-RU" b="1" dirty="0" smtClean="0">
                <a:solidFill>
                  <a:schemeClr val="tx1"/>
                </a:solidFill>
                <a:latin typeface="Times New Roman" panose="02020603050405020304" pitchFamily="18" charset="0"/>
                <a:cs typeface="Times New Roman" panose="02020603050405020304" pitchFamily="18" charset="0"/>
              </a:rPr>
              <a:t>АНО «Научно-исследовательский «Центр развития энергетического права и современной правовой науки имени </a:t>
            </a:r>
            <a:r>
              <a:rPr lang="ru-RU" b="1" dirty="0" err="1" smtClean="0">
                <a:solidFill>
                  <a:schemeClr val="tx1"/>
                </a:solidFill>
                <a:latin typeface="Times New Roman" panose="02020603050405020304" pitchFamily="18" charset="0"/>
                <a:cs typeface="Times New Roman" panose="02020603050405020304" pitchFamily="18" charset="0"/>
              </a:rPr>
              <a:t>В.А.Мусина</a:t>
            </a:r>
            <a:endParaRPr lang="ru-RU" b="1" dirty="0">
              <a:solidFill>
                <a:schemeClr val="tx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 xmlns:a16="http://schemas.microsoft.com/office/drawing/2014/main" id="{DB054376-F4EB-D761-9FD5-E4CC21CD152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32389" y="980728"/>
            <a:ext cx="2646680" cy="781050"/>
          </a:xfrm>
          <a:prstGeom prst="rect">
            <a:avLst/>
          </a:prstGeom>
          <a:noFill/>
          <a:ln>
            <a:noFill/>
          </a:ln>
        </p:spPr>
      </p:pic>
    </p:spTree>
    <p:extLst>
      <p:ext uri="{BB962C8B-B14F-4D97-AF65-F5344CB8AC3E}">
        <p14:creationId xmlns:p14="http://schemas.microsoft.com/office/powerpoint/2010/main" val="3285589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400" b="1" dirty="0" smtClean="0">
                <a:latin typeface="Times New Roman" panose="02020603050405020304" pitchFamily="18" charset="0"/>
                <a:cs typeface="Times New Roman" panose="02020603050405020304" pitchFamily="18" charset="0"/>
              </a:rPr>
              <a:t>Стратегические задачи развития нефтяной отрасли</a:t>
            </a:r>
            <a:br>
              <a:rPr lang="ru-RU" sz="2400" b="1"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Энергетическая стратегия </a:t>
            </a:r>
            <a:r>
              <a:rPr lang="ru-RU" sz="2400" dirty="0">
                <a:latin typeface="Times New Roman" panose="02020603050405020304" pitchFamily="18" charset="0"/>
                <a:cs typeface="Times New Roman" panose="02020603050405020304" pitchFamily="18" charset="0"/>
              </a:rPr>
              <a:t>Российской Федерации на период до 2050</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endParaRPr lang="ru-RU" dirty="0" smtClean="0"/>
          </a:p>
          <a:p>
            <a:pPr algn="just"/>
            <a:r>
              <a:rPr lang="ru-RU" sz="4500" dirty="0" smtClean="0">
                <a:latin typeface="Times New Roman" panose="02020603050405020304" pitchFamily="18" charset="0"/>
                <a:cs typeface="Times New Roman" panose="02020603050405020304" pitchFamily="18" charset="0"/>
              </a:rPr>
              <a:t>Согласно Энергетической стратегии Российской Федерации на период до 2050 года минерально-сырьевая </a:t>
            </a:r>
            <a:r>
              <a:rPr lang="ru-RU" sz="4500" dirty="0">
                <a:latin typeface="Times New Roman" panose="02020603050405020304" pitchFamily="18" charset="0"/>
                <a:cs typeface="Times New Roman" panose="02020603050405020304" pitchFamily="18" charset="0"/>
              </a:rPr>
              <a:t>база энергетического сырья Российской Федерации является основой для развития топливно-энергетического комплекса Российской Федерации </a:t>
            </a:r>
            <a:r>
              <a:rPr lang="ru-RU" sz="4500" dirty="0" smtClean="0">
                <a:latin typeface="Times New Roman" panose="02020603050405020304" pitchFamily="18" charset="0"/>
                <a:cs typeface="Times New Roman" panose="02020603050405020304" pitchFamily="18" charset="0"/>
              </a:rPr>
              <a:t>и </a:t>
            </a:r>
            <a:r>
              <a:rPr lang="ru-RU" sz="4500" dirty="0">
                <a:latin typeface="Times New Roman" panose="02020603050405020304" pitchFamily="18" charset="0"/>
                <a:cs typeface="Times New Roman" panose="02020603050405020304" pitchFamily="18" charset="0"/>
              </a:rPr>
              <a:t>экономики страны. Россия занимает лидирующие позиции в мире по запасам и добыче нефти, газа, угля, урана, играющим ключевую роль в атомной энергетике. Кроме того, в стране имеется значительный ресурсный потенциал в области минерального сырья, необходимого для развития </a:t>
            </a:r>
            <a:r>
              <a:rPr lang="ru-RU" sz="4500" dirty="0" err="1">
                <a:latin typeface="Times New Roman" panose="02020603050405020304" pitchFamily="18" charset="0"/>
                <a:cs typeface="Times New Roman" panose="02020603050405020304" pitchFamily="18" charset="0"/>
              </a:rPr>
              <a:t>низкоуглеродной</a:t>
            </a:r>
            <a:r>
              <a:rPr lang="ru-RU" sz="4500" dirty="0">
                <a:latin typeface="Times New Roman" panose="02020603050405020304" pitchFamily="18" charset="0"/>
                <a:cs typeface="Times New Roman" panose="02020603050405020304" pitchFamily="18" charset="0"/>
              </a:rPr>
              <a:t> энергетики.</a:t>
            </a:r>
            <a:br>
              <a:rPr lang="ru-RU" sz="4500" dirty="0">
                <a:latin typeface="Times New Roman" panose="02020603050405020304" pitchFamily="18" charset="0"/>
                <a:cs typeface="Times New Roman" panose="02020603050405020304" pitchFamily="18" charset="0"/>
              </a:rPr>
            </a:br>
            <a:endParaRPr lang="ru-RU" sz="4500" dirty="0">
              <a:latin typeface="Times New Roman" panose="02020603050405020304" pitchFamily="18" charset="0"/>
              <a:cs typeface="Times New Roman" panose="02020603050405020304" pitchFamily="18" charset="0"/>
            </a:endParaRPr>
          </a:p>
          <a:p>
            <a:pPr algn="just"/>
            <a:r>
              <a:rPr lang="ru-RU" sz="4500" dirty="0">
                <a:latin typeface="Times New Roman" panose="02020603050405020304" pitchFamily="18" charset="0"/>
                <a:cs typeface="Times New Roman" panose="02020603050405020304" pitchFamily="18" charset="0"/>
              </a:rPr>
              <a:t>Текущее состояние минерально-сырьевой базы энергетического сырья в Российской Федерации в нефтяной отрасли характеризуется запасами нефти категорий AB1C1B2C2, составляющими 31,3 млрд. тонн. Обеспеченность запасами сырья соответствует более 65 годам добычи при ее текущем уровне. Доля России в мировых запасах нефти составляет 15 процентов (3-е место), а в мировой добыче - 10 процентов (2-е место). </a:t>
            </a:r>
          </a:p>
          <a:p>
            <a:pPr algn="just"/>
            <a:endParaRPr lang="ru-RU" sz="4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1550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Энергетическая стратегия Российской Федерации на период до 2050</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2600" dirty="0">
                <a:latin typeface="Times New Roman" panose="02020603050405020304" pitchFamily="18" charset="0"/>
                <a:cs typeface="Times New Roman" panose="02020603050405020304" pitchFamily="18" charset="0"/>
              </a:rPr>
              <a:t>Как минимум до 2035 года ожидаются рост спроса на нефть на фоне роста автомобилизации в странах Азиатско-Тихоокеанского региона, Латинской Америки и Африки и дальнейшая стабилизация или снижение спроса на фоне изменения автопарка в развивающихся странах. При этом конкуренция на мировом нефтяном рынке будет возрастать.</a:t>
            </a:r>
            <a:br>
              <a:rPr lang="ru-RU" sz="2600" dirty="0">
                <a:latin typeface="Times New Roman" panose="02020603050405020304" pitchFamily="18" charset="0"/>
                <a:cs typeface="Times New Roman" panose="02020603050405020304" pitchFamily="18" charset="0"/>
              </a:rPr>
            </a:br>
            <a:r>
              <a:rPr lang="ru-RU" sz="2600" dirty="0">
                <a:latin typeface="Times New Roman" panose="02020603050405020304" pitchFamily="18" charset="0"/>
                <a:cs typeface="Times New Roman" panose="02020603050405020304" pitchFamily="18" charset="0"/>
              </a:rPr>
              <a:t>Основными задачами в области добычи нефти и транспортировки нефти и нефтепродуктов являются:</a:t>
            </a:r>
            <a:br>
              <a:rPr lang="ru-RU" sz="2600" dirty="0">
                <a:latin typeface="Times New Roman" panose="02020603050405020304" pitchFamily="18" charset="0"/>
                <a:cs typeface="Times New Roman" panose="02020603050405020304" pitchFamily="18" charset="0"/>
              </a:rPr>
            </a:br>
            <a:endParaRPr lang="ru-RU" sz="2600" dirty="0">
              <a:latin typeface="Times New Roman" panose="02020603050405020304" pitchFamily="18" charset="0"/>
              <a:cs typeface="Times New Roman" panose="02020603050405020304" pitchFamily="18" charset="0"/>
            </a:endParaRPr>
          </a:p>
          <a:p>
            <a:pPr algn="just"/>
            <a:r>
              <a:rPr lang="ru-RU" sz="2600" dirty="0">
                <a:latin typeface="Times New Roman" panose="02020603050405020304" pitchFamily="18" charset="0"/>
                <a:cs typeface="Times New Roman" panose="02020603050405020304" pitchFamily="18" charset="0"/>
              </a:rPr>
              <a:t>поддержание и потенциальное наращивание при формировании рыночных условий объемов производства и добычи нефти для удовлетворения внутреннего спроса и сохранения роли на мировом рынке в условиях постепенного истощения наиболее качественных запасов топливно-энергетических ресурсов в традиционных, хорошо изученных добывающих регионах с развитой инфраструктурой и увеличения доли сложных запасов в общей структуре запасов углеводородного сырья; </a:t>
            </a:r>
          </a:p>
          <a:p>
            <a:pPr algn="just"/>
            <a:r>
              <a:rPr lang="ru-RU" sz="2600" dirty="0">
                <a:latin typeface="Times New Roman" panose="02020603050405020304" pitchFamily="18" charset="0"/>
                <a:cs typeface="Times New Roman" panose="02020603050405020304" pitchFamily="18" charset="0"/>
              </a:rPr>
              <a:t>развитие экспортной инфраструктуры, включая использование Северного морского пути, для диверсификации рынков и оптимизации логистических издержек. </a:t>
            </a:r>
          </a:p>
          <a:p>
            <a:endParaRPr lang="ru-RU" sz="2400" dirty="0"/>
          </a:p>
          <a:p>
            <a:endParaRPr lang="ru-RU" dirty="0"/>
          </a:p>
        </p:txBody>
      </p:sp>
    </p:spTree>
    <p:extLst>
      <p:ext uri="{BB962C8B-B14F-4D97-AF65-F5344CB8AC3E}">
        <p14:creationId xmlns:p14="http://schemas.microsoft.com/office/powerpoint/2010/main" val="249528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Энергетическая стратегия Российской Федерации на период до 2050</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В комплекс первоочередных мер по решению задачи поддержания объемов производства и создания свободных мощностей добычи нефти входят:</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международная кооперация для балансировки спроса и предложения на мировом нефтяном рынке; </a:t>
            </a:r>
          </a:p>
          <a:p>
            <a:pPr algn="just"/>
            <a:r>
              <a:rPr lang="ru-RU" dirty="0">
                <a:latin typeface="Times New Roman" panose="02020603050405020304" pitchFamily="18" charset="0"/>
                <a:cs typeface="Times New Roman" panose="02020603050405020304" pitchFamily="18" charset="0"/>
              </a:rPr>
              <a:t>обеспечение стимулирующего и предсказуемого фискального режима для нефтяной отрасли, ориентированного на приток инвестиций, в том числе для освоения </a:t>
            </a:r>
            <a:r>
              <a:rPr lang="ru-RU" dirty="0" err="1">
                <a:latin typeface="Times New Roman" panose="02020603050405020304" pitchFamily="18" charset="0"/>
                <a:cs typeface="Times New Roman" panose="02020603050405020304" pitchFamily="18" charset="0"/>
              </a:rPr>
              <a:t>трудноизвлекаемых</a:t>
            </a:r>
            <a:r>
              <a:rPr lang="ru-RU" dirty="0">
                <a:latin typeface="Times New Roman" panose="02020603050405020304" pitchFamily="18" charset="0"/>
                <a:cs typeface="Times New Roman" panose="02020603050405020304" pitchFamily="18" charset="0"/>
              </a:rPr>
              <a:t> запасов, внедрения передовых технологий добычи нефти, в особенности на выработанных и нерентабельных месторождениях, масштабирования внедрения методов увеличения </a:t>
            </a:r>
            <a:r>
              <a:rPr lang="ru-RU" dirty="0" err="1">
                <a:latin typeface="Times New Roman" panose="02020603050405020304" pitchFamily="18" charset="0"/>
                <a:cs typeface="Times New Roman" panose="02020603050405020304" pitchFamily="18" charset="0"/>
              </a:rPr>
              <a:t>нефтеотдачи</a:t>
            </a:r>
            <a:r>
              <a:rPr lang="ru-RU" dirty="0">
                <a:latin typeface="Times New Roman" panose="02020603050405020304" pitchFamily="18" charset="0"/>
                <a:cs typeface="Times New Roman" panose="02020603050405020304" pitchFamily="18" charset="0"/>
              </a:rPr>
              <a:t> пластов, внедрения и масштабирования отечественных технологий геологического изучения недр, в том числе в новых регионах; </a:t>
            </a:r>
          </a:p>
          <a:p>
            <a:pPr algn="just"/>
            <a:r>
              <a:rPr lang="ru-RU" dirty="0">
                <a:latin typeface="Times New Roman" panose="02020603050405020304" pitchFamily="18" charset="0"/>
                <a:cs typeface="Times New Roman" panose="02020603050405020304" pitchFamily="18" charset="0"/>
              </a:rPr>
              <a:t>стимулирование геологического изучения недр, разведки и разработки минерально-сырьевой базы углеводородного сырья; </a:t>
            </a:r>
          </a:p>
          <a:p>
            <a:pPr algn="just"/>
            <a:r>
              <a:rPr lang="ru-RU" dirty="0">
                <a:latin typeface="Times New Roman" panose="02020603050405020304" pitchFamily="18" charset="0"/>
                <a:cs typeface="Times New Roman" panose="02020603050405020304" pitchFamily="18" charset="0"/>
              </a:rPr>
              <a:t>создание стимулов для развития нефтегазового сервиса и наращивания производственных мощностей, обеспечивающих оборудование для </a:t>
            </a:r>
            <a:r>
              <a:rPr lang="ru-RU" dirty="0" err="1">
                <a:latin typeface="Times New Roman" panose="02020603050405020304" pitchFamily="18" charset="0"/>
                <a:cs typeface="Times New Roman" panose="02020603050405020304" pitchFamily="18" charset="0"/>
              </a:rPr>
              <a:t>нефтегазодобычи</a:t>
            </a: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4251133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Энергетическая стратегия Российской Федерации на период до 2050</a:t>
            </a:r>
            <a:endParaRPr lang="ru-RU" sz="24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В комплекс первоочередных мер по решению задачи развития экспортной инфраструктуры входят:</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поддержание работоспособности трубопроводной, железнодорожной, портовой инфраструктур для обеспечения возможности транспортировки нефти и нефтепродуктов на экспорт; </a:t>
            </a:r>
          </a:p>
          <a:p>
            <a:pPr algn="just"/>
            <a:r>
              <a:rPr lang="ru-RU" dirty="0">
                <a:latin typeface="Times New Roman" panose="02020603050405020304" pitchFamily="18" charset="0"/>
                <a:cs typeface="Times New Roman" panose="02020603050405020304" pitchFamily="18" charset="0"/>
              </a:rPr>
              <a:t>создание достаточных инфраструктурных мощностей в части трубопроводной, железнодорожной, портовой инфраструктур для доставки нефти и нефтепродуктов в морские и речные порты Российской Федерации; </a:t>
            </a:r>
          </a:p>
          <a:p>
            <a:pPr algn="just"/>
            <a:r>
              <a:rPr lang="ru-RU" dirty="0">
                <a:latin typeface="Times New Roman" panose="02020603050405020304" pitchFamily="18" charset="0"/>
                <a:cs typeface="Times New Roman" panose="02020603050405020304" pitchFamily="18" charset="0"/>
              </a:rPr>
              <a:t>развитие инфраструктуры Северного морского пути; </a:t>
            </a:r>
          </a:p>
          <a:p>
            <a:pPr algn="just"/>
            <a:r>
              <a:rPr lang="ru-RU" b="1" dirty="0">
                <a:latin typeface="Times New Roman" panose="02020603050405020304" pitchFamily="18" charset="0"/>
                <a:cs typeface="Times New Roman" panose="02020603050405020304" pitchFamily="18" charset="0"/>
              </a:rPr>
              <a:t>совершенствование тарифной политики в части транспортировки нефти и нефтепродуктов трубопроводным и железнодорожным транспортом в целях обеспечения конкурентоспособности российской продукции на мировом рынке за счет снижения логистических издержек при условии сохранения рентабельности перевозок</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7877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Стратегия </a:t>
            </a:r>
            <a:r>
              <a:rPr lang="ru-RU" sz="2400" b="1" dirty="0">
                <a:latin typeface="Times New Roman" panose="02020603050405020304" pitchFamily="18" charset="0"/>
                <a:cs typeface="Times New Roman" panose="02020603050405020304" pitchFamily="18" charset="0"/>
              </a:rPr>
              <a:t>развития минерально-сырьевой базы до 2050 года</a:t>
            </a: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Стратегические вопросы ресурсного обеспечения нефтяной отрасли синхронизированы и также рассматриваются в Стратегии развития минерально-сырьевой базы до 2050 года, утвержденной распоряжением Правительства Российской Федерации от 11 июля 2024 г. N 1838-р.</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57205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marL="0" indent="0" algn="just">
              <a:buNone/>
            </a:pPr>
            <a:r>
              <a:rPr lang="ru-RU" dirty="0" smtClean="0">
                <a:latin typeface="Times New Roman" panose="02020603050405020304" pitchFamily="18" charset="0"/>
                <a:cs typeface="Times New Roman" panose="02020603050405020304" pitchFamily="18" charset="0"/>
              </a:rPr>
              <a:t>В правовом регулировании общественных отношений в нефтяной отрасли задействованы все источники энергетического права. Особая нагрузка приходится на нормативные правовые акты, международные договоры, обычаи, локальные акты нефтяных компаний.</a:t>
            </a:r>
          </a:p>
          <a:p>
            <a:pPr marL="0" indent="0" algn="just">
              <a:buNone/>
            </a:pPr>
            <a:r>
              <a:rPr lang="ru-RU" dirty="0" smtClean="0">
                <a:latin typeface="Times New Roman" panose="02020603050405020304" pitchFamily="18" charset="0"/>
                <a:cs typeface="Times New Roman" panose="02020603050405020304" pitchFamily="18" charset="0"/>
                <a:sym typeface="Symbol"/>
              </a:rPr>
              <a:t>Прежде </a:t>
            </a:r>
            <a:r>
              <a:rPr lang="ru-RU" dirty="0">
                <a:latin typeface="Times New Roman" panose="02020603050405020304" pitchFamily="18" charset="0"/>
                <a:cs typeface="Times New Roman" panose="02020603050405020304" pitchFamily="18" charset="0"/>
                <a:sym typeface="Symbol"/>
              </a:rPr>
              <a:t>всего следует отметить Конституцию Российской Федерации, далее кодифицированные акты – в том числе:  Гражданский кодекс Российской Федерации, Жилищный кодекс Российской Федерации, Градостроительный кодекс Российской Федерации, Земельный кодекс Российской Федерации, Налоговый кодекс Российской Федерации, Кодекс Российской Федерации об административных правонарушениях, Уголовный кодекс Российской Федерации, федеральные законы, подзаконные нормативные правовые акты.</a:t>
            </a:r>
          </a:p>
          <a:p>
            <a:pPr marL="0" indent="0" algn="just">
              <a:buNone/>
            </a:pPr>
            <a:r>
              <a:rPr lang="ru-RU" dirty="0">
                <a:latin typeface="Times New Roman" panose="02020603050405020304" pitchFamily="18" charset="0"/>
                <a:cs typeface="Times New Roman" panose="02020603050405020304" pitchFamily="18" charset="0"/>
                <a:sym typeface="Symbol"/>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39340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smtClean="0">
                <a:latin typeface="Times New Roman" panose="02020603050405020304" pitchFamily="18" charset="0"/>
                <a:cs typeface="Times New Roman" panose="02020603050405020304" pitchFamily="18" charset="0"/>
              </a:rPr>
              <a:t>Нормативные правовые акты</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Autofit/>
          </a:bodyPr>
          <a:lstStyle/>
          <a:p>
            <a:pPr marL="0" indent="0" algn="just">
              <a:buNone/>
            </a:pPr>
            <a:r>
              <a:rPr lang="ru-RU" sz="1800" dirty="0" smtClean="0">
                <a:latin typeface="Times New Roman" panose="02020603050405020304" pitchFamily="18" charset="0"/>
                <a:cs typeface="Times New Roman" panose="02020603050405020304" pitchFamily="18" charset="0"/>
              </a:rPr>
              <a:t>Среди федеральных законов следует отметить, в том числе:</a:t>
            </a:r>
          </a:p>
          <a:p>
            <a:pPr algn="just"/>
            <a:r>
              <a:rPr lang="ru-RU" sz="1800" dirty="0" smtClean="0">
                <a:latin typeface="Times New Roman" panose="02020603050405020304" pitchFamily="18" charset="0"/>
                <a:cs typeface="Times New Roman" panose="02020603050405020304" pitchFamily="18" charset="0"/>
              </a:rPr>
              <a:t>Федеральный </a:t>
            </a:r>
            <a:r>
              <a:rPr lang="ru-RU" sz="1800" dirty="0">
                <a:latin typeface="Times New Roman" panose="02020603050405020304" pitchFamily="18" charset="0"/>
                <a:cs typeface="Times New Roman" panose="02020603050405020304" pitchFamily="18" charset="0"/>
              </a:rPr>
              <a:t>закон от 21.02.1992 № 2395-1 «О недрах», Федеральный закон от 30.11.1995 № 187-ФЗ «О континентальном шельфе Российской Федерации», </a:t>
            </a:r>
            <a:r>
              <a:rPr lang="ru-RU" sz="1800" dirty="0" smtClean="0">
                <a:latin typeface="Times New Roman" panose="02020603050405020304" pitchFamily="18" charset="0"/>
                <a:cs typeface="Times New Roman" panose="02020603050405020304" pitchFamily="18" charset="0"/>
              </a:rPr>
              <a:t>Федеральный </a:t>
            </a:r>
            <a:r>
              <a:rPr lang="ru-RU" sz="1800" dirty="0">
                <a:latin typeface="Times New Roman" panose="02020603050405020304" pitchFamily="18" charset="0"/>
                <a:cs typeface="Times New Roman" panose="02020603050405020304" pitchFamily="18" charset="0"/>
              </a:rPr>
              <a:t>закон от 21.07.1997 № 116-ФЗ «О промышленной безопасности опасных производственных объектов»; Федеральный закон от 21.07.2011 № 256-ФЗ «О безопасности топливно-энергетического комплекса»; Федеральный закон от 17.08.1995 № 147-ФЗ «О естественных монополиях», Федеральный закон от 26.07.2006 № 135-ФЗ «О защите конкуренции», Федеральный закон от 18.07.2011 № 223-ФЗ «О закупках товаров, работ, услуг отдельными видами юридических лиц</a:t>
            </a:r>
            <a:r>
              <a:rPr lang="ru-RU" sz="1800" dirty="0" smtClean="0">
                <a:latin typeface="Times New Roman" panose="02020603050405020304" pitchFamily="18" charset="0"/>
                <a:cs typeface="Times New Roman" panose="02020603050405020304" pitchFamily="18" charset="0"/>
              </a:rPr>
              <a:t>», Федеральный </a:t>
            </a:r>
            <a:r>
              <a:rPr lang="ru-RU" sz="1800" dirty="0">
                <a:latin typeface="Times New Roman" panose="02020603050405020304" pitchFamily="18" charset="0"/>
                <a:cs typeface="Times New Roman" panose="02020603050405020304" pitchFamily="18" charset="0"/>
              </a:rPr>
              <a:t>закон от 31.07.1998 N 155-ФЗ </a:t>
            </a: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«О внутренних морских водах, территориальном море и прилежащей зоне Российской Федерации» </a:t>
            </a: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Федеральный закон от 17.12.1998 N </a:t>
            </a:r>
            <a:r>
              <a:rPr lang="ru-RU" sz="1800" dirty="0" smtClean="0">
                <a:latin typeface="Times New Roman" panose="02020603050405020304" pitchFamily="18" charset="0"/>
                <a:cs typeface="Times New Roman" panose="02020603050405020304" pitchFamily="18" charset="0"/>
              </a:rPr>
              <a:t>191-ФЗ  </a:t>
            </a:r>
            <a:r>
              <a:rPr lang="ru-RU" sz="1800" dirty="0">
                <a:latin typeface="Times New Roman" panose="02020603050405020304" pitchFamily="18" charset="0"/>
                <a:cs typeface="Times New Roman" panose="02020603050405020304" pitchFamily="18" charset="0"/>
              </a:rPr>
              <a:t>«Об исключительной экономической зоне Российской Федерации» </a:t>
            </a:r>
            <a:r>
              <a:rPr lang="ru-RU" sz="1800" dirty="0" smtClean="0">
                <a:latin typeface="Times New Roman" panose="02020603050405020304" pitchFamily="18" charset="0"/>
                <a:cs typeface="Times New Roman" panose="02020603050405020304" pitchFamily="18" charset="0"/>
              </a:rPr>
              <a:t>, Федеральный </a:t>
            </a:r>
            <a:r>
              <a:rPr lang="ru-RU" sz="1800" dirty="0">
                <a:latin typeface="Times New Roman" panose="02020603050405020304" pitchFamily="18" charset="0"/>
                <a:cs typeface="Times New Roman" panose="02020603050405020304" pitchFamily="18" charset="0"/>
              </a:rPr>
              <a:t>закон от 8.12.2003 № 164-ФЗ «Об основах государственного регулирования внешнеторговой деятельности», Закон РФ от 21.05.1993 № 5003-1 «О таможенном тарифе» .</a:t>
            </a:r>
          </a:p>
          <a:p>
            <a:pPr marL="0" indent="0" algn="just">
              <a:buNone/>
            </a:pPr>
            <a:endParaRPr lang="ru-RU" sz="1800" dirty="0">
              <a:latin typeface="Times New Roman" panose="02020603050405020304" pitchFamily="18" charset="0"/>
              <a:cs typeface="Times New Roman" panose="02020603050405020304" pitchFamily="18" charset="0"/>
              <a:sym typeface="Symbol"/>
            </a:endParaRPr>
          </a:p>
          <a:p>
            <a:pPr marL="0" indent="0" algn="just">
              <a:buNone/>
            </a:pPr>
            <a:r>
              <a:rPr lang="ru-RU" sz="1800" dirty="0">
                <a:latin typeface="Times New Roman" panose="02020603050405020304" pitchFamily="18" charset="0"/>
                <a:cs typeface="Times New Roman" panose="02020603050405020304" pitchFamily="18" charset="0"/>
                <a:sym typeface="Symbol"/>
              </a:rPr>
              <a:t>	</a:t>
            </a:r>
            <a:endParaRPr lang="ru-RU" sz="1800" dirty="0">
              <a:latin typeface="Times New Roman" panose="02020603050405020304" pitchFamily="18" charset="0"/>
              <a:cs typeface="Times New Roman" panose="02020603050405020304" pitchFamily="18" charset="0"/>
            </a:endParaRPr>
          </a:p>
          <a:p>
            <a:pPr algn="just"/>
            <a:endParaRPr lang="ru-RU" sz="1800" dirty="0"/>
          </a:p>
        </p:txBody>
      </p:sp>
    </p:spTree>
    <p:extLst>
      <p:ext uri="{BB962C8B-B14F-4D97-AF65-F5344CB8AC3E}">
        <p14:creationId xmlns:p14="http://schemas.microsoft.com/office/powerpoint/2010/main" val="2305388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Нормативные правовые акты</a:t>
            </a:r>
            <a:endParaRPr lang="ru-RU"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a:r>
              <a:rPr lang="ru-RU" sz="2400" dirty="0" smtClean="0">
                <a:latin typeface="Times New Roman" panose="02020603050405020304" pitchFamily="18" charset="0"/>
                <a:cs typeface="Times New Roman" panose="02020603050405020304" pitchFamily="18" charset="0"/>
              </a:rPr>
              <a:t>В отличие от других отраслей энергетики на сегодняшний день для регулирования отношений в нефтяной отрасли отдельного специального федерального закона не принято.</a:t>
            </a:r>
          </a:p>
          <a:p>
            <a:pPr algn="just"/>
            <a:r>
              <a:rPr lang="ru-RU" sz="2400" dirty="0" smtClean="0">
                <a:latin typeface="Times New Roman" panose="02020603050405020304" pitchFamily="18" charset="0"/>
                <a:cs typeface="Times New Roman" panose="02020603050405020304" pitchFamily="18" charset="0"/>
              </a:rPr>
              <a:t>Помимо вышеуказанных законодательных актов, правовое регулирование осуществляется на уровне подзаконных нормативных правовых актов, которые устанавливают требования в части недискриминационного доступа к услугам субъектов естественных монополий, тарифного регулирования, недропользования, учета нефти, промышленной безопасности, антитеррористической защищенности объектов нефтяной отрасли и т.д. Данные нормативные правовые акты будут представлены в рамках данного курса применительно к сфере регулирования.</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26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Нормативные правовые акты</a:t>
            </a:r>
            <a:endParaRPr lang="ru-RU"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just"/>
            <a:r>
              <a:rPr lang="ru-RU" sz="2400" dirty="0">
                <a:latin typeface="Times New Roman" panose="02020603050405020304" pitchFamily="18" charset="0"/>
                <a:cs typeface="Times New Roman" panose="02020603050405020304" pitchFamily="18" charset="0"/>
              </a:rPr>
              <a:t>Среди направлений </a:t>
            </a:r>
            <a:r>
              <a:rPr lang="ru-RU" sz="2400" dirty="0" smtClean="0">
                <a:latin typeface="Times New Roman" panose="02020603050405020304" pitchFamily="18" charset="0"/>
                <a:cs typeface="Times New Roman" panose="02020603050405020304" pitchFamily="18" charset="0"/>
              </a:rPr>
              <a:t>правового регулирования следует отметить и направление по правовому обеспечению предупреждения и ликвидации разливов нефти и нефтепродуктов.</a:t>
            </a:r>
          </a:p>
          <a:p>
            <a:pPr algn="just"/>
            <a:r>
              <a:rPr lang="ru-RU" sz="2400" dirty="0" err="1" smtClean="0">
                <a:latin typeface="Times New Roman" panose="02020603050405020304" pitchFamily="18" charset="0"/>
                <a:cs typeface="Times New Roman" panose="02020603050405020304" pitchFamily="18" charset="0"/>
              </a:rPr>
              <a:t>См.например</a:t>
            </a: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Приказ </a:t>
            </a:r>
            <a:r>
              <a:rPr lang="ru-RU" sz="2400" dirty="0">
                <a:latin typeface="Times New Roman" panose="02020603050405020304" pitchFamily="18" charset="0"/>
                <a:cs typeface="Times New Roman" panose="02020603050405020304" pitchFamily="18" charset="0"/>
              </a:rPr>
              <a:t>Минтранса России от 30.05.2019 N </a:t>
            </a:r>
            <a:r>
              <a:rPr lang="ru-RU" sz="2400" dirty="0" smtClean="0">
                <a:latin typeface="Times New Roman" panose="02020603050405020304" pitchFamily="18" charset="0"/>
                <a:cs typeface="Times New Roman" panose="02020603050405020304" pitchFamily="18" charset="0"/>
              </a:rPr>
              <a:t>157 «Об </a:t>
            </a:r>
            <a:r>
              <a:rPr lang="ru-RU" sz="2400" dirty="0">
                <a:latin typeface="Times New Roman" panose="02020603050405020304" pitchFamily="18" charset="0"/>
                <a:cs typeface="Times New Roman" panose="02020603050405020304" pitchFamily="18" charset="0"/>
              </a:rPr>
              <a:t>утверждении Положения о функциональной подсистеме организации работ по предупреждению и ликвидации разливов нефти и нефтепродуктов в море с судов и объектов независимо от их ведомственной и национальной </a:t>
            </a:r>
            <a:r>
              <a:rPr lang="ru-RU" sz="2400" dirty="0" smtClean="0">
                <a:latin typeface="Times New Roman" panose="02020603050405020304" pitchFamily="18" charset="0"/>
                <a:cs typeface="Times New Roman" panose="02020603050405020304" pitchFamily="18" charset="0"/>
              </a:rPr>
              <a:t>принадлежности»</a:t>
            </a:r>
          </a:p>
          <a:p>
            <a:pPr algn="just"/>
            <a:r>
              <a:rPr lang="ru-RU" sz="2400" dirty="0">
                <a:latin typeface="Times New Roman" panose="02020603050405020304" pitchFamily="18" charset="0"/>
                <a:cs typeface="Times New Roman" panose="02020603050405020304" pitchFamily="18" charset="0"/>
              </a:rPr>
              <a:t>Приказ Минтранса России от 27.11.2020 N </a:t>
            </a:r>
            <a:r>
              <a:rPr lang="ru-RU" sz="2400" dirty="0" smtClean="0">
                <a:latin typeface="Times New Roman" panose="02020603050405020304" pitchFamily="18" charset="0"/>
                <a:cs typeface="Times New Roman" panose="02020603050405020304" pitchFamily="18" charset="0"/>
              </a:rPr>
              <a:t>523 «Об </a:t>
            </a:r>
            <a:r>
              <a:rPr lang="ru-RU" sz="2400" dirty="0">
                <a:latin typeface="Times New Roman" panose="02020603050405020304" pitchFamily="18" charset="0"/>
                <a:cs typeface="Times New Roman" panose="02020603050405020304" pitchFamily="18" charset="0"/>
              </a:rPr>
              <a:t>утверждении Требований к составу сил и средств постоянной готовности, предназначенных для предупреждения и ликвидации разливов нефти и нефтепродуктов на континентальном шельфе Российской Федерации, во внутренних морских водах, в территориальном море и прилежащей зоне Российской </a:t>
            </a:r>
            <a:r>
              <a:rPr lang="ru-RU" sz="2400" dirty="0" smtClean="0">
                <a:latin typeface="Times New Roman" panose="02020603050405020304" pitchFamily="18" charset="0"/>
                <a:cs typeface="Times New Roman" panose="02020603050405020304" pitchFamily="18" charset="0"/>
              </a:rPr>
              <a:t>Федерации» </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49084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smtClean="0">
                <a:latin typeface="Times New Roman" panose="02020603050405020304" pitchFamily="18" charset="0"/>
                <a:cs typeface="Times New Roman" panose="02020603050405020304" pitchFamily="18" charset="0"/>
              </a:rPr>
              <a:t>Международные договоры</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gn="just"/>
            <a:r>
              <a:rPr lang="ru-RU" sz="2400" dirty="0" smtClean="0">
                <a:latin typeface="Times New Roman" panose="02020603050405020304" pitchFamily="18" charset="0"/>
                <a:cs typeface="Times New Roman" panose="02020603050405020304" pitchFamily="18" charset="0"/>
              </a:rPr>
              <a:t>Международные договоры также являются важнейшим источников нефтяного права.</a:t>
            </a:r>
          </a:p>
          <a:p>
            <a:pPr algn="just"/>
            <a:r>
              <a:rPr lang="ru-RU" sz="2400" dirty="0" smtClean="0">
                <a:latin typeface="Times New Roman" panose="02020603050405020304" pitchFamily="18" charset="0"/>
                <a:cs typeface="Times New Roman" panose="02020603050405020304" pitchFamily="18" charset="0"/>
              </a:rPr>
              <a:t>Договор </a:t>
            </a:r>
            <a:r>
              <a:rPr lang="ru-RU" sz="2400" dirty="0">
                <a:latin typeface="Times New Roman" panose="02020603050405020304" pitchFamily="18" charset="0"/>
                <a:cs typeface="Times New Roman" panose="02020603050405020304" pitchFamily="18" charset="0"/>
              </a:rPr>
              <a:t>о Евразийском экономическом </a:t>
            </a:r>
            <a:r>
              <a:rPr lang="ru-RU" sz="2400" dirty="0" smtClean="0">
                <a:latin typeface="Times New Roman" panose="02020603050405020304" pitchFamily="18" charset="0"/>
                <a:cs typeface="Times New Roman" panose="02020603050405020304" pitchFamily="18" charset="0"/>
              </a:rPr>
              <a:t>союзе.2014 г</a:t>
            </a:r>
            <a:r>
              <a:rPr lang="ru-RU" sz="2400" dirty="0" smtClean="0">
                <a:latin typeface="Times New Roman" panose="02020603050405020304" pitchFamily="18" charset="0"/>
                <a:cs typeface="Times New Roman" panose="02020603050405020304" pitchFamily="18" charset="0"/>
              </a:rPr>
              <a:t>. предусматривает формирование общих рынков нефти и нефтепродуктов Евразийского экономического союза.</a:t>
            </a:r>
          </a:p>
          <a:p>
            <a:pPr algn="just"/>
            <a:r>
              <a:rPr lang="ru-RU" sz="2400" dirty="0" smtClean="0">
                <a:latin typeface="Times New Roman" panose="02020603050405020304" pitchFamily="18" charset="0"/>
                <a:cs typeface="Times New Roman" panose="02020603050405020304" pitchFamily="18" charset="0"/>
              </a:rPr>
              <a:t>Среди многосторонних международных договоров для регулирования отношений в нефтяной сфере могут применяться с учетом конкретных обстоятельств: ►Конвенция </a:t>
            </a:r>
            <a:r>
              <a:rPr lang="ru-RU" sz="2400" dirty="0">
                <a:latin typeface="Times New Roman" panose="02020603050405020304" pitchFamily="18" charset="0"/>
                <a:cs typeface="Times New Roman" panose="02020603050405020304" pitchFamily="18" charset="0"/>
              </a:rPr>
              <a:t>Организации Объединенных Наций о договорах международной купли-продажи </a:t>
            </a:r>
            <a:r>
              <a:rPr lang="ru-RU" sz="2400" dirty="0" smtClean="0">
                <a:latin typeface="Times New Roman" panose="02020603050405020304" pitchFamily="18" charset="0"/>
                <a:cs typeface="Times New Roman" panose="02020603050405020304" pitchFamily="18" charset="0"/>
              </a:rPr>
              <a:t>товаров (Венская конвенция 1980);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943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Понятие нефтяного права</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Autofit/>
          </a:bodyPr>
          <a:lstStyle/>
          <a:p>
            <a:pPr algn="just"/>
            <a:r>
              <a:rPr lang="ru-RU" sz="2200" dirty="0" smtClean="0">
                <a:latin typeface="Times New Roman" panose="02020603050405020304" pitchFamily="18" charset="0"/>
                <a:cs typeface="Times New Roman" panose="02020603050405020304" pitchFamily="18" charset="0"/>
              </a:rPr>
              <a:t>Нефтяное право как и газовое право также является важнейшим институтом энергетического права. Для нефтяного права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применимы </a:t>
            </a:r>
            <a:r>
              <a:rPr lang="ru-RU" sz="2200" dirty="0">
                <a:latin typeface="Times New Roman" panose="02020603050405020304" pitchFamily="18" charset="0"/>
                <a:ea typeface="Calibri" panose="020F0502020204030204" pitchFamily="34" charset="0"/>
                <a:cs typeface="Times New Roman" panose="02020603050405020304" pitchFamily="18" charset="0"/>
              </a:rPr>
              <a:t>общетеоретические положения энергетического права, включая положения о методах и принципах энергетического права</a:t>
            </a:r>
            <a:r>
              <a:rPr lang="ru-RU" sz="2200" b="1" dirty="0">
                <a:latin typeface="Times New Roman" panose="02020603050405020304" pitchFamily="18" charset="0"/>
                <a:ea typeface="Calibri" panose="020F0502020204030204" pitchFamily="34" charset="0"/>
                <a:cs typeface="Times New Roman" panose="02020603050405020304" pitchFamily="18" charset="0"/>
              </a:rPr>
              <a:t>. </a:t>
            </a:r>
          </a:p>
          <a:p>
            <a:pPr algn="just"/>
            <a:r>
              <a:rPr lang="ru-RU" sz="2200" dirty="0" smtClean="0">
                <a:latin typeface="Times New Roman" panose="02020603050405020304" pitchFamily="18" charset="0"/>
                <a:cs typeface="Times New Roman" panose="02020603050405020304" pitchFamily="18" charset="0"/>
              </a:rPr>
              <a:t>Нефтяное право представляет собой совокупность норм, которые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регулируют </a:t>
            </a:r>
            <a:r>
              <a:rPr lang="ru-RU" sz="2200" dirty="0">
                <a:latin typeface="Times New Roman" panose="02020603050405020304" pitchFamily="18" charset="0"/>
                <a:ea typeface="Calibri" panose="020F0502020204030204" pitchFamily="34" charset="0"/>
                <a:cs typeface="Times New Roman" panose="02020603050405020304" pitchFamily="18" charset="0"/>
              </a:rPr>
              <a:t>частноправовые и публично-правовые отношения, возникающие в связи с добычей, переработкой, поставкой, транспортировкой, хранением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энергетического </a:t>
            </a:r>
            <a:r>
              <a:rPr lang="ru-RU" sz="2200" dirty="0">
                <a:latin typeface="Times New Roman" panose="02020603050405020304" pitchFamily="18" charset="0"/>
                <a:ea typeface="Calibri" panose="020F0502020204030204" pitchFamily="34" charset="0"/>
                <a:cs typeface="Times New Roman" panose="02020603050405020304" pitchFamily="18" charset="0"/>
              </a:rPr>
              <a:t>ресурса –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нефти, нефтепродуктов, строительством</a:t>
            </a:r>
            <a:r>
              <a:rPr lang="ru-RU" sz="2200" dirty="0">
                <a:latin typeface="Times New Roman" panose="02020603050405020304" pitchFamily="18" charset="0"/>
                <a:ea typeface="Calibri" panose="020F0502020204030204" pitchFamily="34" charset="0"/>
                <a:cs typeface="Times New Roman" panose="02020603050405020304" pitchFamily="18" charset="0"/>
              </a:rPr>
              <a:t>, модернизацией, реконструкцией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нефтяных объектов на </a:t>
            </a:r>
            <a:r>
              <a:rPr lang="ru-RU" sz="2200" dirty="0">
                <a:latin typeface="Times New Roman" panose="02020603050405020304" pitchFamily="18" charset="0"/>
                <a:ea typeface="Calibri" panose="020F0502020204030204" pitchFamily="34" charset="0"/>
                <a:cs typeface="Times New Roman" panose="02020603050405020304" pitchFamily="18" charset="0"/>
              </a:rPr>
              <a:t>национальном и международном уровнях</a:t>
            </a:r>
            <a:r>
              <a:rPr lang="ru-RU" sz="2200" b="1" dirty="0">
                <a:latin typeface="Times New Roman" panose="02020603050405020304" pitchFamily="18" charset="0"/>
                <a:ea typeface="Calibri" panose="020F0502020204030204" pitchFamily="34"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6177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Международные договоры</a:t>
            </a:r>
            <a:endParaRPr lang="ru-RU"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endParaRPr lang="ru-RU" dirty="0" smtClean="0"/>
          </a:p>
          <a:p>
            <a:r>
              <a:rPr lang="ru-RU" sz="7200" dirty="0" smtClean="0">
                <a:latin typeface="Times New Roman"/>
                <a:cs typeface="Times New Roman"/>
              </a:rPr>
              <a:t>►</a:t>
            </a:r>
            <a:r>
              <a:rPr lang="ru-RU" sz="7200" dirty="0" smtClean="0">
                <a:latin typeface="Times New Roman" panose="02020603050405020304" pitchFamily="18" charset="0"/>
                <a:cs typeface="Times New Roman" panose="02020603050405020304" pitchFamily="18" charset="0"/>
              </a:rPr>
              <a:t>Конвенция </a:t>
            </a:r>
            <a:r>
              <a:rPr lang="ru-RU" sz="7200" dirty="0">
                <a:latin typeface="Times New Roman" panose="02020603050405020304" pitchFamily="18" charset="0"/>
                <a:cs typeface="Times New Roman" panose="02020603050405020304" pitchFamily="18" charset="0"/>
              </a:rPr>
              <a:t>по предотвращению загрязнения моря сбросами отходов и других материалов" (</a:t>
            </a:r>
            <a:r>
              <a:rPr lang="ru-RU" sz="7200" dirty="0" err="1">
                <a:latin typeface="Times New Roman" panose="02020603050405020304" pitchFamily="18" charset="0"/>
                <a:cs typeface="Times New Roman" panose="02020603050405020304" pitchFamily="18" charset="0"/>
              </a:rPr>
              <a:t>London</a:t>
            </a:r>
            <a:r>
              <a:rPr lang="ru-RU" sz="7200" dirty="0">
                <a:latin typeface="Times New Roman" panose="02020603050405020304" pitchFamily="18" charset="0"/>
                <a:cs typeface="Times New Roman" panose="02020603050405020304" pitchFamily="18" charset="0"/>
              </a:rPr>
              <a:t> </a:t>
            </a:r>
            <a:r>
              <a:rPr lang="ru-RU" sz="7200" dirty="0" err="1">
                <a:latin typeface="Times New Roman" panose="02020603050405020304" pitchFamily="18" charset="0"/>
                <a:cs typeface="Times New Roman" panose="02020603050405020304" pitchFamily="18" charset="0"/>
              </a:rPr>
              <a:t>Convention</a:t>
            </a:r>
            <a:r>
              <a:rPr lang="ru-RU" sz="7200" dirty="0">
                <a:latin typeface="Times New Roman" panose="02020603050405020304" pitchFamily="18" charset="0"/>
                <a:cs typeface="Times New Roman" panose="02020603050405020304" pitchFamily="18" charset="0"/>
              </a:rPr>
              <a:t> (LC</a:t>
            </a:r>
            <a:r>
              <a:rPr lang="ru-RU" sz="7200" dirty="0" smtClean="0">
                <a:latin typeface="Times New Roman" panose="02020603050405020304" pitchFamily="18" charset="0"/>
                <a:cs typeface="Times New Roman" panose="02020603050405020304" pitchFamily="18" charset="0"/>
              </a:rPr>
              <a:t>))</a:t>
            </a:r>
            <a:r>
              <a:rPr lang="ru-RU" sz="7200" dirty="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1972;</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sz="7200" dirty="0">
                <a:latin typeface="Times New Roman"/>
                <a:cs typeface="Times New Roman"/>
              </a:rPr>
              <a:t>► </a:t>
            </a:r>
            <a:r>
              <a:rPr lang="ru-RU" sz="7200" dirty="0" smtClean="0">
                <a:latin typeface="Times New Roman" panose="02020603050405020304" pitchFamily="18" charset="0"/>
                <a:cs typeface="Times New Roman" panose="02020603050405020304" pitchFamily="18" charset="0"/>
              </a:rPr>
              <a:t>Международная </a:t>
            </a:r>
            <a:r>
              <a:rPr lang="ru-RU" sz="7200" dirty="0">
                <a:latin typeface="Times New Roman" panose="02020603050405020304" pitchFamily="18" charset="0"/>
                <a:cs typeface="Times New Roman" panose="02020603050405020304" pitchFamily="18" charset="0"/>
              </a:rPr>
              <a:t>конвенция по предотвращению загрязнения с судов 1973 г</a:t>
            </a:r>
            <a:r>
              <a:rPr lang="ru-RU" sz="7200" dirty="0" smtClean="0">
                <a:latin typeface="Times New Roman" panose="02020603050405020304" pitchFamily="18" charset="0"/>
                <a:cs typeface="Times New Roman" panose="02020603050405020304" pitchFamily="18" charset="0"/>
              </a:rPr>
              <a:t>.(</a:t>
            </a:r>
            <a:r>
              <a:rPr lang="ru-RU" sz="7200" dirty="0">
                <a:latin typeface="Times New Roman" panose="02020603050405020304" pitchFamily="18" charset="0"/>
                <a:cs typeface="Times New Roman" panose="02020603050405020304" pitchFamily="18" charset="0"/>
              </a:rPr>
              <a:t>МАРПОЛ/MARPOL</a:t>
            </a:r>
            <a:r>
              <a:rPr lang="ru-RU" sz="7200" dirty="0" smtClean="0">
                <a:latin typeface="Times New Roman" panose="02020603050405020304" pitchFamily="18" charset="0"/>
                <a:cs typeface="Times New Roman" panose="02020603050405020304" pitchFamily="18" charset="0"/>
              </a:rPr>
              <a:t>);</a:t>
            </a:r>
            <a:endParaRPr lang="ru-RU" sz="7200" dirty="0" smtClean="0">
              <a:latin typeface="Times New Roman" panose="02020603050405020304" pitchFamily="18" charset="0"/>
              <a:cs typeface="Times New Roman" panose="02020603050405020304" pitchFamily="18" charset="0"/>
            </a:endParaRPr>
          </a:p>
          <a:p>
            <a:endParaRPr lang="ru-RU" sz="7200" dirty="0">
              <a:latin typeface="Times New Roman" panose="02020603050405020304" pitchFamily="18" charset="0"/>
              <a:cs typeface="Times New Roman" panose="02020603050405020304" pitchFamily="18" charset="0"/>
            </a:endParaRPr>
          </a:p>
          <a:p>
            <a:r>
              <a:rPr lang="ru-RU" sz="7200" dirty="0">
                <a:latin typeface="Times New Roman"/>
                <a:cs typeface="Times New Roman"/>
              </a:rPr>
              <a:t>► </a:t>
            </a:r>
            <a:r>
              <a:rPr lang="ru-RU" sz="7200" dirty="0" smtClean="0">
                <a:latin typeface="Times New Roman" panose="02020603050405020304" pitchFamily="18" charset="0"/>
                <a:cs typeface="Times New Roman" panose="02020603050405020304" pitchFamily="18" charset="0"/>
              </a:rPr>
              <a:t>Международная </a:t>
            </a:r>
            <a:r>
              <a:rPr lang="ru-RU" sz="7200" dirty="0">
                <a:latin typeface="Times New Roman" panose="02020603050405020304" pitchFamily="18" charset="0"/>
                <a:cs typeface="Times New Roman" panose="02020603050405020304" pitchFamily="18" charset="0"/>
              </a:rPr>
              <a:t>конвенция по обеспечению готовности на случай загрязнения нефтью, борьбе с ним и сотрудничеству 1990 года</a:t>
            </a:r>
            <a:r>
              <a:rPr lang="ru-RU" sz="7200" dirty="0" smtClean="0">
                <a:latin typeface="Times New Roman" panose="02020603050405020304" pitchFamily="18" charset="0"/>
                <a:cs typeface="Times New Roman" panose="02020603050405020304" pitchFamily="18" charset="0"/>
              </a:rPr>
              <a:t>"(</a:t>
            </a:r>
            <a:r>
              <a:rPr lang="ru-RU" sz="7200" dirty="0">
                <a:latin typeface="Times New Roman" panose="02020603050405020304" pitchFamily="18" charset="0"/>
                <a:cs typeface="Times New Roman" panose="02020603050405020304" pitchFamily="18" charset="0"/>
              </a:rPr>
              <a:t>OPRC</a:t>
            </a:r>
            <a:r>
              <a:rPr lang="ru-RU" sz="7200" dirty="0" smtClean="0">
                <a:latin typeface="Times New Roman" panose="02020603050405020304" pitchFamily="18" charset="0"/>
                <a:cs typeface="Times New Roman" panose="02020603050405020304" pitchFamily="18" charset="0"/>
              </a:rPr>
              <a:t>);</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sz="7200" dirty="0">
                <a:latin typeface="Times New Roman"/>
                <a:cs typeface="Times New Roman"/>
              </a:rPr>
              <a:t>► </a:t>
            </a:r>
            <a:r>
              <a:rPr lang="ru-RU" sz="7200" dirty="0" smtClean="0">
                <a:latin typeface="Times New Roman" panose="02020603050405020304" pitchFamily="18" charset="0"/>
                <a:cs typeface="Times New Roman" panose="02020603050405020304" pitchFamily="18" charset="0"/>
              </a:rPr>
              <a:t>Конвенция </a:t>
            </a:r>
            <a:r>
              <a:rPr lang="ru-RU" sz="7200" dirty="0">
                <a:latin typeface="Times New Roman" panose="02020603050405020304" pitchFamily="18" charset="0"/>
                <a:cs typeface="Times New Roman" panose="02020603050405020304" pitchFamily="18" charset="0"/>
              </a:rPr>
              <a:t>о защите Черного моря от </a:t>
            </a:r>
            <a:r>
              <a:rPr lang="ru-RU" sz="7200" dirty="0" smtClean="0">
                <a:latin typeface="Times New Roman" panose="02020603050405020304" pitchFamily="18" charset="0"/>
                <a:cs typeface="Times New Roman" panose="02020603050405020304" pitchFamily="18" charset="0"/>
              </a:rPr>
              <a:t>загрязнения.1992;</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sz="7200" dirty="0">
                <a:latin typeface="Times New Roman"/>
                <a:cs typeface="Times New Roman"/>
              </a:rPr>
              <a:t>► </a:t>
            </a:r>
            <a:r>
              <a:rPr lang="ru-RU" sz="7200" dirty="0" smtClean="0">
                <a:latin typeface="Times New Roman" panose="02020603050405020304" pitchFamily="18" charset="0"/>
                <a:cs typeface="Times New Roman" panose="02020603050405020304" pitchFamily="18" charset="0"/>
              </a:rPr>
              <a:t>Конвенция </a:t>
            </a:r>
            <a:r>
              <a:rPr lang="ru-RU" sz="7200" dirty="0">
                <a:latin typeface="Times New Roman" panose="02020603050405020304" pitchFamily="18" charset="0"/>
                <a:cs typeface="Times New Roman" panose="02020603050405020304" pitchFamily="18" charset="0"/>
              </a:rPr>
              <a:t>по защите морской среды района Балтийского моря, 1992 г. (Хельсинкская </a:t>
            </a:r>
            <a:r>
              <a:rPr lang="ru-RU" sz="7200" dirty="0" smtClean="0">
                <a:latin typeface="Times New Roman" panose="02020603050405020304" pitchFamily="18" charset="0"/>
                <a:cs typeface="Times New Roman" panose="02020603050405020304" pitchFamily="18" charset="0"/>
              </a:rPr>
              <a:t>конвенция). 2008;</a:t>
            </a:r>
            <a:endParaRPr lang="ru-RU" sz="7200" dirty="0" smtClean="0">
              <a:latin typeface="Times New Roman" panose="02020603050405020304" pitchFamily="18" charset="0"/>
              <a:cs typeface="Times New Roman" panose="02020603050405020304" pitchFamily="18" charset="0"/>
            </a:endParaRPr>
          </a:p>
          <a:p>
            <a:endParaRPr lang="ru-RU" sz="7200" dirty="0" smtClean="0">
              <a:latin typeface="Times New Roman" panose="02020603050405020304" pitchFamily="18" charset="0"/>
              <a:cs typeface="Times New Roman" panose="02020603050405020304" pitchFamily="18" charset="0"/>
            </a:endParaRPr>
          </a:p>
          <a:p>
            <a:r>
              <a:rPr lang="ru-RU" sz="7200" dirty="0">
                <a:latin typeface="Times New Roman"/>
                <a:cs typeface="Times New Roman"/>
              </a:rPr>
              <a:t>► </a:t>
            </a:r>
            <a:r>
              <a:rPr lang="ru-RU" sz="7200" dirty="0" smtClean="0">
                <a:latin typeface="Times New Roman" panose="02020603050405020304" pitchFamily="18" charset="0"/>
                <a:cs typeface="Times New Roman" panose="02020603050405020304" pitchFamily="18" charset="0"/>
              </a:rPr>
              <a:t>Соглашение </a:t>
            </a:r>
            <a:r>
              <a:rPr lang="ru-RU" sz="7200" dirty="0">
                <a:latin typeface="Times New Roman" panose="02020603050405020304" pitchFamily="18" charset="0"/>
                <a:cs typeface="Times New Roman" panose="02020603050405020304" pitchFamily="18" charset="0"/>
              </a:rPr>
              <a:t>о сотрудничестве в сфере готовности и реагирования на загрязнение моря нефтью в </a:t>
            </a:r>
            <a:r>
              <a:rPr lang="ru-RU" sz="7200" dirty="0" smtClean="0">
                <a:latin typeface="Times New Roman" panose="02020603050405020304" pitchFamily="18" charset="0"/>
                <a:cs typeface="Times New Roman" panose="02020603050405020304" pitchFamily="18" charset="0"/>
              </a:rPr>
              <a:t>Арктике. 2013; </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endParaRPr lang="ru-RU" sz="7200" dirty="0" smtClean="0">
              <a:latin typeface="Times New Roman" panose="02020603050405020304" pitchFamily="18" charset="0"/>
              <a:cs typeface="Times New Roman" panose="02020603050405020304" pitchFamily="18" charset="0"/>
            </a:endParaRPr>
          </a:p>
          <a:p>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dirty="0"/>
              <a:t/>
            </a:r>
            <a:br>
              <a:rPr lang="ru-RU" dirty="0"/>
            </a:br>
            <a:endParaRPr lang="ru-RU" dirty="0"/>
          </a:p>
          <a:p>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3348374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Международные договоры</a:t>
            </a:r>
            <a:endParaRPr lang="ru-RU"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pPr algn="just"/>
            <a:r>
              <a:rPr lang="ru-RU" sz="6400" dirty="0" smtClean="0">
                <a:latin typeface="Times New Roman" panose="02020603050405020304" pitchFamily="18" charset="0"/>
                <a:cs typeface="Times New Roman" panose="02020603050405020304" pitchFamily="18" charset="0"/>
              </a:rPr>
              <a:t>Приведем также примеры двусторонних межправительственных договоров в нефтяной сфере:</a:t>
            </a:r>
          </a:p>
          <a:p>
            <a:pPr algn="just"/>
            <a:endParaRPr lang="ru-RU" sz="6400" dirty="0">
              <a:latin typeface="Times New Roman" panose="02020603050405020304" pitchFamily="18" charset="0"/>
              <a:cs typeface="Times New Roman" panose="02020603050405020304" pitchFamily="18" charset="0"/>
            </a:endParaRPr>
          </a:p>
          <a:p>
            <a:pPr algn="just"/>
            <a:r>
              <a:rPr lang="ru-RU" sz="6400" dirty="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Соглашение </a:t>
            </a:r>
            <a:r>
              <a:rPr lang="ru-RU" sz="6400" dirty="0">
                <a:latin typeface="Times New Roman" panose="02020603050405020304" pitchFamily="18" charset="0"/>
                <a:cs typeface="Times New Roman" panose="02020603050405020304" pitchFamily="18" charset="0"/>
              </a:rPr>
              <a:t>между Правительством Российской Федерации и Правительством Китайской Народной Республики о сотрудничестве в нефтяной сфере</a:t>
            </a:r>
            <a:r>
              <a:rPr lang="ru-RU" sz="6400" dirty="0" smtClean="0">
                <a:latin typeface="Times New Roman" panose="02020603050405020304" pitchFamily="18" charset="0"/>
                <a:cs typeface="Times New Roman" panose="02020603050405020304" pitchFamily="18" charset="0"/>
              </a:rPr>
              <a:t>"</a:t>
            </a:r>
            <a:r>
              <a:rPr lang="ru-RU" sz="6400" dirty="0">
                <a:latin typeface="Times New Roman" panose="02020603050405020304" pitchFamily="18" charset="0"/>
                <a:cs typeface="Times New Roman" panose="02020603050405020304" pitchFamily="18" charset="0"/>
              </a:rPr>
              <a:t> 2009</a:t>
            </a:r>
            <a:br>
              <a:rPr lang="ru-RU" sz="6400" dirty="0">
                <a:latin typeface="Times New Roman" panose="02020603050405020304" pitchFamily="18" charset="0"/>
                <a:cs typeface="Times New Roman" panose="02020603050405020304" pitchFamily="18" charset="0"/>
              </a:rPr>
            </a:br>
            <a:endParaRPr lang="ru-RU" sz="6400" dirty="0">
              <a:latin typeface="Times New Roman" panose="02020603050405020304" pitchFamily="18" charset="0"/>
              <a:cs typeface="Times New Roman" panose="02020603050405020304" pitchFamily="18" charset="0"/>
            </a:endParaRPr>
          </a:p>
          <a:p>
            <a:pPr algn="just"/>
            <a:r>
              <a:rPr lang="ru-RU" sz="6400" dirty="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Соглашение </a:t>
            </a:r>
            <a:r>
              <a:rPr lang="ru-RU" sz="6400" dirty="0">
                <a:latin typeface="Times New Roman" panose="02020603050405020304" pitchFamily="18" charset="0"/>
                <a:cs typeface="Times New Roman" panose="02020603050405020304" pitchFamily="18" charset="0"/>
              </a:rPr>
              <a:t>между Правительством Российской Федерации и Правительством Китайской Народной Республики о расширении сотрудничества в сфере торговли сырой </a:t>
            </a:r>
            <a:r>
              <a:rPr lang="ru-RU" sz="6400" dirty="0" smtClean="0">
                <a:latin typeface="Times New Roman" panose="02020603050405020304" pitchFamily="18" charset="0"/>
                <a:cs typeface="Times New Roman" panose="02020603050405020304" pitchFamily="18" charset="0"/>
              </a:rPr>
              <a:t>нефтью 2013</a:t>
            </a:r>
            <a:endParaRPr lang="ru-RU" sz="6400" dirty="0">
              <a:latin typeface="Times New Roman" panose="02020603050405020304" pitchFamily="18" charset="0"/>
              <a:cs typeface="Times New Roman" panose="02020603050405020304" pitchFamily="18" charset="0"/>
            </a:endParaRPr>
          </a:p>
          <a:p>
            <a:pPr algn="just"/>
            <a:r>
              <a:rPr lang="ru-RU" sz="6400"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Республики Индии о развитии сотрудничества в нефтегазовой </a:t>
            </a:r>
            <a:r>
              <a:rPr lang="ru-RU" sz="6400" dirty="0" smtClean="0">
                <a:latin typeface="Times New Roman" panose="02020603050405020304" pitchFamily="18" charset="0"/>
                <a:cs typeface="Times New Roman" panose="02020603050405020304" pitchFamily="18" charset="0"/>
              </a:rPr>
              <a:t>сфере« 2010 </a:t>
            </a:r>
            <a:endParaRPr lang="ru-RU" sz="6400" dirty="0">
              <a:latin typeface="Times New Roman" panose="02020603050405020304" pitchFamily="18" charset="0"/>
              <a:cs typeface="Times New Roman" panose="02020603050405020304" pitchFamily="18" charset="0"/>
            </a:endParaRPr>
          </a:p>
          <a:p>
            <a:pPr algn="just"/>
            <a:endParaRPr lang="ru-RU" sz="6400" dirty="0" smtClean="0">
              <a:latin typeface="Times New Roman" panose="02020603050405020304" pitchFamily="18" charset="0"/>
              <a:cs typeface="Times New Roman" panose="02020603050405020304" pitchFamily="18" charset="0"/>
            </a:endParaRPr>
          </a:p>
          <a:p>
            <a:pPr algn="just"/>
            <a:r>
              <a:rPr lang="ru-RU" sz="6400" dirty="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Соглашение </a:t>
            </a:r>
            <a:r>
              <a:rPr lang="ru-RU" sz="6400" dirty="0">
                <a:latin typeface="Times New Roman" panose="02020603050405020304" pitchFamily="18" charset="0"/>
                <a:cs typeface="Times New Roman" panose="02020603050405020304" pitchFamily="18" charset="0"/>
              </a:rPr>
              <a:t>между Правительством Российской Федерации и Правительством Социалистической Республики Вьетнам о дальнейшем сотрудничестве в области геологической разведки, добычи нефти и газа на территории Российской Федерации в рамках совместной компании общество с ограниченной ответственностью "Совместная Компания "</a:t>
            </a:r>
            <a:r>
              <a:rPr lang="ru-RU" sz="6400" dirty="0" smtClean="0">
                <a:latin typeface="Times New Roman" panose="02020603050405020304" pitchFamily="18" charset="0"/>
                <a:cs typeface="Times New Roman" panose="02020603050405020304" pitchFamily="18" charset="0"/>
              </a:rPr>
              <a:t>РУСВЬЕТПЕТРО« 2016</a:t>
            </a:r>
            <a:r>
              <a:rPr lang="ru-RU" sz="5500" dirty="0">
                <a:latin typeface="Times New Roman" panose="02020603050405020304" pitchFamily="18" charset="0"/>
                <a:cs typeface="Times New Roman" panose="02020603050405020304" pitchFamily="18" charset="0"/>
              </a:rPr>
              <a:t/>
            </a:r>
            <a:br>
              <a:rPr lang="ru-RU" sz="5500" dirty="0">
                <a:latin typeface="Times New Roman" panose="02020603050405020304" pitchFamily="18" charset="0"/>
                <a:cs typeface="Times New Roman" panose="02020603050405020304" pitchFamily="18" charset="0"/>
              </a:rPr>
            </a:br>
            <a:endParaRPr lang="ru-RU" sz="55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54817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dirty="0" smtClean="0">
                <a:latin typeface="Times New Roman" panose="02020603050405020304" pitchFamily="18" charset="0"/>
                <a:cs typeface="Times New Roman" panose="02020603050405020304" pitchFamily="18" charset="0"/>
              </a:rPr>
              <a:t>Обычаи</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a:latin typeface="Times New Roman" panose="02020603050405020304" pitchFamily="18" charset="0"/>
                <a:cs typeface="Times New Roman" panose="02020603050405020304" pitchFamily="18" charset="0"/>
              </a:rPr>
              <a:t>Исторически правовой обычай как источник права предшествует всем другим источникам права. Значение обычая как источника права нельзя недооценивать, несмотря на большое количество принимаемых законов и других нормативно-правовых актов.</a:t>
            </a:r>
          </a:p>
          <a:p>
            <a:pPr marL="0" indent="0" algn="just">
              <a:buNone/>
            </a:pPr>
            <a:r>
              <a:rPr lang="ru-RU" dirty="0">
                <a:latin typeface="Times New Roman" panose="02020603050405020304" pitchFamily="18" charset="0"/>
                <a:cs typeface="Times New Roman" panose="02020603050405020304" pitchFamily="18" charset="0"/>
              </a:rPr>
              <a:t>В сфере энергетики, включая </a:t>
            </a:r>
            <a:r>
              <a:rPr lang="ru-RU" dirty="0" smtClean="0">
                <a:latin typeface="Times New Roman" panose="02020603050405020304" pitchFamily="18" charset="0"/>
                <a:cs typeface="Times New Roman" panose="02020603050405020304" pitchFamily="18" charset="0"/>
              </a:rPr>
              <a:t>нефтяную  </a:t>
            </a:r>
            <a:r>
              <a:rPr lang="ru-RU" dirty="0">
                <a:latin typeface="Times New Roman" panose="02020603050405020304" pitchFamily="18" charset="0"/>
                <a:cs typeface="Times New Roman" panose="02020603050405020304" pitchFamily="18" charset="0"/>
              </a:rPr>
              <a:t>отрасль, обычаи применяются, например, при осуществлении поставок энергетических ресурсов, энергетического оборудования (условия поставки </a:t>
            </a:r>
            <a:r>
              <a:rPr lang="ru-RU" dirty="0" err="1">
                <a:latin typeface="Times New Roman" panose="02020603050405020304" pitchFamily="18" charset="0"/>
                <a:cs typeface="Times New Roman" panose="02020603050405020304" pitchFamily="18" charset="0"/>
              </a:rPr>
              <a:t>Инкотермс</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осуществлении подрядчиком всего комплекса работ и передаче заказчику построенного энергетического объекта, готового к эксплуатации (условия ФИДИК — контракты «Т</a:t>
            </a:r>
            <a:r>
              <a:rPr lang="en-US" dirty="0" err="1">
                <a:latin typeface="Times New Roman" panose="02020603050405020304" pitchFamily="18" charset="0"/>
                <a:cs typeface="Times New Roman" panose="02020603050405020304" pitchFamily="18" charset="0"/>
              </a:rPr>
              <a:t>urnkey</a:t>
            </a:r>
            <a:r>
              <a:rPr lang="ru-RU" dirty="0">
                <a:latin typeface="Times New Roman" panose="02020603050405020304" pitchFamily="18" charset="0"/>
                <a:cs typeface="Times New Roman" panose="02020603050405020304" pitchFamily="18" charset="0"/>
              </a:rPr>
              <a:t>»), при осуществлении подрядчиком работ, включающих инжиниринг, проектирование, строительство, а иногда и менеджмент проектом (условия ФИДИК — ИПС/ ИПСМ контракты).</a:t>
            </a:r>
          </a:p>
          <a:p>
            <a:pPr marL="0" indent="0" algn="just">
              <a:buNone/>
            </a:pP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t>
            </a:r>
            <a:r>
              <a:rPr lang="ru-RU" dirty="0">
                <a:latin typeface="Times New Roman" panose="02020603050405020304" pitchFamily="18" charset="0"/>
                <a:cs typeface="Times New Roman" panose="02020603050405020304" pitchFamily="18" charset="0"/>
              </a:rPr>
              <a:t> 1 января 2020 г. вступила в силу новая редакция  </a:t>
            </a:r>
            <a:r>
              <a:rPr lang="ru-RU" dirty="0" err="1">
                <a:latin typeface="Times New Roman" panose="02020603050405020304" pitchFamily="18" charset="0"/>
                <a:cs typeface="Times New Roman" panose="02020603050405020304" pitchFamily="18" charset="0"/>
              </a:rPr>
              <a:t>Incoterms</a:t>
            </a:r>
            <a:r>
              <a:rPr lang="ru-RU" dirty="0">
                <a:latin typeface="Times New Roman" panose="02020603050405020304" pitchFamily="18" charset="0"/>
                <a:cs typeface="Times New Roman" panose="02020603050405020304" pitchFamily="18" charset="0"/>
              </a:rPr>
              <a:t> 2020, которая является  обновленной версией  </a:t>
            </a:r>
            <a:r>
              <a:rPr lang="en-US" dirty="0">
                <a:latin typeface="Times New Roman" panose="02020603050405020304" pitchFamily="18" charset="0"/>
                <a:cs typeface="Times New Roman" panose="02020603050405020304" pitchFamily="18" charset="0"/>
              </a:rPr>
              <a:t>Incoterms</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2010</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Стороны сами определяют какую редакцию использовать и указывать в контрактах.</a:t>
            </a:r>
          </a:p>
          <a:p>
            <a:pPr marL="0" indent="0" algn="just">
              <a:buNone/>
            </a:pP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0560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Локальные акты нефтяных компаний</a:t>
            </a:r>
            <a:endParaRPr lang="ru-RU" sz="2400" b="1"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В данной части курса рекомендуется ознакомиться с положениями о закупках нефтяных компаний, в том числе:  ПАО «</a:t>
            </a:r>
            <a:r>
              <a:rPr lang="ru-RU" dirty="0" err="1" smtClean="0">
                <a:latin typeface="Times New Roman" panose="02020603050405020304" pitchFamily="18" charset="0"/>
                <a:cs typeface="Times New Roman" panose="02020603050405020304" pitchFamily="18" charset="0"/>
              </a:rPr>
              <a:t>Транснефть</a:t>
            </a:r>
            <a:r>
              <a:rPr lang="ru-RU" dirty="0" smtClean="0">
                <a:latin typeface="Times New Roman" panose="02020603050405020304" pitchFamily="18" charset="0"/>
                <a:cs typeface="Times New Roman" panose="02020603050405020304" pitchFamily="18" charset="0"/>
              </a:rPr>
              <a:t>», ПАО «НК  «Роснефть», АО «</a:t>
            </a:r>
            <a:r>
              <a:rPr lang="ru-RU" dirty="0" err="1" smtClean="0">
                <a:latin typeface="Times New Roman" panose="02020603050405020304" pitchFamily="18" charset="0"/>
                <a:cs typeface="Times New Roman" panose="02020603050405020304" pitchFamily="18" charset="0"/>
              </a:rPr>
              <a:t>Зарубежнефть</a:t>
            </a:r>
            <a:r>
              <a:rPr lang="ru-RU" dirty="0" smtClean="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ПОЛОЖЕНИЕ КОМПАНИИ О ЗАКУПКЕ ТОВАРОВ, РАБОТ, УСЛУГ ПАО «НК «Роснефть»</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http://unsnab.com/sites/default/files/polozhenie_o_zakupke_tru.pdf</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Положения о закупке товаров, работ, услуг ПАО «</a:t>
            </a:r>
            <a:r>
              <a:rPr lang="ru-RU" dirty="0" err="1">
                <a:latin typeface="Times New Roman" panose="02020603050405020304" pitchFamily="18" charset="0"/>
                <a:cs typeface="Times New Roman" panose="02020603050405020304" pitchFamily="18" charset="0"/>
              </a:rPr>
              <a:t>Транснефть</a:t>
            </a:r>
            <a:r>
              <a:rPr lang="ru-RU"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3"/>
              </a:rPr>
              <a:t>https://xn--80akxamidgr5f.xn--p1ai/tenders/procurement-regulation/</a:t>
            </a:r>
            <a:r>
              <a:rPr lang="ru-RU"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838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ru-RU" dirty="0" smtClean="0">
                <a:latin typeface="Times New Roman" panose="02020603050405020304" pitchFamily="18" charset="0"/>
                <a:cs typeface="Times New Roman" panose="02020603050405020304" pitchFamily="18" charset="0"/>
              </a:rPr>
              <a:t>Локальные акты нефтяных компаний</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dirty="0" smtClean="0">
                <a:latin typeface="Times New Roman" panose="02020603050405020304" pitchFamily="18" charset="0"/>
                <a:cs typeface="Times New Roman" panose="02020603050405020304" pitchFamily="18" charset="0"/>
              </a:rPr>
              <a:t>ПОЛОЖЕНИЕ </a:t>
            </a:r>
            <a:r>
              <a:rPr lang="ru-RU" dirty="0">
                <a:latin typeface="Times New Roman" panose="02020603050405020304" pitchFamily="18" charset="0"/>
                <a:cs typeface="Times New Roman" panose="02020603050405020304" pitchFamily="18" charset="0"/>
              </a:rPr>
              <a:t>О ЗАКУПКЕ АО «ЗАРУБЕЖНЕФТЬ</a:t>
            </a:r>
            <a:r>
              <a:rPr lang="ru-RU"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hlinkClick r:id="rId2"/>
              </a:rPr>
              <a:t>https://zarubezhneft.ru/upload/iblock/431/rphenwblrzlkbc8qf19pkehhkgychbpl/%D0%9F%D0%BE%D0%BB%D0%BE%D0%B6%D0%B5%D0%BD%D0%B8%D0%B5_%D0%97%D0%9D_%</a:t>
            </a:r>
            <a:r>
              <a:rPr lang="en-US" dirty="0" smtClean="0">
                <a:latin typeface="Times New Roman" panose="02020603050405020304" pitchFamily="18" charset="0"/>
                <a:cs typeface="Times New Roman" panose="02020603050405020304" pitchFamily="18" charset="0"/>
                <a:hlinkClick r:id="rId2"/>
              </a:rPr>
              <a:t>D1%80%D0%B5%D0%B4_21.pdf</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48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Акты высших судебных инстанций, судебная практика</a:t>
            </a:r>
            <a:endParaRPr lang="ru-RU" sz="24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Для нефтяной отрасли, как и иных отраслей энергетики характерно значительное количество споров, возникающих как из частных, так и из публичных правоотношений.</a:t>
            </a:r>
          </a:p>
          <a:p>
            <a:pPr algn="just"/>
            <a:r>
              <a:rPr lang="ru-RU" dirty="0" smtClean="0">
                <a:latin typeface="Times New Roman" panose="02020603050405020304" pitchFamily="18" charset="0"/>
                <a:cs typeface="Times New Roman" panose="02020603050405020304" pitchFamily="18" charset="0"/>
              </a:rPr>
              <a:t>Частноправовые споры могут быть в том числе в связи с неисполнением или ненадлежащем исполнением договорных обязательств. Публично-правовые споры могут возникнуть в связи с разногласиями с государственными органами, наделенными определенными полномочиями в сфере контроля (надзора) для соблюдением нефтяного законодательства, включая вопросы недропользования, таможенного контроля, промышленной безопасности и т.д.</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5412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dirty="0" smtClean="0">
                <a:latin typeface="Times New Roman" panose="02020603050405020304" pitchFamily="18" charset="0"/>
                <a:cs typeface="Times New Roman" panose="02020603050405020304" pitchFamily="18" charset="0"/>
              </a:rPr>
              <a:t>Акты высших судебных </a:t>
            </a:r>
            <a:r>
              <a:rPr lang="ru-RU" sz="2400" dirty="0" smtClean="0">
                <a:latin typeface="Times New Roman" panose="02020603050405020304" pitchFamily="18" charset="0"/>
                <a:cs typeface="Times New Roman" panose="02020603050405020304" pitchFamily="18" charset="0"/>
              </a:rPr>
              <a:t>инстанций, судебная практика</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endParaRPr lang="ru-RU" dirty="0" smtClean="0"/>
          </a:p>
          <a:p>
            <a:pPr algn="just"/>
            <a:r>
              <a:rPr lang="ru-RU" sz="6400" dirty="0" smtClean="0">
                <a:latin typeface="Times New Roman"/>
                <a:cs typeface="Times New Roman"/>
              </a:rPr>
              <a:t>►</a:t>
            </a:r>
            <a:r>
              <a:rPr lang="ru-RU" sz="6400" dirty="0" smtClean="0">
                <a:latin typeface="Times New Roman" panose="02020603050405020304" pitchFamily="18" charset="0"/>
                <a:cs typeface="Times New Roman" panose="02020603050405020304" pitchFamily="18" charset="0"/>
              </a:rPr>
              <a:t>Постановление </a:t>
            </a:r>
            <a:r>
              <a:rPr lang="ru-RU" sz="6400" dirty="0">
                <a:latin typeface="Times New Roman" panose="02020603050405020304" pitchFamily="18" charset="0"/>
                <a:cs typeface="Times New Roman" panose="02020603050405020304" pitchFamily="18" charset="0"/>
              </a:rPr>
              <a:t>Пленума Верховного Суда РФ от 09.07.2019 N </a:t>
            </a:r>
            <a:r>
              <a:rPr lang="ru-RU" sz="6400" dirty="0" smtClean="0">
                <a:latin typeface="Times New Roman" panose="02020603050405020304" pitchFamily="18" charset="0"/>
                <a:cs typeface="Times New Roman" panose="02020603050405020304" pitchFamily="18" charset="0"/>
              </a:rPr>
              <a:t>24 «О </a:t>
            </a:r>
            <a:r>
              <a:rPr lang="ru-RU" sz="6400" dirty="0">
                <a:latin typeface="Times New Roman" panose="02020603050405020304" pitchFamily="18" charset="0"/>
                <a:cs typeface="Times New Roman" panose="02020603050405020304" pitchFamily="18" charset="0"/>
              </a:rPr>
              <a:t>применении норм международного частного права судами Российской </a:t>
            </a:r>
            <a:r>
              <a:rPr lang="ru-RU" sz="6400" dirty="0" smtClean="0">
                <a:latin typeface="Times New Roman" panose="02020603050405020304" pitchFamily="18" charset="0"/>
                <a:cs typeface="Times New Roman" panose="02020603050405020304" pitchFamily="18" charset="0"/>
              </a:rPr>
              <a:t>Федерации» ;</a:t>
            </a:r>
          </a:p>
          <a:p>
            <a:pPr algn="just"/>
            <a:r>
              <a:rPr lang="ru-RU" sz="6400" dirty="0" smtClean="0">
                <a:latin typeface="Times New Roman"/>
                <a:cs typeface="Times New Roman"/>
              </a:rPr>
              <a:t>►</a:t>
            </a:r>
            <a:r>
              <a:rPr lang="ru-RU" sz="6400" dirty="0" smtClean="0">
                <a:latin typeface="Times New Roman" panose="02020603050405020304" pitchFamily="18" charset="0"/>
                <a:cs typeface="Times New Roman" panose="02020603050405020304" pitchFamily="18" charset="0"/>
              </a:rPr>
              <a:t>Постановление </a:t>
            </a:r>
            <a:r>
              <a:rPr lang="ru-RU" sz="6400" dirty="0">
                <a:latin typeface="Times New Roman" panose="02020603050405020304" pitchFamily="18" charset="0"/>
                <a:cs typeface="Times New Roman" panose="02020603050405020304" pitchFamily="18" charset="0"/>
              </a:rPr>
              <a:t>Пленума Верховного Суда РФ от 27.12.2002 N </a:t>
            </a:r>
            <a:r>
              <a:rPr lang="ru-RU" sz="6400" dirty="0" smtClean="0">
                <a:latin typeface="Times New Roman" panose="02020603050405020304" pitchFamily="18" charset="0"/>
                <a:cs typeface="Times New Roman" panose="02020603050405020304" pitchFamily="18" charset="0"/>
              </a:rPr>
              <a:t>29 (</a:t>
            </a:r>
            <a:r>
              <a:rPr lang="ru-RU" sz="6400" dirty="0">
                <a:latin typeface="Times New Roman" panose="02020603050405020304" pitchFamily="18" charset="0"/>
                <a:cs typeface="Times New Roman" panose="02020603050405020304" pitchFamily="18" charset="0"/>
              </a:rPr>
              <a:t>ред. от 15.12.2022) </a:t>
            </a:r>
            <a:r>
              <a:rPr lang="ru-RU" sz="6400" dirty="0" smtClean="0">
                <a:latin typeface="Times New Roman" panose="02020603050405020304" pitchFamily="18" charset="0"/>
                <a:cs typeface="Times New Roman" panose="02020603050405020304" pitchFamily="18" charset="0"/>
              </a:rPr>
              <a:t>«О </a:t>
            </a:r>
            <a:r>
              <a:rPr lang="ru-RU" sz="6400" dirty="0">
                <a:latin typeface="Times New Roman" panose="02020603050405020304" pitchFamily="18" charset="0"/>
                <a:cs typeface="Times New Roman" panose="02020603050405020304" pitchFamily="18" charset="0"/>
              </a:rPr>
              <a:t>судебной практике по делам о краже, грабеже и </a:t>
            </a:r>
            <a:r>
              <a:rPr lang="ru-RU" sz="6400" dirty="0" smtClean="0">
                <a:latin typeface="Times New Roman" panose="02020603050405020304" pitchFamily="18" charset="0"/>
                <a:cs typeface="Times New Roman" panose="02020603050405020304" pitchFamily="18" charset="0"/>
              </a:rPr>
              <a:t>разбое» (п.20).</a:t>
            </a:r>
          </a:p>
          <a:p>
            <a:pPr algn="just"/>
            <a:r>
              <a:rPr lang="ru-RU" sz="6400" dirty="0">
                <a:latin typeface="Times New Roman"/>
                <a:cs typeface="Times New Roman"/>
              </a:rPr>
              <a:t>► </a:t>
            </a:r>
            <a:r>
              <a:rPr lang="ru-RU" sz="6400" dirty="0" smtClean="0">
                <a:latin typeface="Times New Roman" panose="02020603050405020304" pitchFamily="18" charset="0"/>
                <a:cs typeface="Times New Roman" panose="02020603050405020304" pitchFamily="18" charset="0"/>
              </a:rPr>
              <a:t>Обзор </a:t>
            </a:r>
            <a:r>
              <a:rPr lang="ru-RU" sz="6400" dirty="0">
                <a:latin typeface="Times New Roman" panose="02020603050405020304" pitchFamily="18" charset="0"/>
                <a:cs typeface="Times New Roman" panose="02020603050405020304" pitchFamily="18" charset="0"/>
              </a:rPr>
              <a:t>судебной практики, связанной с привлечением к административной ответственности за нарушения антимонопольного </a:t>
            </a:r>
            <a:r>
              <a:rPr lang="ru-RU" sz="6400" dirty="0" smtClean="0">
                <a:latin typeface="Times New Roman" panose="02020603050405020304" pitchFamily="18" charset="0"/>
                <a:cs typeface="Times New Roman" panose="02020603050405020304" pitchFamily="18" charset="0"/>
              </a:rPr>
              <a:t>законодательства (</a:t>
            </a:r>
            <a:r>
              <a:rPr lang="ru-RU" sz="6400" dirty="0">
                <a:latin typeface="Times New Roman" panose="02020603050405020304" pitchFamily="18" charset="0"/>
                <a:cs typeface="Times New Roman" panose="02020603050405020304" pitchFamily="18" charset="0"/>
              </a:rPr>
              <a:t>утв. Президиумом Верховного Суда РФ 25.04.2025) </a:t>
            </a:r>
          </a:p>
          <a:p>
            <a:pPr algn="just"/>
            <a:r>
              <a:rPr lang="ru-RU" sz="6400" dirty="0" smtClean="0">
                <a:latin typeface="Times New Roman" panose="02020603050405020304" pitchFamily="18" charset="0"/>
                <a:cs typeface="Times New Roman" panose="02020603050405020304" pitchFamily="18" charset="0"/>
              </a:rPr>
              <a:t>Целесообразно также ознакомиться с судебными актами:</a:t>
            </a:r>
          </a:p>
          <a:p>
            <a:pPr algn="just"/>
            <a:r>
              <a:rPr lang="ru-RU" sz="6400" dirty="0">
                <a:latin typeface="Times New Roman"/>
                <a:cs typeface="Times New Roman"/>
              </a:rPr>
              <a:t>► </a:t>
            </a:r>
            <a:r>
              <a:rPr lang="ru-RU" sz="6400" dirty="0" smtClean="0">
                <a:latin typeface="Times New Roman" panose="02020603050405020304" pitchFamily="18" charset="0"/>
                <a:cs typeface="Times New Roman" panose="02020603050405020304" pitchFamily="18" charset="0"/>
              </a:rPr>
              <a:t>Решение </a:t>
            </a:r>
            <a:r>
              <a:rPr lang="ru-RU" sz="6400" dirty="0">
                <a:latin typeface="Times New Roman" panose="02020603050405020304" pitchFamily="18" charset="0"/>
                <a:cs typeface="Times New Roman" panose="02020603050405020304" pitchFamily="18" charset="0"/>
              </a:rPr>
              <a:t>Судебной коллегии по административным делам Верховного Суда РФ от 12.09.2023 N АКПИ23-491</a:t>
            </a:r>
            <a:br>
              <a:rPr lang="ru-RU" sz="6400" dirty="0">
                <a:latin typeface="Times New Roman" panose="02020603050405020304" pitchFamily="18" charset="0"/>
                <a:cs typeface="Times New Roman" panose="02020603050405020304" pitchFamily="18" charset="0"/>
              </a:rPr>
            </a:br>
            <a:r>
              <a:rPr lang="ru-RU" sz="6400" dirty="0" smtClean="0">
                <a:latin typeface="Times New Roman" panose="02020603050405020304" pitchFamily="18" charset="0"/>
                <a:cs typeface="Times New Roman" panose="02020603050405020304" pitchFamily="18" charset="0"/>
              </a:rPr>
              <a:t>«Об </a:t>
            </a:r>
            <a:r>
              <a:rPr lang="ru-RU" sz="6400" dirty="0">
                <a:latin typeface="Times New Roman" panose="02020603050405020304" pitchFamily="18" charset="0"/>
                <a:cs typeface="Times New Roman" panose="02020603050405020304" pitchFamily="18" charset="0"/>
              </a:rPr>
              <a:t>отказе в удовлетворении заявления об оспаривании абзацев 3, 7 подпункта "а" пункта 2 изменений, утв. Постановлением Правительства РФ от 23.12.2022 N </a:t>
            </a:r>
            <a:r>
              <a:rPr lang="ru-RU" sz="6400" dirty="0" smtClean="0">
                <a:latin typeface="Times New Roman" panose="02020603050405020304" pitchFamily="18" charset="0"/>
                <a:cs typeface="Times New Roman" panose="02020603050405020304" pitchFamily="18" charset="0"/>
              </a:rPr>
              <a:t>2403» </a:t>
            </a:r>
            <a:endParaRPr lang="ru-RU" sz="6400" dirty="0">
              <a:latin typeface="Times New Roman" panose="02020603050405020304" pitchFamily="18" charset="0"/>
              <a:cs typeface="Times New Roman" panose="02020603050405020304" pitchFamily="18" charset="0"/>
            </a:endParaRPr>
          </a:p>
          <a:p>
            <a:pPr algn="just"/>
            <a:r>
              <a:rPr lang="ru-RU" sz="6400" dirty="0" smtClean="0">
                <a:latin typeface="Times New Roman" panose="02020603050405020304" pitchFamily="18" charset="0"/>
                <a:cs typeface="Times New Roman" panose="02020603050405020304" pitchFamily="18" charset="0"/>
              </a:rPr>
              <a:t>дело </a:t>
            </a:r>
            <a:r>
              <a:rPr lang="ru-RU" sz="6400" dirty="0">
                <a:latin typeface="Times New Roman" panose="02020603050405020304" pitchFamily="18" charset="0"/>
                <a:cs typeface="Times New Roman" panose="02020603050405020304" pitchFamily="18" charset="0"/>
              </a:rPr>
              <a:t>по административному исковому заявлению общества с ограниченной ответственностью "Северная Грузовая Компания" об оспаривании абзацев третьего, седьмого подпункта "а" пункта 2 изменений, которые вносятся в постановление Правительства Российской Федерации от 29 марта 2013 г. N 276 "О расчете ставок вывозных таможенных пошлин на нефть сырую и отдельные категории товаров, выработанных из нефти, и признании утратившими силу некоторых решений Правительства Российской Федерации", утвержденных постановлением Правительства Российской Федерации от 23 декабря 2022 г. N </a:t>
            </a:r>
            <a:r>
              <a:rPr lang="ru-RU" sz="6400" dirty="0" smtClean="0">
                <a:latin typeface="Times New Roman" panose="02020603050405020304" pitchFamily="18" charset="0"/>
                <a:cs typeface="Times New Roman" panose="02020603050405020304" pitchFamily="18" charset="0"/>
              </a:rPr>
              <a:t>2403</a:t>
            </a:r>
            <a:r>
              <a:rPr lang="ru-RU" sz="6400" dirty="0">
                <a:latin typeface="Times New Roman" panose="02020603050405020304" pitchFamily="18" charset="0"/>
                <a:cs typeface="Times New Roman" panose="02020603050405020304" pitchFamily="18" charset="0"/>
              </a:rPr>
              <a:t/>
            </a:r>
            <a:br>
              <a:rPr lang="ru-RU" sz="6400" dirty="0">
                <a:latin typeface="Times New Roman" panose="02020603050405020304" pitchFamily="18" charset="0"/>
                <a:cs typeface="Times New Roman" panose="02020603050405020304" pitchFamily="18" charset="0"/>
              </a:rPr>
            </a:br>
            <a:endParaRPr lang="ru-RU" sz="6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67788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Акты высших судебных инстанций, судебная практика</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Апелляционное </a:t>
            </a:r>
            <a:r>
              <a:rPr lang="ru-RU" dirty="0">
                <a:latin typeface="Times New Roman" panose="02020603050405020304" pitchFamily="18" charset="0"/>
                <a:cs typeface="Times New Roman" panose="02020603050405020304" pitchFamily="18" charset="0"/>
              </a:rPr>
              <a:t>определение Апелляционной коллегии Верховного Суда РФ от 21.02.2025 N </a:t>
            </a:r>
            <a:r>
              <a:rPr lang="ru-RU" dirty="0" smtClean="0">
                <a:latin typeface="Times New Roman" panose="02020603050405020304" pitchFamily="18" charset="0"/>
                <a:cs typeface="Times New Roman" panose="02020603050405020304" pitchFamily="18" charset="0"/>
              </a:rPr>
              <a:t>АПЛ25-1 - дело </a:t>
            </a:r>
            <a:r>
              <a:rPr lang="ru-RU" dirty="0">
                <a:latin typeface="Times New Roman" panose="02020603050405020304" pitchFamily="18" charset="0"/>
                <a:cs typeface="Times New Roman" panose="02020603050405020304" pitchFamily="18" charset="0"/>
              </a:rPr>
              <a:t>по административному исковому заявлению общества с ограниченной ответственностью "</a:t>
            </a:r>
            <a:r>
              <a:rPr lang="ru-RU" dirty="0" err="1">
                <a:latin typeface="Times New Roman" panose="02020603050405020304" pitchFamily="18" charset="0"/>
                <a:cs typeface="Times New Roman" panose="02020603050405020304" pitchFamily="18" charset="0"/>
              </a:rPr>
              <a:t>Трансбункер</a:t>
            </a:r>
            <a:r>
              <a:rPr lang="ru-RU" dirty="0">
                <a:latin typeface="Times New Roman" panose="02020603050405020304" pitchFamily="18" charset="0"/>
                <a:cs typeface="Times New Roman" panose="02020603050405020304" pitchFamily="18" charset="0"/>
              </a:rPr>
              <a:t>-Ванино" о признании частично недействующим абзаца шестого пункта 2 методики расчета ставок вывозных таможенных пошлин на отдельные категории товаров, выработанных из нефти, утвержденной постановлением Правительства Российской Федерации от 29 марта 2013 г. N 276,</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6745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Акты высших судебных инстанций, судебная практика</a:t>
            </a:r>
            <a:endParaRPr lang="ru-RU" sz="2000" b="1"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В настоящее время арбитражными судами рассматривается несколько дел с участием ЗАО </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Волгатранснефть</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 связи с крушением </a:t>
            </a:r>
            <a:r>
              <a:rPr lang="ru-RU" dirty="0">
                <a:latin typeface="Times New Roman" panose="02020603050405020304" pitchFamily="18" charset="0"/>
                <a:cs typeface="Times New Roman" panose="02020603050405020304" pitchFamily="18" charset="0"/>
              </a:rPr>
              <a:t>танкеров "Волгонефть-212" и "Волгонефть-239" в акватории Керченского </a:t>
            </a:r>
            <a:r>
              <a:rPr lang="ru-RU" dirty="0" smtClean="0">
                <a:latin typeface="Times New Roman" panose="02020603050405020304" pitchFamily="18" charset="0"/>
                <a:cs typeface="Times New Roman" panose="02020603050405020304" pitchFamily="18" charset="0"/>
              </a:rPr>
              <a:t>пролива. 15.12.2024 в ходе перевозки нефтепродуктов произошло крушение танкеров в результате чего </a:t>
            </a:r>
            <a:r>
              <a:rPr lang="ru-RU" dirty="0">
                <a:latin typeface="Times New Roman" panose="02020603050405020304" pitchFamily="18" charset="0"/>
                <a:cs typeface="Times New Roman" panose="02020603050405020304" pitchFamily="18" charset="0"/>
              </a:rPr>
              <a:t>нефтепродукты разлились по акватории Черного моря, чем был причинен вред окружающей среде.</a:t>
            </a:r>
          </a:p>
          <a:p>
            <a:pPr algn="just"/>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См. судебные акты по делу А32-2142/2025, </a:t>
            </a:r>
            <a:r>
              <a:rPr lang="en-US" dirty="0">
                <a:latin typeface="Times New Roman" panose="02020603050405020304" pitchFamily="18" charset="0"/>
                <a:cs typeface="Times New Roman" panose="02020603050405020304" pitchFamily="18" charset="0"/>
              </a:rPr>
              <a:t>N </a:t>
            </a:r>
            <a:r>
              <a:rPr lang="ru-RU" dirty="0" smtClean="0">
                <a:latin typeface="Times New Roman" panose="02020603050405020304" pitchFamily="18" charset="0"/>
                <a:cs typeface="Times New Roman" panose="02020603050405020304" pitchFamily="18" charset="0"/>
              </a:rPr>
              <a:t>А32-2143/2025, Дело </a:t>
            </a:r>
            <a:r>
              <a:rPr lang="ru-RU" dirty="0">
                <a:latin typeface="Times New Roman" panose="02020603050405020304" pitchFamily="18" charset="0"/>
                <a:cs typeface="Times New Roman" panose="02020603050405020304" pitchFamily="18" charset="0"/>
              </a:rPr>
              <a:t>N </a:t>
            </a:r>
            <a:r>
              <a:rPr lang="ru-RU" dirty="0" smtClean="0">
                <a:latin typeface="Times New Roman" panose="02020603050405020304" pitchFamily="18" charset="0"/>
                <a:cs typeface="Times New Roman" panose="02020603050405020304" pitchFamily="18" charset="0"/>
              </a:rPr>
              <a:t>А32-2144/2025 по заявлению Новороссийского  транспортного прокурора.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9478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Акты высших судебных инстанций, судебная практика</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fontAlgn="base"/>
            <a:r>
              <a:rPr lang="ru-RU" sz="2000" dirty="0" smtClean="0">
                <a:latin typeface="Times New Roman" panose="02020603050405020304" pitchFamily="18" charset="0"/>
                <a:cs typeface="Times New Roman" panose="02020603050405020304" pitchFamily="18" charset="0"/>
              </a:rPr>
              <a:t>Кроме этого арбитражными судами рассматриваются дела по заявлениям </a:t>
            </a:r>
            <a:r>
              <a:rPr lang="ru-RU" sz="2000" dirty="0" err="1" smtClean="0">
                <a:latin typeface="Times New Roman" panose="02020603050405020304" pitchFamily="18" charset="0"/>
                <a:cs typeface="Times New Roman" panose="02020603050405020304" pitchFamily="18" charset="0"/>
              </a:rPr>
              <a:t>Черноморо</a:t>
            </a:r>
            <a:r>
              <a:rPr lang="ru-RU" sz="2000" dirty="0" smtClean="0">
                <a:latin typeface="Times New Roman" panose="02020603050405020304" pitchFamily="18" charset="0"/>
                <a:cs typeface="Times New Roman" panose="02020603050405020304" pitchFamily="18" charset="0"/>
              </a:rPr>
              <a:t>-Азовское </a:t>
            </a:r>
            <a:r>
              <a:rPr lang="ru-RU" sz="2000" dirty="0">
                <a:latin typeface="Times New Roman" panose="02020603050405020304" pitchFamily="18" charset="0"/>
                <a:cs typeface="Times New Roman" panose="02020603050405020304" pitchFamily="18" charset="0"/>
              </a:rPr>
              <a:t>морское управление Федеральной службы по надзору в сфере </a:t>
            </a:r>
            <a:r>
              <a:rPr lang="ru-RU" sz="2000" dirty="0" smtClean="0">
                <a:latin typeface="Times New Roman" panose="02020603050405020304" pitchFamily="18" charset="0"/>
                <a:cs typeface="Times New Roman" panose="02020603050405020304" pitchFamily="18" charset="0"/>
              </a:rPr>
              <a:t>природопользования  к владельцам танкеров : ЗАО «ВОЛГАТРАНСНЕФТЬ»,   </a:t>
            </a:r>
            <a:r>
              <a:rPr lang="ru-RU" sz="2000" dirty="0">
                <a:latin typeface="Times New Roman" panose="02020603050405020304" pitchFamily="18" charset="0"/>
                <a:cs typeface="Times New Roman" panose="02020603050405020304" pitchFamily="18" charset="0"/>
              </a:rPr>
              <a:t>ООО </a:t>
            </a:r>
            <a:r>
              <a:rPr lang="ru-RU" sz="2000" dirty="0" smtClean="0">
                <a:latin typeface="Times New Roman" panose="02020603050405020304" pitchFamily="18" charset="0"/>
                <a:cs typeface="Times New Roman" panose="02020603050405020304" pitchFamily="18" charset="0"/>
              </a:rPr>
              <a:t>«КАМА ШИППИНГ»</a:t>
            </a:r>
            <a:endParaRPr lang="ru-RU" sz="2000" dirty="0">
              <a:latin typeface="Times New Roman" panose="02020603050405020304" pitchFamily="18" charset="0"/>
              <a:cs typeface="Times New Roman" panose="02020603050405020304" pitchFamily="18" charset="0"/>
            </a:endParaRPr>
          </a:p>
          <a:p>
            <a:pPr fontAlgn="base"/>
            <a:r>
              <a:rPr lang="ru-RU" sz="2000" dirty="0">
                <a:latin typeface="Times New Roman" panose="02020603050405020304" pitchFamily="18" charset="0"/>
                <a:cs typeface="Times New Roman" panose="02020603050405020304" pitchFamily="18" charset="0"/>
              </a:rPr>
              <a:t>ООО </a:t>
            </a:r>
            <a:r>
              <a:rPr lang="ru-RU" sz="2000" dirty="0" smtClean="0">
                <a:latin typeface="Times New Roman" panose="02020603050405020304" pitchFamily="18" charset="0"/>
                <a:cs typeface="Times New Roman" panose="02020603050405020304" pitchFamily="18" charset="0"/>
              </a:rPr>
              <a:t>«КАМАТРАНСОЙЛ».</a:t>
            </a:r>
          </a:p>
          <a:p>
            <a:pPr fontAlgn="base"/>
            <a:r>
              <a:rPr lang="en-US" sz="2000" dirty="0">
                <a:latin typeface="Times New Roman" panose="02020603050405020304" pitchFamily="18" charset="0"/>
                <a:cs typeface="Times New Roman" panose="02020603050405020304" pitchFamily="18" charset="0"/>
                <a:hlinkClick r:id="rId2"/>
              </a:rPr>
              <a:t>https://kad.arbitr.ru</a:t>
            </a:r>
            <a:r>
              <a:rPr lang="en-US" sz="2000" dirty="0" smtClean="0">
                <a:latin typeface="Times New Roman" panose="02020603050405020304" pitchFamily="18" charset="0"/>
                <a:cs typeface="Times New Roman" panose="02020603050405020304" pitchFamily="18" charset="0"/>
                <a:hlinkClick r:id="rId2"/>
              </a:rPr>
              <a:t>/</a:t>
            </a:r>
            <a:r>
              <a:rPr lang="ru-RU"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По данным из открытых источников  </a:t>
            </a:r>
            <a:r>
              <a:rPr lang="ru-RU" sz="2400" dirty="0" err="1">
                <a:latin typeface="Times New Roman" panose="02020603050405020304" pitchFamily="18" charset="0"/>
                <a:cs typeface="Times New Roman" panose="02020603050405020304" pitchFamily="18" charset="0"/>
              </a:rPr>
              <a:t>Росприроднадзор</a:t>
            </a:r>
            <a:r>
              <a:rPr lang="ru-RU" sz="2400" dirty="0">
                <a:latin typeface="Times New Roman" panose="02020603050405020304" pitchFamily="18" charset="0"/>
                <a:cs typeface="Times New Roman" panose="02020603050405020304" pitchFamily="18" charset="0"/>
              </a:rPr>
              <a:t> подал иски суммарно на 84,9 млрд рублей за ущерб экологии после крушения танкеров в Черном море в декабре 2024 года</a:t>
            </a:r>
            <a:r>
              <a:rPr lang="ru-RU" sz="2400"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hlinkClick r:id="rId3"/>
              </a:rPr>
              <a:t>https://</a:t>
            </a:r>
            <a:r>
              <a:rPr lang="en-US" dirty="0" smtClean="0">
                <a:latin typeface="Times New Roman" panose="02020603050405020304" pitchFamily="18" charset="0"/>
                <a:cs typeface="Times New Roman" panose="02020603050405020304" pitchFamily="18" charset="0"/>
                <a:hlinkClick r:id="rId3"/>
              </a:rPr>
              <a:t>tass.ru/ekonomika/24153073</a:t>
            </a:r>
            <a:r>
              <a:rPr lang="ru-RU" dirty="0" smtClean="0">
                <a:latin typeface="Times New Roman" panose="02020603050405020304" pitchFamily="18" charset="0"/>
                <a:cs typeface="Times New Roman" panose="02020603050405020304" pitchFamily="18" charset="0"/>
              </a:rPr>
              <a:t> </a:t>
            </a:r>
          </a:p>
          <a:p>
            <a:endParaRPr lang="ru-RU" dirty="0"/>
          </a:p>
          <a:p>
            <a:endParaRPr lang="ru-RU" dirty="0"/>
          </a:p>
          <a:p>
            <a:endParaRPr lang="ru-RU" dirty="0"/>
          </a:p>
        </p:txBody>
      </p:sp>
    </p:spTree>
    <p:extLst>
      <p:ext uri="{BB962C8B-B14F-4D97-AF65-F5344CB8AC3E}">
        <p14:creationId xmlns:p14="http://schemas.microsoft.com/office/powerpoint/2010/main" val="161066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Понятие нефтяного права</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Нефтяное право содержит нормы о правовом режиме нефти как объекта отношений по добыче, поставке, транспортировке, перевозке, хранении, о правовом режиме нефтепродуктов как объекта отношений по поставке, </a:t>
            </a:r>
            <a:r>
              <a:rPr lang="ru-RU" dirty="0">
                <a:latin typeface="Times New Roman" panose="02020603050405020304" pitchFamily="18" charset="0"/>
                <a:cs typeface="Times New Roman" panose="02020603050405020304" pitchFamily="18" charset="0"/>
              </a:rPr>
              <a:t>транспортировке, перевозке, </a:t>
            </a:r>
            <a:r>
              <a:rPr lang="ru-RU" dirty="0" smtClean="0">
                <a:latin typeface="Times New Roman" panose="02020603050405020304" pitchFamily="18" charset="0"/>
                <a:cs typeface="Times New Roman" panose="02020603050405020304" pitchFamily="18" charset="0"/>
              </a:rPr>
              <a:t>хранении.</a:t>
            </a:r>
          </a:p>
          <a:p>
            <a:pPr algn="just"/>
            <a:r>
              <a:rPr lang="ru-RU" dirty="0" smtClean="0">
                <a:latin typeface="Times New Roman" panose="02020603050405020304" pitchFamily="18" charset="0"/>
                <a:cs typeface="Times New Roman" panose="02020603050405020304" pitchFamily="18" charset="0"/>
              </a:rPr>
              <a:t>Нефтяное право содержит нормы о правовом режиме нефтяных объектов, которые используются для добычи нефти, ее переработки, транспортировки нефти и нефтепродуктов, хранения нефти, нефтепродуктов .</a:t>
            </a:r>
          </a:p>
          <a:p>
            <a:pPr algn="just"/>
            <a:r>
              <a:rPr lang="ru-RU" dirty="0" smtClean="0">
                <a:latin typeface="Times New Roman" panose="02020603050405020304" pitchFamily="18" charset="0"/>
                <a:cs typeface="Times New Roman" panose="02020603050405020304" pitchFamily="18" charset="0"/>
              </a:rPr>
              <a:t>Нефтяное право содержит нормы о правовом положении субъектов нефтяного рынка -</a:t>
            </a:r>
            <a:r>
              <a:rPr lang="ru-RU" dirty="0">
                <a:latin typeface="Times New Roman" panose="02020603050405020304" pitchFamily="18" charset="0"/>
                <a:cs typeface="Times New Roman" panose="02020603050405020304" pitchFamily="18" charset="0"/>
              </a:rPr>
              <a:t> внутреннего, международного, </a:t>
            </a:r>
            <a:r>
              <a:rPr lang="ru-RU" dirty="0" smtClean="0">
                <a:latin typeface="Times New Roman" panose="02020603050405020304" pitchFamily="18" charset="0"/>
                <a:cs typeface="Times New Roman" panose="02020603050405020304" pitchFamily="18" charset="0"/>
              </a:rPr>
              <a:t>зарубежных.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3127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000" b="1" dirty="0" smtClean="0">
                <a:latin typeface="Times New Roman" panose="02020603050405020304" pitchFamily="18" charset="0"/>
                <a:cs typeface="Times New Roman" panose="02020603050405020304" pitchFamily="18" charset="0"/>
              </a:rPr>
              <a:t>Правовое регулирование частноправовых отношений в нефтяной отрасли</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pPr algn="just"/>
            <a:r>
              <a:rPr lang="ru-RU" dirty="0" smtClean="0">
                <a:latin typeface="Times New Roman" panose="02020603050405020304" pitchFamily="18" charset="0"/>
                <a:cs typeface="Times New Roman" panose="02020603050405020304" pitchFamily="18" charset="0"/>
              </a:rPr>
              <a:t>При изучении особенностей правового регулирования частноправовых отношений в нефтяной отрасли рекомендуется: </a:t>
            </a:r>
          </a:p>
          <a:p>
            <a:pPr algn="just"/>
            <a:r>
              <a:rPr lang="ru-RU" dirty="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рассмотреть вопросы, касающиеся правового режима нефти как объекта отношений по добыче, поставке, транспортировке, хранении, как объекта биржевой торговли, как объекта внешнеэкономических сделок, </a:t>
            </a:r>
          </a:p>
          <a:p>
            <a:pPr algn="just"/>
            <a:r>
              <a:rPr lang="ru-RU" dirty="0" smtClean="0">
                <a:latin typeface="Times New Roman" panose="02020603050405020304" pitchFamily="18" charset="0"/>
                <a:cs typeface="Times New Roman" panose="02020603050405020304" pitchFamily="18" charset="0"/>
              </a:rPr>
              <a:t>►рассмотреть вопросы, касающиеся правового режима нефтяных объектов ( объектов нефтедобычи, транспортировки, хранения и т.д.) как объектов проектирования, строительства, эксплуатации, реконструкции, модернизации, как объектов отношений по купле-продаже, аренде и др.</a:t>
            </a:r>
          </a:p>
          <a:p>
            <a:pPr algn="just"/>
            <a:r>
              <a:rPr lang="ru-RU" dirty="0" smtClean="0">
                <a:latin typeface="Times New Roman" panose="02020603050405020304" pitchFamily="18" charset="0"/>
                <a:cs typeface="Times New Roman" panose="02020603050405020304" pitchFamily="18" charset="0"/>
              </a:rPr>
              <a:t>►провести анализ правового положения нефтяных компаний и порядка их взаимодействия с другими участниками нефтяного рынка;</a:t>
            </a:r>
          </a:p>
          <a:p>
            <a:pPr algn="just"/>
            <a:r>
              <a:rPr lang="ru-RU" dirty="0" smtClean="0">
                <a:latin typeface="Times New Roman" panose="02020603050405020304" pitchFamily="18" charset="0"/>
                <a:cs typeface="Times New Roman" panose="02020603050405020304" pitchFamily="18" charset="0"/>
              </a:rPr>
              <a:t>►провести анализ особенностей договорного регулирования в нефтяной отрасли.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57511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Маркерными (эталонными) </a:t>
            </a:r>
            <a:r>
              <a:rPr lang="ru-RU" sz="2400" b="1" dirty="0" smtClean="0">
                <a:latin typeface="Times New Roman" panose="02020603050405020304" pitchFamily="18" charset="0"/>
                <a:cs typeface="Times New Roman" panose="02020603050405020304" pitchFamily="18" charset="0"/>
              </a:rPr>
              <a:t>сорта </a:t>
            </a:r>
            <a:r>
              <a:rPr lang="ru-RU" sz="2400" b="1" dirty="0">
                <a:latin typeface="Times New Roman" panose="02020603050405020304" pitchFamily="18" charset="0"/>
                <a:cs typeface="Times New Roman" panose="02020603050405020304" pitchFamily="18" charset="0"/>
              </a:rPr>
              <a:t>нефти</a:t>
            </a: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gn="just"/>
            <a:r>
              <a:rPr lang="ru-RU" sz="2000" dirty="0">
                <a:latin typeface="Times New Roman" panose="02020603050405020304" pitchFamily="18" charset="0"/>
                <a:cs typeface="Times New Roman" panose="02020603050405020304" pitchFamily="18" charset="0"/>
              </a:rPr>
              <a:t>Современный рынок знает множество сортов нефти. Их разделение сформировалось естественным путем — каждое месторождение хранит уникальное по составу сырье. Чтобы упростить экспорт и облегчить ценообразование, были введены маркерные сорта нефти. </a:t>
            </a:r>
            <a:endParaRPr lang="ru-RU" sz="2000" dirty="0" smtClean="0">
              <a:latin typeface="Times New Roman" panose="02020603050405020304" pitchFamily="18" charset="0"/>
              <a:cs typeface="Times New Roman" panose="02020603050405020304" pitchFamily="18" charset="0"/>
            </a:endParaRPr>
          </a:p>
          <a:p>
            <a:pPr algn="just"/>
            <a:r>
              <a:rPr lang="ru-RU" sz="2000" b="1" dirty="0">
                <a:latin typeface="Times New Roman" panose="02020603050405020304" pitchFamily="18" charset="0"/>
                <a:cs typeface="Times New Roman" panose="02020603050405020304" pitchFamily="18" charset="0"/>
              </a:rPr>
              <a:t>Маркерными (эталонными)</a:t>
            </a:r>
            <a:r>
              <a:rPr lang="ru-RU" sz="2000" dirty="0">
                <a:latin typeface="Times New Roman" panose="02020603050405020304" pitchFamily="18" charset="0"/>
                <a:cs typeface="Times New Roman" panose="02020603050405020304" pitchFamily="18" charset="0"/>
              </a:rPr>
              <a:t> называют сорта нефти с определенным составом, который принят за стандарт. Внутри стран-экспортеров могут быть свои стандарты смесей, но все они ориентируются на эталонные сорта. Среди самых известных сортов выделяют европейский </a:t>
            </a:r>
            <a:r>
              <a:rPr lang="ru-RU" sz="2000" dirty="0" err="1">
                <a:latin typeface="Times New Roman" panose="02020603050405020304" pitchFamily="18" charset="0"/>
                <a:cs typeface="Times New Roman" panose="02020603050405020304" pitchFamily="18" charset="0"/>
              </a:rPr>
              <a:t>Brent</a:t>
            </a:r>
            <a:r>
              <a:rPr lang="ru-RU" sz="2000" dirty="0">
                <a:latin typeface="Times New Roman" panose="02020603050405020304" pitchFamily="18" charset="0"/>
                <a:cs typeface="Times New Roman" panose="02020603050405020304" pitchFamily="18" charset="0"/>
              </a:rPr>
              <a:t>, американский WTI и ближневосточный </a:t>
            </a:r>
            <a:r>
              <a:rPr lang="ru-RU" sz="2000" dirty="0" err="1">
                <a:latin typeface="Times New Roman" panose="02020603050405020304" pitchFamily="18" charset="0"/>
                <a:cs typeface="Times New Roman" panose="02020603050405020304" pitchFamily="18" charset="0"/>
              </a:rPr>
              <a:t>Dubai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Crude</a:t>
            </a:r>
            <a:r>
              <a:rPr lang="ru-RU" sz="2000" dirty="0">
                <a:latin typeface="Times New Roman" panose="02020603050405020304" pitchFamily="18" charset="0"/>
                <a:cs typeface="Times New Roman" panose="02020603050405020304" pitchFamily="18" charset="0"/>
              </a:rPr>
              <a:t>. В России также есть свой эталон — марка </a:t>
            </a:r>
            <a:r>
              <a:rPr lang="ru-RU" sz="2000" dirty="0" err="1">
                <a:latin typeface="Times New Roman" panose="02020603050405020304" pitchFamily="18" charset="0"/>
                <a:cs typeface="Times New Roman" panose="02020603050405020304" pitchFamily="18" charset="0"/>
              </a:rPr>
              <a:t>Urals</a:t>
            </a:r>
            <a:r>
              <a:rPr lang="ru-RU" sz="2000" dirty="0" smtClean="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hlinkClick r:id="rId2"/>
              </a:rPr>
              <a:t>https://</a:t>
            </a:r>
            <a:r>
              <a:rPr lang="en-US" sz="2000" dirty="0" smtClean="0">
                <a:latin typeface="Times New Roman" panose="02020603050405020304" pitchFamily="18" charset="0"/>
                <a:cs typeface="Times New Roman" panose="02020603050405020304" pitchFamily="18" charset="0"/>
                <a:hlinkClick r:id="rId2"/>
              </a:rPr>
              <a:t>bcs-express.ru/novosti-i-analitika/etalonnye-sorta-nefti-chem-otlichaiutsia-brent-i-urals</a:t>
            </a:r>
            <a:r>
              <a:rPr lang="ru-RU" sz="2000" dirty="0" smtClean="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3828252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Маркерными (эталонными) сорта нефти</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Основными сортами нефти России являются: </a:t>
            </a:r>
            <a:r>
              <a:rPr lang="en-US" dirty="0" smtClean="0">
                <a:latin typeface="Times New Roman" panose="02020603050405020304" pitchFamily="18" charset="0"/>
                <a:cs typeface="Times New Roman" panose="02020603050405020304" pitchFamily="18" charset="0"/>
              </a:rPr>
              <a:t>Urals</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ESPO</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Sokol</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Siberian Light</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Vityaz</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ARCO</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hlinkClick r:id="rId2"/>
              </a:rPr>
              <a:t>https://petrodigest.ru/terms/marki-rossijskoj-nefti</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В России нефтяным эталоном выступает марка </a:t>
            </a:r>
            <a:r>
              <a:rPr lang="ru-RU" dirty="0" err="1">
                <a:latin typeface="Times New Roman" panose="02020603050405020304" pitchFamily="18" charset="0"/>
                <a:cs typeface="Times New Roman" panose="02020603050405020304" pitchFamily="18" charset="0"/>
              </a:rPr>
              <a:t>Urals</a:t>
            </a:r>
            <a:r>
              <a:rPr lang="ru-RU" dirty="0">
                <a:latin typeface="Times New Roman" panose="02020603050405020304" pitchFamily="18" charset="0"/>
                <a:cs typeface="Times New Roman" panose="02020603050405020304" pitchFamily="18" charset="0"/>
              </a:rPr>
              <a:t>, к которой относится вся экспортируемая нефть. </a:t>
            </a:r>
            <a:r>
              <a:rPr lang="ru-RU" dirty="0" err="1">
                <a:latin typeface="Times New Roman" panose="02020603050405020304" pitchFamily="18" charset="0"/>
                <a:cs typeface="Times New Roman" panose="02020603050405020304" pitchFamily="18" charset="0"/>
              </a:rPr>
              <a:t>Urals</a:t>
            </a:r>
            <a:r>
              <a:rPr lang="ru-RU" dirty="0">
                <a:latin typeface="Times New Roman" panose="02020603050405020304" pitchFamily="18" charset="0"/>
                <a:cs typeface="Times New Roman" panose="02020603050405020304" pitchFamily="18" charset="0"/>
              </a:rPr>
              <a:t> — это смесь тяжелой высокосернистой нефти, добываемой на Урале и Поволжье, и легкой </a:t>
            </a:r>
            <a:r>
              <a:rPr lang="ru-RU" dirty="0" err="1">
                <a:latin typeface="Times New Roman" panose="02020603050405020304" pitchFamily="18" charset="0"/>
                <a:cs typeface="Times New Roman" panose="02020603050405020304" pitchFamily="18" charset="0"/>
              </a:rPr>
              <a:t>Siberian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Light</a:t>
            </a:r>
            <a:r>
              <a:rPr lang="ru-RU" dirty="0">
                <a:latin typeface="Times New Roman" panose="02020603050405020304" pitchFamily="18" charset="0"/>
                <a:cs typeface="Times New Roman" panose="02020603050405020304" pitchFamily="18" charset="0"/>
              </a:rPr>
              <a:t> из Западно-Сибирского нефтегазоносного бассейна</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3"/>
              </a:rPr>
              <a:t>https://</a:t>
            </a:r>
            <a:r>
              <a:rPr lang="en-US" dirty="0" smtClean="0">
                <a:latin typeface="Times New Roman" panose="02020603050405020304" pitchFamily="18" charset="0"/>
                <a:cs typeface="Times New Roman" panose="02020603050405020304" pitchFamily="18" charset="0"/>
                <a:hlinkClick r:id="rId3"/>
              </a:rPr>
              <a:t>bcs-express.ru/novosti-i-analitika/etalonnye-sorta-nefti-chem-otlichaiutsia-brent-i-urals</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5349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Правовой режим нефти</a:t>
            </a: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pPr algn="just"/>
            <a:r>
              <a:rPr lang="ru-RU" sz="7200" dirty="0" smtClean="0">
                <a:latin typeface="Times New Roman" panose="02020603050405020304" pitchFamily="18" charset="0"/>
                <a:cs typeface="Times New Roman" panose="02020603050405020304" pitchFamily="18" charset="0"/>
              </a:rPr>
              <a:t>Требования к нефти </a:t>
            </a:r>
            <a:r>
              <a:rPr lang="ru-RU" sz="7200" dirty="0">
                <a:latin typeface="Times New Roman" panose="02020603050405020304" pitchFamily="18" charset="0"/>
                <a:cs typeface="Times New Roman" panose="02020603050405020304" pitchFamily="18" charset="0"/>
              </a:rPr>
              <a:t>для поставки транспортным организациям, предприятиям Российской Федерации и для </a:t>
            </a:r>
            <a:r>
              <a:rPr lang="ru-RU" sz="7200" dirty="0" smtClean="0">
                <a:latin typeface="Times New Roman" panose="02020603050405020304" pitchFamily="18" charset="0"/>
                <a:cs typeface="Times New Roman" panose="02020603050405020304" pitchFamily="18" charset="0"/>
              </a:rPr>
              <a:t>экспорта установлены </a:t>
            </a:r>
            <a:r>
              <a:rPr lang="ru-RU" sz="7200" b="1" dirty="0" smtClean="0">
                <a:latin typeface="Times New Roman" panose="02020603050405020304" pitchFamily="18" charset="0"/>
                <a:cs typeface="Times New Roman" panose="02020603050405020304" pitchFamily="18" charset="0"/>
              </a:rPr>
              <a:t>ГОСТ </a:t>
            </a:r>
            <a:r>
              <a:rPr lang="ru-RU" sz="7200" b="1" dirty="0">
                <a:latin typeface="Times New Roman" panose="02020603050405020304" pitchFamily="18" charset="0"/>
                <a:cs typeface="Times New Roman" panose="02020603050405020304" pitchFamily="18" charset="0"/>
              </a:rPr>
              <a:t>Р 51858-2002</a:t>
            </a:r>
            <a:r>
              <a:rPr lang="ru-RU" sz="7200" dirty="0">
                <a:latin typeface="Times New Roman" panose="02020603050405020304" pitchFamily="18" charset="0"/>
                <a:cs typeface="Times New Roman" panose="02020603050405020304" pitchFamily="18" charset="0"/>
              </a:rPr>
              <a:t>. Государственный стандарт Российской Федерации. Нефть. Общие технические </a:t>
            </a:r>
            <a:r>
              <a:rPr lang="ru-RU" sz="7200" dirty="0" smtClean="0">
                <a:latin typeface="Times New Roman" panose="02020603050405020304" pitchFamily="18" charset="0"/>
                <a:cs typeface="Times New Roman" panose="02020603050405020304" pitchFamily="18" charset="0"/>
              </a:rPr>
              <a:t>условия. Данный ГОСТ  </a:t>
            </a:r>
            <a:r>
              <a:rPr lang="ru-RU" sz="7200" dirty="0">
                <a:latin typeface="Times New Roman" panose="02020603050405020304" pitchFamily="18" charset="0"/>
                <a:cs typeface="Times New Roman" panose="02020603050405020304" pitchFamily="18" charset="0"/>
              </a:rPr>
              <a:t>д</a:t>
            </a:r>
            <a:r>
              <a:rPr lang="ru-RU" sz="7200" dirty="0" smtClean="0">
                <a:latin typeface="Times New Roman" panose="02020603050405020304" pitchFamily="18" charset="0"/>
                <a:cs typeface="Times New Roman" panose="02020603050405020304" pitchFamily="18" charset="0"/>
              </a:rPr>
              <a:t>ействует до 01.01.2027</a:t>
            </a:r>
            <a:r>
              <a:rPr lang="ru-RU" sz="7200" dirty="0">
                <a:latin typeface="Times New Roman" panose="02020603050405020304" pitchFamily="18" charset="0"/>
                <a:cs typeface="Times New Roman" panose="02020603050405020304" pitchFamily="18" charset="0"/>
              </a:rPr>
              <a:t>.</a:t>
            </a:r>
            <a:br>
              <a:rPr lang="ru-RU" sz="7200" dirty="0">
                <a:latin typeface="Times New Roman" panose="02020603050405020304" pitchFamily="18" charset="0"/>
                <a:cs typeface="Times New Roman" panose="02020603050405020304" pitchFamily="18" charset="0"/>
              </a:rPr>
            </a:br>
            <a:r>
              <a:rPr lang="ru-RU" sz="7200" dirty="0" smtClean="0">
                <a:latin typeface="Times New Roman" panose="02020603050405020304" pitchFamily="18" charset="0"/>
                <a:cs typeface="Times New Roman" panose="02020603050405020304" pitchFamily="18" charset="0"/>
              </a:rPr>
              <a:t>С 01.01.2027 года вступает в силу </a:t>
            </a:r>
            <a:r>
              <a:rPr lang="ru-RU" sz="7200" b="1" dirty="0" smtClean="0">
                <a:latin typeface="Times New Roman" panose="02020603050405020304" pitchFamily="18" charset="0"/>
                <a:cs typeface="Times New Roman" panose="02020603050405020304" pitchFamily="18" charset="0"/>
              </a:rPr>
              <a:t>ГОСТ </a:t>
            </a:r>
            <a:r>
              <a:rPr lang="ru-RU" sz="7200" b="1" dirty="0">
                <a:latin typeface="Times New Roman" panose="02020603050405020304" pitchFamily="18" charset="0"/>
                <a:cs typeface="Times New Roman" panose="02020603050405020304" pitchFamily="18" charset="0"/>
              </a:rPr>
              <a:t>Р 51858-2020</a:t>
            </a:r>
            <a:r>
              <a:rPr lang="ru-RU" sz="7200" dirty="0">
                <a:latin typeface="Times New Roman" panose="02020603050405020304" pitchFamily="18" charset="0"/>
                <a:cs typeface="Times New Roman" panose="02020603050405020304" pitchFamily="18" charset="0"/>
              </a:rPr>
              <a:t>. Национальный стандарт Российской Федерации. Нефть. Общие технические </a:t>
            </a:r>
            <a:r>
              <a:rPr lang="ru-RU" sz="7200" dirty="0" smtClean="0">
                <a:latin typeface="Times New Roman" panose="02020603050405020304" pitchFamily="18" charset="0"/>
                <a:cs typeface="Times New Roman" panose="02020603050405020304" pitchFamily="18" charset="0"/>
              </a:rPr>
              <a:t>условия.</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ГОСТ предусматривает классификацию </a:t>
            </a:r>
            <a:r>
              <a:rPr lang="ru-RU" sz="7200" dirty="0">
                <a:latin typeface="Times New Roman" panose="02020603050405020304" pitchFamily="18" charset="0"/>
                <a:cs typeface="Times New Roman" panose="02020603050405020304" pitchFamily="18" charset="0"/>
              </a:rPr>
              <a:t>и условное обозначение </a:t>
            </a:r>
            <a:r>
              <a:rPr lang="ru-RU" sz="7200" dirty="0" err="1" smtClean="0">
                <a:latin typeface="Times New Roman" panose="02020603050405020304" pitchFamily="18" charset="0"/>
                <a:cs typeface="Times New Roman" panose="02020603050405020304" pitchFamily="18" charset="0"/>
              </a:rPr>
              <a:t>нефтей</a:t>
            </a:r>
            <a:r>
              <a:rPr lang="ru-RU" sz="7200" dirty="0" smtClean="0">
                <a:latin typeface="Times New Roman" panose="02020603050405020304" pitchFamily="18" charset="0"/>
                <a:cs typeface="Times New Roman" panose="02020603050405020304" pitchFamily="18" charset="0"/>
              </a:rPr>
              <a:t>, технические требования,</a:t>
            </a:r>
            <a:r>
              <a:rPr lang="ru-RU" sz="7200" dirty="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требования безопасности, требования </a:t>
            </a:r>
            <a:r>
              <a:rPr lang="ru-RU" sz="7200" dirty="0">
                <a:latin typeface="Times New Roman" panose="02020603050405020304" pitchFamily="18" charset="0"/>
                <a:cs typeface="Times New Roman" panose="02020603050405020304" pitchFamily="18" charset="0"/>
              </a:rPr>
              <a:t>охраны окружающей </a:t>
            </a:r>
            <a:r>
              <a:rPr lang="ru-RU" sz="7200" dirty="0" smtClean="0">
                <a:latin typeface="Times New Roman" panose="02020603050405020304" pitchFamily="18" charset="0"/>
                <a:cs typeface="Times New Roman" panose="02020603050405020304" pitchFamily="18" charset="0"/>
              </a:rPr>
              <a:t>среды, правила приемки, методы испытаний,</a:t>
            </a:r>
            <a:r>
              <a:rPr lang="ru-RU" sz="7200" dirty="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требования к транспортированию </a:t>
            </a:r>
            <a:r>
              <a:rPr lang="ru-RU" sz="7200" dirty="0">
                <a:latin typeface="Times New Roman" panose="02020603050405020304" pitchFamily="18" charset="0"/>
                <a:cs typeface="Times New Roman" panose="02020603050405020304" pitchFamily="18" charset="0"/>
              </a:rPr>
              <a:t>и </a:t>
            </a:r>
            <a:r>
              <a:rPr lang="ru-RU" sz="7200" dirty="0" smtClean="0">
                <a:latin typeface="Times New Roman" panose="02020603050405020304" pitchFamily="18" charset="0"/>
                <a:cs typeface="Times New Roman" panose="02020603050405020304" pitchFamily="18" charset="0"/>
              </a:rPr>
              <a:t>хранению.</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pPr algn="just"/>
            <a:r>
              <a:rPr lang="ru-RU" sz="7200" dirty="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Помимо указанных ГОСТов утверждены и иные , в том числе:</a:t>
            </a:r>
          </a:p>
          <a:p>
            <a:pPr algn="just"/>
            <a:endParaRPr lang="ru-RU" sz="7200" dirty="0" smtClean="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ГОСТ </a:t>
            </a:r>
            <a:r>
              <a:rPr lang="ru-RU" sz="7200" dirty="0">
                <a:latin typeface="Times New Roman" panose="02020603050405020304" pitchFamily="18" charset="0"/>
                <a:cs typeface="Times New Roman" panose="02020603050405020304" pitchFamily="18" charset="0"/>
              </a:rPr>
              <a:t>31378-2009. Межгосударственный стандарт. Нефть. Общие технические </a:t>
            </a:r>
            <a:r>
              <a:rPr lang="ru-RU" sz="7200" dirty="0" smtClean="0">
                <a:latin typeface="Times New Roman" panose="02020603050405020304" pitchFamily="18" charset="0"/>
                <a:cs typeface="Times New Roman" panose="02020603050405020304" pitchFamily="18" charset="0"/>
              </a:rPr>
              <a:t>условия;</a:t>
            </a:r>
          </a:p>
          <a:p>
            <a:pPr algn="just"/>
            <a:r>
              <a:rPr lang="ru-RU" sz="7200" dirty="0" smtClean="0">
                <a:latin typeface="Times New Roman" panose="02020603050405020304" pitchFamily="18" charset="0"/>
                <a:cs typeface="Times New Roman" panose="02020603050405020304" pitchFamily="18" charset="0"/>
              </a:rPr>
              <a:t>ГОСТ </a:t>
            </a:r>
            <a:r>
              <a:rPr lang="ru-RU" sz="7200" dirty="0">
                <a:latin typeface="Times New Roman" panose="02020603050405020304" pitchFamily="18" charset="0"/>
                <a:cs typeface="Times New Roman" panose="02020603050405020304" pitchFamily="18" charset="0"/>
              </a:rPr>
              <a:t>3900-2022. Межгосударственный стандарт. Нефть и нефтепродукты. Методы определения </a:t>
            </a:r>
            <a:r>
              <a:rPr lang="ru-RU" sz="7200" dirty="0" smtClean="0">
                <a:latin typeface="Times New Roman" panose="02020603050405020304" pitchFamily="18" charset="0"/>
                <a:cs typeface="Times New Roman" panose="02020603050405020304" pitchFamily="18" charset="0"/>
              </a:rPr>
              <a:t>плотности.</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pPr algn="just"/>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pPr algn="just"/>
            <a:endParaRPr lang="ru-RU" sz="7200" dirty="0" smtClean="0"/>
          </a:p>
          <a:p>
            <a:pPr algn="just"/>
            <a:endParaRPr lang="ru-RU" sz="7200" dirty="0">
              <a:latin typeface="Times New Roman" panose="02020603050405020304" pitchFamily="18" charset="0"/>
              <a:cs typeface="Times New Roman" panose="02020603050405020304" pitchFamily="18" charset="0"/>
            </a:endParaRPr>
          </a:p>
          <a:p>
            <a:r>
              <a:rPr lang="ru-RU" sz="7200" dirty="0"/>
              <a:t/>
            </a:r>
            <a:br>
              <a:rPr lang="ru-RU" sz="7200" dirty="0"/>
            </a:br>
            <a:endParaRPr lang="ru-RU" sz="7200" dirty="0"/>
          </a:p>
          <a:p>
            <a:r>
              <a:rPr lang="ru-RU" sz="7200" dirty="0"/>
              <a:t/>
            </a:r>
            <a:br>
              <a:rPr lang="ru-RU" sz="7200" dirty="0"/>
            </a:br>
            <a:endParaRPr lang="ru-RU" sz="7200" dirty="0"/>
          </a:p>
          <a:p>
            <a:r>
              <a:rPr lang="ru-RU" sz="7200" dirty="0"/>
              <a:t/>
            </a:r>
            <a:br>
              <a:rPr lang="ru-RU" sz="7200" dirty="0"/>
            </a:br>
            <a:endParaRPr lang="ru-RU" sz="7200" dirty="0"/>
          </a:p>
          <a:p>
            <a:r>
              <a:rPr lang="ru-RU" sz="7200" dirty="0"/>
              <a:t/>
            </a:r>
            <a:br>
              <a:rPr lang="ru-RU" sz="7200" dirty="0"/>
            </a:br>
            <a:endParaRPr lang="ru-RU" sz="7200" dirty="0"/>
          </a:p>
          <a:p>
            <a:r>
              <a:rPr lang="ru-RU" dirty="0"/>
              <a:t/>
            </a:r>
            <a:br>
              <a:rPr lang="ru-RU" dirty="0"/>
            </a:br>
            <a:endParaRPr lang="ru-RU" dirty="0"/>
          </a:p>
          <a:p>
            <a:r>
              <a:rPr lang="ru-RU" dirty="0"/>
              <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17538526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Правовой режим нефти</a:t>
            </a:r>
            <a:endParaRPr lang="ru-RU"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endParaRPr lang="ru-RU" dirty="0" smtClean="0"/>
          </a:p>
          <a:p>
            <a:pPr algn="just"/>
            <a:r>
              <a:rPr lang="ru-RU" dirty="0" smtClean="0">
                <a:latin typeface="Times New Roman" panose="02020603050405020304" pitchFamily="18" charset="0"/>
                <a:cs typeface="Times New Roman" panose="02020603050405020304" pitchFamily="18" charset="0"/>
              </a:rPr>
              <a:t>ГОСТ </a:t>
            </a:r>
            <a:r>
              <a:rPr lang="ru-RU" dirty="0">
                <a:latin typeface="Times New Roman" panose="02020603050405020304" pitchFamily="18" charset="0"/>
                <a:cs typeface="Times New Roman" panose="02020603050405020304" pitchFamily="18" charset="0"/>
              </a:rPr>
              <a:t>Р 8.1016-2022. Национальный стандарт Российской Федерации. Государственная система обеспечения единства измерений. Измерения количества добываемых из недр нефти и попутного нефтяного газа. Общие метрологические и технические </a:t>
            </a:r>
            <a:r>
              <a:rPr lang="ru-RU" dirty="0" smtClean="0">
                <a:latin typeface="Times New Roman" panose="02020603050405020304" pitchFamily="18" charset="0"/>
                <a:cs typeface="Times New Roman" panose="02020603050405020304" pitchFamily="18" charset="0"/>
              </a:rPr>
              <a:t>требования;</a:t>
            </a:r>
          </a:p>
          <a:p>
            <a:pPr algn="just"/>
            <a:r>
              <a:rPr lang="ru-RU" dirty="0" smtClean="0">
                <a:latin typeface="Times New Roman" panose="02020603050405020304" pitchFamily="18" charset="0"/>
                <a:cs typeface="Times New Roman" panose="02020603050405020304" pitchFamily="18" charset="0"/>
              </a:rPr>
              <a:t>ГОСТ </a:t>
            </a:r>
            <a:r>
              <a:rPr lang="ru-RU" dirty="0">
                <a:latin typeface="Times New Roman" panose="02020603050405020304" pitchFamily="18" charset="0"/>
                <a:cs typeface="Times New Roman" panose="02020603050405020304" pitchFamily="18" charset="0"/>
              </a:rPr>
              <a:t>6370-2018. Межгосударственный стандарт. Нефть, нефтепродукты и присадки. Метод определения механических </a:t>
            </a:r>
            <a:r>
              <a:rPr lang="ru-RU" dirty="0" smtClean="0">
                <a:latin typeface="Times New Roman" panose="02020603050405020304" pitchFamily="18" charset="0"/>
                <a:cs typeface="Times New Roman" panose="02020603050405020304" pitchFamily="18" charset="0"/>
              </a:rPr>
              <a:t>примесей</a:t>
            </a:r>
          </a:p>
          <a:p>
            <a:pPr algn="just"/>
            <a:r>
              <a:rPr lang="ru-RU" dirty="0" smtClean="0">
                <a:latin typeface="Times New Roman" panose="02020603050405020304" pitchFamily="18" charset="0"/>
                <a:cs typeface="Times New Roman" panose="02020603050405020304" pitchFamily="18" charset="0"/>
              </a:rPr>
              <a:t>и др.</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92087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Правовой режим нефти. Требования к учету нефти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40000" lnSpcReduction="20000"/>
          </a:bodyPr>
          <a:lstStyle/>
          <a:p>
            <a:pPr algn="just"/>
            <a:r>
              <a:rPr lang="ru-RU" sz="5000" dirty="0" smtClean="0">
                <a:latin typeface="Times New Roman" panose="02020603050405020304" pitchFamily="18" charset="0"/>
                <a:cs typeface="Times New Roman" panose="02020603050405020304" pitchFamily="18" charset="0"/>
              </a:rPr>
              <a:t>Порядок </a:t>
            </a:r>
            <a:r>
              <a:rPr lang="ru-RU" sz="5000" dirty="0">
                <a:latin typeface="Times New Roman" panose="02020603050405020304" pitchFamily="18" charset="0"/>
                <a:cs typeface="Times New Roman" panose="02020603050405020304" pitchFamily="18" charset="0"/>
              </a:rPr>
              <a:t>осуществления учета </a:t>
            </a:r>
            <a:r>
              <a:rPr lang="ru-RU" sz="5000" dirty="0" smtClean="0">
                <a:latin typeface="Times New Roman" panose="02020603050405020304" pitchFamily="18" charset="0"/>
                <a:cs typeface="Times New Roman" panose="02020603050405020304" pitchFamily="18" charset="0"/>
              </a:rPr>
              <a:t>нефти, </a:t>
            </a:r>
            <a:r>
              <a:rPr lang="ru-RU" sz="5000" dirty="0">
                <a:latin typeface="Times New Roman" panose="02020603050405020304" pitchFamily="18" charset="0"/>
                <a:cs typeface="Times New Roman" panose="02020603050405020304" pitchFamily="18" charset="0"/>
              </a:rPr>
              <a:t>а также фактических потерь при ее добыче организациями, осуществляющими добычу нефти и </a:t>
            </a:r>
            <a:r>
              <a:rPr lang="ru-RU" sz="5000" dirty="0" smtClean="0">
                <a:latin typeface="Times New Roman" panose="02020603050405020304" pitchFamily="18" charset="0"/>
                <a:cs typeface="Times New Roman" panose="02020603050405020304" pitchFamily="18" charset="0"/>
              </a:rPr>
              <a:t>газа, установлен Правилами </a:t>
            </a:r>
            <a:r>
              <a:rPr lang="ru-RU" sz="5000" dirty="0">
                <a:latin typeface="Times New Roman" panose="02020603050405020304" pitchFamily="18" charset="0"/>
                <a:cs typeface="Times New Roman" panose="02020603050405020304" pitchFamily="18" charset="0"/>
              </a:rPr>
              <a:t>учета </a:t>
            </a:r>
            <a:r>
              <a:rPr lang="ru-RU" sz="5000" dirty="0" smtClean="0">
                <a:latin typeface="Times New Roman" panose="02020603050405020304" pitchFamily="18" charset="0"/>
                <a:cs typeface="Times New Roman" panose="02020603050405020304" pitchFamily="18" charset="0"/>
              </a:rPr>
              <a:t>нефти, утвержденными </a:t>
            </a:r>
            <a:r>
              <a:rPr lang="ru-RU" sz="5000" dirty="0">
                <a:latin typeface="Times New Roman" panose="02020603050405020304" pitchFamily="18" charset="0"/>
                <a:cs typeface="Times New Roman" panose="02020603050405020304" pitchFamily="18" charset="0"/>
              </a:rPr>
              <a:t>Постановление Правительства РФ от 16.05.2014 N </a:t>
            </a:r>
            <a:r>
              <a:rPr lang="ru-RU" sz="5000" dirty="0" smtClean="0">
                <a:latin typeface="Times New Roman" panose="02020603050405020304" pitchFamily="18" charset="0"/>
                <a:cs typeface="Times New Roman" panose="02020603050405020304" pitchFamily="18" charset="0"/>
              </a:rPr>
              <a:t>451 </a:t>
            </a:r>
            <a:endParaRPr lang="ru-RU" sz="5000" dirty="0">
              <a:latin typeface="Times New Roman" panose="02020603050405020304" pitchFamily="18" charset="0"/>
              <a:cs typeface="Times New Roman" panose="02020603050405020304" pitchFamily="18" charset="0"/>
            </a:endParaRPr>
          </a:p>
          <a:p>
            <a:pPr algn="just"/>
            <a:r>
              <a:rPr lang="ru-RU" sz="5000" dirty="0">
                <a:latin typeface="Times New Roman" panose="02020603050405020304" pitchFamily="18" charset="0"/>
                <a:cs typeface="Times New Roman" panose="02020603050405020304" pitchFamily="18" charset="0"/>
              </a:rPr>
              <a:t>(ред. от 17.10.2022</a:t>
            </a:r>
            <a:r>
              <a:rPr lang="ru-RU" sz="5000" dirty="0" smtClean="0">
                <a:latin typeface="Times New Roman" panose="02020603050405020304" pitchFamily="18" charset="0"/>
                <a:cs typeface="Times New Roman" panose="02020603050405020304" pitchFamily="18" charset="0"/>
              </a:rPr>
              <a:t>). </a:t>
            </a:r>
          </a:p>
          <a:p>
            <a:pPr algn="just"/>
            <a:endParaRPr lang="ru-RU" sz="5000" dirty="0">
              <a:latin typeface="Times New Roman" panose="02020603050405020304" pitchFamily="18" charset="0"/>
              <a:cs typeface="Times New Roman" panose="02020603050405020304" pitchFamily="18" charset="0"/>
            </a:endParaRPr>
          </a:p>
          <a:p>
            <a:pPr algn="just"/>
            <a:r>
              <a:rPr lang="ru-RU" sz="5000" dirty="0">
                <a:latin typeface="Times New Roman" panose="02020603050405020304" pitchFamily="18" charset="0"/>
                <a:cs typeface="Times New Roman" panose="02020603050405020304" pitchFamily="18" charset="0"/>
              </a:rPr>
              <a:t>Учет нефти включает в себя сбор, регистрацию, обобщение и документирование информации о количестве нефти.</a:t>
            </a:r>
            <a:br>
              <a:rPr lang="ru-RU" sz="5000" dirty="0">
                <a:latin typeface="Times New Roman" panose="02020603050405020304" pitchFamily="18" charset="0"/>
                <a:cs typeface="Times New Roman" panose="02020603050405020304" pitchFamily="18" charset="0"/>
              </a:rPr>
            </a:br>
            <a:endParaRPr lang="ru-RU" sz="5000" dirty="0">
              <a:latin typeface="Times New Roman" panose="02020603050405020304" pitchFamily="18" charset="0"/>
              <a:cs typeface="Times New Roman" panose="02020603050405020304" pitchFamily="18" charset="0"/>
            </a:endParaRPr>
          </a:p>
          <a:p>
            <a:pPr algn="just"/>
            <a:r>
              <a:rPr lang="ru-RU" sz="5000" dirty="0" smtClean="0">
                <a:latin typeface="Times New Roman" panose="02020603050405020304" pitchFamily="18" charset="0"/>
                <a:cs typeface="Times New Roman" panose="02020603050405020304" pitchFamily="18" charset="0"/>
              </a:rPr>
              <a:t>Под учетными  операциями  </a:t>
            </a:r>
            <a:r>
              <a:rPr lang="ru-RU" sz="5000" dirty="0">
                <a:latin typeface="Times New Roman" panose="02020603050405020304" pitchFamily="18" charset="0"/>
                <a:cs typeface="Times New Roman" panose="02020603050405020304" pitchFamily="18" charset="0"/>
              </a:rPr>
              <a:t>с </a:t>
            </a:r>
            <a:r>
              <a:rPr lang="ru-RU" sz="5000" dirty="0" smtClean="0">
                <a:latin typeface="Times New Roman" panose="02020603050405020304" pitchFamily="18" charset="0"/>
                <a:cs typeface="Times New Roman" panose="02020603050405020304" pitchFamily="18" charset="0"/>
              </a:rPr>
              <a:t>нефтью понимаются  </a:t>
            </a:r>
            <a:r>
              <a:rPr lang="ru-RU" sz="5000" dirty="0">
                <a:latin typeface="Times New Roman" panose="02020603050405020304" pitchFamily="18" charset="0"/>
                <a:cs typeface="Times New Roman" panose="02020603050405020304" pitchFamily="18" charset="0"/>
              </a:rPr>
              <a:t>последовательно выполняемые организационные, технологические, измерительные и вычислительные действия по определению массы нетто нефти, а также составлению первичных учетных документов.</a:t>
            </a:r>
            <a:br>
              <a:rPr lang="ru-RU" sz="5000" dirty="0">
                <a:latin typeface="Times New Roman" panose="02020603050405020304" pitchFamily="18" charset="0"/>
                <a:cs typeface="Times New Roman" panose="02020603050405020304" pitchFamily="18" charset="0"/>
              </a:rPr>
            </a:br>
            <a:endParaRPr lang="ru-RU" sz="5000" dirty="0">
              <a:latin typeface="Times New Roman" panose="02020603050405020304" pitchFamily="18" charset="0"/>
              <a:cs typeface="Times New Roman" panose="02020603050405020304" pitchFamily="18" charset="0"/>
            </a:endParaRPr>
          </a:p>
          <a:p>
            <a:r>
              <a:rPr lang="ru-RU" dirty="0"/>
              <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22973324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нефти. Требования к учету нефти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55000" lnSpcReduction="20000"/>
          </a:bodyPr>
          <a:lstStyle/>
          <a:p>
            <a:pPr algn="just"/>
            <a:r>
              <a:rPr lang="ru-RU" dirty="0" smtClean="0">
                <a:latin typeface="Times New Roman" panose="02020603050405020304" pitchFamily="18" charset="0"/>
                <a:cs typeface="Times New Roman" panose="02020603050405020304" pitchFamily="18" charset="0"/>
              </a:rPr>
              <a:t>В соответствии с Правилами учета нефти учет </a:t>
            </a:r>
            <a:r>
              <a:rPr lang="ru-RU" dirty="0">
                <a:latin typeface="Times New Roman" panose="02020603050405020304" pitchFamily="18" charset="0"/>
                <a:cs typeface="Times New Roman" panose="02020603050405020304" pitchFamily="18" charset="0"/>
              </a:rPr>
              <a:t>нефти осуществляется при: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а) добыче нефти; </a:t>
            </a:r>
          </a:p>
          <a:p>
            <a:pPr algn="just"/>
            <a:r>
              <a:rPr lang="ru-RU" dirty="0">
                <a:latin typeface="Times New Roman" panose="02020603050405020304" pitchFamily="18" charset="0"/>
                <a:cs typeface="Times New Roman" panose="02020603050405020304" pitchFamily="18" charset="0"/>
              </a:rPr>
              <a:t>б) подготовке и (или) транспортировке, переработке и (или) потреблении нефти, принятой от третьего лица; </a:t>
            </a:r>
          </a:p>
          <a:p>
            <a:pPr algn="just"/>
            <a:r>
              <a:rPr lang="ru-RU" dirty="0">
                <a:latin typeface="Times New Roman" panose="02020603050405020304" pitchFamily="18" charset="0"/>
                <a:cs typeface="Times New Roman" panose="02020603050405020304" pitchFamily="18" charset="0"/>
              </a:rPr>
              <a:t>в) передаче нефти третьим лицам для подготовки и (или) транспортировки, переработки и (или) потребления; </a:t>
            </a:r>
          </a:p>
          <a:p>
            <a:pPr algn="just"/>
            <a:r>
              <a:rPr lang="ru-RU" dirty="0">
                <a:latin typeface="Times New Roman" panose="02020603050405020304" pitchFamily="18" charset="0"/>
                <a:cs typeface="Times New Roman" panose="02020603050405020304" pitchFamily="18" charset="0"/>
              </a:rPr>
              <a:t>г) производстве широкой фракции легких углеводородов в процессе стабилизации; </a:t>
            </a:r>
          </a:p>
          <a:p>
            <a:pPr algn="just"/>
            <a:r>
              <a:rPr lang="ru-RU" dirty="0">
                <a:latin typeface="Times New Roman" panose="02020603050405020304" pitchFamily="18" charset="0"/>
                <a:cs typeface="Times New Roman" panose="02020603050405020304" pitchFamily="18" charset="0"/>
              </a:rPr>
              <a:t>д) использовании для производства нефтепродуктов; </a:t>
            </a:r>
          </a:p>
          <a:p>
            <a:pPr algn="just"/>
            <a:r>
              <a:rPr lang="ru-RU" dirty="0">
                <a:latin typeface="Times New Roman" panose="02020603050405020304" pitchFamily="18" charset="0"/>
                <a:cs typeface="Times New Roman" panose="02020603050405020304" pitchFamily="18" charset="0"/>
              </a:rPr>
              <a:t>е) использовании для производственно-технологических нужд и в качестве топлива; </a:t>
            </a:r>
          </a:p>
          <a:p>
            <a:pPr algn="just"/>
            <a:r>
              <a:rPr lang="ru-RU" dirty="0">
                <a:latin typeface="Times New Roman" panose="02020603050405020304" pitchFamily="18" charset="0"/>
                <a:cs typeface="Times New Roman" panose="02020603050405020304" pitchFamily="18" charset="0"/>
              </a:rPr>
              <a:t>ж) определении остатков нефти на объектах сбора и подготовки нефти на начало и конец отчетного периода, в том числе после проведения ремонтных работ на объектах сбора и подготовки нефти или переработки нефти; </a:t>
            </a:r>
          </a:p>
          <a:p>
            <a:pPr algn="just"/>
            <a:r>
              <a:rPr lang="ru-RU" dirty="0">
                <a:latin typeface="Times New Roman" panose="02020603050405020304" pitchFamily="18" charset="0"/>
                <a:cs typeface="Times New Roman" panose="02020603050405020304" pitchFamily="18" charset="0"/>
              </a:rPr>
              <a:t>з) определении потерь нефти фактических за отчетный период. </a:t>
            </a:r>
          </a:p>
          <a:p>
            <a:endParaRPr lang="ru-RU" dirty="0"/>
          </a:p>
        </p:txBody>
      </p:sp>
    </p:spTree>
    <p:extLst>
      <p:ext uri="{BB962C8B-B14F-4D97-AF65-F5344CB8AC3E}">
        <p14:creationId xmlns:p14="http://schemas.microsoft.com/office/powerpoint/2010/main" val="1898710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нефти. Требования к учету нефти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Нефть, передаваемая для транспортировки, должна сопровождаться </a:t>
            </a:r>
            <a:r>
              <a:rPr lang="ru-RU" b="1" dirty="0">
                <a:latin typeface="Times New Roman" panose="02020603050405020304" pitchFamily="18" charset="0"/>
                <a:cs typeface="Times New Roman" panose="02020603050405020304" pitchFamily="18" charset="0"/>
              </a:rPr>
              <a:t>паспортом качества нефти</a:t>
            </a:r>
            <a:r>
              <a:rPr lang="ru-RU" dirty="0">
                <a:latin typeface="Times New Roman" panose="02020603050405020304" pitchFamily="18" charset="0"/>
                <a:cs typeface="Times New Roman" panose="02020603050405020304" pitchFamily="18" charset="0"/>
              </a:rPr>
              <a:t>, устанавливающим соответствие значений показателей нефти, полученных в результате лабораторных испытаний, требованиям нормативной документации, составляемым организацией по форме, установленной Министерством энергетики Российской </a:t>
            </a:r>
            <a:r>
              <a:rPr lang="ru-RU" dirty="0" smtClean="0">
                <a:latin typeface="Times New Roman" panose="02020603050405020304" pitchFamily="18" charset="0"/>
                <a:cs typeface="Times New Roman" panose="02020603050405020304" pitchFamily="18" charset="0"/>
              </a:rPr>
              <a:t>Федерации.</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Формы по учету нефти утверждены Приказом Минэнерго </a:t>
            </a:r>
            <a:r>
              <a:rPr lang="ru-RU" dirty="0">
                <a:latin typeface="Times New Roman" panose="02020603050405020304" pitchFamily="18" charset="0"/>
                <a:cs typeface="Times New Roman" panose="02020603050405020304" pitchFamily="18" charset="0"/>
              </a:rPr>
              <a:t>России от 15.08.2014 N </a:t>
            </a:r>
            <a:r>
              <a:rPr lang="ru-RU" dirty="0" smtClean="0">
                <a:latin typeface="Times New Roman" panose="02020603050405020304" pitchFamily="18" charset="0"/>
                <a:cs typeface="Times New Roman" panose="02020603050405020304" pitchFamily="18" charset="0"/>
              </a:rPr>
              <a:t>529 «Об </a:t>
            </a:r>
            <a:r>
              <a:rPr lang="ru-RU" dirty="0">
                <a:latin typeface="Times New Roman" panose="02020603050405020304" pitchFamily="18" charset="0"/>
                <a:cs typeface="Times New Roman" panose="02020603050405020304" pitchFamily="18" charset="0"/>
              </a:rPr>
              <a:t>утверждении форм по учету </a:t>
            </a:r>
            <a:r>
              <a:rPr lang="ru-RU" dirty="0" smtClean="0">
                <a:latin typeface="Times New Roman" panose="02020603050405020304" pitchFamily="18" charset="0"/>
                <a:cs typeface="Times New Roman" panose="02020603050405020304" pitchFamily="18" charset="0"/>
              </a:rPr>
              <a:t>нефти» </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003193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Правовой режим нефти</a:t>
            </a:r>
            <a:endParaRPr lang="ru-RU" sz="32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a:r>
              <a:rPr lang="ru-RU" sz="2200" dirty="0" smtClean="0">
                <a:latin typeface="Times New Roman" panose="02020603050405020304" pitchFamily="18" charset="0"/>
                <a:cs typeface="Times New Roman" panose="02020603050405020304" pitchFamily="18" charset="0"/>
              </a:rPr>
              <a:t>Приказом </a:t>
            </a:r>
            <a:r>
              <a:rPr lang="ru-RU" sz="2200" dirty="0">
                <a:latin typeface="Times New Roman" panose="02020603050405020304" pitchFamily="18" charset="0"/>
                <a:cs typeface="Times New Roman" panose="02020603050405020304" pitchFamily="18" charset="0"/>
              </a:rPr>
              <a:t>ФАС России N 1029/23, Минэнерго России N 1193 от </a:t>
            </a:r>
            <a:r>
              <a:rPr lang="ru-RU" sz="2200" dirty="0" smtClean="0">
                <a:latin typeface="Times New Roman" panose="02020603050405020304" pitchFamily="18" charset="0"/>
                <a:cs typeface="Times New Roman" panose="02020603050405020304" pitchFamily="18" charset="0"/>
              </a:rPr>
              <a:t>21.12.2023  утверждена величина </a:t>
            </a:r>
            <a:r>
              <a:rPr lang="ru-RU" sz="2200" dirty="0">
                <a:latin typeface="Times New Roman" panose="02020603050405020304" pitchFamily="18" charset="0"/>
                <a:cs typeface="Times New Roman" panose="02020603050405020304" pitchFamily="18" charset="0"/>
              </a:rPr>
              <a:t>объема </a:t>
            </a:r>
            <a:r>
              <a:rPr lang="ru-RU" sz="2200" b="1" dirty="0">
                <a:latin typeface="Times New Roman" panose="02020603050405020304" pitchFamily="18" charset="0"/>
                <a:cs typeface="Times New Roman" panose="02020603050405020304" pitchFamily="18" charset="0"/>
              </a:rPr>
              <a:t>продаваемых на бирже нефтепродуктов</a:t>
            </a:r>
            <a:r>
              <a:rPr lang="ru-RU" sz="2200" dirty="0">
                <a:latin typeface="Times New Roman" panose="02020603050405020304" pitchFamily="18" charset="0"/>
                <a:cs typeface="Times New Roman" panose="02020603050405020304" pitchFamily="18" charset="0"/>
              </a:rPr>
              <a:t>, а также отдельных категорий товаров, выработанных из нефти и газа, и </a:t>
            </a:r>
            <a:r>
              <a:rPr lang="ru-RU" sz="2200" dirty="0" smtClean="0">
                <a:latin typeface="Times New Roman" panose="02020603050405020304" pitchFamily="18" charset="0"/>
                <a:cs typeface="Times New Roman" panose="02020603050405020304" pitchFamily="18" charset="0"/>
              </a:rPr>
              <a:t>требования </a:t>
            </a:r>
            <a:r>
              <a:rPr lang="ru-RU" sz="2200" dirty="0">
                <a:latin typeface="Times New Roman" panose="02020603050405020304" pitchFamily="18" charset="0"/>
                <a:cs typeface="Times New Roman" panose="02020603050405020304" pitchFamily="18" charset="0"/>
              </a:rPr>
              <a:t>к биржевым </a:t>
            </a:r>
            <a:r>
              <a:rPr lang="ru-RU" sz="2200" dirty="0" smtClean="0">
                <a:latin typeface="Times New Roman" panose="02020603050405020304" pitchFamily="18" charset="0"/>
                <a:cs typeface="Times New Roman" panose="02020603050405020304" pitchFamily="18" charset="0"/>
              </a:rPr>
              <a:t>торгам.</a:t>
            </a:r>
          </a:p>
          <a:p>
            <a:pPr algn="just"/>
            <a:r>
              <a:rPr lang="ru-RU" sz="2200" dirty="0" smtClean="0">
                <a:latin typeface="Times New Roman" panose="02020603050405020304" pitchFamily="18" charset="0"/>
                <a:cs typeface="Times New Roman" panose="02020603050405020304" pitchFamily="18" charset="0"/>
              </a:rPr>
              <a:t>С требованиями к нефти как объекту биржевых торгов можно  ознакомиться на сайте АО «Петербургская биржа»</a:t>
            </a:r>
          </a:p>
          <a:p>
            <a:pPr algn="just"/>
            <a:r>
              <a:rPr lang="en-US" sz="2200" dirty="0">
                <a:latin typeface="Times New Roman" panose="02020603050405020304" pitchFamily="18" charset="0"/>
                <a:cs typeface="Times New Roman" panose="02020603050405020304" pitchFamily="18" charset="0"/>
                <a:hlinkClick r:id="rId2"/>
              </a:rPr>
              <a:t>https://</a:t>
            </a:r>
            <a:r>
              <a:rPr lang="en-US" sz="2200" dirty="0" smtClean="0">
                <a:latin typeface="Times New Roman" panose="02020603050405020304" pitchFamily="18" charset="0"/>
                <a:cs typeface="Times New Roman" panose="02020603050405020304" pitchFamily="18" charset="0"/>
                <a:hlinkClick r:id="rId2"/>
              </a:rPr>
              <a:t>spimex.com/upload/iblock/b06/hqmulue1rdzkc8b0z5dgc1opohze6f8c.pdf</a:t>
            </a:r>
            <a:endParaRPr lang="ru-RU" sz="2200" dirty="0" smtClean="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Биржевым товаром </a:t>
            </a:r>
            <a:r>
              <a:rPr lang="ru-RU" sz="2400" dirty="0" smtClean="0">
                <a:latin typeface="Times New Roman" panose="02020603050405020304" pitchFamily="18" charset="0"/>
                <a:cs typeface="Times New Roman" panose="02020603050405020304" pitchFamily="18" charset="0"/>
              </a:rPr>
              <a:t>согласно спецификации </a:t>
            </a:r>
            <a:r>
              <a:rPr lang="ru-RU" sz="2400" dirty="0">
                <a:latin typeface="Times New Roman" panose="02020603050405020304" pitchFamily="18" charset="0"/>
                <a:cs typeface="Times New Roman" panose="02020603050405020304" pitchFamily="18" charset="0"/>
              </a:rPr>
              <a:t>АО «Петербургская биржа</a:t>
            </a:r>
            <a:r>
              <a:rPr lang="ru-RU" sz="2400" dirty="0" smtClean="0">
                <a:latin typeface="Times New Roman" panose="02020603050405020304" pitchFamily="18" charset="0"/>
                <a:cs typeface="Times New Roman" panose="02020603050405020304" pitchFamily="18" charset="0"/>
              </a:rPr>
              <a:t>» является</a:t>
            </a:r>
            <a:r>
              <a:rPr lang="ru-RU" sz="2400" dirty="0">
                <a:latin typeface="Times New Roman" panose="02020603050405020304" pitchFamily="18" charset="0"/>
                <a:cs typeface="Times New Roman" panose="02020603050405020304" pitchFamily="18" charset="0"/>
              </a:rPr>
              <a:t>:</a:t>
            </a:r>
            <a:endParaRPr lang="ru-RU" sz="2200" dirty="0" smtClean="0">
              <a:latin typeface="Times New Roman" panose="02020603050405020304" pitchFamily="18" charset="0"/>
              <a:cs typeface="Times New Roman" panose="02020603050405020304" pitchFamily="18" charset="0"/>
            </a:endParaRPr>
          </a:p>
          <a:p>
            <a:r>
              <a:rPr lang="ru-RU" sz="1900" dirty="0" smtClean="0">
                <a:latin typeface="Times New Roman" panose="02020603050405020304" pitchFamily="18" charset="0"/>
                <a:cs typeface="Times New Roman" panose="02020603050405020304" pitchFamily="18" charset="0"/>
              </a:rPr>
              <a:t>►Нефть сырая - ГОСТ </a:t>
            </a:r>
            <a:r>
              <a:rPr lang="ru-RU" sz="1900" dirty="0">
                <a:latin typeface="Times New Roman" panose="02020603050405020304" pitchFamily="18" charset="0"/>
                <a:cs typeface="Times New Roman" panose="02020603050405020304" pitchFamily="18" charset="0"/>
              </a:rPr>
              <a:t>Р </a:t>
            </a:r>
            <a:r>
              <a:rPr lang="ru-RU" sz="1900" dirty="0" smtClean="0">
                <a:latin typeface="Times New Roman" panose="02020603050405020304" pitchFamily="18" charset="0"/>
                <a:cs typeface="Times New Roman" panose="02020603050405020304" pitchFamily="18" charset="0"/>
              </a:rPr>
              <a:t>51858-2002</a:t>
            </a:r>
          </a:p>
          <a:p>
            <a:r>
              <a:rPr lang="ru-RU" sz="1900" dirty="0" smtClean="0">
                <a:latin typeface="Times New Roman" panose="02020603050405020304" pitchFamily="18" charset="0"/>
                <a:cs typeface="Times New Roman" panose="02020603050405020304" pitchFamily="18" charset="0"/>
              </a:rPr>
              <a:t>►Нефть </a:t>
            </a:r>
            <a:r>
              <a:rPr lang="ru-RU" sz="1900" dirty="0">
                <a:latin typeface="Times New Roman" panose="02020603050405020304" pitchFamily="18" charset="0"/>
                <a:cs typeface="Times New Roman" panose="02020603050405020304" pitchFamily="18" charset="0"/>
              </a:rPr>
              <a:t>для </a:t>
            </a:r>
            <a:r>
              <a:rPr lang="ru-RU" sz="1900" dirty="0" smtClean="0">
                <a:latin typeface="Times New Roman" panose="02020603050405020304" pitchFamily="18" charset="0"/>
                <a:cs typeface="Times New Roman" panose="02020603050405020304" pitchFamily="18" charset="0"/>
              </a:rPr>
              <a:t>нефтеперерабатывающих предприятий </a:t>
            </a:r>
            <a:r>
              <a:rPr lang="ru-RU" sz="1900" dirty="0">
                <a:latin typeface="Times New Roman" panose="02020603050405020304" pitchFamily="18" charset="0"/>
                <a:cs typeface="Times New Roman" panose="02020603050405020304" pitchFamily="18" charset="0"/>
              </a:rPr>
              <a:t>- ГОСТ 9965-76</a:t>
            </a:r>
            <a:endParaRPr lang="ru-RU" sz="1900" dirty="0" smtClean="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9485945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Правовой режим нефти</a:t>
            </a:r>
            <a:endParaRPr lang="ru-RU" sz="32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a:r>
              <a:rPr lang="ru-RU" sz="2000" dirty="0">
                <a:latin typeface="Times New Roman" panose="02020603050405020304" pitchFamily="18" charset="0"/>
                <a:cs typeface="Times New Roman" panose="02020603050405020304" pitchFamily="18" charset="0"/>
              </a:rPr>
              <a:t>Поставка биржевого товара, допущенного к торгам в соответствии с настоящей Спецификацией, может осуществляться </a:t>
            </a:r>
            <a:r>
              <a:rPr lang="ru-RU" sz="2000" b="1" dirty="0">
                <a:latin typeface="Times New Roman" panose="02020603050405020304" pitchFamily="18" charset="0"/>
                <a:cs typeface="Times New Roman" panose="02020603050405020304" pitchFamily="18" charset="0"/>
              </a:rPr>
              <a:t>на условиях </a:t>
            </a:r>
            <a:r>
              <a:rPr lang="ru-RU" sz="2000" dirty="0">
                <a:latin typeface="Times New Roman" panose="02020603050405020304" pitchFamily="18" charset="0"/>
                <a:cs typeface="Times New Roman" panose="02020603050405020304" pitchFamily="18" charset="0"/>
              </a:rPr>
              <a:t>«франко-труба (балансовый пункт отправления)», или на условиях «франко-труба (балансовый пункт назначения)», или на условиях «самовывоз автомобильным транспортом», или на условиях «самовывоз железнодорожным транспортом». </a:t>
            </a:r>
            <a:endParaRPr lang="ru-RU" sz="2000" dirty="0" smtClean="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Цена биржевого товара устанавливается </a:t>
            </a:r>
            <a:r>
              <a:rPr lang="ru-RU" sz="2000" b="1" dirty="0">
                <a:latin typeface="Times New Roman" panose="02020603050405020304" pitchFamily="18" charset="0"/>
                <a:cs typeface="Times New Roman" panose="02020603050405020304" pitchFamily="18" charset="0"/>
              </a:rPr>
              <a:t>в рублях Российской Федерации за одну метрическую тонну </a:t>
            </a:r>
            <a:r>
              <a:rPr lang="ru-RU" sz="2000" dirty="0">
                <a:latin typeface="Times New Roman" panose="02020603050405020304" pitchFamily="18" charset="0"/>
                <a:cs typeface="Times New Roman" panose="02020603050405020304" pitchFamily="18" charset="0"/>
              </a:rPr>
              <a:t>биржевого товара с учетом налога на добавленную стоимость (НДС по ставке, установленной в </a:t>
            </a:r>
            <a:r>
              <a:rPr lang="ru-RU" sz="2000" dirty="0" smtClean="0">
                <a:latin typeface="Times New Roman" panose="02020603050405020304" pitchFamily="18" charset="0"/>
                <a:cs typeface="Times New Roman" panose="02020603050405020304" pitchFamily="18" charset="0"/>
              </a:rPr>
              <a:t>соответствии </a:t>
            </a:r>
            <a:r>
              <a:rPr lang="ru-RU" sz="2000" dirty="0">
                <a:latin typeface="Times New Roman" panose="02020603050405020304" pitchFamily="18" charset="0"/>
                <a:cs typeface="Times New Roman" panose="02020603050405020304" pitchFamily="18" charset="0"/>
              </a:rPr>
              <a:t>с законодательством Российской Федерации</a:t>
            </a:r>
            <a:r>
              <a:rPr lang="ru-RU" sz="2000" dirty="0" smtClean="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Цена биржевого товара по Договору, заключенному на условиях «франко-труба (</a:t>
            </a:r>
            <a:r>
              <a:rPr lang="ru-RU" sz="2000" b="1" dirty="0">
                <a:latin typeface="Times New Roman" panose="02020603050405020304" pitchFamily="18" charset="0"/>
                <a:cs typeface="Times New Roman" panose="02020603050405020304" pitchFamily="18" charset="0"/>
              </a:rPr>
              <a:t>балансовый пункт отправления</a:t>
            </a:r>
            <a:r>
              <a:rPr lang="ru-RU" sz="2000" dirty="0">
                <a:latin typeface="Times New Roman" panose="02020603050405020304" pitchFamily="18" charset="0"/>
                <a:cs typeface="Times New Roman" panose="02020603050405020304" pitchFamily="18" charset="0"/>
              </a:rPr>
              <a:t>)», включает стоимость оказания услуг Поставщиком (Продавцом) по организации транспортировки Товара по системе магистральных нефтепроводов ПАО «</a:t>
            </a:r>
            <a:r>
              <a:rPr lang="ru-RU" sz="2000" dirty="0" err="1">
                <a:latin typeface="Times New Roman" panose="02020603050405020304" pitchFamily="18" charset="0"/>
                <a:cs typeface="Times New Roman" panose="02020603050405020304" pitchFamily="18" charset="0"/>
              </a:rPr>
              <a:t>Транснефть</a:t>
            </a:r>
            <a:r>
              <a:rPr lang="ru-RU" sz="2000" dirty="0">
                <a:latin typeface="Times New Roman" panose="02020603050405020304" pitchFamily="18" charset="0"/>
                <a:cs typeface="Times New Roman" panose="02020603050405020304" pitchFamily="18" charset="0"/>
              </a:rPr>
              <a:t>». Стоимость транспортировки Товара по системе Спецификация биржевого товара (Секция «Нефть» АО «</a:t>
            </a:r>
            <a:r>
              <a:rPr lang="ru-RU" sz="2000" dirty="0" err="1">
                <a:latin typeface="Times New Roman" panose="02020603050405020304" pitchFamily="18" charset="0"/>
                <a:cs typeface="Times New Roman" panose="02020603050405020304" pitchFamily="18" charset="0"/>
              </a:rPr>
              <a:t>СПбМТСБ</a:t>
            </a:r>
            <a:r>
              <a:rPr lang="ru-RU" sz="2000" dirty="0">
                <a:latin typeface="Times New Roman" panose="02020603050405020304" pitchFamily="18" charset="0"/>
                <a:cs typeface="Times New Roman" panose="02020603050405020304" pitchFamily="18" charset="0"/>
              </a:rPr>
              <a:t>») АО «</a:t>
            </a:r>
            <a:r>
              <a:rPr lang="ru-RU" sz="2000" dirty="0" err="1">
                <a:latin typeface="Times New Roman" panose="02020603050405020304" pitchFamily="18" charset="0"/>
                <a:cs typeface="Times New Roman" panose="02020603050405020304" pitchFamily="18" charset="0"/>
              </a:rPr>
              <a:t>СПбМТСБ</a:t>
            </a:r>
            <a:r>
              <a:rPr lang="ru-RU" sz="2000" dirty="0">
                <a:latin typeface="Times New Roman" panose="02020603050405020304" pitchFamily="18" charset="0"/>
                <a:cs typeface="Times New Roman" panose="02020603050405020304" pitchFamily="18" charset="0"/>
              </a:rPr>
              <a:t>» стр. 5 магистральных нефтепроводов ПАО «</a:t>
            </a:r>
            <a:r>
              <a:rPr lang="ru-RU" sz="2000" dirty="0" err="1">
                <a:latin typeface="Times New Roman" panose="02020603050405020304" pitchFamily="18" charset="0"/>
                <a:cs typeface="Times New Roman" panose="02020603050405020304" pitchFamily="18" charset="0"/>
              </a:rPr>
              <a:t>Транснефть</a:t>
            </a:r>
            <a:r>
              <a:rPr lang="ru-RU" sz="2000" dirty="0">
                <a:latin typeface="Times New Roman" panose="02020603050405020304" pitchFamily="18" charset="0"/>
                <a:cs typeface="Times New Roman" panose="02020603050405020304" pitchFamily="18" charset="0"/>
              </a:rPr>
              <a:t>» уплачивается Покупателем дополнительно. </a:t>
            </a:r>
          </a:p>
        </p:txBody>
      </p:sp>
    </p:spTree>
    <p:extLst>
      <p:ext uri="{BB962C8B-B14F-4D97-AF65-F5344CB8AC3E}">
        <p14:creationId xmlns:p14="http://schemas.microsoft.com/office/powerpoint/2010/main" val="1129734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Понятие нефтяного права</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a:bodyPr>
          <a:lstStyle/>
          <a:p>
            <a:pPr algn="just"/>
            <a:r>
              <a:rPr lang="ru-RU" dirty="0" smtClean="0">
                <a:latin typeface="Times New Roman" panose="02020603050405020304" pitchFamily="18" charset="0"/>
                <a:cs typeface="Times New Roman" panose="02020603050405020304" pitchFamily="18" charset="0"/>
              </a:rPr>
              <a:t>Нефтяное право содержит нормы о договорном регулировании, государственном регулировании, государственном контроле (надзоре) за соблюдением требований нефтяного законодательства.</a:t>
            </a:r>
          </a:p>
          <a:p>
            <a:pPr algn="just"/>
            <a:r>
              <a:rPr lang="ru-RU" dirty="0" smtClean="0">
                <a:latin typeface="Times New Roman" panose="02020603050405020304" pitchFamily="18" charset="0"/>
                <a:cs typeface="Times New Roman" panose="02020603050405020304" pitchFamily="18" charset="0"/>
              </a:rPr>
              <a:t>Для нефтяной отрасли также характерно существенное влияние государственного регулирования на частноправовые отношения</a:t>
            </a:r>
            <a:r>
              <a:rPr lang="ru-RU" dirty="0" smtClean="0"/>
              <a:t>.</a:t>
            </a:r>
            <a:endParaRPr lang="ru-RU" dirty="0"/>
          </a:p>
        </p:txBody>
      </p:sp>
    </p:spTree>
    <p:extLst>
      <p:ext uri="{BB962C8B-B14F-4D97-AF65-F5344CB8AC3E}">
        <p14:creationId xmlns:p14="http://schemas.microsoft.com/office/powerpoint/2010/main" val="10925965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нефти</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При изучении правового режима нефти как объекта внешнеэкономических сделок необходимо учитывать требования Закона Российской Федерации  </a:t>
            </a:r>
            <a:r>
              <a:rPr lang="ru-RU" dirty="0">
                <a:latin typeface="Times New Roman" panose="02020603050405020304" pitchFamily="18" charset="0"/>
                <a:cs typeface="Times New Roman" panose="02020603050405020304" pitchFamily="18" charset="0"/>
              </a:rPr>
              <a:t>от 21.05.1993 N </a:t>
            </a:r>
            <a:r>
              <a:rPr lang="ru-RU" dirty="0" smtClean="0">
                <a:latin typeface="Times New Roman" panose="02020603050405020304" pitchFamily="18" charset="0"/>
                <a:cs typeface="Times New Roman" panose="02020603050405020304" pitchFamily="18" charset="0"/>
              </a:rPr>
              <a:t>5003-1 (</a:t>
            </a:r>
            <a:r>
              <a:rPr lang="ru-RU" dirty="0">
                <a:latin typeface="Times New Roman" panose="02020603050405020304" pitchFamily="18" charset="0"/>
                <a:cs typeface="Times New Roman" panose="02020603050405020304" pitchFamily="18" charset="0"/>
              </a:rPr>
              <a:t>ред. от 26.12.2024)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таможенном </a:t>
            </a:r>
            <a:r>
              <a:rPr lang="ru-RU" dirty="0" smtClean="0">
                <a:latin typeface="Times New Roman" panose="02020603050405020304" pitchFamily="18" charset="0"/>
                <a:cs typeface="Times New Roman" panose="02020603050405020304" pitchFamily="18" charset="0"/>
              </a:rPr>
              <a:t>тарифе» , Постановления </a:t>
            </a:r>
            <a:r>
              <a:rPr lang="ru-RU" dirty="0">
                <a:latin typeface="Times New Roman" panose="02020603050405020304" pitchFamily="18" charset="0"/>
                <a:cs typeface="Times New Roman" panose="02020603050405020304" pitchFamily="18" charset="0"/>
              </a:rPr>
              <a:t>Правительства РФ от 29.03.2013 N </a:t>
            </a:r>
            <a:r>
              <a:rPr lang="ru-RU" dirty="0" smtClean="0">
                <a:latin typeface="Times New Roman" panose="02020603050405020304" pitchFamily="18" charset="0"/>
                <a:cs typeface="Times New Roman" panose="02020603050405020304" pitchFamily="18" charset="0"/>
              </a:rPr>
              <a:t>276 (</a:t>
            </a:r>
            <a:r>
              <a:rPr lang="ru-RU" dirty="0">
                <a:latin typeface="Times New Roman" panose="02020603050405020304" pitchFamily="18" charset="0"/>
                <a:cs typeface="Times New Roman" panose="02020603050405020304" pitchFamily="18" charset="0"/>
              </a:rPr>
              <a:t>ред. от 03.03.2025)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расчете ставок вывозных таможенных пошлин на нефть сырую и отдельные категории товаров, выработанных из нефти, и признании утратившими силу некоторых решений Правительства Российской </a:t>
            </a:r>
            <a:r>
              <a:rPr lang="ru-RU" dirty="0" smtClean="0">
                <a:latin typeface="Times New Roman" panose="02020603050405020304" pitchFamily="18" charset="0"/>
                <a:cs typeface="Times New Roman" panose="02020603050405020304" pitchFamily="18" charset="0"/>
              </a:rPr>
              <a:t>Федерации».</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5783293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Правовой режим нефти</a:t>
            </a:r>
            <a:endParaRPr lang="ru-RU" sz="32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Основным покупателем российской нефти остается Китай, куда продолжают расти поставки, перспективы увеличения экспорта также связаны с поставками в Индию и Турцию, а также страны Африки. Экспорт осуществляется как трубопроводным, так и морским транспортом, однако в будущем приоритет будет отдаваться развитию морской транспортировки, что делает необходимым сооружение соответствующей инфраструктуры</a:t>
            </a:r>
            <a:r>
              <a:rPr lang="ru-RU" dirty="0" smtClean="0">
                <a:latin typeface="Times New Roman" panose="02020603050405020304" pitchFamily="18" charset="0"/>
                <a:cs typeface="Times New Roman" panose="02020603050405020304" pitchFamily="18" charset="0"/>
              </a:rPr>
              <a:t>.</a:t>
            </a:r>
          </a:p>
          <a:p>
            <a:r>
              <a:rPr lang="en-US" dirty="0"/>
              <a:t>https://morvesti.ru/themes/1694/115503/</a:t>
            </a:r>
            <a:endParaRPr lang="ru-RU" dirty="0"/>
          </a:p>
        </p:txBody>
      </p:sp>
    </p:spTree>
    <p:extLst>
      <p:ext uri="{BB962C8B-B14F-4D97-AF65-F5344CB8AC3E}">
        <p14:creationId xmlns:p14="http://schemas.microsoft.com/office/powerpoint/2010/main" val="37553174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Правовой режим нефти</a:t>
            </a:r>
            <a:endParaRPr lang="ru-RU" sz="32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55000" lnSpcReduction="20000"/>
          </a:bodyPr>
          <a:lstStyle/>
          <a:p>
            <a:pPr algn="just"/>
            <a:r>
              <a:rPr lang="ru-RU" dirty="0" smtClean="0">
                <a:latin typeface="Times New Roman" panose="02020603050405020304" pitchFamily="18" charset="0"/>
                <a:cs typeface="Times New Roman" panose="02020603050405020304" pitchFamily="18" charset="0"/>
              </a:rPr>
              <a:t>В соответствии с Указом  </a:t>
            </a:r>
            <a:r>
              <a:rPr lang="ru-RU" dirty="0">
                <a:latin typeface="Times New Roman" panose="02020603050405020304" pitchFamily="18" charset="0"/>
                <a:cs typeface="Times New Roman" panose="02020603050405020304" pitchFamily="18" charset="0"/>
              </a:rPr>
              <a:t>Президента РФ от 27.12.2022 N </a:t>
            </a:r>
            <a:r>
              <a:rPr lang="ru-RU" dirty="0" smtClean="0">
                <a:latin typeface="Times New Roman" panose="02020603050405020304" pitchFamily="18" charset="0"/>
                <a:cs typeface="Times New Roman" panose="02020603050405020304" pitchFamily="18" charset="0"/>
              </a:rPr>
              <a:t>961 (</a:t>
            </a:r>
            <a:r>
              <a:rPr lang="ru-RU" dirty="0">
                <a:latin typeface="Times New Roman" panose="02020603050405020304" pitchFamily="18" charset="0"/>
                <a:cs typeface="Times New Roman" panose="02020603050405020304" pitchFamily="18" charset="0"/>
              </a:rPr>
              <a:t>ред. от 10.06.2025)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применении специальных экономических мер в топливно-энергетической сфере в связи с установлением некоторыми иностранными государствами предельной цены на российские нефть и </a:t>
            </a:r>
            <a:r>
              <a:rPr lang="ru-RU" dirty="0" smtClean="0">
                <a:latin typeface="Times New Roman" panose="02020603050405020304" pitchFamily="18" charset="0"/>
                <a:cs typeface="Times New Roman" panose="02020603050405020304" pitchFamily="18" charset="0"/>
              </a:rPr>
              <a:t>нефтепродукты» установлено следующее:</a:t>
            </a:r>
          </a:p>
          <a:p>
            <a:pPr algn="just"/>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связи с введением Соединенными Штатами Америки и примкнувшими к ним иностранными государствами запрета на морские перевозки российских нефти и нефтепродуктов, оказание услуг, связанных с такими перевозками, который применяется в случае реализации российских нефти и нефтепродуктов по ценам выше предельной цены, установленной указанными иностранными государствами (механизм фиксации предельной цены), </a:t>
            </a:r>
            <a:r>
              <a:rPr lang="ru-RU" b="1" dirty="0">
                <a:latin typeface="Times New Roman" panose="02020603050405020304" pitchFamily="18" charset="0"/>
                <a:cs typeface="Times New Roman" panose="02020603050405020304" pitchFamily="18" charset="0"/>
              </a:rPr>
              <a:t>запрещаются поставки российских нефти и нефтепродуктов иностранным юридическим лицам и физическим лицам при условии, что в контрактах на эти поставки прямо или косвенно предусматривается использование механизма фиксации предельной цены</a:t>
            </a:r>
            <a:r>
              <a:rPr lang="ru-RU" dirty="0">
                <a:latin typeface="Times New Roman" panose="02020603050405020304" pitchFamily="18" charset="0"/>
                <a:cs typeface="Times New Roman" panose="02020603050405020304" pitchFamily="18" charset="0"/>
              </a:rPr>
              <a:t>. Установленный запрет применяется на всех этапах поставок до конечного покупателя.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610283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нефти</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Поставки российских нефти и нефтепродуктов, осуществление которых запрещено в соответствии с настоящим Указом, могут осуществляться </a:t>
            </a:r>
            <a:r>
              <a:rPr lang="ru-RU" b="1" dirty="0">
                <a:latin typeface="Times New Roman" panose="02020603050405020304" pitchFamily="18" charset="0"/>
                <a:cs typeface="Times New Roman" panose="02020603050405020304" pitchFamily="18" charset="0"/>
              </a:rPr>
              <a:t>на основании специального решения Президента Российской Федерации.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В соответствии с </a:t>
            </a:r>
            <a:r>
              <a:rPr lang="ru-RU" dirty="0">
                <a:latin typeface="Times New Roman" panose="02020603050405020304" pitchFamily="18" charset="0"/>
                <a:cs typeface="Times New Roman" panose="02020603050405020304" pitchFamily="18" charset="0"/>
              </a:rPr>
              <a:t>Указом  Президента РФ от 27.12.2022 N 961 </a:t>
            </a:r>
            <a:r>
              <a:rPr lang="ru-RU" dirty="0" smtClean="0">
                <a:latin typeface="Times New Roman" panose="02020603050405020304" pitchFamily="18" charset="0"/>
                <a:cs typeface="Times New Roman" panose="02020603050405020304" pitchFamily="18" charset="0"/>
              </a:rPr>
              <a:t>Правительством Российской Федерации (</a:t>
            </a:r>
            <a:r>
              <a:rPr lang="ru-RU" b="1" dirty="0" smtClean="0">
                <a:latin typeface="Times New Roman" panose="02020603050405020304" pitchFamily="18" charset="0"/>
                <a:cs typeface="Times New Roman" panose="02020603050405020304" pitchFamily="18" charset="0"/>
              </a:rPr>
              <a:t>Постановление </a:t>
            </a:r>
            <a:r>
              <a:rPr lang="ru-RU" b="1" dirty="0">
                <a:latin typeface="Times New Roman" panose="02020603050405020304" pitchFamily="18" charset="0"/>
                <a:cs typeface="Times New Roman" panose="02020603050405020304" pitchFamily="18" charset="0"/>
              </a:rPr>
              <a:t>Правительства РФ от 28.01.2023 N </a:t>
            </a:r>
            <a:r>
              <a:rPr lang="ru-RU" b="1" dirty="0" smtClean="0">
                <a:latin typeface="Times New Roman" panose="02020603050405020304" pitchFamily="18" charset="0"/>
                <a:cs typeface="Times New Roman" panose="02020603050405020304" pitchFamily="18" charset="0"/>
              </a:rPr>
              <a:t>118 «О </a:t>
            </a:r>
            <a:r>
              <a:rPr lang="ru-RU" b="1" dirty="0">
                <a:latin typeface="Times New Roman" panose="02020603050405020304" pitchFamily="18" charset="0"/>
                <a:cs typeface="Times New Roman" panose="02020603050405020304" pitchFamily="18" charset="0"/>
              </a:rPr>
              <a:t>мерах по реализации Указа Президента Российской Федерации от 27 декабря 2022 г. N </a:t>
            </a:r>
            <a:r>
              <a:rPr lang="ru-RU" b="1" dirty="0" smtClean="0">
                <a:latin typeface="Times New Roman" panose="02020603050405020304" pitchFamily="18" charset="0"/>
                <a:cs typeface="Times New Roman" panose="02020603050405020304" pitchFamily="18" charset="0"/>
              </a:rPr>
              <a:t>961»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утверждены:</a:t>
            </a:r>
            <a:endParaRPr lang="ru-RU" dirty="0"/>
          </a:p>
          <a:p>
            <a:endParaRPr lang="ru-RU" dirty="0"/>
          </a:p>
        </p:txBody>
      </p:sp>
    </p:spTree>
    <p:extLst>
      <p:ext uri="{BB962C8B-B14F-4D97-AF65-F5344CB8AC3E}">
        <p14:creationId xmlns:p14="http://schemas.microsoft.com/office/powerpoint/2010/main" val="21747177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нефти</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перечень </a:t>
            </a:r>
            <a:r>
              <a:rPr lang="ru-RU" b="1" dirty="0">
                <a:latin typeface="Times New Roman" panose="02020603050405020304" pitchFamily="18" charset="0"/>
                <a:cs typeface="Times New Roman" panose="02020603050405020304" pitchFamily="18" charset="0"/>
              </a:rPr>
              <a:t>кодов товаров в соответствии с единой Товарной номенклатурой внешнеэкономической деятельности Евразийского экономического союза</a:t>
            </a:r>
            <a:r>
              <a:rPr lang="ru-RU" dirty="0">
                <a:latin typeface="Times New Roman" panose="02020603050405020304" pitchFamily="18" charset="0"/>
                <a:cs typeface="Times New Roman" panose="02020603050405020304" pitchFamily="18" charset="0"/>
              </a:rPr>
              <a:t>, в отношении которых применяются положения Указа Президента Российской Федерации от 27 декабря 2022 г. N 961 "О применении специальных экономических мер в топливно-энергетической сфере в связи с установлением некоторыми иностранными государствами предельной цены на российские нефть и нефтепродукты";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осуществления мониторинга </a:t>
            </a:r>
            <a:r>
              <a:rPr lang="ru-RU" dirty="0">
                <a:latin typeface="Times New Roman" panose="02020603050405020304" pitchFamily="18" charset="0"/>
                <a:cs typeface="Times New Roman" panose="02020603050405020304" pitchFamily="18" charset="0"/>
              </a:rPr>
              <a:t>исполнения пункта 1 Указа Президента Российской Федерации от 27 декабря 2022 г. N 961 "О применении специальных экономических мер в топливно-энергетической сфере в связи с установлением некоторыми иностранными государствами предельной цены на российские нефть и нефтепродукты". </a:t>
            </a:r>
          </a:p>
          <a:p>
            <a:endParaRPr lang="ru-RU" dirty="0"/>
          </a:p>
        </p:txBody>
      </p:sp>
    </p:spTree>
    <p:extLst>
      <p:ext uri="{BB962C8B-B14F-4D97-AF65-F5344CB8AC3E}">
        <p14:creationId xmlns:p14="http://schemas.microsoft.com/office/powerpoint/2010/main" val="36924786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нефти</a:t>
            </a:r>
            <a:endParaRPr lang="ru-RU" sz="28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55000" lnSpcReduction="20000"/>
          </a:bodyPr>
          <a:lstStyle/>
          <a:p>
            <a:pPr algn="just"/>
            <a:r>
              <a:rPr lang="ru-RU" dirty="0" smtClean="0">
                <a:latin typeface="Times New Roman" panose="02020603050405020304" pitchFamily="18" charset="0"/>
                <a:cs typeface="Times New Roman" panose="02020603050405020304" pitchFamily="18" charset="0"/>
              </a:rPr>
              <a:t>Приказом Минэнерго </a:t>
            </a:r>
            <a:r>
              <a:rPr lang="ru-RU" dirty="0">
                <a:latin typeface="Times New Roman" panose="02020603050405020304" pitchFamily="18" charset="0"/>
                <a:cs typeface="Times New Roman" panose="02020603050405020304" pitchFamily="18" charset="0"/>
              </a:rPr>
              <a:t>России от 22.02.2023 N </a:t>
            </a:r>
            <a:r>
              <a:rPr lang="ru-RU" dirty="0" smtClean="0">
                <a:latin typeface="Times New Roman" panose="02020603050405020304" pitchFamily="18" charset="0"/>
                <a:cs typeface="Times New Roman" panose="02020603050405020304" pitchFamily="18" charset="0"/>
              </a:rPr>
              <a:t>95  утвержден Порядок </a:t>
            </a:r>
            <a:r>
              <a:rPr lang="ru-RU" dirty="0">
                <a:latin typeface="Times New Roman" panose="02020603050405020304" pitchFamily="18" charset="0"/>
                <a:cs typeface="Times New Roman" panose="02020603050405020304" pitchFamily="18" charset="0"/>
              </a:rPr>
              <a:t>мониторинга цен на российскую нефть, поставляемую на </a:t>
            </a:r>
            <a:r>
              <a:rPr lang="ru-RU" dirty="0" smtClean="0">
                <a:latin typeface="Times New Roman" panose="02020603050405020304" pitchFamily="18" charset="0"/>
                <a:cs typeface="Times New Roman" panose="02020603050405020304" pitchFamily="18" charset="0"/>
              </a:rPr>
              <a:t>экспорт, согласно которому :</a:t>
            </a:r>
          </a:p>
          <a:p>
            <a:pPr algn="just"/>
            <a:r>
              <a:rPr lang="ru-RU" dirty="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Мониторинг </a:t>
            </a:r>
            <a:r>
              <a:rPr lang="ru-RU" dirty="0">
                <a:latin typeface="Times New Roman" panose="02020603050405020304" pitchFamily="18" charset="0"/>
                <a:cs typeface="Times New Roman" panose="02020603050405020304" pitchFamily="18" charset="0"/>
              </a:rPr>
              <a:t>цен на российскую нефть, поставляемую на экспорт (далее - мониторинг цен), осуществляется ежемесячно и включает сбор, сопоставление информации о ценах на российскую нефть и другие марки нефти и подготовку отчета о результатах мониторинга цен.</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 мониторинге цен подлежит сбору следующая информация о ценах на российскую нефть и другие марки нефти: </a:t>
            </a:r>
          </a:p>
          <a:p>
            <a:pPr algn="just"/>
            <a:r>
              <a:rPr lang="ru-RU" dirty="0">
                <a:latin typeface="Times New Roman" panose="02020603050405020304" pitchFamily="18" charset="0"/>
                <a:cs typeface="Times New Roman" panose="02020603050405020304" pitchFamily="18" charset="0"/>
              </a:rPr>
              <a:t>а) предоставляемая акционерным обществом "Санкт-Петербургская международная товарно-сырьевая биржа</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б) публикуемая международным ценовым агентством "Аргус Медиа Лимитед"; </a:t>
            </a:r>
          </a:p>
          <a:p>
            <a:pPr algn="just"/>
            <a:r>
              <a:rPr lang="ru-RU" dirty="0">
                <a:latin typeface="Times New Roman" panose="02020603050405020304" pitchFamily="18" charset="0"/>
                <a:cs typeface="Times New Roman" panose="02020603050405020304" pitchFamily="18" charset="0"/>
              </a:rPr>
              <a:t>в) предоставляемая Федеральной таможенной службой о статистической стоимости российской нефти, поставляемой на экспорт, в Министерство энергетики Российской Федерации. </a:t>
            </a:r>
          </a:p>
          <a:p>
            <a:pPr algn="just"/>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545552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3200" b="1" dirty="0">
                <a:latin typeface="Times New Roman" panose="02020603050405020304" pitchFamily="18" charset="0"/>
                <a:cs typeface="Times New Roman" panose="02020603050405020304" pitchFamily="18" charset="0"/>
              </a:rPr>
              <a:t>Правовой режим нефти</a:t>
            </a:r>
            <a:endParaRPr lang="ru-RU" sz="32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pPr algn="just"/>
            <a:endParaRPr lang="ru-RU" sz="4500" dirty="0" smtClean="0">
              <a:latin typeface="Times New Roman" panose="02020603050405020304" pitchFamily="18" charset="0"/>
              <a:cs typeface="Times New Roman" panose="02020603050405020304" pitchFamily="18" charset="0"/>
            </a:endParaRPr>
          </a:p>
          <a:p>
            <a:pPr algn="just"/>
            <a:endParaRPr lang="ru-RU" sz="4500" dirty="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Действие Указа </a:t>
            </a:r>
            <a:r>
              <a:rPr lang="ru-RU" sz="7200" dirty="0">
                <a:latin typeface="Times New Roman" panose="02020603050405020304" pitchFamily="18" charset="0"/>
                <a:cs typeface="Times New Roman" panose="02020603050405020304" pitchFamily="18" charset="0"/>
              </a:rPr>
              <a:t>Президента РФ от 27.12.2022 N 961 </a:t>
            </a:r>
            <a:r>
              <a:rPr lang="ru-RU" sz="7200" dirty="0" smtClean="0">
                <a:latin typeface="Times New Roman" panose="02020603050405020304" pitchFamily="18" charset="0"/>
                <a:cs typeface="Times New Roman" panose="02020603050405020304" pitchFamily="18" charset="0"/>
              </a:rPr>
              <a:t>не </a:t>
            </a:r>
            <a:r>
              <a:rPr lang="ru-RU" sz="7200" dirty="0">
                <a:latin typeface="Times New Roman" panose="02020603050405020304" pitchFamily="18" charset="0"/>
                <a:cs typeface="Times New Roman" panose="02020603050405020304" pitchFamily="18" charset="0"/>
              </a:rPr>
              <a:t>распространяется на поставки российской нефти, осуществляемые в соответствии с контрактами, заключенными во исполнение действующих на день вступления в силу настоящего Указа международных договоров Российской Федерации в области поставок нефти с государствами, </a:t>
            </a:r>
            <a:r>
              <a:rPr lang="ru-RU" sz="7200" b="1" dirty="0">
                <a:latin typeface="Times New Roman" panose="02020603050405020304" pitchFamily="18" charset="0"/>
                <a:cs typeface="Times New Roman" panose="02020603050405020304" pitchFamily="18" charset="0"/>
              </a:rPr>
              <a:t>не включенными </a:t>
            </a:r>
            <a:r>
              <a:rPr lang="ru-RU" sz="7200" dirty="0">
                <a:latin typeface="Times New Roman" panose="02020603050405020304" pitchFamily="18" charset="0"/>
                <a:cs typeface="Times New Roman" panose="02020603050405020304" pitchFamily="18" charset="0"/>
              </a:rPr>
              <a:t>в утвержденный Правительством Российской Федерации перечень иностранных государств и территорий, совершающих в отношении Российской Федерации, российских юридических лиц и физических лиц </a:t>
            </a:r>
            <a:r>
              <a:rPr lang="ru-RU" sz="7200" b="1" dirty="0">
                <a:latin typeface="Times New Roman" panose="02020603050405020304" pitchFamily="18" charset="0"/>
                <a:cs typeface="Times New Roman" panose="02020603050405020304" pitchFamily="18" charset="0"/>
              </a:rPr>
              <a:t>недружественные действия</a:t>
            </a:r>
            <a:r>
              <a:rPr lang="ru-RU" sz="7200" dirty="0" smtClean="0">
                <a:latin typeface="Times New Roman" panose="02020603050405020304" pitchFamily="18" charset="0"/>
                <a:cs typeface="Times New Roman" panose="02020603050405020304" pitchFamily="18" charset="0"/>
              </a:rPr>
              <a:t>.</a:t>
            </a:r>
          </a:p>
          <a:p>
            <a:pPr algn="just"/>
            <a:endParaRPr lang="ru-RU" sz="7200" dirty="0" smtClean="0">
              <a:latin typeface="Times New Roman" panose="02020603050405020304" pitchFamily="18" charset="0"/>
              <a:cs typeface="Times New Roman" panose="02020603050405020304" pitchFamily="18" charset="0"/>
            </a:endParaRPr>
          </a:p>
          <a:p>
            <a:pPr algn="just"/>
            <a:r>
              <a:rPr lang="ru-RU" sz="7200" dirty="0" smtClean="0">
                <a:latin typeface="Times New Roman" panose="02020603050405020304" pitchFamily="18" charset="0"/>
                <a:cs typeface="Times New Roman" panose="02020603050405020304" pitchFamily="18" charset="0"/>
              </a:rPr>
              <a:t>Распоряжение </a:t>
            </a:r>
            <a:r>
              <a:rPr lang="ru-RU" sz="7200" dirty="0">
                <a:latin typeface="Times New Roman" panose="02020603050405020304" pitchFamily="18" charset="0"/>
                <a:cs typeface="Times New Roman" panose="02020603050405020304" pitchFamily="18" charset="0"/>
              </a:rPr>
              <a:t>Правительства РФ от 05.03.2022 N </a:t>
            </a:r>
            <a:r>
              <a:rPr lang="ru-RU" sz="7200" dirty="0" smtClean="0">
                <a:latin typeface="Times New Roman" panose="02020603050405020304" pitchFamily="18" charset="0"/>
                <a:cs typeface="Times New Roman" panose="02020603050405020304" pitchFamily="18" charset="0"/>
              </a:rPr>
              <a:t>430-р (</a:t>
            </a:r>
            <a:r>
              <a:rPr lang="ru-RU" sz="7200" dirty="0">
                <a:latin typeface="Times New Roman" panose="02020603050405020304" pitchFamily="18" charset="0"/>
                <a:cs typeface="Times New Roman" panose="02020603050405020304" pitchFamily="18" charset="0"/>
              </a:rPr>
              <a:t>ред. от 29.10.2022) </a:t>
            </a:r>
          </a:p>
          <a:p>
            <a:pPr algn="just"/>
            <a:r>
              <a:rPr lang="ru-RU" sz="7200" dirty="0" smtClean="0">
                <a:latin typeface="Times New Roman" panose="02020603050405020304" pitchFamily="18" charset="0"/>
                <a:cs typeface="Times New Roman" panose="02020603050405020304" pitchFamily="18" charset="0"/>
              </a:rPr>
              <a:t>«Об </a:t>
            </a:r>
            <a:r>
              <a:rPr lang="ru-RU" sz="7200" dirty="0">
                <a:latin typeface="Times New Roman" panose="02020603050405020304" pitchFamily="18" charset="0"/>
                <a:cs typeface="Times New Roman" panose="02020603050405020304" pitchFamily="18" charset="0"/>
              </a:rPr>
              <a:t>утверждении перечня иностранных государств и территорий, совершающих недружественные действия в отношении Российской Федерации, российских юридических и физических </a:t>
            </a:r>
            <a:r>
              <a:rPr lang="ru-RU" sz="7200" dirty="0" smtClean="0">
                <a:latin typeface="Times New Roman" panose="02020603050405020304" pitchFamily="18" charset="0"/>
                <a:cs typeface="Times New Roman" panose="02020603050405020304" pitchFamily="18" charset="0"/>
              </a:rPr>
              <a:t>лиц». </a:t>
            </a:r>
            <a:endParaRPr lang="ru-RU" sz="7200" dirty="0">
              <a:latin typeface="Times New Roman" panose="02020603050405020304" pitchFamily="18" charset="0"/>
              <a:cs typeface="Times New Roman" panose="02020603050405020304" pitchFamily="18" charset="0"/>
            </a:endParaRPr>
          </a:p>
          <a:p>
            <a:pPr algn="just"/>
            <a:endParaRPr lang="ru-RU" sz="7200" dirty="0">
              <a:latin typeface="Times New Roman" panose="02020603050405020304" pitchFamily="18" charset="0"/>
              <a:cs typeface="Times New Roman" panose="02020603050405020304" pitchFamily="18" charset="0"/>
            </a:endParaRPr>
          </a:p>
          <a:p>
            <a:r>
              <a:rPr lang="ru-RU" sz="7200" dirty="0" smtClean="0">
                <a:latin typeface="Times New Roman" panose="02020603050405020304" pitchFamily="18" charset="0"/>
                <a:cs typeface="Times New Roman" panose="02020603050405020304" pitchFamily="18" charset="0"/>
              </a:rPr>
              <a:t>Срок действия </a:t>
            </a:r>
            <a:r>
              <a:rPr lang="ru-RU" sz="7200" dirty="0">
                <a:latin typeface="Times New Roman" panose="02020603050405020304" pitchFamily="18" charset="0"/>
                <a:cs typeface="Times New Roman" panose="02020603050405020304" pitchFamily="18" charset="0"/>
              </a:rPr>
              <a:t>Указа Президента РФ от 27.12.2022 N 961 </a:t>
            </a:r>
            <a:r>
              <a:rPr lang="ru-RU" sz="7200" dirty="0" smtClean="0">
                <a:latin typeface="Times New Roman" panose="02020603050405020304" pitchFamily="18" charset="0"/>
                <a:cs typeface="Times New Roman" panose="02020603050405020304" pitchFamily="18" charset="0"/>
              </a:rPr>
              <a:t>до </a:t>
            </a:r>
            <a:r>
              <a:rPr lang="ru-RU" sz="7200" dirty="0">
                <a:latin typeface="Times New Roman" panose="02020603050405020304" pitchFamily="18" charset="0"/>
                <a:cs typeface="Times New Roman" panose="02020603050405020304" pitchFamily="18" charset="0"/>
              </a:rPr>
              <a:t>31 декабря 2025 г. включительно.</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022028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Энергетические объекты </a:t>
            </a:r>
            <a:r>
              <a:rPr lang="ru-RU" dirty="0" smtClean="0">
                <a:latin typeface="Times New Roman" panose="02020603050405020304" pitchFamily="18" charset="0"/>
                <a:cs typeface="Times New Roman" panose="02020603050405020304" pitchFamily="18" charset="0"/>
              </a:rPr>
              <a:t>нефтяной  </a:t>
            </a:r>
            <a:r>
              <a:rPr lang="ru-RU" dirty="0">
                <a:latin typeface="Times New Roman" panose="02020603050405020304" pitchFamily="18" charset="0"/>
                <a:cs typeface="Times New Roman" panose="02020603050405020304" pitchFamily="18" charset="0"/>
              </a:rPr>
              <a:t>отрасли используются для добычи, переработки, транспортировки, хранению </a:t>
            </a:r>
            <a:r>
              <a:rPr lang="ru-RU" dirty="0" smtClean="0">
                <a:latin typeface="Times New Roman" panose="02020603050405020304" pitchFamily="18" charset="0"/>
                <a:cs typeface="Times New Roman" panose="02020603050405020304" pitchFamily="18" charset="0"/>
              </a:rPr>
              <a:t>нефти.</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Особенности правового режима энергетических объектов </a:t>
            </a:r>
            <a:r>
              <a:rPr lang="ru-RU" dirty="0" smtClean="0">
                <a:latin typeface="Times New Roman" panose="02020603050405020304" pitchFamily="18" charset="0"/>
                <a:cs typeface="Times New Roman" panose="02020603050405020304" pitchFamily="18" charset="0"/>
              </a:rPr>
              <a:t>нефтяной  </a:t>
            </a:r>
            <a:r>
              <a:rPr lang="ru-RU" dirty="0">
                <a:latin typeface="Times New Roman" panose="02020603050405020304" pitchFamily="18" charset="0"/>
                <a:cs typeface="Times New Roman" panose="02020603050405020304" pitchFamily="18" charset="0"/>
              </a:rPr>
              <a:t>отрасли обусловлены функциональным назначением объектов и закреплены в законодательных, подзаконных нормативных правовых актах, международных договорах.</a:t>
            </a:r>
          </a:p>
          <a:p>
            <a:pPr algn="just"/>
            <a:r>
              <a:rPr lang="ru-RU" sz="2800" b="1" dirty="0">
                <a:latin typeface="Times New Roman" panose="02020603050405020304" pitchFamily="18" charset="0"/>
                <a:cs typeface="Times New Roman" panose="02020603050405020304" pitchFamily="18" charset="0"/>
              </a:rPr>
              <a:t>Специфика правового режима энергетических объектов распространяется на весь «жизненный цикл» таких объектов, включая стадии проектирования, строительства, эксплуатации, модернизации, реконструкции, ремонта, вывода из эксплуатации.</a:t>
            </a:r>
          </a:p>
          <a:p>
            <a:pPr algn="just"/>
            <a:r>
              <a:rPr lang="ru-RU" sz="2800" dirty="0">
                <a:latin typeface="Times New Roman" panose="02020603050405020304" pitchFamily="18" charset="0"/>
                <a:cs typeface="Times New Roman" panose="02020603050405020304" pitchFamily="18" charset="0"/>
              </a:rPr>
              <a:t>Общие положения о правовом режиме энергетических объектов см. </a:t>
            </a:r>
            <a:r>
              <a:rPr lang="ru-RU" sz="2800" dirty="0" err="1">
                <a:latin typeface="Times New Roman" panose="02020603050405020304" pitchFamily="18" charset="0"/>
                <a:cs typeface="Times New Roman" panose="02020603050405020304" pitchFamily="18" charset="0"/>
              </a:rPr>
              <a:t>подр</a:t>
            </a:r>
            <a:r>
              <a:rPr lang="ru-RU" sz="2800"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 М.: Издательская группа «Юрист».2021. с.87- 104.</a:t>
            </a:r>
          </a:p>
          <a:p>
            <a:endParaRPr lang="ru-RU" dirty="0"/>
          </a:p>
        </p:txBody>
      </p:sp>
    </p:spTree>
    <p:extLst>
      <p:ext uri="{BB962C8B-B14F-4D97-AF65-F5344CB8AC3E}">
        <p14:creationId xmlns:p14="http://schemas.microsoft.com/office/powerpoint/2010/main" val="15146285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Содержание правового режима энергетических объектов </a:t>
            </a:r>
            <a:r>
              <a:rPr lang="ru-RU" dirty="0" smtClean="0">
                <a:latin typeface="Times New Roman" panose="02020603050405020304" pitchFamily="18" charset="0"/>
                <a:cs typeface="Times New Roman" panose="02020603050405020304" pitchFamily="18" charset="0"/>
              </a:rPr>
              <a:t>нефтяной  </a:t>
            </a:r>
            <a:r>
              <a:rPr lang="ru-RU" dirty="0">
                <a:latin typeface="Times New Roman" panose="02020603050405020304" pitchFamily="18" charset="0"/>
                <a:cs typeface="Times New Roman" panose="02020603050405020304" pitchFamily="18" charset="0"/>
              </a:rPr>
              <a:t>отрасли складывается из требований к энергетическим объектам как объектам отношений по проектированию, строительству, как к объектам недвижимого или движимого имущества, как к объектам отношений по купле-продаже, аренде, перевозке, страхованию, эксплуатации на внутреннем рынке , как к объектам внешнеэкономических сделок, как к объектам, сооружаемым в рамках международных </a:t>
            </a:r>
            <a:r>
              <a:rPr lang="ru-RU" dirty="0" smtClean="0">
                <a:latin typeface="Times New Roman" panose="02020603050405020304" pitchFamily="18" charset="0"/>
                <a:cs typeface="Times New Roman" panose="02020603050405020304" pitchFamily="18" charset="0"/>
              </a:rPr>
              <a:t>нефтяных инфраструктурных </a:t>
            </a:r>
            <a:r>
              <a:rPr lang="ru-RU" dirty="0">
                <a:latin typeface="Times New Roman" panose="02020603050405020304" pitchFamily="18" charset="0"/>
                <a:cs typeface="Times New Roman" panose="02020603050405020304" pitchFamily="18" charset="0"/>
              </a:rPr>
              <a:t>проектов.</a:t>
            </a:r>
          </a:p>
          <a:p>
            <a:pPr algn="just"/>
            <a:r>
              <a:rPr lang="ru-RU" dirty="0">
                <a:latin typeface="Times New Roman" panose="02020603050405020304" pitchFamily="18" charset="0"/>
                <a:cs typeface="Times New Roman" panose="02020603050405020304" pitchFamily="18" charset="0"/>
              </a:rPr>
              <a:t>Энергетические объекты </a:t>
            </a:r>
            <a:r>
              <a:rPr lang="ru-RU" dirty="0" smtClean="0">
                <a:latin typeface="Times New Roman" panose="02020603050405020304" pitchFamily="18" charset="0"/>
                <a:cs typeface="Times New Roman" panose="02020603050405020304" pitchFamily="18" charset="0"/>
              </a:rPr>
              <a:t>нефтяной  </a:t>
            </a:r>
            <a:r>
              <a:rPr lang="ru-RU" dirty="0">
                <a:latin typeface="Times New Roman" panose="02020603050405020304" pitchFamily="18" charset="0"/>
                <a:cs typeface="Times New Roman" panose="02020603050405020304" pitchFamily="18" charset="0"/>
              </a:rPr>
              <a:t>отрасли могут быть классифицированы:</a:t>
            </a:r>
          </a:p>
          <a:p>
            <a:pPr algn="just"/>
            <a:r>
              <a:rPr lang="ru-RU" dirty="0">
                <a:latin typeface="Times New Roman" panose="02020603050405020304" pitchFamily="18" charset="0"/>
                <a:cs typeface="Times New Roman" panose="02020603050405020304" pitchFamily="18" charset="0"/>
              </a:rPr>
              <a:t>1) по функциональному назначению,</a:t>
            </a:r>
          </a:p>
          <a:p>
            <a:pPr algn="just"/>
            <a:r>
              <a:rPr lang="ru-RU" dirty="0">
                <a:latin typeface="Times New Roman" panose="02020603050405020304" pitchFamily="18" charset="0"/>
                <a:cs typeface="Times New Roman" panose="02020603050405020304" pitchFamily="18" charset="0"/>
              </a:rPr>
              <a:t>2) с учетом критериев, установленных в Гражданском кодексе Российской Федерации и других законодательных и подзаконных нормативных правовых актов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для объектов недвижимого и движимого имущества;</a:t>
            </a:r>
          </a:p>
          <a:p>
            <a:endParaRPr lang="ru-RU" dirty="0"/>
          </a:p>
        </p:txBody>
      </p:sp>
    </p:spTree>
    <p:extLst>
      <p:ext uri="{BB962C8B-B14F-4D97-AF65-F5344CB8AC3E}">
        <p14:creationId xmlns:p14="http://schemas.microsoft.com/office/powerpoint/2010/main" val="40447843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t>3</a:t>
            </a:r>
            <a:r>
              <a:rPr lang="ru-RU" dirty="0">
                <a:latin typeface="Times New Roman" panose="02020603050405020304" pitchFamily="18" charset="0"/>
                <a:cs typeface="Times New Roman" panose="02020603050405020304" pitchFamily="18" charset="0"/>
              </a:rPr>
              <a:t>) с учетом критериев, установленных Градостроительным кодексом Российской Федерации;</a:t>
            </a:r>
          </a:p>
          <a:p>
            <a:pPr algn="just"/>
            <a:r>
              <a:rPr lang="ru-RU" dirty="0">
                <a:latin typeface="Times New Roman" panose="02020603050405020304" pitchFamily="18" charset="0"/>
                <a:cs typeface="Times New Roman" panose="02020603050405020304" pitchFamily="18" charset="0"/>
              </a:rPr>
              <a:t>4) с учетом критериев, установленных законодательством в области промышленной безопасности опасных производственных объектов;</a:t>
            </a:r>
          </a:p>
          <a:p>
            <a:pPr algn="just"/>
            <a:r>
              <a:rPr lang="ru-RU" dirty="0">
                <a:latin typeface="Times New Roman" panose="02020603050405020304" pitchFamily="18" charset="0"/>
                <a:cs typeface="Times New Roman" panose="02020603050405020304" pitchFamily="18" charset="0"/>
              </a:rPr>
              <a:t>5) с учетом критериев, установленных законодательством о безопасности объектов топливно-энергетического комплекса.</a:t>
            </a:r>
          </a:p>
          <a:p>
            <a:pPr algn="just"/>
            <a:r>
              <a:rPr lang="ru-RU" dirty="0">
                <a:latin typeface="Times New Roman" panose="02020603050405020304" pitchFamily="18" charset="0"/>
                <a:cs typeface="Times New Roman" panose="02020603050405020304" pitchFamily="18" charset="0"/>
              </a:rPr>
              <a:t>Требования, предусмотренные в законодательстве в том числе о промышленной безопасности опасных производственных объектов, о безопасности объектов топливно-энергетического комплекса необходимо учитывать при проектировании, строительстве, эксплуатации энергетических объектов </a:t>
            </a:r>
            <a:r>
              <a:rPr lang="ru-RU" dirty="0" smtClean="0">
                <a:latin typeface="Times New Roman" panose="02020603050405020304" pitchFamily="18" charset="0"/>
                <a:cs typeface="Times New Roman" panose="02020603050405020304" pitchFamily="18" charset="0"/>
              </a:rPr>
              <a:t>нефтяной  </a:t>
            </a:r>
            <a:r>
              <a:rPr lang="ru-RU" dirty="0">
                <a:latin typeface="Times New Roman" panose="02020603050405020304" pitchFamily="18" charset="0"/>
                <a:cs typeface="Times New Roman" panose="02020603050405020304" pitchFamily="18" charset="0"/>
              </a:rPr>
              <a:t>отрасли. </a:t>
            </a:r>
          </a:p>
          <a:p>
            <a:endParaRPr lang="ru-RU" dirty="0"/>
          </a:p>
        </p:txBody>
      </p:sp>
    </p:spTree>
    <p:extLst>
      <p:ext uri="{BB962C8B-B14F-4D97-AF65-F5344CB8AC3E}">
        <p14:creationId xmlns:p14="http://schemas.microsoft.com/office/powerpoint/2010/main" val="266649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Научные труды о развитии  </a:t>
            </a:r>
            <a:r>
              <a:rPr lang="ru-RU" sz="2400" b="1" dirty="0">
                <a:latin typeface="Times New Roman" panose="02020603050405020304" pitchFamily="18" charset="0"/>
                <a:cs typeface="Times New Roman" panose="02020603050405020304" pitchFamily="18" charset="0"/>
              </a:rPr>
              <a:t>нефтяного права</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Существенный вклад в развитие нефтяного права внесли такие ученые правоведы как </a:t>
            </a:r>
            <a:r>
              <a:rPr lang="ru-RU" dirty="0" err="1" smtClean="0">
                <a:latin typeface="Times New Roman" panose="02020603050405020304" pitchFamily="18" charset="0"/>
                <a:cs typeface="Times New Roman" panose="02020603050405020304" pitchFamily="18" charset="0"/>
              </a:rPr>
              <a:t>М.И.Клеандров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А.Г.Лисицын-Светланов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А.П.Вершинин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О.А.Городов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Р.Н.Салиева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В.В.Романова</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Л.И.Шевченко</a:t>
            </a:r>
            <a:r>
              <a:rPr lang="ru-RU" dirty="0" smtClean="0">
                <a:latin typeface="Times New Roman" panose="02020603050405020304" pitchFamily="18" charset="0"/>
                <a:cs typeface="Times New Roman" panose="02020603050405020304" pitchFamily="18" charset="0"/>
              </a:rPr>
              <a:t> и др.</a:t>
            </a:r>
          </a:p>
          <a:p>
            <a:pPr algn="just"/>
            <a:r>
              <a:rPr lang="ru-RU" dirty="0" smtClean="0">
                <a:latin typeface="Times New Roman" panose="02020603050405020304" pitchFamily="18" charset="0"/>
                <a:cs typeface="Times New Roman" panose="02020603050405020304" pitchFamily="18" charset="0"/>
              </a:rPr>
              <a:t>Среди фундаментальных трудов хотелось бы в первую очередь отметить следующие издания:</a:t>
            </a:r>
          </a:p>
          <a:p>
            <a:pPr algn="just"/>
            <a:r>
              <a:rPr lang="ru-RU" b="1" dirty="0" err="1" smtClean="0">
                <a:latin typeface="Times New Roman" panose="02020603050405020304" pitchFamily="18" charset="0"/>
                <a:cs typeface="Times New Roman" panose="02020603050405020304" pitchFamily="18" charset="0"/>
              </a:rPr>
              <a:t>Клеандров</a:t>
            </a:r>
            <a:r>
              <a:rPr lang="ru-RU" b="1" dirty="0" smtClean="0">
                <a:latin typeface="Times New Roman" panose="02020603050405020304" pitchFamily="18" charset="0"/>
                <a:cs typeface="Times New Roman" panose="02020603050405020304" pitchFamily="18" charset="0"/>
              </a:rPr>
              <a:t> М.И. </a:t>
            </a:r>
            <a:r>
              <a:rPr lang="ru-RU" dirty="0" smtClean="0">
                <a:latin typeface="Times New Roman" panose="02020603050405020304" pitchFamily="18" charset="0"/>
                <a:cs typeface="Times New Roman" panose="02020603050405020304" pitchFamily="18" charset="0"/>
              </a:rPr>
              <a:t>Нефтегазовое </a:t>
            </a:r>
            <a:r>
              <a:rPr lang="ru-RU" dirty="0">
                <a:latin typeface="Times New Roman" panose="02020603050405020304" pitchFamily="18" charset="0"/>
                <a:cs typeface="Times New Roman" panose="02020603050405020304" pitchFamily="18" charset="0"/>
              </a:rPr>
              <a:t>законодательство в системе российского </a:t>
            </a:r>
            <a:r>
              <a:rPr lang="ru-RU" dirty="0" smtClean="0">
                <a:latin typeface="Times New Roman" panose="02020603050405020304" pitchFamily="18" charset="0"/>
                <a:cs typeface="Times New Roman" panose="02020603050405020304" pitchFamily="18" charset="0"/>
              </a:rPr>
              <a:t>права</a:t>
            </a:r>
            <a:r>
              <a:rPr lang="ru-RU" dirty="0">
                <a:latin typeface="Times New Roman" panose="02020603050405020304" pitchFamily="18" charset="0"/>
                <a:cs typeface="Times New Roman" panose="02020603050405020304" pitchFamily="18" charset="0"/>
              </a:rPr>
              <a:t> Наука - Сибирская издательская фирма </a:t>
            </a:r>
            <a:r>
              <a:rPr lang="ru-RU" dirty="0" smtClean="0">
                <a:latin typeface="Times New Roman" panose="02020603050405020304" pitchFamily="18" charset="0"/>
                <a:cs typeface="Times New Roman" panose="02020603050405020304" pitchFamily="18" charset="0"/>
              </a:rPr>
              <a:t>РАН.1999 г.</a:t>
            </a:r>
          </a:p>
          <a:p>
            <a:pPr algn="just"/>
            <a:r>
              <a:rPr lang="ru-RU" b="1" dirty="0" smtClean="0">
                <a:latin typeface="Times New Roman" panose="02020603050405020304" pitchFamily="18" charset="0"/>
                <a:cs typeface="Times New Roman" panose="02020603050405020304" pitchFamily="18" charset="0"/>
              </a:rPr>
              <a:t>Лисицын-</a:t>
            </a:r>
            <a:r>
              <a:rPr lang="ru-RU" b="1" dirty="0" err="1" smtClean="0">
                <a:latin typeface="Times New Roman" panose="02020603050405020304" pitchFamily="18" charset="0"/>
                <a:cs typeface="Times New Roman" panose="02020603050405020304" pitchFamily="18" charset="0"/>
              </a:rPr>
              <a:t>Светланов</a:t>
            </a:r>
            <a:r>
              <a:rPr lang="ru-RU" b="1" dirty="0" smtClean="0">
                <a:latin typeface="Times New Roman" panose="02020603050405020304" pitchFamily="18" charset="0"/>
                <a:cs typeface="Times New Roman" panose="02020603050405020304" pitchFamily="18" charset="0"/>
              </a:rPr>
              <a:t> А.Г.</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Роль права в модернизации экономики </a:t>
            </a:r>
            <a:r>
              <a:rPr lang="ru-RU" dirty="0" err="1" smtClean="0">
                <a:latin typeface="Times New Roman" panose="02020603050405020304" pitchFamily="18" charset="0"/>
                <a:cs typeface="Times New Roman" panose="02020603050405020304" pitchFamily="18" charset="0"/>
              </a:rPr>
              <a:t>России.М</a:t>
            </a:r>
            <a:r>
              <a:rPr lang="ru-RU" dirty="0" smtClean="0">
                <a:latin typeface="Times New Roman" panose="02020603050405020304" pitchFamily="18" charset="0"/>
                <a:cs typeface="Times New Roman" panose="02020603050405020304" pitchFamily="18" charset="0"/>
              </a:rPr>
              <a:t>. Институт </a:t>
            </a:r>
            <a:r>
              <a:rPr lang="ru-RU" dirty="0">
                <a:latin typeface="Times New Roman" panose="02020603050405020304" pitchFamily="18" charset="0"/>
                <a:cs typeface="Times New Roman" panose="02020603050405020304" pitchFamily="18" charset="0"/>
              </a:rPr>
              <a:t>государства и </a:t>
            </a:r>
            <a:r>
              <a:rPr lang="ru-RU" dirty="0" smtClean="0">
                <a:latin typeface="Times New Roman" panose="02020603050405020304" pitchFamily="18" charset="0"/>
                <a:cs typeface="Times New Roman" panose="02020603050405020304" pitchFamily="18" charset="0"/>
              </a:rPr>
              <a:t>права.2011.</a:t>
            </a:r>
          </a:p>
          <a:p>
            <a:endParaRPr lang="ru-RU" dirty="0"/>
          </a:p>
          <a:p>
            <a:endParaRPr lang="ru-RU" dirty="0"/>
          </a:p>
        </p:txBody>
      </p:sp>
    </p:spTree>
    <p:extLst>
      <p:ext uri="{BB962C8B-B14F-4D97-AF65-F5344CB8AC3E}">
        <p14:creationId xmlns:p14="http://schemas.microsoft.com/office/powerpoint/2010/main" val="4346106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По функциональному назначению нефтяные объекты могут быть классифицированы на следующие группы:</a:t>
            </a:r>
          </a:p>
          <a:p>
            <a:pPr algn="just"/>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о</a:t>
            </a:r>
            <a:r>
              <a:rPr lang="ru-RU" dirty="0" smtClean="0">
                <a:latin typeface="Times New Roman" panose="02020603050405020304" pitchFamily="18" charset="0"/>
                <a:cs typeface="Times New Roman" panose="02020603050405020304" pitchFamily="18" charset="0"/>
              </a:rPr>
              <a:t>бъекты нефтедобычи;</a:t>
            </a:r>
          </a:p>
          <a:p>
            <a:pPr algn="just"/>
            <a:r>
              <a:rPr lang="ru-RU" dirty="0">
                <a:latin typeface="Times New Roman" panose="02020603050405020304" pitchFamily="18" charset="0"/>
                <a:cs typeface="Times New Roman" panose="02020603050405020304" pitchFamily="18" charset="0"/>
              </a:rPr>
              <a:t>► о</a:t>
            </a:r>
            <a:r>
              <a:rPr lang="ru-RU" dirty="0" smtClean="0">
                <a:latin typeface="Times New Roman" panose="02020603050405020304" pitchFamily="18" charset="0"/>
                <a:cs typeface="Times New Roman" panose="02020603050405020304" pitchFamily="18" charset="0"/>
              </a:rPr>
              <a:t>бъекты для переработки нефти;</a:t>
            </a:r>
          </a:p>
          <a:p>
            <a:pPr algn="just"/>
            <a:r>
              <a:rPr lang="ru-RU" dirty="0">
                <a:latin typeface="Times New Roman" panose="02020603050405020304" pitchFamily="18" charset="0"/>
                <a:cs typeface="Times New Roman" panose="02020603050405020304" pitchFamily="18" charset="0"/>
              </a:rPr>
              <a:t>► о</a:t>
            </a:r>
            <a:r>
              <a:rPr lang="ru-RU" dirty="0" smtClean="0">
                <a:latin typeface="Times New Roman" panose="02020603050405020304" pitchFamily="18" charset="0"/>
                <a:cs typeface="Times New Roman" panose="02020603050405020304" pitchFamily="18" charset="0"/>
              </a:rPr>
              <a:t>бъекты для транспортировки нефти;</a:t>
            </a:r>
          </a:p>
          <a:p>
            <a:pPr algn="just"/>
            <a:r>
              <a:rPr lang="ru-RU" dirty="0">
                <a:latin typeface="Times New Roman" panose="02020603050405020304" pitchFamily="18" charset="0"/>
                <a:cs typeface="Times New Roman" panose="02020603050405020304" pitchFamily="18" charset="0"/>
              </a:rPr>
              <a:t>► о</a:t>
            </a:r>
            <a:r>
              <a:rPr lang="ru-RU" dirty="0" smtClean="0">
                <a:latin typeface="Times New Roman" panose="02020603050405020304" pitchFamily="18" charset="0"/>
                <a:cs typeface="Times New Roman" panose="02020603050405020304" pitchFamily="18" charset="0"/>
              </a:rPr>
              <a:t>бъекты для хранения нефти.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20801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b="1" dirty="0" smtClean="0">
                <a:latin typeface="Times New Roman" panose="02020603050405020304" pitchFamily="18" charset="0"/>
                <a:cs typeface="Times New Roman" panose="02020603050405020304" pitchFamily="18" charset="0"/>
              </a:rPr>
              <a:t>Объект нефтедобычи </a:t>
            </a:r>
            <a:r>
              <a:rPr lang="ru-RU" dirty="0">
                <a:latin typeface="Times New Roman" panose="02020603050405020304" pitchFamily="18" charset="0"/>
                <a:cs typeface="Times New Roman" panose="02020603050405020304" pitchFamily="18" charset="0"/>
              </a:rPr>
              <a:t>- единый </a:t>
            </a:r>
            <a:r>
              <a:rPr lang="ru-RU" dirty="0" err="1">
                <a:latin typeface="Times New Roman" panose="02020603050405020304" pitchFamily="18" charset="0"/>
                <a:cs typeface="Times New Roman" panose="02020603050405020304" pitchFamily="18" charset="0"/>
              </a:rPr>
              <a:t>имущественно</a:t>
            </a:r>
            <a:r>
              <a:rPr lang="ru-RU" dirty="0">
                <a:latin typeface="Times New Roman" panose="02020603050405020304" pitchFamily="18" charset="0"/>
                <a:cs typeface="Times New Roman" panose="02020603050405020304" pitchFamily="18" charset="0"/>
              </a:rPr>
              <a:t>-технологический комплекс, включающий сооружения, технологические установки и оборудование, обеспечивающий осуществление добычи, сбора, подготовки и транспортировки нефти для сдачи в магистральный </a:t>
            </a:r>
            <a:r>
              <a:rPr lang="ru-RU" dirty="0" smtClean="0">
                <a:latin typeface="Times New Roman" panose="02020603050405020304" pitchFamily="18" charset="0"/>
                <a:cs typeface="Times New Roman" panose="02020603050405020304" pitchFamily="18" charset="0"/>
              </a:rPr>
              <a:t>нефтепровод.</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Определение закреплено в Правилах </a:t>
            </a:r>
            <a:r>
              <a:rPr lang="ru-RU" dirty="0">
                <a:latin typeface="Times New Roman" panose="02020603050405020304" pitchFamily="18" charset="0"/>
                <a:cs typeface="Times New Roman" panose="02020603050405020304" pitchFamily="18" charset="0"/>
              </a:rPr>
              <a:t>подключения объектов нефтедобычи к магистральным нефтепроводам в Российской Федерации и учета субъектов предпринимательской деятельности, осуществляющих добычу </a:t>
            </a:r>
            <a:r>
              <a:rPr lang="ru-RU" dirty="0" smtClean="0">
                <a:latin typeface="Times New Roman" panose="02020603050405020304" pitchFamily="18" charset="0"/>
                <a:cs typeface="Times New Roman" panose="02020603050405020304" pitchFamily="18" charset="0"/>
              </a:rPr>
              <a:t>нефти. Правила   утверждены Постановлением </a:t>
            </a:r>
            <a:r>
              <a:rPr lang="ru-RU" dirty="0">
                <a:latin typeface="Times New Roman" panose="02020603050405020304" pitchFamily="18" charset="0"/>
                <a:cs typeface="Times New Roman" panose="02020603050405020304" pitchFamily="18" charset="0"/>
              </a:rPr>
              <a:t>Правительства РФ от 17.02.2011 N </a:t>
            </a:r>
            <a:r>
              <a:rPr lang="ru-RU" dirty="0" smtClean="0">
                <a:latin typeface="Times New Roman" panose="02020603050405020304" pitchFamily="18" charset="0"/>
                <a:cs typeface="Times New Roman" panose="02020603050405020304" pitchFamily="18" charset="0"/>
              </a:rPr>
              <a:t>90 (</a:t>
            </a:r>
            <a:r>
              <a:rPr lang="ru-RU" dirty="0">
                <a:latin typeface="Times New Roman" panose="02020603050405020304" pitchFamily="18" charset="0"/>
                <a:cs typeface="Times New Roman" panose="02020603050405020304" pitchFamily="18" charset="0"/>
              </a:rPr>
              <a:t>ред. от 22.08.2024) </a:t>
            </a:r>
          </a:p>
          <a:p>
            <a:r>
              <a:rPr lang="ru-RU" dirty="0"/>
              <a:t/>
            </a:r>
            <a:br>
              <a:rPr lang="ru-RU" dirty="0"/>
            </a:br>
            <a:endParaRPr lang="ru-RU" dirty="0"/>
          </a:p>
          <a:p>
            <a:endParaRPr lang="ru-RU" dirty="0"/>
          </a:p>
        </p:txBody>
      </p:sp>
    </p:spTree>
    <p:extLst>
      <p:ext uri="{BB962C8B-B14F-4D97-AF65-F5344CB8AC3E}">
        <p14:creationId xmlns:p14="http://schemas.microsoft.com/office/powerpoint/2010/main" val="36300466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Проектная </a:t>
            </a:r>
            <a:r>
              <a:rPr lang="ru-RU" dirty="0">
                <a:latin typeface="Times New Roman" panose="02020603050405020304" pitchFamily="18" charset="0"/>
                <a:cs typeface="Times New Roman" panose="02020603050405020304" pitchFamily="18" charset="0"/>
              </a:rPr>
              <a:t>мощность объекта </a:t>
            </a:r>
            <a:r>
              <a:rPr lang="ru-RU" dirty="0" smtClean="0">
                <a:latin typeface="Times New Roman" panose="02020603050405020304" pitchFamily="18" charset="0"/>
                <a:cs typeface="Times New Roman" panose="02020603050405020304" pitchFamily="18" charset="0"/>
              </a:rPr>
              <a:t>нефтедобычи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способность объекта нефтедобычи сдать в магистральный нефтепровод за определенный период времени количество нефти, соответствующей требованиям законодательства Российской </a:t>
            </a:r>
            <a:r>
              <a:rPr lang="ru-RU" dirty="0" smtClean="0">
                <a:latin typeface="Times New Roman" panose="02020603050405020304" pitchFamily="18" charset="0"/>
                <a:cs typeface="Times New Roman" panose="02020603050405020304" pitchFamily="18" charset="0"/>
              </a:rPr>
              <a:t>Федерации.</a:t>
            </a:r>
          </a:p>
          <a:p>
            <a:pPr algn="just"/>
            <a:r>
              <a:rPr lang="ru-RU" dirty="0">
                <a:latin typeface="Times New Roman" panose="02020603050405020304" pitchFamily="18" charset="0"/>
                <a:cs typeface="Times New Roman" panose="02020603050405020304" pitchFamily="18" charset="0"/>
              </a:rPr>
              <a:t>В целях обеспечения учета субъектов предпринимательской деятельности, осуществляющих добычу нефти, Министерство энергетики Российской Федерации ведет реестр субъектов предпринимательской деятельности, осуществляющих добычу нефти</a:t>
            </a:r>
            <a:r>
              <a:rPr lang="ru-RU" dirty="0"/>
              <a:t>.</a:t>
            </a:r>
            <a:br>
              <a:rPr lang="ru-RU" dirty="0"/>
            </a:br>
            <a:endParaRPr lang="ru-RU" dirty="0"/>
          </a:p>
          <a:p>
            <a:r>
              <a:rPr lang="ru-RU" dirty="0"/>
              <a:t/>
            </a:r>
            <a:br>
              <a:rPr lang="ru-RU" dirty="0"/>
            </a:br>
            <a:endParaRPr lang="ru-RU" dirty="0"/>
          </a:p>
          <a:p>
            <a:endParaRPr lang="ru-RU" dirty="0"/>
          </a:p>
        </p:txBody>
      </p:sp>
    </p:spTree>
    <p:extLst>
      <p:ext uri="{BB962C8B-B14F-4D97-AF65-F5344CB8AC3E}">
        <p14:creationId xmlns:p14="http://schemas.microsoft.com/office/powerpoint/2010/main" val="20068605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pPr algn="just"/>
            <a:r>
              <a:rPr lang="ru-RU" sz="8000" b="1" dirty="0" smtClean="0">
                <a:latin typeface="Times New Roman" panose="02020603050405020304" pitchFamily="18" charset="0"/>
                <a:cs typeface="Times New Roman" panose="02020603050405020304" pitchFamily="18" charset="0"/>
              </a:rPr>
              <a:t>Назначение скважин</a:t>
            </a:r>
            <a:r>
              <a:rPr lang="ru-RU" sz="8000" dirty="0" smtClean="0">
                <a:latin typeface="Times New Roman" panose="02020603050405020304" pitchFamily="18" charset="0"/>
                <a:cs typeface="Times New Roman" panose="02020603050405020304" pitchFamily="18" charset="0"/>
              </a:rPr>
              <a:t>.</a:t>
            </a:r>
          </a:p>
          <a:p>
            <a:pPr algn="just"/>
            <a:r>
              <a:rPr lang="ru-RU" sz="8000" dirty="0" smtClean="0">
                <a:latin typeface="Times New Roman" panose="02020603050405020304" pitchFamily="18" charset="0"/>
                <a:cs typeface="Times New Roman" panose="02020603050405020304" pitchFamily="18" charset="0"/>
              </a:rPr>
              <a:t>С 1 сентября 2025 года вступает в силу </a:t>
            </a:r>
            <a:r>
              <a:rPr lang="ru-RU" sz="8000" dirty="0">
                <a:latin typeface="Times New Roman" panose="02020603050405020304" pitchFamily="18" charset="0"/>
                <a:cs typeface="Times New Roman" panose="02020603050405020304" pitchFamily="18" charset="0"/>
              </a:rPr>
              <a:t>Приказ Минприроды России N 110, </a:t>
            </a:r>
            <a:r>
              <a:rPr lang="ru-RU" sz="8000" dirty="0" err="1">
                <a:latin typeface="Times New Roman" panose="02020603050405020304" pitchFamily="18" charset="0"/>
                <a:cs typeface="Times New Roman" panose="02020603050405020304" pitchFamily="18" charset="0"/>
              </a:rPr>
              <a:t>Роснедр</a:t>
            </a:r>
            <a:r>
              <a:rPr lang="ru-RU" sz="8000" dirty="0">
                <a:latin typeface="Times New Roman" panose="02020603050405020304" pitchFamily="18" charset="0"/>
                <a:cs typeface="Times New Roman" panose="02020603050405020304" pitchFamily="18" charset="0"/>
              </a:rPr>
              <a:t> N 02 от </a:t>
            </a:r>
            <a:r>
              <a:rPr lang="ru-RU" sz="8000" dirty="0" smtClean="0">
                <a:latin typeface="Times New Roman" panose="02020603050405020304" pitchFamily="18" charset="0"/>
                <a:cs typeface="Times New Roman" panose="02020603050405020304" pitchFamily="18" charset="0"/>
              </a:rPr>
              <a:t>17.03.2025 «</a:t>
            </a:r>
            <a:r>
              <a:rPr lang="ru-RU" sz="8000" b="1" dirty="0" smtClean="0">
                <a:latin typeface="Times New Roman" panose="02020603050405020304" pitchFamily="18" charset="0"/>
                <a:cs typeface="Times New Roman" panose="02020603050405020304" pitchFamily="18" charset="0"/>
              </a:rPr>
              <a:t>Об </a:t>
            </a:r>
            <a:r>
              <a:rPr lang="ru-RU" sz="8000" b="1" dirty="0">
                <a:latin typeface="Times New Roman" panose="02020603050405020304" pitchFamily="18" charset="0"/>
                <a:cs typeface="Times New Roman" panose="02020603050405020304" pitchFamily="18" charset="0"/>
              </a:rPr>
              <a:t>утверждении Правил разработки месторождений углеводородного </a:t>
            </a:r>
            <a:r>
              <a:rPr lang="ru-RU" sz="8000" b="1" dirty="0" smtClean="0">
                <a:latin typeface="Times New Roman" panose="02020603050405020304" pitchFamily="18" charset="0"/>
                <a:cs typeface="Times New Roman" panose="02020603050405020304" pitchFamily="18" charset="0"/>
              </a:rPr>
              <a:t>сырья</a:t>
            </a:r>
            <a:r>
              <a:rPr lang="ru-RU" sz="8000" dirty="0" smtClean="0">
                <a:latin typeface="Times New Roman" panose="02020603050405020304" pitchFamily="18" charset="0"/>
                <a:cs typeface="Times New Roman" panose="02020603050405020304" pitchFamily="18" charset="0"/>
              </a:rPr>
              <a:t>». </a:t>
            </a:r>
            <a:endParaRPr lang="ru-RU" sz="8000" dirty="0">
              <a:latin typeface="Times New Roman" panose="02020603050405020304" pitchFamily="18" charset="0"/>
              <a:cs typeface="Times New Roman" panose="02020603050405020304" pitchFamily="18" charset="0"/>
            </a:endParaRPr>
          </a:p>
          <a:p>
            <a:pPr algn="just"/>
            <a:r>
              <a:rPr lang="ru-RU" sz="8000" dirty="0" smtClean="0">
                <a:latin typeface="Times New Roman" panose="02020603050405020304" pitchFamily="18" charset="0"/>
                <a:cs typeface="Times New Roman" panose="02020603050405020304" pitchFamily="18" charset="0"/>
              </a:rPr>
              <a:t>В данных Правилах закреплено, что на </a:t>
            </a:r>
            <a:r>
              <a:rPr lang="ru-RU" sz="8000" dirty="0">
                <a:latin typeface="Times New Roman" panose="02020603050405020304" pitchFamily="18" charset="0"/>
                <a:cs typeface="Times New Roman" panose="02020603050405020304" pitchFamily="18" charset="0"/>
              </a:rPr>
              <a:t>стадиях поиска, разведки и разработки месторождений УВС бурятся и выделяются скважины в соответствии с их назначением</a:t>
            </a:r>
            <a:r>
              <a:rPr lang="ru-RU" sz="8000" dirty="0" smtClean="0">
                <a:latin typeface="Times New Roman" panose="02020603050405020304" pitchFamily="18" charset="0"/>
                <a:cs typeface="Times New Roman" panose="02020603050405020304" pitchFamily="18" charset="0"/>
              </a:rPr>
              <a:t>.</a:t>
            </a:r>
          </a:p>
          <a:p>
            <a:pPr algn="just"/>
            <a:r>
              <a:rPr lang="ru-RU" sz="8000" dirty="0" smtClean="0">
                <a:latin typeface="Times New Roman" panose="02020603050405020304" pitchFamily="18" charset="0"/>
                <a:cs typeface="Times New Roman" panose="02020603050405020304" pitchFamily="18" charset="0"/>
              </a:rPr>
              <a:t>В Правилах выделены следующие разновидности скважин:</a:t>
            </a:r>
            <a:r>
              <a:rPr lang="ru-RU" sz="8000" dirty="0">
                <a:latin typeface="Times New Roman" panose="02020603050405020304" pitchFamily="18" charset="0"/>
                <a:cs typeface="Times New Roman" panose="02020603050405020304" pitchFamily="18" charset="0"/>
              </a:rPr>
              <a:t> </a:t>
            </a:r>
            <a:r>
              <a:rPr lang="ru-RU" sz="8000" dirty="0" smtClean="0">
                <a:latin typeface="Times New Roman" panose="02020603050405020304" pitchFamily="18" charset="0"/>
                <a:cs typeface="Times New Roman" panose="02020603050405020304" pitchFamily="18" charset="0"/>
              </a:rPr>
              <a:t>опорные скважины, параметрические скважины, структурные скважины, поисково-оценочные скважины, разведочные скважины, эксплуатационные скважины (</a:t>
            </a:r>
            <a:r>
              <a:rPr lang="ru-RU" sz="8000" dirty="0">
                <a:latin typeface="Times New Roman" panose="02020603050405020304" pitchFamily="18" charset="0"/>
                <a:cs typeface="Times New Roman" panose="02020603050405020304" pitchFamily="18" charset="0"/>
              </a:rPr>
              <a:t>добывающие (нефтяные и </a:t>
            </a:r>
            <a:r>
              <a:rPr lang="ru-RU" sz="8000" dirty="0" smtClean="0">
                <a:latin typeface="Times New Roman" panose="02020603050405020304" pitchFamily="18" charset="0"/>
                <a:cs typeface="Times New Roman" panose="02020603050405020304" pitchFamily="18" charset="0"/>
              </a:rPr>
              <a:t>газовые) и  нагнетательные</a:t>
            </a:r>
            <a:r>
              <a:rPr lang="ru-RU" sz="7200" dirty="0" smtClean="0">
                <a:latin typeface="Times New Roman" panose="02020603050405020304" pitchFamily="18" charset="0"/>
                <a:cs typeface="Times New Roman" panose="02020603050405020304" pitchFamily="18" charset="0"/>
              </a:rPr>
              <a:t>)</a:t>
            </a:r>
            <a:r>
              <a:rPr lang="ru-RU" sz="7200" dirty="0"/>
              <a:t> </a:t>
            </a:r>
            <a:r>
              <a:rPr lang="ru-RU" sz="7200" dirty="0" smtClean="0"/>
              <a:t>, </a:t>
            </a:r>
            <a:r>
              <a:rPr lang="ru-RU" sz="7200" dirty="0" smtClean="0">
                <a:latin typeface="Times New Roman" panose="02020603050405020304" pitchFamily="18" charset="0"/>
                <a:cs typeface="Times New Roman" panose="02020603050405020304" pitchFamily="18" charset="0"/>
              </a:rPr>
              <a:t>специальные скважины</a:t>
            </a:r>
            <a:r>
              <a:rPr lang="ru-RU" sz="7200" dirty="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 контрольные </a:t>
            </a:r>
            <a:r>
              <a:rPr lang="ru-RU" sz="7200" dirty="0">
                <a:latin typeface="Times New Roman" panose="02020603050405020304" pitchFamily="18" charset="0"/>
                <a:cs typeface="Times New Roman" panose="02020603050405020304" pitchFamily="18" charset="0"/>
              </a:rPr>
              <a:t>наблюдательные </a:t>
            </a:r>
            <a:r>
              <a:rPr lang="ru-RU" sz="7200" dirty="0" smtClean="0">
                <a:latin typeface="Times New Roman" panose="02020603050405020304" pitchFamily="18" charset="0"/>
                <a:cs typeface="Times New Roman" panose="02020603050405020304" pitchFamily="18" charset="0"/>
              </a:rPr>
              <a:t>скважины.</a:t>
            </a:r>
          </a:p>
          <a:p>
            <a:pPr algn="just"/>
            <a:r>
              <a:rPr lang="ru-RU" sz="7200" dirty="0">
                <a:latin typeface="Times New Roman" panose="02020603050405020304" pitchFamily="18" charset="0"/>
                <a:cs typeface="Times New Roman" panose="02020603050405020304" pitchFamily="18" charset="0"/>
              </a:rPr>
              <a:t>В Правилах разработки месторождений углеводородного сырья закреплены требования к вводу скважин в эксплуатацию и требования к эксплуатации скважин, требования к  ремонту скважин, наблюдению и регулированию процесса разработки месторождений (залежей) УВС. </a:t>
            </a:r>
          </a:p>
          <a:p>
            <a:pPr algn="just"/>
            <a:endParaRPr lang="ru-RU" sz="1800" dirty="0"/>
          </a:p>
          <a:p>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r>
              <a:rPr lang="ru-RU" sz="7200" dirty="0"/>
              <a:t/>
            </a:r>
            <a:br>
              <a:rPr lang="ru-RU" sz="7200" dirty="0"/>
            </a:br>
            <a:endParaRPr lang="ru-RU" sz="7200" dirty="0"/>
          </a:p>
          <a:p>
            <a:pPr algn="just"/>
            <a:r>
              <a:rPr lang="ru-RU" sz="8000" dirty="0">
                <a:latin typeface="Times New Roman" panose="02020603050405020304" pitchFamily="18" charset="0"/>
                <a:cs typeface="Times New Roman" panose="02020603050405020304" pitchFamily="18" charset="0"/>
              </a:rPr>
              <a:t/>
            </a:r>
            <a:br>
              <a:rPr lang="ru-RU" sz="8000" dirty="0">
                <a:latin typeface="Times New Roman" panose="02020603050405020304" pitchFamily="18" charset="0"/>
                <a:cs typeface="Times New Roman" panose="02020603050405020304" pitchFamily="18" charset="0"/>
              </a:rPr>
            </a:br>
            <a:endParaRPr lang="ru-RU" sz="8000" dirty="0">
              <a:latin typeface="Times New Roman" panose="02020603050405020304" pitchFamily="18" charset="0"/>
              <a:cs typeface="Times New Roman" panose="02020603050405020304" pitchFamily="18" charset="0"/>
            </a:endParaRPr>
          </a:p>
          <a:p>
            <a:r>
              <a:rPr lang="ru-RU" sz="3300" dirty="0">
                <a:latin typeface="Times New Roman" panose="02020603050405020304" pitchFamily="18" charset="0"/>
                <a:cs typeface="Times New Roman" panose="02020603050405020304" pitchFamily="18" charset="0"/>
              </a:rPr>
              <a:t/>
            </a:r>
            <a:br>
              <a:rPr lang="ru-RU" sz="3300" dirty="0">
                <a:latin typeface="Times New Roman" panose="02020603050405020304" pitchFamily="18" charset="0"/>
                <a:cs typeface="Times New Roman" panose="02020603050405020304" pitchFamily="18" charset="0"/>
              </a:rPr>
            </a:br>
            <a:endParaRPr lang="ru-RU" sz="3300" dirty="0">
              <a:latin typeface="Times New Roman" panose="02020603050405020304" pitchFamily="18" charset="0"/>
              <a:cs typeface="Times New Roman" panose="02020603050405020304" pitchFamily="18" charset="0"/>
            </a:endParaRPr>
          </a:p>
          <a:p>
            <a:pPr algn="just"/>
            <a:r>
              <a:rPr lang="ru-RU" sz="3300" dirty="0">
                <a:latin typeface="Times New Roman" panose="02020603050405020304" pitchFamily="18" charset="0"/>
                <a:cs typeface="Times New Roman" panose="02020603050405020304" pitchFamily="18" charset="0"/>
              </a:rPr>
              <a:t/>
            </a:r>
            <a:br>
              <a:rPr lang="ru-RU" sz="3300" dirty="0">
                <a:latin typeface="Times New Roman" panose="02020603050405020304" pitchFamily="18" charset="0"/>
                <a:cs typeface="Times New Roman" panose="02020603050405020304" pitchFamily="18" charset="0"/>
              </a:rPr>
            </a:br>
            <a:endParaRPr lang="ru-RU" sz="3300" dirty="0">
              <a:latin typeface="Times New Roman" panose="02020603050405020304" pitchFamily="18" charset="0"/>
              <a:cs typeface="Times New Roman" panose="02020603050405020304" pitchFamily="18" charset="0"/>
            </a:endParaRPr>
          </a:p>
          <a:p>
            <a:pPr algn="just"/>
            <a:endParaRPr lang="ru-RU" sz="3300" dirty="0" smtClean="0">
              <a:latin typeface="Times New Roman" panose="02020603050405020304" pitchFamily="18" charset="0"/>
              <a:cs typeface="Times New Roman" panose="02020603050405020304" pitchFamily="18" charset="0"/>
            </a:endParaRPr>
          </a:p>
          <a:p>
            <a:r>
              <a:rPr lang="ru-RU" dirty="0"/>
              <a:t/>
            </a:r>
            <a:br>
              <a:rPr lang="ru-RU" dirty="0"/>
            </a:br>
            <a:endParaRPr lang="ru-RU" dirty="0"/>
          </a:p>
          <a:p>
            <a:endParaRPr lang="ru-RU" dirty="0"/>
          </a:p>
        </p:txBody>
      </p:sp>
    </p:spTree>
    <p:extLst>
      <p:ext uri="{BB962C8B-B14F-4D97-AF65-F5344CB8AC3E}">
        <p14:creationId xmlns:p14="http://schemas.microsoft.com/office/powerpoint/2010/main" val="12030623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dirty="0" smtClean="0">
                <a:latin typeface="Times New Roman" panose="02020603050405020304" pitchFamily="18" charset="0"/>
                <a:cs typeface="Times New Roman" panose="02020603050405020304" pitchFamily="18" charset="0"/>
              </a:rPr>
              <a:t>Понятие  </a:t>
            </a:r>
            <a:r>
              <a:rPr lang="ru-RU" b="1" dirty="0" smtClean="0">
                <a:latin typeface="Times New Roman" panose="02020603050405020304" pitchFamily="18" charset="0"/>
                <a:cs typeface="Times New Roman" panose="02020603050405020304" pitchFamily="18" charset="0"/>
              </a:rPr>
              <a:t>нефтеперерабатывающего  завода </a:t>
            </a:r>
            <a:r>
              <a:rPr lang="ru-RU" dirty="0" smtClean="0">
                <a:latin typeface="Times New Roman" panose="02020603050405020304" pitchFamily="18" charset="0"/>
                <a:cs typeface="Times New Roman" panose="02020603050405020304" pitchFamily="18" charset="0"/>
              </a:rPr>
              <a:t>закреплено в Правилах </a:t>
            </a:r>
            <a:r>
              <a:rPr lang="ru-RU" dirty="0">
                <a:latin typeface="Times New Roman" panose="02020603050405020304" pitchFamily="18" charset="0"/>
                <a:cs typeface="Times New Roman" panose="02020603050405020304" pitchFamily="18" charset="0"/>
              </a:rPr>
              <a:t>подключения нефтеперерабатывающих заводов к магистральным нефтепроводам и (или) нефтепродуктопроводам и учета нефтеперерабатывающих заводов в Российской </a:t>
            </a:r>
            <a:r>
              <a:rPr lang="ru-RU" dirty="0" smtClean="0">
                <a:latin typeface="Times New Roman" panose="02020603050405020304" pitchFamily="18" charset="0"/>
                <a:cs typeface="Times New Roman" panose="02020603050405020304" pitchFamily="18" charset="0"/>
              </a:rPr>
              <a:t>Федерации. Правила утверждены </a:t>
            </a:r>
            <a:r>
              <a:rPr lang="ru-RU" dirty="0">
                <a:latin typeface="Times New Roman" panose="02020603050405020304" pitchFamily="18" charset="0"/>
                <a:cs typeface="Times New Roman" panose="02020603050405020304" pitchFamily="18" charset="0"/>
              </a:rPr>
              <a:t>Постановление Правительства РФ от 21.12.2009 N </a:t>
            </a:r>
            <a:r>
              <a:rPr lang="ru-RU" dirty="0" smtClean="0">
                <a:latin typeface="Times New Roman" panose="02020603050405020304" pitchFamily="18" charset="0"/>
                <a:cs typeface="Times New Roman" panose="02020603050405020304" pitchFamily="18" charset="0"/>
              </a:rPr>
              <a:t>1039 (</a:t>
            </a:r>
            <a:r>
              <a:rPr lang="ru-RU" dirty="0">
                <a:latin typeface="Times New Roman" panose="02020603050405020304" pitchFamily="18" charset="0"/>
                <a:cs typeface="Times New Roman" panose="02020603050405020304" pitchFamily="18" charset="0"/>
              </a:rPr>
              <a:t>ред. от 15.04.2024)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порядке подключения нефтеперерабатывающих заводов к магистральным нефтепроводам и (или) нефтепродуктопроводам и учета нефтеперерабатывающих заводов в Российской </a:t>
            </a:r>
            <a:r>
              <a:rPr lang="ru-RU" dirty="0" smtClean="0">
                <a:latin typeface="Times New Roman" panose="02020603050405020304" pitchFamily="18" charset="0"/>
                <a:cs typeface="Times New Roman" panose="02020603050405020304" pitchFamily="18" charset="0"/>
              </a:rPr>
              <a:t>Федерации».</a:t>
            </a:r>
          </a:p>
          <a:p>
            <a:pPr algn="just"/>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Под нефтеперерабатывающим заводом понимается  единый </a:t>
            </a:r>
            <a:r>
              <a:rPr lang="ru-RU" dirty="0" err="1">
                <a:latin typeface="Times New Roman" panose="02020603050405020304" pitchFamily="18" charset="0"/>
                <a:cs typeface="Times New Roman" panose="02020603050405020304" pitchFamily="18" charset="0"/>
              </a:rPr>
              <a:t>имущественно</a:t>
            </a:r>
            <a:r>
              <a:rPr lang="ru-RU" dirty="0">
                <a:latin typeface="Times New Roman" panose="02020603050405020304" pitchFamily="18" charset="0"/>
                <a:cs typeface="Times New Roman" panose="02020603050405020304" pitchFamily="18" charset="0"/>
              </a:rPr>
              <a:t>-технологическим </a:t>
            </a:r>
            <a:r>
              <a:rPr lang="ru-RU" dirty="0" smtClean="0">
                <a:latin typeface="Times New Roman" panose="02020603050405020304" pitchFamily="18" charset="0"/>
                <a:cs typeface="Times New Roman" panose="02020603050405020304" pitchFamily="18" charset="0"/>
              </a:rPr>
              <a:t>комплекс, включающий </a:t>
            </a:r>
            <a:r>
              <a:rPr lang="ru-RU" dirty="0">
                <a:latin typeface="Times New Roman" panose="02020603050405020304" pitchFamily="18" charset="0"/>
                <a:cs typeface="Times New Roman" panose="02020603050405020304" pitchFamily="18" charset="0"/>
              </a:rPr>
              <a:t>сооружения, технологические установки, оборудование и обеспечивающим осуществление первичных и вторичных процессов переработки нефти, а также производство готовой продукции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057647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r>
              <a:rPr lang="ru-RU" b="1" dirty="0" smtClean="0">
                <a:latin typeface="Times New Roman" panose="02020603050405020304" pitchFamily="18" charset="0"/>
                <a:cs typeface="Times New Roman" panose="02020603050405020304" pitchFamily="18" charset="0"/>
              </a:rPr>
              <a:t>Определение понятия магистрального трубопровода </a:t>
            </a:r>
            <a:r>
              <a:rPr lang="ru-RU" dirty="0" smtClean="0">
                <a:latin typeface="Times New Roman" panose="02020603050405020304" pitchFamily="18" charset="0"/>
                <a:cs typeface="Times New Roman" panose="02020603050405020304" pitchFamily="18" charset="0"/>
              </a:rPr>
              <a:t>закреплено в том числе в Постановлении </a:t>
            </a:r>
            <a:r>
              <a:rPr lang="ru-RU" dirty="0">
                <a:latin typeface="Times New Roman" panose="02020603050405020304" pitchFamily="18" charset="0"/>
                <a:cs typeface="Times New Roman" panose="02020603050405020304" pitchFamily="18" charset="0"/>
              </a:rPr>
              <a:t>Правительства РФ от 21.12.2009 N 1039</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ред. от 15.04.2024)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порядке подключения </a:t>
            </a:r>
            <a:r>
              <a:rPr lang="ru-RU" dirty="0" smtClean="0">
                <a:latin typeface="Times New Roman" panose="02020603050405020304" pitchFamily="18" charset="0"/>
                <a:cs typeface="Times New Roman" panose="02020603050405020304" pitchFamily="18" charset="0"/>
              </a:rPr>
              <a:t>нефтеперерабатывающих </a:t>
            </a:r>
            <a:r>
              <a:rPr lang="ru-RU" dirty="0">
                <a:latin typeface="Times New Roman" panose="02020603050405020304" pitchFamily="18" charset="0"/>
                <a:cs typeface="Times New Roman" panose="02020603050405020304" pitchFamily="18" charset="0"/>
              </a:rPr>
              <a:t>заводов к магистральным нефтепроводам и (или) нефтепродуктопроводам и учета нефтеперерабатывающих заводов в Российской </a:t>
            </a:r>
            <a:r>
              <a:rPr lang="ru-RU" dirty="0" smtClean="0">
                <a:latin typeface="Times New Roman" panose="02020603050405020304" pitchFamily="18" charset="0"/>
                <a:cs typeface="Times New Roman" panose="02020603050405020304" pitchFamily="18" charset="0"/>
              </a:rPr>
              <a:t>Федерации» ; в Постановлении </a:t>
            </a:r>
            <a:r>
              <a:rPr lang="ru-RU" dirty="0">
                <a:latin typeface="Times New Roman" panose="02020603050405020304" pitchFamily="18" charset="0"/>
                <a:cs typeface="Times New Roman" panose="02020603050405020304" pitchFamily="18" charset="0"/>
              </a:rPr>
              <a:t>Правительства РФ от 17.02.2011 N </a:t>
            </a:r>
            <a:r>
              <a:rPr lang="ru-RU" dirty="0" smtClean="0">
                <a:latin typeface="Times New Roman" panose="02020603050405020304" pitchFamily="18" charset="0"/>
                <a:cs typeface="Times New Roman" panose="02020603050405020304" pitchFamily="18" charset="0"/>
              </a:rPr>
              <a:t>90 (</a:t>
            </a:r>
            <a:r>
              <a:rPr lang="ru-RU" dirty="0">
                <a:latin typeface="Times New Roman" panose="02020603050405020304" pitchFamily="18" charset="0"/>
                <a:cs typeface="Times New Roman" panose="02020603050405020304" pitchFamily="18" charset="0"/>
              </a:rPr>
              <a:t>ред. от 22.08.2024)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порядке подключения объектов нефтедобычи к магистральным нефтепроводам в Российской Федерации и учета субъектов предпринимательской деятельности, осуществляющих добычу </a:t>
            </a:r>
            <a:r>
              <a:rPr lang="ru-RU" dirty="0" smtClean="0">
                <a:latin typeface="Times New Roman" panose="02020603050405020304" pitchFamily="18" charset="0"/>
                <a:cs typeface="Times New Roman" panose="02020603050405020304" pitchFamily="18" charset="0"/>
              </a:rPr>
              <a:t>нефти». </a:t>
            </a:r>
            <a:endParaRPr lang="ru-RU" dirty="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Под магистральным трубопроводом понимается  </a:t>
            </a:r>
            <a:r>
              <a:rPr lang="ru-RU" b="1" dirty="0">
                <a:latin typeface="Times New Roman" panose="02020603050405020304" pitchFamily="18" charset="0"/>
                <a:cs typeface="Times New Roman" panose="02020603050405020304" pitchFamily="18" charset="0"/>
              </a:rPr>
              <a:t>совокупность технологически взаимосвязанных объектов, обеспечивающих транспортировку нефти или нефтепродуктов, соответствующих требованиям законодательства Российской Федерации, от мест приема до мест сдачи или перевалки на другие виды </a:t>
            </a:r>
            <a:r>
              <a:rPr lang="ru-RU" b="1" dirty="0" smtClean="0">
                <a:latin typeface="Times New Roman" panose="02020603050405020304" pitchFamily="18" charset="0"/>
                <a:cs typeface="Times New Roman" panose="02020603050405020304" pitchFamily="18" charset="0"/>
              </a:rPr>
              <a:t>транспорта</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944519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smtClean="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sz="3400" smtClean="0">
                <a:latin typeface="Times New Roman" panose="02020603050405020304" pitchFamily="18" charset="0"/>
                <a:cs typeface="Times New Roman" panose="02020603050405020304" pitchFamily="18" charset="0"/>
              </a:rPr>
              <a:t>С особенностями правового режима </a:t>
            </a:r>
            <a:r>
              <a:rPr lang="ru-RU" sz="3400" b="1" smtClean="0">
                <a:latin typeface="Times New Roman" panose="02020603050405020304" pitchFamily="18" charset="0"/>
                <a:cs typeface="Times New Roman" panose="02020603050405020304" pitchFamily="18" charset="0"/>
              </a:rPr>
              <a:t>нефтехранилищ </a:t>
            </a:r>
            <a:r>
              <a:rPr lang="ru-RU" sz="3400" smtClean="0">
                <a:latin typeface="Times New Roman" panose="02020603050405020304" pitchFamily="18" charset="0"/>
                <a:cs typeface="Times New Roman" panose="02020603050405020304" pitchFamily="18" charset="0"/>
              </a:rPr>
              <a:t>можно ознакомиться при изучении в том числе следующих нормативных правовых актов</a:t>
            </a:r>
            <a:r>
              <a:rPr lang="ru-RU" sz="3400" b="1" smtClean="0">
                <a:latin typeface="Times New Roman" panose="02020603050405020304" pitchFamily="18" charset="0"/>
                <a:cs typeface="Times New Roman" panose="02020603050405020304" pitchFamily="18" charset="0"/>
              </a:rPr>
              <a:t>:</a:t>
            </a:r>
          </a:p>
          <a:p>
            <a:pPr algn="just"/>
            <a:r>
              <a:rPr lang="ru-RU" sz="3400" smtClean="0">
                <a:latin typeface="Times New Roman" panose="02020603050405020304" pitchFamily="18" charset="0"/>
                <a:cs typeface="Times New Roman" panose="02020603050405020304" pitchFamily="18" charset="0"/>
              </a:rPr>
              <a:t>►Приказ Ростехнадзора от 15.12.2020 N 529 (ред. от 18.03.2025) </a:t>
            </a:r>
          </a:p>
          <a:p>
            <a:pPr algn="just"/>
            <a:r>
              <a:rPr lang="ru-RU" sz="3400" smtClean="0">
                <a:latin typeface="Times New Roman" panose="02020603050405020304" pitchFamily="18" charset="0"/>
                <a:cs typeface="Times New Roman" panose="02020603050405020304" pitchFamily="18" charset="0"/>
              </a:rPr>
              <a:t>«Об утверждении федеральных норм и правил в области промышленной безопасности «Правила промышленной безопасности складов нефти и нефтепродуктов»</a:t>
            </a:r>
          </a:p>
          <a:p>
            <a:pPr algn="just"/>
            <a:r>
              <a:rPr lang="ru-RU" sz="3400" smtClean="0">
                <a:latin typeface="Times New Roman" panose="02020603050405020304" pitchFamily="18" charset="0"/>
                <a:cs typeface="Times New Roman" panose="02020603050405020304" pitchFamily="18" charset="0"/>
              </a:rPr>
              <a:t>► Приказ МЧС России от 26.12.2013 N 837 (ред. от 29.12.2023) </a:t>
            </a:r>
          </a:p>
          <a:p>
            <a:pPr algn="just"/>
            <a:r>
              <a:rPr lang="ru-RU" sz="3400" smtClean="0">
                <a:latin typeface="Times New Roman" panose="02020603050405020304" pitchFamily="18" charset="0"/>
                <a:cs typeface="Times New Roman" panose="02020603050405020304" pitchFamily="18" charset="0"/>
              </a:rPr>
              <a:t>«Об утверждении свода правил "Склады нефти и нефтепродуктов. Требования пожарной безопасности». </a:t>
            </a:r>
          </a:p>
          <a:p>
            <a:pPr algn="just"/>
            <a:r>
              <a:rPr lang="ru-RU" sz="3400" smtClean="0">
                <a:latin typeface="Times New Roman" panose="02020603050405020304" pitchFamily="18" charset="0"/>
                <a:cs typeface="Times New Roman" panose="02020603050405020304" pitchFamily="18" charset="0"/>
              </a:rPr>
              <a:t> </a:t>
            </a:r>
          </a:p>
          <a:p>
            <a:endParaRPr lang="ru-RU" smtClean="0"/>
          </a:p>
          <a:p>
            <a:endParaRPr lang="ru-RU" dirty="0"/>
          </a:p>
        </p:txBody>
      </p:sp>
    </p:spTree>
    <p:extLst>
      <p:ext uri="{BB962C8B-B14F-4D97-AF65-F5344CB8AC3E}">
        <p14:creationId xmlns:p14="http://schemas.microsoft.com/office/powerpoint/2010/main" val="42727770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Правовой режим энергетических объектов 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ru-RU" sz="2000" dirty="0" smtClean="0">
                <a:latin typeface="Times New Roman" panose="02020603050405020304" pitchFamily="18" charset="0"/>
                <a:cs typeface="Times New Roman" panose="02020603050405020304" pitchFamily="18" charset="0"/>
              </a:rPr>
              <a:t>Согласно Энергетической стратегии Российской Федерации на период до 2050 года предусматривается создание технологии </a:t>
            </a:r>
            <a:r>
              <a:rPr lang="ru-RU" sz="2000" b="1" dirty="0">
                <a:latin typeface="Times New Roman" panose="02020603050405020304" pitchFamily="18" charset="0"/>
                <a:cs typeface="Times New Roman" panose="02020603050405020304" pitchFamily="18" charset="0"/>
              </a:rPr>
              <a:t>цифровых двойников</a:t>
            </a:r>
            <a:r>
              <a:rPr lang="ru-RU" sz="2000" dirty="0">
                <a:latin typeface="Times New Roman" panose="02020603050405020304" pitchFamily="18" charset="0"/>
                <a:cs typeface="Times New Roman" panose="02020603050405020304" pitchFamily="18" charset="0"/>
              </a:rPr>
              <a:t> и </a:t>
            </a:r>
            <a:r>
              <a:rPr lang="ru-RU" sz="2000" b="1" dirty="0">
                <a:latin typeface="Times New Roman" panose="02020603050405020304" pitchFamily="18" charset="0"/>
                <a:cs typeface="Times New Roman" panose="02020603050405020304" pitchFamily="18" charset="0"/>
              </a:rPr>
              <a:t>системы информационного моделирования </a:t>
            </a:r>
            <a:r>
              <a:rPr lang="ru-RU" sz="2000" dirty="0">
                <a:latin typeface="Times New Roman" panose="02020603050405020304" pitchFamily="18" charset="0"/>
                <a:cs typeface="Times New Roman" panose="02020603050405020304" pitchFamily="18" charset="0"/>
              </a:rPr>
              <a:t>для строительства, эксплуатации и ремонта энергетических объектов.</a:t>
            </a:r>
            <a:br>
              <a:rPr lang="ru-RU" sz="20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«Россия </a:t>
            </a:r>
            <a:r>
              <a:rPr lang="ru-RU" sz="2400" dirty="0">
                <a:latin typeface="Times New Roman" panose="02020603050405020304" pitchFamily="18" charset="0"/>
                <a:cs typeface="Times New Roman" panose="02020603050405020304" pitchFamily="18" charset="0"/>
              </a:rPr>
              <a:t>может в период до 2050 года создать цифрового двойника нефтяной отрасли - "</a:t>
            </a:r>
            <a:r>
              <a:rPr lang="ru-RU" sz="2400" dirty="0" err="1">
                <a:latin typeface="Times New Roman" panose="02020603050405020304" pitchFamily="18" charset="0"/>
                <a:cs typeface="Times New Roman" panose="02020603050405020304" pitchFamily="18" charset="0"/>
              </a:rPr>
              <a:t>КиберТЭК</a:t>
            </a:r>
            <a:r>
              <a:rPr lang="ru-RU" sz="2400" dirty="0">
                <a:latin typeface="Times New Roman" panose="02020603050405020304" pitchFamily="18" charset="0"/>
                <a:cs typeface="Times New Roman" panose="02020603050405020304" pitchFamily="18" charset="0"/>
              </a:rPr>
              <a:t>", который позволил бы моделировать и оптимизировать решения на уровне </a:t>
            </a:r>
            <a:r>
              <a:rPr lang="ru-RU" sz="2400" dirty="0" smtClean="0">
                <a:latin typeface="Times New Roman" panose="02020603050405020304" pitchFamily="18" charset="0"/>
                <a:cs typeface="Times New Roman" panose="02020603050405020304" pitchFamily="18" charset="0"/>
              </a:rPr>
              <a:t>государства».</a:t>
            </a:r>
          </a:p>
          <a:p>
            <a:pPr algn="just"/>
            <a:r>
              <a:rPr lang="en-US" dirty="0" smtClean="0">
                <a:latin typeface="Times New Roman" panose="02020603050405020304" pitchFamily="18" charset="0"/>
                <a:cs typeface="Times New Roman" panose="02020603050405020304" pitchFamily="18" charset="0"/>
                <a:hlinkClick r:id="rId2"/>
              </a:rPr>
              <a:t>https</a:t>
            </a:r>
            <a:r>
              <a:rPr lang="en-US" dirty="0">
                <a:latin typeface="Times New Roman" panose="02020603050405020304" pitchFamily="18" charset="0"/>
                <a:cs typeface="Times New Roman" panose="02020603050405020304" pitchFamily="18" charset="0"/>
                <a:hlinkClick r:id="rId2"/>
              </a:rPr>
              <a:t>://</a:t>
            </a:r>
            <a:r>
              <a:rPr lang="en-US" dirty="0" smtClean="0">
                <a:latin typeface="Times New Roman" panose="02020603050405020304" pitchFamily="18" charset="0"/>
                <a:cs typeface="Times New Roman" panose="02020603050405020304" pitchFamily="18" charset="0"/>
                <a:hlinkClick r:id="rId2"/>
              </a:rPr>
              <a:t>tass.ru/ekonomika/24122599</a:t>
            </a:r>
            <a:r>
              <a:rPr lang="ru-RU" dirty="0" smtClean="0">
                <a:latin typeface="Times New Roman" panose="02020603050405020304" pitchFamily="18" charset="0"/>
                <a:cs typeface="Times New Roman" panose="02020603050405020304" pitchFamily="18" charset="0"/>
              </a:rPr>
              <a:t> </a:t>
            </a:r>
          </a:p>
          <a:p>
            <a:pPr algn="just"/>
            <a:r>
              <a:rPr lang="ru-RU" sz="2800" dirty="0">
                <a:latin typeface="Times New Roman" panose="02020603050405020304" pitchFamily="18" charset="0"/>
                <a:cs typeface="Times New Roman" panose="02020603050405020304" pitchFamily="18" charset="0"/>
              </a:rPr>
              <a:t>Министерство энергетики РФ совместно с Минфином РФ прорабатывают возможность использования технологии цифровых двойников для определения налогового режима нефтегазовых месторождений</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hlinkClick r:id="rId2"/>
              </a:rPr>
              <a:t>https://</a:t>
            </a:r>
            <a:r>
              <a:rPr lang="en-US" dirty="0" smtClean="0">
                <a:latin typeface="Times New Roman" panose="02020603050405020304" pitchFamily="18" charset="0"/>
                <a:cs typeface="Times New Roman" panose="02020603050405020304" pitchFamily="18" charset="0"/>
                <a:hlinkClick r:id="rId2"/>
              </a:rPr>
              <a:t>tass.ru/ekonomika/24122599</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26728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smtClean="0">
                <a:latin typeface="Times New Roman" panose="02020603050405020304" pitchFamily="18" charset="0"/>
                <a:cs typeface="Times New Roman" panose="02020603050405020304" pitchFamily="18" charset="0"/>
              </a:rPr>
              <a:t>Правовое положение нефтяных компаний</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Для изучения правового положения субъектов частноправовых отношений в нефтяной отрасли подойдут используемые в энергетическом праве классификации.</a:t>
            </a:r>
          </a:p>
          <a:p>
            <a:pPr algn="just"/>
            <a:r>
              <a:rPr lang="ru-RU" b="1" dirty="0" smtClean="0">
                <a:latin typeface="Times New Roman"/>
                <a:cs typeface="Times New Roman"/>
              </a:rPr>
              <a:t>►</a:t>
            </a:r>
            <a:r>
              <a:rPr lang="ru-RU" dirty="0" smtClean="0">
                <a:latin typeface="Times New Roman" panose="02020603050405020304" pitchFamily="18" charset="0"/>
                <a:cs typeface="Times New Roman" panose="02020603050405020304" pitchFamily="18" charset="0"/>
              </a:rPr>
              <a:t>нефтяные компании подразделяются на компании, которые осуществляют добычу нефти, переработку нефти, транспортировку нефти, нефтепродуктов и др. </a:t>
            </a:r>
          </a:p>
        </p:txBody>
      </p:sp>
    </p:spTree>
    <p:extLst>
      <p:ext uri="{BB962C8B-B14F-4D97-AF65-F5344CB8AC3E}">
        <p14:creationId xmlns:p14="http://schemas.microsoft.com/office/powerpoint/2010/main" val="18534758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Правовое положение нефтяных компаний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Согласно данным из открытых источников:</a:t>
            </a:r>
          </a:p>
          <a:p>
            <a:pPr algn="just"/>
            <a:r>
              <a:rPr lang="ru-RU" dirty="0">
                <a:latin typeface="Times New Roman" panose="02020603050405020304" pitchFamily="18" charset="0"/>
                <a:cs typeface="Times New Roman" panose="02020603050405020304" pitchFamily="18" charset="0"/>
              </a:rPr>
              <a:t>Крупнейшей нефтедобывающей компанией, которая осуществляет 40 процентов всей добычи в стране является «Роснефть</a:t>
            </a:r>
            <a:r>
              <a:rPr lang="ru-RU" dirty="0" smtClean="0">
                <a:latin typeface="Times New Roman" panose="02020603050405020304" pitchFamily="18" charset="0"/>
                <a:cs typeface="Times New Roman" panose="02020603050405020304" pitchFamily="18" charset="0"/>
              </a:rPr>
              <a:t>». На </a:t>
            </a:r>
            <a:r>
              <a:rPr lang="ru-RU" dirty="0">
                <a:latin typeface="Times New Roman" panose="02020603050405020304" pitchFamily="18" charset="0"/>
                <a:cs typeface="Times New Roman" panose="02020603050405020304" pitchFamily="18" charset="0"/>
              </a:rPr>
              <a:t>втором месте с 16,3% разместился «Лукойл», а третье принадлежит «Сургутнефтегазу» (доля составляет примерно 11</a:t>
            </a:r>
            <a:r>
              <a:rPr lang="ru-RU" dirty="0" smtClean="0">
                <a:latin typeface="Times New Roman" panose="02020603050405020304" pitchFamily="18" charset="0"/>
                <a:cs typeface="Times New Roman" panose="02020603050405020304" pitchFamily="18" charset="0"/>
              </a:rPr>
              <a:t>%).</a:t>
            </a:r>
          </a:p>
          <a:p>
            <a:r>
              <a:rPr lang="en-US" dirty="0">
                <a:hlinkClick r:id="rId2"/>
              </a:rPr>
              <a:t>https://www.neftegaz-expo.ru/ru/ui/17108</a:t>
            </a:r>
            <a:r>
              <a:rPr lang="en-US" dirty="0" smtClean="0">
                <a:hlinkClick r:id="rId2"/>
              </a:rPr>
              <a:t>/</a:t>
            </a:r>
            <a:r>
              <a:rPr lang="ru-RU" dirty="0" smtClean="0"/>
              <a:t> </a:t>
            </a:r>
            <a:endParaRPr lang="ru-RU" dirty="0"/>
          </a:p>
        </p:txBody>
      </p:sp>
    </p:spTree>
    <p:extLst>
      <p:ext uri="{BB962C8B-B14F-4D97-AF65-F5344CB8AC3E}">
        <p14:creationId xmlns:p14="http://schemas.microsoft.com/office/powerpoint/2010/main" val="3062655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ru-RU" dirty="0" smtClean="0">
                <a:latin typeface="Times New Roman" panose="02020603050405020304" pitchFamily="18" charset="0"/>
                <a:cs typeface="Times New Roman" panose="02020603050405020304" pitchFamily="18" charset="0"/>
              </a:rPr>
              <a:t>Тенденции развития рынка нефти</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Согласно последнему изданию среднесрочного прогноза </a:t>
            </a:r>
            <a:r>
              <a:rPr lang="ru-RU" sz="2400" dirty="0" smtClean="0">
                <a:latin typeface="Times New Roman" panose="02020603050405020304" pitchFamily="18" charset="0"/>
                <a:cs typeface="Times New Roman" panose="02020603050405020304" pitchFamily="18" charset="0"/>
              </a:rPr>
              <a:t>МЭА (Международное энергетическое агентство), </a:t>
            </a:r>
            <a:r>
              <a:rPr lang="ru-RU" sz="2400" b="1" dirty="0">
                <a:latin typeface="Times New Roman" panose="02020603050405020304" pitchFamily="18" charset="0"/>
                <a:cs typeface="Times New Roman" panose="02020603050405020304" pitchFamily="18" charset="0"/>
              </a:rPr>
              <a:t>в условиях усиления геополитической напряженности и возросшей неопределенности относительно перспектив мировой экономики рынки нефти претерпевают структурные изменения</a:t>
            </a:r>
            <a:r>
              <a:rPr lang="ru-RU" sz="2400" dirty="0">
                <a:latin typeface="Times New Roman" panose="02020603050405020304" pitchFamily="18" charset="0"/>
                <a:cs typeface="Times New Roman" panose="02020603050405020304" pitchFamily="18" charset="0"/>
              </a:rPr>
              <a:t>, поскольку основные факторы роста спроса и предложения последних 15 лет начинают ослабевать</a:t>
            </a:r>
            <a:r>
              <a:rPr lang="ru-RU"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hlinkClick r:id="rId2"/>
              </a:rPr>
              <a:t>https://</a:t>
            </a:r>
            <a:r>
              <a:rPr lang="en-US" sz="2400" dirty="0" smtClean="0">
                <a:latin typeface="Times New Roman" panose="02020603050405020304" pitchFamily="18" charset="0"/>
                <a:cs typeface="Times New Roman" panose="02020603050405020304" pitchFamily="18" charset="0"/>
                <a:hlinkClick r:id="rId2"/>
              </a:rPr>
              <a:t>www.iea.org/news/amid-rising-geopolitical-strains-oil-markets-face-new-uncertainties-as-the-drivers-of-supply-and-demand-growth-shift</a:t>
            </a:r>
            <a:r>
              <a:rPr lang="ru-RU"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2408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Правовое положение нефтяных компаний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sz="2400" dirty="0" smtClean="0">
                <a:latin typeface="Times New Roman" panose="02020603050405020304" pitchFamily="18" charset="0"/>
                <a:cs typeface="Times New Roman" panose="02020603050405020304" pitchFamily="18" charset="0"/>
              </a:rPr>
              <a:t>Такая сфере деятельности как </a:t>
            </a:r>
            <a:r>
              <a:rPr lang="ru-RU" sz="2400" b="1" dirty="0" smtClean="0">
                <a:latin typeface="Times New Roman" panose="02020603050405020304" pitchFamily="18" charset="0"/>
                <a:cs typeface="Times New Roman" panose="02020603050405020304" pitchFamily="18" charset="0"/>
              </a:rPr>
              <a:t>транспортировка </a:t>
            </a:r>
            <a:r>
              <a:rPr lang="ru-RU" sz="2400" b="1" dirty="0">
                <a:latin typeface="Times New Roman" panose="02020603050405020304" pitchFamily="18" charset="0"/>
                <a:cs typeface="Times New Roman" panose="02020603050405020304" pitchFamily="18" charset="0"/>
              </a:rPr>
              <a:t>нефти и нефтепродуктов по магистральным </a:t>
            </a:r>
            <a:r>
              <a:rPr lang="ru-RU" sz="2400" b="1" dirty="0" smtClean="0">
                <a:latin typeface="Times New Roman" panose="02020603050405020304" pitchFamily="18" charset="0"/>
                <a:cs typeface="Times New Roman" panose="02020603050405020304" pitchFamily="18" charset="0"/>
              </a:rPr>
              <a:t>трубопроводам </a:t>
            </a:r>
            <a:r>
              <a:rPr lang="ru-RU" sz="2400" dirty="0" smtClean="0">
                <a:latin typeface="Times New Roman" panose="02020603050405020304" pitchFamily="18" charset="0"/>
                <a:cs typeface="Times New Roman" panose="02020603050405020304" pitchFamily="18" charset="0"/>
              </a:rPr>
              <a:t>отнесена согласно статьи 4 Федерального  закона  </a:t>
            </a:r>
            <a:r>
              <a:rPr lang="ru-RU" sz="2400" dirty="0">
                <a:latin typeface="Times New Roman" panose="02020603050405020304" pitchFamily="18" charset="0"/>
                <a:cs typeface="Times New Roman" panose="02020603050405020304" pitchFamily="18" charset="0"/>
              </a:rPr>
              <a:t>от 17.08.1995 N </a:t>
            </a:r>
            <a:r>
              <a:rPr lang="ru-RU" sz="2400" dirty="0" smtClean="0">
                <a:latin typeface="Times New Roman" panose="02020603050405020304" pitchFamily="18" charset="0"/>
                <a:cs typeface="Times New Roman" panose="02020603050405020304" pitchFamily="18" charset="0"/>
              </a:rPr>
              <a:t>147-ФЗ (</a:t>
            </a:r>
            <a:r>
              <a:rPr lang="ru-RU" sz="2400" dirty="0">
                <a:latin typeface="Times New Roman" panose="02020603050405020304" pitchFamily="18" charset="0"/>
                <a:cs typeface="Times New Roman" panose="02020603050405020304" pitchFamily="18" charset="0"/>
              </a:rPr>
              <a:t>ред. от 08.08.2024) </a:t>
            </a:r>
            <a:r>
              <a:rPr lang="ru-RU" sz="2400" dirty="0" smtClean="0">
                <a:latin typeface="Times New Roman" panose="02020603050405020304" pitchFamily="18" charset="0"/>
                <a:cs typeface="Times New Roman" panose="02020603050405020304" pitchFamily="18" charset="0"/>
              </a:rPr>
              <a:t>«О </a:t>
            </a:r>
            <a:r>
              <a:rPr lang="ru-RU" sz="2400" dirty="0">
                <a:latin typeface="Times New Roman" panose="02020603050405020304" pitchFamily="18" charset="0"/>
                <a:cs typeface="Times New Roman" panose="02020603050405020304" pitchFamily="18" charset="0"/>
              </a:rPr>
              <a:t>естественных </a:t>
            </a:r>
            <a:r>
              <a:rPr lang="ru-RU" sz="2400" dirty="0" smtClean="0">
                <a:latin typeface="Times New Roman" panose="02020603050405020304" pitchFamily="18" charset="0"/>
                <a:cs typeface="Times New Roman" panose="02020603050405020304" pitchFamily="18" charset="0"/>
              </a:rPr>
              <a:t>монополиях» </a:t>
            </a:r>
            <a:r>
              <a:rPr lang="ru-RU" sz="2400" b="1" dirty="0" smtClean="0">
                <a:latin typeface="Times New Roman" panose="02020603050405020304" pitchFamily="18" charset="0"/>
                <a:cs typeface="Times New Roman" panose="02020603050405020304" pitchFamily="18" charset="0"/>
              </a:rPr>
              <a:t>к сферам деятельности субъектов естественных монополий</a:t>
            </a:r>
            <a:r>
              <a:rPr lang="ru-RU" sz="2400" dirty="0" smtClean="0">
                <a:latin typeface="Times New Roman" panose="02020603050405020304" pitchFamily="18" charset="0"/>
                <a:cs typeface="Times New Roman" panose="02020603050405020304" pitchFamily="18" charset="0"/>
              </a:rPr>
              <a:t>.</a:t>
            </a:r>
          </a:p>
          <a:p>
            <a:pPr algn="just"/>
            <a:r>
              <a:rPr lang="ru-RU" sz="2400" b="1" dirty="0" smtClean="0">
                <a:latin typeface="Times New Roman" panose="02020603050405020304" pitchFamily="18" charset="0"/>
                <a:cs typeface="Times New Roman" panose="02020603050405020304" pitchFamily="18" charset="0"/>
              </a:rPr>
              <a:t>ПАО</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Транснефть</a:t>
            </a:r>
            <a:r>
              <a:rPr lang="ru-RU"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является субъектом естественных монополий, 100% голосующих акций компании находятся в федеральной собственности</a:t>
            </a:r>
            <a:r>
              <a:rPr lang="ru-RU" sz="2400" dirty="0"/>
              <a:t>.</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r>
              <a:rPr lang="en-US" dirty="0">
                <a:hlinkClick r:id="rId2"/>
              </a:rPr>
              <a:t>https://xn--80akxamidgr5f.xn--p1ai/about/information/?</a:t>
            </a:r>
            <a:r>
              <a:rPr lang="en-US" dirty="0" smtClean="0">
                <a:hlinkClick r:id="rId2"/>
              </a:rPr>
              <a:t>sphrase_id=707817</a:t>
            </a:r>
            <a:r>
              <a:rPr lang="ru-RU" dirty="0" smtClean="0"/>
              <a:t> </a:t>
            </a:r>
            <a:endParaRPr lang="ru-RU" dirty="0"/>
          </a:p>
        </p:txBody>
      </p:sp>
    </p:spTree>
    <p:extLst>
      <p:ext uri="{BB962C8B-B14F-4D97-AF65-F5344CB8AC3E}">
        <p14:creationId xmlns:p14="http://schemas.microsoft.com/office/powerpoint/2010/main" val="29887042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000" b="1" dirty="0">
                <a:latin typeface="Times New Roman" panose="02020603050405020304" pitchFamily="18" charset="0"/>
                <a:cs typeface="Times New Roman" panose="02020603050405020304" pitchFamily="18" charset="0"/>
              </a:rPr>
              <a:t>Правовое положение нефтяных компаний</a:t>
            </a:r>
            <a:endParaRPr lang="ru-RU" sz="2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Таким образом, для нефтяной отрасли как и для многих иных отраслей энергетики, характерно наличие среди субъектов компаний – субъектов естественных монополий.</a:t>
            </a:r>
          </a:p>
          <a:p>
            <a:pPr algn="just"/>
            <a:r>
              <a:rPr lang="ru-RU" dirty="0" smtClean="0">
                <a:latin typeface="Times New Roman" panose="02020603050405020304" pitchFamily="18" charset="0"/>
                <a:cs typeface="Times New Roman" panose="02020603050405020304" pitchFamily="18" charset="0"/>
              </a:rPr>
              <a:t>Данное обстоятельство обусловливает и особенности правового положения указанных компаний.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412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Правовое положение нефтяных компаний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Для нефтяной отрасли также характерно </a:t>
            </a:r>
            <a:r>
              <a:rPr lang="ru-RU" b="1" dirty="0" smtClean="0">
                <a:latin typeface="Times New Roman" panose="02020603050405020304" pitchFamily="18" charset="0"/>
                <a:cs typeface="Times New Roman" panose="02020603050405020304" pitchFamily="18" charset="0"/>
              </a:rPr>
              <a:t>наличие компаний с государственным участием и компаний, отнесенных к стратегическим акционерным обществам.</a:t>
            </a:r>
          </a:p>
          <a:p>
            <a:pPr algn="just"/>
            <a:r>
              <a:rPr lang="ru-RU" dirty="0" smtClean="0">
                <a:latin typeface="Times New Roman" panose="02020603050405020304" pitchFamily="18" charset="0"/>
                <a:cs typeface="Times New Roman" panose="02020603050405020304" pitchFamily="18" charset="0"/>
              </a:rPr>
              <a:t>Среди компаний с государственным участием следует отметить: ПАО «</a:t>
            </a:r>
            <a:r>
              <a:rPr lang="ru-RU" dirty="0" err="1" smtClean="0">
                <a:latin typeface="Times New Roman" panose="02020603050405020304" pitchFamily="18" charset="0"/>
                <a:cs typeface="Times New Roman" panose="02020603050405020304" pitchFamily="18" charset="0"/>
              </a:rPr>
              <a:t>Транснефть</a:t>
            </a:r>
            <a:r>
              <a:rPr lang="ru-RU" dirty="0" smtClean="0">
                <a:latin typeface="Times New Roman" panose="02020603050405020304" pitchFamily="18" charset="0"/>
                <a:cs typeface="Times New Roman" panose="02020603050405020304" pitchFamily="18" charset="0"/>
              </a:rPr>
              <a:t>», ПАО «НК «Роснефть», АО «</a:t>
            </a:r>
            <a:r>
              <a:rPr lang="ru-RU" dirty="0" err="1" smtClean="0">
                <a:latin typeface="Times New Roman" panose="02020603050405020304" pitchFamily="18" charset="0"/>
                <a:cs typeface="Times New Roman" panose="02020603050405020304" pitchFamily="18" charset="0"/>
              </a:rPr>
              <a:t>Зарубежнефть</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Данные обстоятельства обусловливают особенности корпоративного управления с учетом требований законодательства к участию государства как акционера.</a:t>
            </a:r>
          </a:p>
          <a:p>
            <a:pPr algn="just"/>
            <a:r>
              <a:rPr lang="ru-RU" dirty="0" smtClean="0">
                <a:latin typeface="Times New Roman" panose="02020603050405020304" pitchFamily="18" charset="0"/>
                <a:cs typeface="Times New Roman" panose="02020603050405020304" pitchFamily="18" charset="0"/>
              </a:rPr>
              <a:t>Вышеуказанные компании также включены в перечень акционерных в соответствии с Указом Президента Российской Федерации от 04.08.2004 </a:t>
            </a:r>
            <a:r>
              <a:rPr lang="en-US" dirty="0" smtClean="0">
                <a:latin typeface="Times New Roman" panose="02020603050405020304" pitchFamily="18" charset="0"/>
                <a:cs typeface="Times New Roman" panose="02020603050405020304" pitchFamily="18" charset="0"/>
              </a:rPr>
              <a:t>N 1009</a:t>
            </a:r>
            <a:r>
              <a:rPr lang="ru-RU" dirty="0" smtClean="0">
                <a:latin typeface="Times New Roman" panose="02020603050405020304" pitchFamily="18" charset="0"/>
                <a:cs typeface="Times New Roman" panose="02020603050405020304" pitchFamily="18" charset="0"/>
              </a:rPr>
              <a:t>, что в свою очередь влияет на особенности правового положения таких акционерных обществ в части отчуждения принадлежащих государству акций.</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60740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Правовое положение нефтяных компаний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b="1" dirty="0" smtClean="0">
                <a:latin typeface="Times New Roman" panose="02020603050405020304" pitchFamily="18" charset="0"/>
                <a:cs typeface="Times New Roman" panose="02020603050405020304" pitchFamily="18" charset="0"/>
              </a:rPr>
              <a:t>Среди частных нефтяных компаний следует отметить, в том числе:</a:t>
            </a:r>
          </a:p>
          <a:p>
            <a:pPr algn="just"/>
            <a:r>
              <a:rPr lang="ru-RU" sz="2400" dirty="0" smtClean="0">
                <a:latin typeface="Times New Roman"/>
                <a:cs typeface="Times New Roman"/>
              </a:rPr>
              <a:t>►</a:t>
            </a:r>
            <a:r>
              <a:rPr lang="ru-RU" sz="2400" dirty="0" smtClean="0">
                <a:latin typeface="Times New Roman" panose="02020603050405020304" pitchFamily="18" charset="0"/>
                <a:cs typeface="Times New Roman" panose="02020603050405020304" pitchFamily="18" charset="0"/>
              </a:rPr>
              <a:t>ПАО</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Лукойл». Ведёт добычу нефти в регионах России, включая Западную Сибирь, Волго-Уральский регион, Тимано-Печорский бассейн и Каспийское море. Также участвует в проектах за рубежом, например, в Азербайджане, Ираке, Египте и странах Западной </a:t>
            </a:r>
            <a:r>
              <a:rPr lang="ru-RU" sz="2400" dirty="0" smtClean="0">
                <a:latin typeface="Times New Roman" panose="02020603050405020304" pitchFamily="18" charset="0"/>
                <a:cs typeface="Times New Roman" panose="02020603050405020304" pitchFamily="18" charset="0"/>
              </a:rPr>
              <a:t>Африки.</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На </a:t>
            </a:r>
            <a:r>
              <a:rPr lang="ru-RU" sz="2400" dirty="0">
                <a:latin typeface="Times New Roman" panose="02020603050405020304" pitchFamily="18" charset="0"/>
                <a:cs typeface="Times New Roman" panose="02020603050405020304" pitchFamily="18" charset="0"/>
              </a:rPr>
              <a:t>долю </a:t>
            </a:r>
            <a:r>
              <a:rPr lang="ru-RU" sz="2400" dirty="0" smtClean="0">
                <a:latin typeface="Times New Roman" panose="02020603050405020304" pitchFamily="18" charset="0"/>
                <a:cs typeface="Times New Roman" panose="02020603050405020304" pitchFamily="18" charset="0"/>
              </a:rPr>
              <a:t>приходится </a:t>
            </a:r>
            <a:r>
              <a:rPr lang="ru-RU" sz="2400" dirty="0">
                <a:latin typeface="Times New Roman" panose="02020603050405020304" pitchFamily="18" charset="0"/>
                <a:cs typeface="Times New Roman" panose="02020603050405020304" pitchFamily="18" charset="0"/>
              </a:rPr>
              <a:t>более 2% мировой добычи нефти и около 1% доказанных запасов углеводородов</a:t>
            </a:r>
            <a:r>
              <a:rPr lang="ru-RU"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hlinkClick r:id="rId2"/>
              </a:rPr>
              <a:t>https://</a:t>
            </a:r>
            <a:r>
              <a:rPr lang="en-US" sz="2400" dirty="0" smtClean="0">
                <a:latin typeface="Times New Roman" panose="02020603050405020304" pitchFamily="18" charset="0"/>
                <a:cs typeface="Times New Roman" panose="02020603050405020304" pitchFamily="18" charset="0"/>
                <a:hlinkClick r:id="rId2"/>
              </a:rPr>
              <a:t>lukoil.ru/InvestorAndShareholderCenter/ShareholdersMeeting</a:t>
            </a:r>
            <a:r>
              <a:rPr lang="ru-RU"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8855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Правовое положение нефтяных компаний</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ПАО «Сургутнефтегаз» -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осуществляет деятельность в сфере поиска, разведки и добычи углеводородного сырья в трех нефтегазоносных провинциях России – Западно-Сибирской, Восточно-Сибирской и Тимано-Печорской. </a:t>
            </a:r>
            <a:endParaRPr lang="ru-RU"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hlinkClick r:id="rId2"/>
              </a:rPr>
              <a:t>https://www.surgutneftegas.ru/company/today</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853716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Правовое положение нефтяных компаний</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ПАО «Татнефть</a:t>
            </a:r>
            <a:r>
              <a:rPr lang="ru-RU" sz="2400" dirty="0">
                <a:latin typeface="Times New Roman" panose="02020603050405020304" pitchFamily="18" charset="0"/>
                <a:cs typeface="Times New Roman" panose="02020603050405020304" pitchFamily="18" charset="0"/>
              </a:rPr>
              <a:t>» - одна из крупнейших российских вертикально-интегрированных компаний</a:t>
            </a:r>
            <a:r>
              <a:rPr lang="ru-RU" sz="2400" b="1"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в составе которой динамично развиваются </a:t>
            </a:r>
            <a:r>
              <a:rPr lang="ru-RU" sz="2400" dirty="0" err="1">
                <a:latin typeface="Times New Roman" panose="02020603050405020304" pitchFamily="18" charset="0"/>
                <a:cs typeface="Times New Roman" panose="02020603050405020304" pitchFamily="18" charset="0"/>
              </a:rPr>
              <a:t>нефтегазодобыча</a:t>
            </a:r>
            <a:r>
              <a:rPr lang="ru-RU" sz="2400" dirty="0">
                <a:latin typeface="Times New Roman" panose="02020603050405020304" pitchFamily="18" charset="0"/>
                <a:cs typeface="Times New Roman" panose="02020603050405020304" pitchFamily="18" charset="0"/>
              </a:rPr>
              <a:t>, нефтепереработка, нефтегазохимия, шинный бизнес, сеть АЗС, композитный кластер, электроэнергетика, разработка и производство оборудования для нефтегазовой отрасли и блок сервисных структур</a:t>
            </a:r>
            <a:r>
              <a:rPr lang="ru-RU"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hlinkClick r:id="rId2"/>
              </a:rPr>
              <a:t>https://</a:t>
            </a:r>
            <a:r>
              <a:rPr lang="en-US" sz="2400" dirty="0" smtClean="0">
                <a:latin typeface="Times New Roman" panose="02020603050405020304" pitchFamily="18" charset="0"/>
                <a:cs typeface="Times New Roman" panose="02020603050405020304" pitchFamily="18" charset="0"/>
                <a:hlinkClick r:id="rId2"/>
              </a:rPr>
              <a:t>www.tatneft.ru/o-kompanii</a:t>
            </a:r>
            <a:r>
              <a:rPr lang="ru-RU"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38202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Правовое положение нефтяных компаний</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зависимости от территории </a:t>
            </a:r>
            <a:r>
              <a:rPr lang="ru-RU" dirty="0" smtClean="0">
                <a:latin typeface="Times New Roman" panose="02020603050405020304" pitchFamily="18" charset="0"/>
                <a:cs typeface="Times New Roman" panose="02020603050405020304" pitchFamily="18" charset="0"/>
              </a:rPr>
              <a:t>деятельности для нефтяной отрасли характерно наличие  компаний, осуществляющих </a:t>
            </a:r>
            <a:r>
              <a:rPr lang="ru-RU" dirty="0">
                <a:latin typeface="Times New Roman" panose="02020603050405020304" pitchFamily="18" charset="0"/>
                <a:cs typeface="Times New Roman" panose="02020603050405020304" pitchFamily="18" charset="0"/>
              </a:rPr>
              <a:t>деятельность на внутреннем рынке </a:t>
            </a:r>
            <a:r>
              <a:rPr lang="ru-RU" dirty="0" smtClean="0">
                <a:latin typeface="Times New Roman" panose="02020603050405020304" pitchFamily="18" charset="0"/>
                <a:cs typeface="Times New Roman" panose="02020603050405020304" pitchFamily="18" charset="0"/>
              </a:rPr>
              <a:t>нефти и нефтепродуктов, </a:t>
            </a:r>
            <a:r>
              <a:rPr lang="ru-RU" dirty="0">
                <a:latin typeface="Times New Roman" panose="02020603050405020304" pitchFamily="18" charset="0"/>
                <a:cs typeface="Times New Roman" panose="02020603050405020304" pitchFamily="18" charset="0"/>
              </a:rPr>
              <a:t>и </a:t>
            </a:r>
            <a:r>
              <a:rPr lang="ru-RU" dirty="0" smtClean="0">
                <a:latin typeface="Times New Roman" panose="02020603050405020304" pitchFamily="18" charset="0"/>
                <a:cs typeface="Times New Roman" panose="02020603050405020304" pitchFamily="18" charset="0"/>
              </a:rPr>
              <a:t>компаний, осуществляющих </a:t>
            </a:r>
            <a:r>
              <a:rPr lang="ru-RU" dirty="0">
                <a:latin typeface="Times New Roman" panose="02020603050405020304" pitchFamily="18" charset="0"/>
                <a:cs typeface="Times New Roman" panose="02020603050405020304" pitchFamily="18" charset="0"/>
              </a:rPr>
              <a:t>внешнеэкономическую </a:t>
            </a:r>
            <a:r>
              <a:rPr lang="ru-RU" dirty="0" smtClean="0">
                <a:latin typeface="Times New Roman" panose="02020603050405020304" pitchFamily="18" charset="0"/>
                <a:cs typeface="Times New Roman" panose="02020603050405020304" pitchFamily="18" charset="0"/>
              </a:rPr>
              <a:t>деятельность.</a:t>
            </a:r>
          </a:p>
          <a:p>
            <a:pPr algn="just"/>
            <a:r>
              <a:rPr lang="ru-RU" dirty="0" smtClean="0">
                <a:latin typeface="Times New Roman" panose="02020603050405020304" pitchFamily="18" charset="0"/>
                <a:cs typeface="Times New Roman" panose="02020603050405020304" pitchFamily="18" charset="0"/>
              </a:rPr>
              <a:t>Так, например, АО «</a:t>
            </a:r>
            <a:r>
              <a:rPr lang="ru-RU" dirty="0" err="1" smtClean="0">
                <a:latin typeface="Times New Roman" panose="02020603050405020304" pitchFamily="18" charset="0"/>
                <a:cs typeface="Times New Roman" panose="02020603050405020304" pitchFamily="18" charset="0"/>
              </a:rPr>
              <a:t>Зарубежнефть</a:t>
            </a:r>
            <a:r>
              <a:rPr lang="ru-RU" dirty="0">
                <a:latin typeface="Times New Roman" panose="02020603050405020304" pitchFamily="18" charset="0"/>
                <a:cs typeface="Times New Roman" panose="02020603050405020304" pitchFamily="18" charset="0"/>
              </a:rPr>
              <a:t>» ведет деятельность в 7 странах. В портфеле компании – добычные, нефтеперерабатывающие и сервисные предприятия</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https://www.nestro.ru/ru/deyatelnost</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596918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ru-RU" sz="2400" dirty="0" smtClean="0">
                <a:latin typeface="Times New Roman" panose="02020603050405020304" pitchFamily="18" charset="0"/>
                <a:cs typeface="Times New Roman" panose="02020603050405020304" pitchFamily="18" charset="0"/>
              </a:rPr>
              <a:t>Для изучения особенностей договорного регулирования в нефтяной отрасли также может быть применена классификация договоров для энергетической отрасли в целом.</a:t>
            </a:r>
          </a:p>
          <a:p>
            <a:pPr algn="just"/>
            <a:r>
              <a:rPr lang="ru-RU" sz="2400" dirty="0" smtClean="0">
                <a:latin typeface="Times New Roman" panose="02020603050405020304" pitchFamily="18" charset="0"/>
                <a:cs typeface="Times New Roman" panose="02020603050405020304" pitchFamily="18" charset="0"/>
              </a:rPr>
              <a:t>Государственное влияние на договорное регулирование касается отношений, возникающих при транспортировке нефти, нефтепродуктов по трубопроводам.</a:t>
            </a:r>
          </a:p>
          <a:p>
            <a:pPr algn="just"/>
            <a:r>
              <a:rPr lang="ru-RU" sz="2400" b="1" dirty="0" smtClean="0">
                <a:latin typeface="Times New Roman" panose="02020603050405020304" pitchFamily="18" charset="0"/>
                <a:cs typeface="Times New Roman" panose="02020603050405020304" pitchFamily="18" charset="0"/>
              </a:rPr>
              <a:t>До 1 сентября 2025 </a:t>
            </a:r>
            <a:r>
              <a:rPr lang="ru-RU" sz="2400" dirty="0" smtClean="0">
                <a:latin typeface="Times New Roman" panose="02020603050405020304" pitchFamily="18" charset="0"/>
                <a:cs typeface="Times New Roman" panose="02020603050405020304" pitchFamily="18" charset="0"/>
              </a:rPr>
              <a:t>года действует Постановление </a:t>
            </a:r>
            <a:r>
              <a:rPr lang="ru-RU" sz="2400" dirty="0">
                <a:latin typeface="Times New Roman" panose="02020603050405020304" pitchFamily="18" charset="0"/>
                <a:cs typeface="Times New Roman" panose="02020603050405020304" pitchFamily="18" charset="0"/>
              </a:rPr>
              <a:t>Правительства РФ от 29.03.2011 N </a:t>
            </a:r>
            <a:r>
              <a:rPr lang="ru-RU" sz="2400" dirty="0" smtClean="0">
                <a:latin typeface="Times New Roman" panose="02020603050405020304" pitchFamily="18" charset="0"/>
                <a:cs typeface="Times New Roman" panose="02020603050405020304" pitchFamily="18" charset="0"/>
              </a:rPr>
              <a:t>218 (</a:t>
            </a:r>
            <a:r>
              <a:rPr lang="ru-RU" sz="2400" dirty="0">
                <a:latin typeface="Times New Roman" panose="02020603050405020304" pitchFamily="18" charset="0"/>
                <a:cs typeface="Times New Roman" panose="02020603050405020304" pitchFamily="18" charset="0"/>
              </a:rPr>
              <a:t>ред. от 16.08.2014) </a:t>
            </a:r>
          </a:p>
          <a:p>
            <a:pPr algn="just"/>
            <a:r>
              <a:rPr lang="ru-RU" sz="2400" dirty="0">
                <a:latin typeface="Times New Roman" panose="02020603050405020304" pitchFamily="18" charset="0"/>
                <a:cs typeface="Times New Roman" panose="02020603050405020304" pitchFamily="18" charset="0"/>
              </a:rPr>
              <a:t>"Об обеспечении недискриминационного доступа к услугам субъектов естественных монополий по транспортировке нефти (нефтепродуктов) по магистральным трубопроводам в Российской Федерации и признании утратившими силу некоторых актов Правительства Российской Федерации" </a:t>
            </a:r>
            <a:r>
              <a:rPr lang="ru-RU" sz="2400" dirty="0" smtClean="0">
                <a:latin typeface="Times New Roman" panose="02020603050405020304" pitchFamily="18" charset="0"/>
                <a:cs typeface="Times New Roman" panose="02020603050405020304" pitchFamily="18" charset="0"/>
              </a:rPr>
              <a:t>, содержащее положение о договорных отношениях сторон.</a:t>
            </a: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47238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47500" lnSpcReduction="20000"/>
          </a:bodyPr>
          <a:lstStyle/>
          <a:p>
            <a:pPr algn="just"/>
            <a:r>
              <a:rPr lang="ru-RU" dirty="0" smtClean="0">
                <a:latin typeface="Times New Roman" panose="02020603050405020304" pitchFamily="18" charset="0"/>
                <a:cs typeface="Times New Roman" panose="02020603050405020304" pitchFamily="18" charset="0"/>
              </a:rPr>
              <a:t>В соответствии с Правилами, утвержденными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Постановлением </a:t>
            </a:r>
            <a:r>
              <a:rPr lang="ru-RU" dirty="0">
                <a:latin typeface="Times New Roman" panose="02020603050405020304" pitchFamily="18" charset="0"/>
                <a:cs typeface="Times New Roman" panose="02020603050405020304" pitchFamily="18" charset="0"/>
              </a:rPr>
              <a:t>Правительства РФ от 29.03.2011 N </a:t>
            </a:r>
            <a:r>
              <a:rPr lang="ru-RU" dirty="0" smtClean="0">
                <a:latin typeface="Times New Roman" panose="02020603050405020304" pitchFamily="18" charset="0"/>
                <a:cs typeface="Times New Roman" panose="02020603050405020304" pitchFamily="18" charset="0"/>
              </a:rPr>
              <a:t>218, услуги </a:t>
            </a:r>
            <a:r>
              <a:rPr lang="ru-RU" dirty="0">
                <a:latin typeface="Times New Roman" panose="02020603050405020304" pitchFamily="18" charset="0"/>
                <a:cs typeface="Times New Roman" panose="02020603050405020304" pitchFamily="18" charset="0"/>
              </a:rPr>
              <a:t>по транспортировке нефти (нефтепродуктов) предоставляются оператором на основании </a:t>
            </a:r>
            <a:r>
              <a:rPr lang="ru-RU" b="1" dirty="0">
                <a:latin typeface="Times New Roman" panose="02020603050405020304" pitchFamily="18" charset="0"/>
                <a:cs typeface="Times New Roman" panose="02020603050405020304" pitchFamily="18" charset="0"/>
              </a:rPr>
              <a:t>договора об оказании услуг по транспортировке нефти (нефтепродуктов) по магистральным </a:t>
            </a:r>
            <a:r>
              <a:rPr lang="ru-RU" b="1" dirty="0" smtClean="0">
                <a:latin typeface="Times New Roman" panose="02020603050405020304" pitchFamily="18" charset="0"/>
                <a:cs typeface="Times New Roman" panose="02020603050405020304" pitchFamily="18" charset="0"/>
              </a:rPr>
              <a:t>трубопроводам, </a:t>
            </a:r>
            <a:r>
              <a:rPr lang="ru-RU" b="1" dirty="0">
                <a:latin typeface="Times New Roman" panose="02020603050405020304" pitchFamily="18" charset="0"/>
                <a:cs typeface="Times New Roman" panose="02020603050405020304" pitchFamily="18" charset="0"/>
              </a:rPr>
              <a:t>заключаемого оператором и потребителем</a:t>
            </a:r>
            <a:r>
              <a:rPr lang="ru-RU" dirty="0">
                <a:latin typeface="Times New Roman" panose="02020603050405020304" pitchFamily="18" charset="0"/>
                <a:cs typeface="Times New Roman" panose="02020603050405020304" pitchFamily="18" charset="0"/>
              </a:rPr>
              <a:t> в соответствии с законодательством Российской Федерации и содержащего следующие </a:t>
            </a:r>
            <a:r>
              <a:rPr lang="ru-RU" b="1" dirty="0">
                <a:latin typeface="Times New Roman" panose="02020603050405020304" pitchFamily="18" charset="0"/>
                <a:cs typeface="Times New Roman" panose="02020603050405020304" pitchFamily="18" charset="0"/>
              </a:rPr>
              <a:t>существенные условия</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а</a:t>
            </a:r>
            <a:r>
              <a:rPr lang="ru-RU" dirty="0">
                <a:latin typeface="Times New Roman" panose="02020603050405020304" pitchFamily="18" charset="0"/>
                <a:cs typeface="Times New Roman" panose="02020603050405020304" pitchFamily="18" charset="0"/>
              </a:rPr>
              <a:t>) порядок приема, транспортировки и сдачи нефти (нефтепродуктов); </a:t>
            </a:r>
          </a:p>
          <a:p>
            <a:pPr algn="just"/>
            <a:r>
              <a:rPr lang="ru-RU" dirty="0">
                <a:latin typeface="Times New Roman" panose="02020603050405020304" pitchFamily="18" charset="0"/>
                <a:cs typeface="Times New Roman" panose="02020603050405020304" pitchFamily="18" charset="0"/>
              </a:rPr>
              <a:t>б) количество и качество подлежащей транспортировке нефти (нефтепродуктов); </a:t>
            </a:r>
          </a:p>
          <a:p>
            <a:pPr algn="just"/>
            <a:r>
              <a:rPr lang="ru-RU" dirty="0">
                <a:latin typeface="Times New Roman" panose="02020603050405020304" pitchFamily="18" charset="0"/>
                <a:cs typeface="Times New Roman" panose="02020603050405020304" pitchFamily="18" charset="0"/>
              </a:rPr>
              <a:t>в) пункты отправления и пункты назначения; </a:t>
            </a:r>
          </a:p>
          <a:p>
            <a:pPr algn="just"/>
            <a:r>
              <a:rPr lang="ru-RU" dirty="0">
                <a:latin typeface="Times New Roman" panose="02020603050405020304" pitchFamily="18" charset="0"/>
                <a:cs typeface="Times New Roman" panose="02020603050405020304" pitchFamily="18" charset="0"/>
              </a:rPr>
              <a:t>г) порядок оплаты услуг по транспортировке нефти (нефтепродуктов) потребителем; </a:t>
            </a:r>
          </a:p>
          <a:p>
            <a:pPr algn="just"/>
            <a:r>
              <a:rPr lang="ru-RU" dirty="0">
                <a:latin typeface="Times New Roman" panose="02020603050405020304" pitchFamily="18" charset="0"/>
                <a:cs typeface="Times New Roman" panose="02020603050405020304" pitchFamily="18" charset="0"/>
              </a:rPr>
              <a:t>д) права и обязанности сторон договора; </a:t>
            </a:r>
          </a:p>
          <a:p>
            <a:pPr algn="just"/>
            <a:r>
              <a:rPr lang="ru-RU" dirty="0">
                <a:latin typeface="Times New Roman" panose="02020603050405020304" pitchFamily="18" charset="0"/>
                <a:cs typeface="Times New Roman" panose="02020603050405020304" pitchFamily="18" charset="0"/>
              </a:rPr>
              <a:t>е) порядок урегулирования споров; </a:t>
            </a:r>
          </a:p>
          <a:p>
            <a:pPr algn="just"/>
            <a:r>
              <a:rPr lang="ru-RU" dirty="0">
                <a:latin typeface="Times New Roman" panose="02020603050405020304" pitchFamily="18" charset="0"/>
                <a:cs typeface="Times New Roman" panose="02020603050405020304" pitchFamily="18" charset="0"/>
              </a:rPr>
              <a:t>ж) обстоятельства непреодолимой силы (форс-мажор); </a:t>
            </a:r>
          </a:p>
          <a:p>
            <a:pPr algn="just"/>
            <a:r>
              <a:rPr lang="ru-RU" dirty="0">
                <a:latin typeface="Times New Roman" panose="02020603050405020304" pitchFamily="18" charset="0"/>
                <a:cs typeface="Times New Roman" panose="02020603050405020304" pitchFamily="18" charset="0"/>
              </a:rPr>
              <a:t>з) ответственность сторон за неисполнение либо ненадлежащее исполнение условий договора; </a:t>
            </a:r>
          </a:p>
          <a:p>
            <a:pPr algn="just"/>
            <a:r>
              <a:rPr lang="ru-RU" dirty="0">
                <a:latin typeface="Times New Roman" panose="02020603050405020304" pitchFamily="18" charset="0"/>
                <a:cs typeface="Times New Roman" panose="02020603050405020304" pitchFamily="18" charset="0"/>
              </a:rPr>
              <a:t>и) порядок корректировки количества и качества подлежащей транспортировке нефти (нефтепродуктов), сроков начала и окончания поставок нефти (нефтепродуктов), пунктов отправления и пунктов назначения, а также порядок осуществления контроля за состоянием и применением узлов учета нефти (нефтепродуктов).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В указанных Правилах определен срок договора: 1 год,</a:t>
            </a:r>
          </a:p>
          <a:p>
            <a:pPr algn="just"/>
            <a:r>
              <a:rPr lang="ru-RU" dirty="0">
                <a:latin typeface="Times New Roman" panose="02020603050405020304" pitchFamily="18" charset="0"/>
                <a:cs typeface="Times New Roman" panose="02020603050405020304" pitchFamily="18" charset="0"/>
              </a:rPr>
              <a:t>а</a:t>
            </a:r>
            <a:r>
              <a:rPr lang="ru-RU" dirty="0" smtClean="0">
                <a:latin typeface="Times New Roman" panose="02020603050405020304" pitchFamily="18" charset="0"/>
                <a:cs typeface="Times New Roman" panose="02020603050405020304" pitchFamily="18" charset="0"/>
              </a:rPr>
              <a:t> также обязанности сторон.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025325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8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pPr algn="just"/>
            <a:r>
              <a:rPr lang="ru-RU" dirty="0" smtClean="0">
                <a:latin typeface="Times New Roman" panose="02020603050405020304" pitchFamily="18" charset="0"/>
                <a:cs typeface="Times New Roman" panose="02020603050405020304" pitchFamily="18" charset="0"/>
              </a:rPr>
              <a:t>С 1 сентября 2025 года вступает в силу Постановление </a:t>
            </a:r>
            <a:r>
              <a:rPr lang="ru-RU" dirty="0">
                <a:latin typeface="Times New Roman" panose="02020603050405020304" pitchFamily="18" charset="0"/>
                <a:cs typeface="Times New Roman" panose="02020603050405020304" pitchFamily="18" charset="0"/>
              </a:rPr>
              <a:t>Правительства РФ от 31.05.2025 N </a:t>
            </a:r>
            <a:r>
              <a:rPr lang="ru-RU" dirty="0" smtClean="0">
                <a:latin typeface="Times New Roman" panose="02020603050405020304" pitchFamily="18" charset="0"/>
                <a:cs typeface="Times New Roman" panose="02020603050405020304" pitchFamily="18" charset="0"/>
              </a:rPr>
              <a:t>825 «Об </a:t>
            </a:r>
            <a:r>
              <a:rPr lang="ru-RU" dirty="0">
                <a:latin typeface="Times New Roman" panose="02020603050405020304" pitchFamily="18" charset="0"/>
                <a:cs typeface="Times New Roman" panose="02020603050405020304" pitchFamily="18" charset="0"/>
              </a:rPr>
              <a:t>обеспечении недискриминационного доступа к услугам субъектов естественных монополий по транспортировке нефти (нефтепродуктов) по магистральным трубопроводам в Российской </a:t>
            </a:r>
            <a:r>
              <a:rPr lang="ru-RU" dirty="0" smtClean="0">
                <a:latin typeface="Times New Roman" panose="02020603050405020304" pitchFamily="18" charset="0"/>
                <a:cs typeface="Times New Roman" panose="02020603050405020304" pitchFamily="18" charset="0"/>
              </a:rPr>
              <a:t>Федерации».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077798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Тенденции развития рынка нефти</a:t>
            </a:r>
            <a:endParaRPr lang="ru-RU"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ru-RU" dirty="0" smtClean="0">
                <a:latin typeface="Times New Roman" panose="02020603050405020304" pitchFamily="18" charset="0"/>
                <a:cs typeface="Times New Roman" panose="02020603050405020304" pitchFamily="18" charset="0"/>
              </a:rPr>
              <a:t>В докладе МЭА «Нефть </a:t>
            </a:r>
            <a:r>
              <a:rPr lang="ru-RU" dirty="0">
                <a:latin typeface="Times New Roman" panose="02020603050405020304" pitchFamily="18" charset="0"/>
                <a:cs typeface="Times New Roman" panose="02020603050405020304" pitchFamily="18" charset="0"/>
              </a:rPr>
              <a:t>2025</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прогнозируется, что мировой спрос на нефть увеличится на 2,5 миллиона баррелей в день (</a:t>
            </a:r>
            <a:r>
              <a:rPr lang="ru-RU" dirty="0" err="1">
                <a:latin typeface="Times New Roman" panose="02020603050405020304" pitchFamily="18" charset="0"/>
                <a:cs typeface="Times New Roman" panose="02020603050405020304" pitchFamily="18" charset="0"/>
              </a:rPr>
              <a:t>мб</a:t>
            </a:r>
            <a:r>
              <a:rPr lang="ru-RU" dirty="0">
                <a:latin typeface="Times New Roman" panose="02020603050405020304" pitchFamily="18" charset="0"/>
                <a:cs typeface="Times New Roman" panose="02020603050405020304" pitchFamily="18" charset="0"/>
              </a:rPr>
              <a:t>/д) в период с 2024 по 2030 год, достигнув плато около 105,5 </a:t>
            </a:r>
            <a:r>
              <a:rPr lang="ru-RU" dirty="0" err="1">
                <a:latin typeface="Times New Roman" panose="02020603050405020304" pitchFamily="18" charset="0"/>
                <a:cs typeface="Times New Roman" panose="02020603050405020304" pitchFamily="18" charset="0"/>
              </a:rPr>
              <a:t>мб</a:t>
            </a:r>
            <a:r>
              <a:rPr lang="ru-RU" dirty="0">
                <a:latin typeface="Times New Roman" panose="02020603050405020304" pitchFamily="18" charset="0"/>
                <a:cs typeface="Times New Roman" panose="02020603050405020304" pitchFamily="18" charset="0"/>
              </a:rPr>
              <a:t>/д к концу десятилетия. В то же время прогнозируется, что мировые мощности добычи нефти вырастут более чем на 5 </a:t>
            </a:r>
            <a:r>
              <a:rPr lang="ru-RU" dirty="0" err="1">
                <a:latin typeface="Times New Roman" panose="02020603050405020304" pitchFamily="18" charset="0"/>
                <a:cs typeface="Times New Roman" panose="02020603050405020304" pitchFamily="18" charset="0"/>
              </a:rPr>
              <a:t>мб</a:t>
            </a:r>
            <a:r>
              <a:rPr lang="ru-RU" dirty="0">
                <a:latin typeface="Times New Roman" panose="02020603050405020304" pitchFamily="18" charset="0"/>
                <a:cs typeface="Times New Roman" panose="02020603050405020304" pitchFamily="18" charset="0"/>
              </a:rPr>
              <a:t>/д до 114,7 </a:t>
            </a:r>
            <a:r>
              <a:rPr lang="ru-RU" dirty="0" err="1">
                <a:latin typeface="Times New Roman" panose="02020603050405020304" pitchFamily="18" charset="0"/>
                <a:cs typeface="Times New Roman" panose="02020603050405020304" pitchFamily="18" charset="0"/>
              </a:rPr>
              <a:t>мб</a:t>
            </a:r>
            <a:r>
              <a:rPr lang="ru-RU" dirty="0">
                <a:latin typeface="Times New Roman" panose="02020603050405020304" pitchFamily="18" charset="0"/>
                <a:cs typeface="Times New Roman" panose="02020603050405020304" pitchFamily="18" charset="0"/>
              </a:rPr>
              <a:t>/д к 2030 году. Этот рост будет обусловлен значительным ростом объемов газоконденсатных жидкостей (ПГЛ) и других </a:t>
            </a:r>
            <a:r>
              <a:rPr lang="ru-RU" dirty="0" err="1">
                <a:latin typeface="Times New Roman" panose="02020603050405020304" pitchFamily="18" charset="0"/>
                <a:cs typeface="Times New Roman" panose="02020603050405020304" pitchFamily="18" charset="0"/>
              </a:rPr>
              <a:t>несырых</a:t>
            </a:r>
            <a:r>
              <a:rPr lang="ru-RU" dirty="0">
                <a:latin typeface="Times New Roman" panose="02020603050405020304" pitchFamily="18" charset="0"/>
                <a:cs typeface="Times New Roman" panose="02020603050405020304" pitchFamily="18" charset="0"/>
              </a:rPr>
              <a:t> жидкостей. Стратегический сдвиг в сторону более высоких </a:t>
            </a:r>
            <a:r>
              <a:rPr lang="ru-RU" dirty="0" err="1">
                <a:latin typeface="Times New Roman" panose="02020603050405020304" pitchFamily="18" charset="0"/>
                <a:cs typeface="Times New Roman" panose="02020603050405020304" pitchFamily="18" charset="0"/>
              </a:rPr>
              <a:t>несырих</a:t>
            </a:r>
            <a:r>
              <a:rPr lang="ru-RU" dirty="0">
                <a:latin typeface="Times New Roman" panose="02020603050405020304" pitchFamily="18" charset="0"/>
                <a:cs typeface="Times New Roman" panose="02020603050405020304" pitchFamily="18" charset="0"/>
              </a:rPr>
              <a:t> мощностей обусловлен высоким мировым спросом на нефтехимическое сырье и разработкой богатых жидкими газами ресурсов</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a:t>
            </a:r>
            <a:r>
              <a:rPr lang="en-US" dirty="0" smtClean="0">
                <a:latin typeface="Times New Roman" panose="02020603050405020304" pitchFamily="18" charset="0"/>
                <a:cs typeface="Times New Roman" panose="02020603050405020304" pitchFamily="18" charset="0"/>
                <a:hlinkClick r:id="rId2"/>
              </a:rPr>
              <a:t>www.iea.org/reports/oil-2025</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3510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algn="just"/>
            <a:r>
              <a:rPr lang="ru-RU" sz="1600" dirty="0" smtClean="0">
                <a:latin typeface="Times New Roman" panose="02020603050405020304" pitchFamily="18" charset="0"/>
                <a:cs typeface="Times New Roman" panose="02020603050405020304" pitchFamily="18" charset="0"/>
              </a:rPr>
              <a:t>В отношении цены по таким договорам следует отметить, что в соответствии с </a:t>
            </a:r>
            <a:r>
              <a:rPr lang="ru-RU" sz="1600" dirty="0">
                <a:latin typeface="Times New Roman" panose="02020603050405020304" pitchFamily="18" charset="0"/>
                <a:cs typeface="Times New Roman" panose="02020603050405020304" pitchFamily="18" charset="0"/>
              </a:rPr>
              <a:t>со статьей </a:t>
            </a:r>
            <a:r>
              <a:rPr lang="ru-RU" sz="1600" dirty="0" smtClean="0">
                <a:latin typeface="Times New Roman" panose="02020603050405020304" pitchFamily="18" charset="0"/>
                <a:cs typeface="Times New Roman" panose="02020603050405020304" pitchFamily="18" charset="0"/>
              </a:rPr>
              <a:t>6  </a:t>
            </a:r>
            <a:r>
              <a:rPr lang="ru-RU" sz="1600" dirty="0">
                <a:latin typeface="Times New Roman" panose="02020603050405020304" pitchFamily="18" charset="0"/>
                <a:cs typeface="Times New Roman" panose="02020603050405020304" pitchFamily="18" charset="0"/>
              </a:rPr>
              <a:t>Федерального закона </a:t>
            </a:r>
            <a:r>
              <a:rPr lang="ru-RU" sz="1600" dirty="0" smtClean="0">
                <a:latin typeface="Times New Roman" panose="02020603050405020304" pitchFamily="18" charset="0"/>
                <a:cs typeface="Times New Roman" panose="02020603050405020304" pitchFamily="18" charset="0"/>
              </a:rPr>
              <a:t>«О </a:t>
            </a:r>
            <a:r>
              <a:rPr lang="ru-RU" sz="1600" dirty="0">
                <a:latin typeface="Times New Roman" panose="02020603050405020304" pitchFamily="18" charset="0"/>
                <a:cs typeface="Times New Roman" panose="02020603050405020304" pitchFamily="18" charset="0"/>
              </a:rPr>
              <a:t>естественных </a:t>
            </a:r>
            <a:r>
              <a:rPr lang="ru-RU" sz="1600" dirty="0" smtClean="0">
                <a:latin typeface="Times New Roman" panose="02020603050405020304" pitchFamily="18" charset="0"/>
                <a:cs typeface="Times New Roman" panose="02020603050405020304" pitchFamily="18" charset="0"/>
              </a:rPr>
              <a:t>монополиях» цена регулируется государством.</a:t>
            </a:r>
          </a:p>
          <a:p>
            <a:pPr algn="just"/>
            <a:r>
              <a:rPr lang="ru-RU" sz="1600" b="1" dirty="0" smtClean="0">
                <a:latin typeface="Times New Roman" panose="02020603050405020304" pitchFamily="18" charset="0"/>
                <a:cs typeface="Times New Roman" panose="02020603050405020304" pitchFamily="18" charset="0"/>
              </a:rPr>
              <a:t>Правила </a:t>
            </a:r>
            <a:r>
              <a:rPr lang="ru-RU" sz="1600" b="1" dirty="0">
                <a:latin typeface="Times New Roman" panose="02020603050405020304" pitchFamily="18" charset="0"/>
                <a:cs typeface="Times New Roman" panose="02020603050405020304" pitchFamily="18" charset="0"/>
              </a:rPr>
              <a:t>государственного регулирования тарифов или их предельных уровней на услуги субъектов естественных монополий по транспортировке нефти и нефтепродуктов по магистральным </a:t>
            </a:r>
            <a:r>
              <a:rPr lang="ru-RU" sz="1600" b="1" dirty="0" smtClean="0">
                <a:latin typeface="Times New Roman" panose="02020603050405020304" pitchFamily="18" charset="0"/>
                <a:cs typeface="Times New Roman" panose="02020603050405020304" pitchFamily="18" charset="0"/>
              </a:rPr>
              <a:t>трубопроводам </a:t>
            </a:r>
            <a:r>
              <a:rPr lang="ru-RU" sz="1600" dirty="0" smtClean="0">
                <a:latin typeface="Times New Roman" panose="02020603050405020304" pitchFamily="18" charset="0"/>
                <a:cs typeface="Times New Roman" panose="02020603050405020304" pitchFamily="18" charset="0"/>
              </a:rPr>
              <a:t>утверждены Постановлением </a:t>
            </a:r>
            <a:r>
              <a:rPr lang="ru-RU" sz="1600" dirty="0">
                <a:latin typeface="Times New Roman" panose="02020603050405020304" pitchFamily="18" charset="0"/>
                <a:cs typeface="Times New Roman" panose="02020603050405020304" pitchFamily="18" charset="0"/>
              </a:rPr>
              <a:t>Правительства РФ от 29.12.2007 N </a:t>
            </a:r>
            <a:r>
              <a:rPr lang="ru-RU" sz="1600" dirty="0" smtClean="0">
                <a:latin typeface="Times New Roman" panose="02020603050405020304" pitchFamily="18" charset="0"/>
                <a:cs typeface="Times New Roman" panose="02020603050405020304" pitchFamily="18" charset="0"/>
              </a:rPr>
              <a:t>980 (</a:t>
            </a:r>
            <a:r>
              <a:rPr lang="ru-RU" sz="1600" dirty="0">
                <a:latin typeface="Times New Roman" panose="02020603050405020304" pitchFamily="18" charset="0"/>
                <a:cs typeface="Times New Roman" panose="02020603050405020304" pitchFamily="18" charset="0"/>
              </a:rPr>
              <a:t>ред. от 24.11.2020) </a:t>
            </a:r>
            <a:r>
              <a:rPr lang="ru-RU" sz="1600" dirty="0" smtClean="0">
                <a:latin typeface="Times New Roman" panose="02020603050405020304" pitchFamily="18" charset="0"/>
                <a:cs typeface="Times New Roman" panose="02020603050405020304" pitchFamily="18" charset="0"/>
              </a:rPr>
              <a:t>«О </a:t>
            </a:r>
            <a:r>
              <a:rPr lang="ru-RU" sz="1600" dirty="0">
                <a:latin typeface="Times New Roman" panose="02020603050405020304" pitchFamily="18" charset="0"/>
                <a:cs typeface="Times New Roman" panose="02020603050405020304" pitchFamily="18" charset="0"/>
              </a:rPr>
              <a:t>государственном регулировании тарифов на услуги субъектов естественных монополий по транспортировке нефти и </a:t>
            </a:r>
            <a:r>
              <a:rPr lang="ru-RU" sz="1600" dirty="0" smtClean="0">
                <a:latin typeface="Times New Roman" panose="02020603050405020304" pitchFamily="18" charset="0"/>
                <a:cs typeface="Times New Roman" panose="02020603050405020304" pitchFamily="18" charset="0"/>
              </a:rPr>
              <a:t>нефтепродуктов».</a:t>
            </a: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Правила </a:t>
            </a:r>
            <a:r>
              <a:rPr lang="ru-RU" sz="1600" b="1" dirty="0">
                <a:latin typeface="Times New Roman" panose="02020603050405020304" pitchFamily="18" charset="0"/>
                <a:cs typeface="Times New Roman" panose="02020603050405020304" pitchFamily="18" charset="0"/>
              </a:rPr>
              <a:t>определяют порядок формирования и государственного регулирования тарифов или их предельных уровней </a:t>
            </a:r>
            <a:r>
              <a:rPr lang="ru-RU" sz="1600" dirty="0">
                <a:latin typeface="Times New Roman" panose="02020603050405020304" pitchFamily="18" charset="0"/>
                <a:cs typeface="Times New Roman" panose="02020603050405020304" pitchFamily="18" charset="0"/>
              </a:rPr>
              <a:t>на услуги субъектов естественных монополий по транспортировке нефти и нефтепродуктов по магистральным трубопроводам, по транспортировке нефти по магистральным трубопроводам по маршрутам, включающим в себя транспортировку нефти по магистральным трубопроводам, входящим в трубопроводную систему "Восточная Сибирь - Тихий океан", с учетом использования железнодорожного транспорта и услуг в транспортных терминалах и специального морского нефтяного порта Козьмино для поставки нефти на внешние рынки </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31789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Постановлением Правительства РФ от 29.12.2007 N 980 </a:t>
            </a:r>
            <a:r>
              <a:rPr lang="ru-RU" dirty="0" smtClean="0">
                <a:latin typeface="Times New Roman" panose="02020603050405020304" pitchFamily="18" charset="0"/>
                <a:cs typeface="Times New Roman" panose="02020603050405020304" pitchFamily="18" charset="0"/>
              </a:rPr>
              <a:t>также утвержден перечень </a:t>
            </a:r>
            <a:r>
              <a:rPr lang="ru-RU" dirty="0">
                <a:latin typeface="Times New Roman" panose="02020603050405020304" pitchFamily="18" charset="0"/>
                <a:cs typeface="Times New Roman" panose="02020603050405020304" pitchFamily="18" charset="0"/>
              </a:rPr>
              <a:t>услуг субъектов естественных монополий в сфере транспортировки нефти и нефтепродуктов по магистральным трубопроводам, тарифы на которые регулируются государством</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Рассмотрим этот перечень подробнее.</a:t>
            </a:r>
            <a:r>
              <a:rPr lang="ru-RU" dirty="0"/>
              <a:t/>
            </a:r>
            <a:br>
              <a:rPr lang="ru-RU" dirty="0"/>
            </a:br>
            <a:endParaRPr lang="ru-RU" dirty="0"/>
          </a:p>
          <a:p>
            <a:endParaRPr lang="ru-RU" dirty="0"/>
          </a:p>
        </p:txBody>
      </p:sp>
    </p:spTree>
    <p:extLst>
      <p:ext uri="{BB962C8B-B14F-4D97-AF65-F5344CB8AC3E}">
        <p14:creationId xmlns:p14="http://schemas.microsoft.com/office/powerpoint/2010/main" val="26967744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Услуги по транспортировке нефти по магистральным трубопроводам:</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►перекачка </a:t>
            </a:r>
            <a:r>
              <a:rPr lang="ru-RU" dirty="0">
                <a:latin typeface="Times New Roman" panose="02020603050405020304" pitchFamily="18" charset="0"/>
                <a:cs typeface="Times New Roman" panose="02020603050405020304" pitchFamily="18" charset="0"/>
              </a:rPr>
              <a:t>нефти по магистральным трубопроводам;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выполнение </a:t>
            </a:r>
            <a:r>
              <a:rPr lang="ru-RU" dirty="0">
                <a:latin typeface="Times New Roman" panose="02020603050405020304" pitchFamily="18" charset="0"/>
                <a:cs typeface="Times New Roman" panose="02020603050405020304" pitchFamily="18" charset="0"/>
              </a:rPr>
              <a:t>заказа и диспетчеризация поставок нефти;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перевалка </a:t>
            </a:r>
            <a:r>
              <a:rPr lang="ru-RU" dirty="0">
                <a:latin typeface="Times New Roman" panose="02020603050405020304" pitchFamily="18" charset="0"/>
                <a:cs typeface="Times New Roman" panose="02020603050405020304" pitchFamily="18" charset="0"/>
              </a:rPr>
              <a:t>нефти;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прием</a:t>
            </a:r>
            <a:r>
              <a:rPr lang="ru-RU" dirty="0">
                <a:latin typeface="Times New Roman" panose="02020603050405020304" pitchFamily="18" charset="0"/>
                <a:cs typeface="Times New Roman" panose="02020603050405020304" pitchFamily="18" charset="0"/>
              </a:rPr>
              <a:t>, слив нефти в систему магистральных трубопроводов;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налив</a:t>
            </a:r>
            <a:r>
              <a:rPr lang="ru-RU" dirty="0">
                <a:latin typeface="Times New Roman" panose="02020603050405020304" pitchFamily="18" charset="0"/>
                <a:cs typeface="Times New Roman" panose="02020603050405020304" pitchFamily="18" charset="0"/>
              </a:rPr>
              <a:t>, сдача нефти из системы магистральных трубопроводов. </a:t>
            </a:r>
          </a:p>
          <a:p>
            <a:endParaRPr lang="ru-RU" dirty="0"/>
          </a:p>
        </p:txBody>
      </p:sp>
    </p:spTree>
    <p:extLst>
      <p:ext uri="{BB962C8B-B14F-4D97-AF65-F5344CB8AC3E}">
        <p14:creationId xmlns:p14="http://schemas.microsoft.com/office/powerpoint/2010/main" val="18965611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Услуги по транспортировке нефтепродуктов по магистральным трубопроводам:</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►перекачка нефтепродуктов по магистральным трубопроводам, включая отводы, ответвления и подключения;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выполнение </a:t>
            </a:r>
            <a:r>
              <a:rPr lang="ru-RU" dirty="0">
                <a:latin typeface="Times New Roman" panose="02020603050405020304" pitchFamily="18" charset="0"/>
                <a:cs typeface="Times New Roman" panose="02020603050405020304" pitchFamily="18" charset="0"/>
              </a:rPr>
              <a:t>заказа и диспетчеризация поставок нефтепродуктов;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перевалка </a:t>
            </a:r>
            <a:r>
              <a:rPr lang="ru-RU" dirty="0">
                <a:latin typeface="Times New Roman" panose="02020603050405020304" pitchFamily="18" charset="0"/>
                <a:cs typeface="Times New Roman" panose="02020603050405020304" pitchFamily="18" charset="0"/>
              </a:rPr>
              <a:t>нефтепродуктов;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сдача </a:t>
            </a:r>
            <a:r>
              <a:rPr lang="ru-RU" dirty="0">
                <a:latin typeface="Times New Roman" panose="02020603050405020304" pitchFamily="18" charset="0"/>
                <a:cs typeface="Times New Roman" panose="02020603050405020304" pitchFamily="18" charset="0"/>
              </a:rPr>
              <a:t>нефтепродуктов в систему магистральных трубопроводов; </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налив </a:t>
            </a:r>
            <a:r>
              <a:rPr lang="ru-RU" dirty="0">
                <a:latin typeface="Times New Roman" panose="02020603050405020304" pitchFamily="18" charset="0"/>
                <a:cs typeface="Times New Roman" panose="02020603050405020304" pitchFamily="18" charset="0"/>
              </a:rPr>
              <a:t>нефтепродуктов из системы магистральных трубопроводов. </a:t>
            </a:r>
          </a:p>
          <a:p>
            <a:endParaRPr lang="ru-RU" dirty="0"/>
          </a:p>
        </p:txBody>
      </p:sp>
    </p:spTree>
    <p:extLst>
      <p:ext uri="{BB962C8B-B14F-4D97-AF65-F5344CB8AC3E}">
        <p14:creationId xmlns:p14="http://schemas.microsoft.com/office/powerpoint/2010/main" val="7124515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Договорное регулирование отношений в нефтяной отрасли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Типовые </a:t>
            </a:r>
            <a:r>
              <a:rPr lang="ru-RU" dirty="0">
                <a:latin typeface="Times New Roman" panose="02020603050405020304" pitchFamily="18" charset="0"/>
                <a:cs typeface="Times New Roman" panose="02020603050405020304" pitchFamily="18" charset="0"/>
              </a:rPr>
              <a:t>формы </a:t>
            </a:r>
            <a:r>
              <a:rPr lang="ru-RU" dirty="0" smtClean="0">
                <a:latin typeface="Times New Roman" panose="02020603050405020304" pitchFamily="18" charset="0"/>
                <a:cs typeface="Times New Roman" panose="02020603050405020304" pitchFamily="18" charset="0"/>
              </a:rPr>
              <a:t>договоров ПАО «</a:t>
            </a:r>
            <a:r>
              <a:rPr lang="ru-RU" dirty="0" err="1" smtClean="0">
                <a:latin typeface="Times New Roman" panose="02020603050405020304" pitchFamily="18" charset="0"/>
                <a:cs typeface="Times New Roman" panose="02020603050405020304" pitchFamily="18" charset="0"/>
              </a:rPr>
              <a:t>Транснефть</a:t>
            </a:r>
            <a:r>
              <a:rPr lang="ru-RU" dirty="0" smtClean="0">
                <a:latin typeface="Times New Roman" panose="02020603050405020304" pitchFamily="18" charset="0"/>
                <a:cs typeface="Times New Roman" panose="02020603050405020304" pitchFamily="18" charset="0"/>
              </a:rPr>
              <a:t>» размещены на сайте:</a:t>
            </a:r>
          </a:p>
          <a:p>
            <a:pPr algn="just"/>
            <a:r>
              <a:rPr lang="en-US" dirty="0">
                <a:latin typeface="Times New Roman" panose="02020603050405020304" pitchFamily="18" charset="0"/>
                <a:cs typeface="Times New Roman" panose="02020603050405020304" pitchFamily="18" charset="0"/>
                <a:hlinkClick r:id="rId2"/>
              </a:rPr>
              <a:t>https://xn--80akxamidgr5f.xn--p1ai/customers/uslugi-po-transportirovke/tipovye-formy-dogovorov/dogovornaya-rabota-2025/</a:t>
            </a:r>
            <a:r>
              <a:rPr lang="ru-RU" dirty="0">
                <a:latin typeface="Times New Roman" panose="02020603050405020304" pitchFamily="18" charset="0"/>
                <a:cs typeface="Times New Roman" panose="02020603050405020304" pitchFamily="18" charset="0"/>
                <a:hlinkClick r:id="rId2"/>
              </a:rPr>
              <a:t/>
            </a:r>
            <a:br>
              <a:rPr lang="ru-RU" dirty="0">
                <a:latin typeface="Times New Roman" panose="02020603050405020304" pitchFamily="18" charset="0"/>
                <a:cs typeface="Times New Roman" panose="02020603050405020304" pitchFamily="18" charset="0"/>
                <a:hlinkClick r:id="rId2"/>
              </a:rPr>
            </a:br>
            <a:r>
              <a:rPr lang="ru-RU" dirty="0" smtClean="0">
                <a:latin typeface="Times New Roman" panose="02020603050405020304" pitchFamily="18" charset="0"/>
                <a:cs typeface="Times New Roman" panose="02020603050405020304" pitchFamily="18" charset="0"/>
              </a:rPr>
              <a:t>►ДOГOBOP </a:t>
            </a:r>
            <a:r>
              <a:rPr lang="ru-RU" b="1" dirty="0" smtClean="0">
                <a:latin typeface="Times New Roman" panose="02020603050405020304" pitchFamily="18" charset="0"/>
                <a:cs typeface="Times New Roman" panose="02020603050405020304" pitchFamily="18" charset="0"/>
              </a:rPr>
              <a:t>об </a:t>
            </a:r>
            <a:r>
              <a:rPr lang="ru-RU" b="1" dirty="0">
                <a:latin typeface="Times New Roman" panose="02020603050405020304" pitchFamily="18" charset="0"/>
                <a:cs typeface="Times New Roman" panose="02020603050405020304" pitchFamily="18" charset="0"/>
              </a:rPr>
              <a:t>оказании услуг по транспортировке нефти </a:t>
            </a:r>
            <a:r>
              <a:rPr lang="ru-RU" dirty="0">
                <a:latin typeface="Times New Roman" panose="02020603050405020304" pitchFamily="18" charset="0"/>
                <a:cs typeface="Times New Roman" panose="02020603050405020304" pitchFamily="18" charset="0"/>
              </a:rPr>
              <a:t>на 2025 </a:t>
            </a:r>
            <a:r>
              <a:rPr lang="ru-RU" dirty="0" smtClean="0">
                <a:latin typeface="Times New Roman" panose="02020603050405020304" pitchFamily="18" charset="0"/>
                <a:cs typeface="Times New Roman" panose="02020603050405020304" pitchFamily="18" charset="0"/>
              </a:rPr>
              <a:t>год между </a:t>
            </a:r>
            <a:r>
              <a:rPr lang="ru-RU" dirty="0">
                <a:latin typeface="Times New Roman" panose="02020603050405020304" pitchFamily="18" charset="0"/>
                <a:cs typeface="Times New Roman" panose="02020603050405020304" pitchFamily="18" charset="0"/>
              </a:rPr>
              <a:t>ПАО «</a:t>
            </a:r>
            <a:r>
              <a:rPr lang="ru-RU" dirty="0" err="1">
                <a:latin typeface="Times New Roman" panose="02020603050405020304" pitchFamily="18" charset="0"/>
                <a:cs typeface="Times New Roman" panose="02020603050405020304" pitchFamily="18" charset="0"/>
              </a:rPr>
              <a:t>Транснефть</a:t>
            </a:r>
            <a:r>
              <a:rPr lang="ru-RU" dirty="0">
                <a:latin typeface="Times New Roman" panose="02020603050405020304" pitchFamily="18" charset="0"/>
                <a:cs typeface="Times New Roman" panose="02020603050405020304" pitchFamily="18" charset="0"/>
              </a:rPr>
              <a:t>» и (наименование Грузоотправителя</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►ДОГОВОР </a:t>
            </a:r>
            <a:r>
              <a:rPr lang="ru-RU" b="1" dirty="0" smtClean="0">
                <a:latin typeface="Times New Roman" panose="02020603050405020304" pitchFamily="18" charset="0"/>
                <a:cs typeface="Times New Roman" panose="02020603050405020304" pitchFamily="18" charset="0"/>
              </a:rPr>
              <a:t>об </a:t>
            </a:r>
            <a:r>
              <a:rPr lang="ru-RU" b="1" dirty="0">
                <a:latin typeface="Times New Roman" panose="02020603050405020304" pitchFamily="18" charset="0"/>
                <a:cs typeface="Times New Roman" panose="02020603050405020304" pitchFamily="18" charset="0"/>
              </a:rPr>
              <a:t>оказании услуг по транспортировке нефтепродуктов </a:t>
            </a:r>
            <a:r>
              <a:rPr lang="ru-RU" dirty="0">
                <a:latin typeface="Times New Roman" panose="02020603050405020304" pitchFamily="18" charset="0"/>
                <a:cs typeface="Times New Roman" panose="02020603050405020304" pitchFamily="18" charset="0"/>
              </a:rPr>
              <a:t>на 2025 </a:t>
            </a:r>
            <a:r>
              <a:rPr lang="ru-RU" dirty="0" smtClean="0">
                <a:latin typeface="Times New Roman" panose="02020603050405020304" pitchFamily="18" charset="0"/>
                <a:cs typeface="Times New Roman" panose="02020603050405020304" pitchFamily="18" charset="0"/>
              </a:rPr>
              <a:t>год между </a:t>
            </a:r>
            <a:r>
              <a:rPr lang="ru-RU" dirty="0">
                <a:latin typeface="Times New Roman" panose="02020603050405020304" pitchFamily="18" charset="0"/>
                <a:cs typeface="Times New Roman" panose="02020603050405020304" pitchFamily="18" charset="0"/>
              </a:rPr>
              <a:t>ПАО "</a:t>
            </a:r>
            <a:r>
              <a:rPr lang="ru-RU" dirty="0" err="1">
                <a:latin typeface="Times New Roman" panose="02020603050405020304" pitchFamily="18" charset="0"/>
                <a:cs typeface="Times New Roman" panose="02020603050405020304" pitchFamily="18" charset="0"/>
              </a:rPr>
              <a:t>Транснефть</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и грузоотправителем;</a:t>
            </a:r>
          </a:p>
          <a:p>
            <a:pPr algn="just"/>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ДОГОВОР </a:t>
            </a:r>
            <a:r>
              <a:rPr lang="ru-RU" b="1" dirty="0" smtClean="0">
                <a:latin typeface="Times New Roman" panose="02020603050405020304" pitchFamily="18" charset="0"/>
                <a:cs typeface="Times New Roman" panose="02020603050405020304" pitchFamily="18" charset="0"/>
              </a:rPr>
              <a:t>об </a:t>
            </a:r>
            <a:r>
              <a:rPr lang="ru-RU" b="1" dirty="0">
                <a:latin typeface="Times New Roman" panose="02020603050405020304" pitchFamily="18" charset="0"/>
                <a:cs typeface="Times New Roman" panose="02020603050405020304" pitchFamily="18" charset="0"/>
              </a:rPr>
              <a:t>оказании услуг по транспортировке нефтепродуктов</a:t>
            </a:r>
            <a:r>
              <a:rPr lang="ru-RU" dirty="0" smtClean="0">
                <a:latin typeface="Times New Roman" panose="02020603050405020304" pitchFamily="18" charset="0"/>
                <a:cs typeface="Times New Roman" panose="02020603050405020304" pitchFamily="18" charset="0"/>
              </a:rPr>
              <a:t>, приобретенных </a:t>
            </a:r>
            <a:r>
              <a:rPr lang="ru-RU" dirty="0">
                <a:latin typeface="Times New Roman" panose="02020603050405020304" pitchFamily="18" charset="0"/>
                <a:cs typeface="Times New Roman" panose="02020603050405020304" pitchFamily="18" charset="0"/>
              </a:rPr>
              <a:t>на товарных биржах Российской Федерации, на 2025 </a:t>
            </a:r>
            <a:r>
              <a:rPr lang="ru-RU" dirty="0" smtClean="0">
                <a:latin typeface="Times New Roman" panose="02020603050405020304" pitchFamily="18" charset="0"/>
                <a:cs typeface="Times New Roman" panose="02020603050405020304" pitchFamily="18" charset="0"/>
              </a:rPr>
              <a:t>год между </a:t>
            </a:r>
            <a:r>
              <a:rPr lang="ru-RU" dirty="0">
                <a:latin typeface="Times New Roman" panose="02020603050405020304" pitchFamily="18" charset="0"/>
                <a:cs typeface="Times New Roman" panose="02020603050405020304" pitchFamily="18" charset="0"/>
              </a:rPr>
              <a:t>ПАО "</a:t>
            </a:r>
            <a:r>
              <a:rPr lang="ru-RU" dirty="0" err="1">
                <a:latin typeface="Times New Roman" panose="02020603050405020304" pitchFamily="18" charset="0"/>
                <a:cs typeface="Times New Roman" panose="02020603050405020304" pitchFamily="18" charset="0"/>
              </a:rPr>
              <a:t>Транснефть</a:t>
            </a:r>
            <a:r>
              <a:rPr lang="ru-RU" dirty="0">
                <a:latin typeface="Times New Roman" panose="02020603050405020304" pitchFamily="18" charset="0"/>
                <a:cs typeface="Times New Roman" panose="02020603050405020304" pitchFamily="18" charset="0"/>
              </a:rPr>
              <a:t>" и </a:t>
            </a:r>
            <a:r>
              <a:rPr lang="ru-RU" dirty="0" smtClean="0">
                <a:latin typeface="Times New Roman" panose="02020603050405020304" pitchFamily="18" charset="0"/>
                <a:cs typeface="Times New Roman" panose="02020603050405020304" pitchFamily="18" charset="0"/>
              </a:rPr>
              <a:t>грузоотправителем.</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5351125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Направления </a:t>
            </a:r>
            <a:r>
              <a:rPr lang="ru-RU" sz="2400" b="1" dirty="0">
                <a:latin typeface="Times New Roman" panose="02020603050405020304" pitchFamily="18" charset="0"/>
                <a:cs typeface="Times New Roman" panose="02020603050405020304" pitchFamily="18" charset="0"/>
              </a:rPr>
              <a:t>государственного регулирования и контроля в </a:t>
            </a:r>
            <a:r>
              <a:rPr lang="ru-RU" sz="2400" b="1" dirty="0" smtClean="0">
                <a:latin typeface="Times New Roman" panose="02020603050405020304" pitchFamily="18" charset="0"/>
                <a:cs typeface="Times New Roman" panose="02020603050405020304" pitchFamily="18" charset="0"/>
              </a:rPr>
              <a:t>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ru-RU" sz="3400" dirty="0" smtClean="0">
                <a:latin typeface="Times New Roman" panose="02020603050405020304" pitchFamily="18" charset="0"/>
                <a:cs typeface="Times New Roman" panose="02020603050405020304" pitchFamily="18" charset="0"/>
              </a:rPr>
              <a:t>Среди направлений государственного регулирования и контроля следует отметить в том числе следующие:</a:t>
            </a:r>
          </a:p>
          <a:p>
            <a:r>
              <a:rPr lang="ru-RU" sz="3400" dirty="0" smtClean="0">
                <a:latin typeface="Times New Roman" panose="02020603050405020304" pitchFamily="18" charset="0"/>
                <a:cs typeface="Times New Roman" panose="02020603050405020304" pitchFamily="18" charset="0"/>
              </a:rPr>
              <a:t>►государственное регулирование недропользования;</a:t>
            </a:r>
          </a:p>
          <a:p>
            <a:r>
              <a:rPr lang="ru-RU" sz="3400" dirty="0" smtClean="0">
                <a:latin typeface="Times New Roman" panose="02020603050405020304" pitchFamily="18" charset="0"/>
                <a:cs typeface="Times New Roman" panose="02020603050405020304" pitchFamily="18" charset="0"/>
              </a:rPr>
              <a:t>►налоговое регулирование;</a:t>
            </a:r>
          </a:p>
          <a:p>
            <a:r>
              <a:rPr lang="ru-RU" sz="3400" dirty="0" smtClean="0">
                <a:latin typeface="Times New Roman" panose="02020603050405020304" pitchFamily="18" charset="0"/>
                <a:cs typeface="Times New Roman" panose="02020603050405020304" pitchFamily="18" charset="0"/>
              </a:rPr>
              <a:t>►государственное регулирование тарифов на услуги по транспортировке нефти  и нефтепродуктов по </a:t>
            </a:r>
            <a:r>
              <a:rPr lang="ru-RU" sz="3400" dirty="0" err="1">
                <a:latin typeface="Times New Roman" panose="02020603050405020304" pitchFamily="18" charset="0"/>
                <a:cs typeface="Times New Roman" panose="02020603050405020304" pitchFamily="18" charset="0"/>
              </a:rPr>
              <a:t>по</a:t>
            </a:r>
            <a:r>
              <a:rPr lang="ru-RU" sz="3400" dirty="0">
                <a:latin typeface="Times New Roman" panose="02020603050405020304" pitchFamily="18" charset="0"/>
                <a:cs typeface="Times New Roman" panose="02020603050405020304" pitchFamily="18" charset="0"/>
              </a:rPr>
              <a:t> магистральным </a:t>
            </a:r>
            <a:r>
              <a:rPr lang="ru-RU" sz="3400" dirty="0" smtClean="0">
                <a:latin typeface="Times New Roman" panose="02020603050405020304" pitchFamily="18" charset="0"/>
                <a:cs typeface="Times New Roman" panose="02020603050405020304" pitchFamily="18" charset="0"/>
              </a:rPr>
              <a:t>трубопроводам;</a:t>
            </a:r>
          </a:p>
          <a:p>
            <a:r>
              <a:rPr lang="ru-RU" sz="3400" dirty="0">
                <a:latin typeface="Times New Roman" panose="02020603050405020304" pitchFamily="18" charset="0"/>
                <a:cs typeface="Times New Roman" panose="02020603050405020304" pitchFamily="18" charset="0"/>
              </a:rPr>
              <a:t>► </a:t>
            </a:r>
            <a:r>
              <a:rPr lang="ru-RU" sz="3400" dirty="0" smtClean="0">
                <a:latin typeface="Times New Roman" panose="02020603050405020304" pitchFamily="18" charset="0"/>
                <a:cs typeface="Times New Roman" panose="02020603050405020304" pitchFamily="18" charset="0"/>
              </a:rPr>
              <a:t>государственное регулирование в области обеспечения промышленной безопасности;</a:t>
            </a:r>
          </a:p>
          <a:p>
            <a:r>
              <a:rPr lang="ru-RU" sz="3400" dirty="0">
                <a:latin typeface="Times New Roman" panose="02020603050405020304" pitchFamily="18" charset="0"/>
                <a:cs typeface="Times New Roman" panose="02020603050405020304" pitchFamily="18" charset="0"/>
              </a:rPr>
              <a:t>► г</a:t>
            </a:r>
            <a:r>
              <a:rPr lang="ru-RU" sz="3400" dirty="0" smtClean="0">
                <a:latin typeface="Times New Roman" panose="02020603050405020304" pitchFamily="18" charset="0"/>
                <a:cs typeface="Times New Roman" panose="02020603050405020304" pitchFamily="18" charset="0"/>
              </a:rPr>
              <a:t>осударственное регулирование в области обеспечения антитеррористической защищенности объектов ТЭК</a:t>
            </a:r>
          </a:p>
          <a:p>
            <a:r>
              <a:rPr lang="ru-RU" sz="3400" dirty="0">
                <a:latin typeface="Times New Roman" panose="02020603050405020304" pitchFamily="18" charset="0"/>
                <a:cs typeface="Times New Roman" panose="02020603050405020304" pitchFamily="18" charset="0"/>
              </a:rPr>
              <a:t>и</a:t>
            </a:r>
            <a:r>
              <a:rPr lang="ru-RU" sz="3400" dirty="0" smtClean="0">
                <a:latin typeface="Times New Roman" panose="02020603050405020304" pitchFamily="18" charset="0"/>
                <a:cs typeface="Times New Roman" panose="02020603050405020304" pitchFamily="18" charset="0"/>
              </a:rPr>
              <a:t> др.</a:t>
            </a:r>
            <a:r>
              <a:rPr lang="ru-RU" sz="3400" dirty="0">
                <a:latin typeface="Times New Roman" panose="02020603050405020304" pitchFamily="18" charset="0"/>
                <a:cs typeface="Times New Roman" panose="02020603050405020304" pitchFamily="18" charset="0"/>
              </a:rPr>
              <a:t/>
            </a:r>
            <a:br>
              <a:rPr lang="ru-RU" sz="3400" dirty="0">
                <a:latin typeface="Times New Roman" panose="02020603050405020304" pitchFamily="18" charset="0"/>
                <a:cs typeface="Times New Roman" panose="02020603050405020304" pitchFamily="18" charset="0"/>
              </a:rPr>
            </a:br>
            <a:endParaRPr lang="ru-RU" sz="3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203178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lgn="just"/>
            <a:r>
              <a:rPr lang="ru-RU" sz="2600" dirty="0" smtClean="0">
                <a:latin typeface="Times New Roman" panose="02020603050405020304" pitchFamily="18" charset="0"/>
                <a:cs typeface="Times New Roman" panose="02020603050405020304" pitchFamily="18" charset="0"/>
              </a:rPr>
              <a:t>В соответствии со статьей 35 </a:t>
            </a:r>
            <a:r>
              <a:rPr lang="ru-RU" sz="2600" dirty="0">
                <a:latin typeface="Times New Roman" panose="02020603050405020304" pitchFamily="18" charset="0"/>
                <a:cs typeface="Times New Roman" panose="02020603050405020304" pitchFamily="18" charset="0"/>
              </a:rPr>
              <a:t>Закон РФ от 21.02.1992 N </a:t>
            </a:r>
            <a:r>
              <a:rPr lang="ru-RU" sz="2600" dirty="0" smtClean="0">
                <a:latin typeface="Times New Roman" panose="02020603050405020304" pitchFamily="18" charset="0"/>
                <a:cs typeface="Times New Roman" panose="02020603050405020304" pitchFamily="18" charset="0"/>
              </a:rPr>
              <a:t>2395-1 (</a:t>
            </a:r>
            <a:r>
              <a:rPr lang="ru-RU" sz="2600" dirty="0">
                <a:latin typeface="Times New Roman" panose="02020603050405020304" pitchFamily="18" charset="0"/>
                <a:cs typeface="Times New Roman" panose="02020603050405020304" pitchFamily="18" charset="0"/>
              </a:rPr>
              <a:t>ред. от 07.06.2025) </a:t>
            </a:r>
            <a:r>
              <a:rPr lang="ru-RU" sz="2600" dirty="0" smtClean="0">
                <a:latin typeface="Times New Roman" panose="02020603050405020304" pitchFamily="18" charset="0"/>
                <a:cs typeface="Times New Roman" panose="02020603050405020304" pitchFamily="18" charset="0"/>
              </a:rPr>
              <a:t>«О недрах» государственное </a:t>
            </a:r>
            <a:r>
              <a:rPr lang="ru-RU" sz="2600" dirty="0">
                <a:latin typeface="Times New Roman" panose="02020603050405020304" pitchFamily="18" charset="0"/>
                <a:cs typeface="Times New Roman" panose="02020603050405020304" pitchFamily="18" charset="0"/>
              </a:rPr>
              <a:t>регулирование отношений недропользования осуществляется посредством управления, лицензирования, учета и государственного контроля (надзора</a:t>
            </a:r>
            <a:r>
              <a:rPr lang="ru-RU" sz="2600" dirty="0" smtClean="0">
                <a:latin typeface="Times New Roman" panose="02020603050405020304" pitchFamily="18" charset="0"/>
                <a:cs typeface="Times New Roman" panose="02020603050405020304" pitchFamily="18" charset="0"/>
              </a:rPr>
              <a:t>).</a:t>
            </a:r>
          </a:p>
          <a:p>
            <a:pPr algn="just"/>
            <a:r>
              <a:rPr lang="ru-RU" sz="2600" dirty="0">
                <a:latin typeface="Times New Roman" panose="02020603050405020304" pitchFamily="18" charset="0"/>
                <a:cs typeface="Times New Roman" panose="02020603050405020304" pitchFamily="18" charset="0"/>
              </a:rPr>
              <a:t>В задачи государственного регулирования входят:</a:t>
            </a:r>
            <a:br>
              <a:rPr lang="ru-RU" sz="2600" dirty="0">
                <a:latin typeface="Times New Roman" panose="02020603050405020304" pitchFamily="18" charset="0"/>
                <a:cs typeface="Times New Roman" panose="02020603050405020304" pitchFamily="18" charset="0"/>
              </a:rPr>
            </a:br>
            <a:endParaRPr lang="ru-RU" sz="2600" dirty="0">
              <a:latin typeface="Times New Roman" panose="02020603050405020304" pitchFamily="18" charset="0"/>
              <a:cs typeface="Times New Roman" panose="02020603050405020304" pitchFamily="18" charset="0"/>
            </a:endParaRPr>
          </a:p>
          <a:p>
            <a:pPr algn="just"/>
            <a:r>
              <a:rPr lang="ru-RU" sz="2600" dirty="0" smtClean="0">
                <a:latin typeface="Times New Roman"/>
                <a:cs typeface="Times New Roman"/>
              </a:rPr>
              <a:t>►</a:t>
            </a:r>
            <a:r>
              <a:rPr lang="ru-RU" sz="2600" dirty="0" smtClean="0">
                <a:latin typeface="Times New Roman" panose="02020603050405020304" pitchFamily="18" charset="0"/>
                <a:cs typeface="Times New Roman" panose="02020603050405020304" pitchFamily="18" charset="0"/>
              </a:rPr>
              <a:t>определение </a:t>
            </a:r>
            <a:r>
              <a:rPr lang="ru-RU" sz="2600" dirty="0">
                <a:latin typeface="Times New Roman" panose="02020603050405020304" pitchFamily="18" charset="0"/>
                <a:cs typeface="Times New Roman" panose="02020603050405020304" pitchFamily="18" charset="0"/>
              </a:rPr>
              <a:t>объемов добычи основных видов полезных ископаемых на текущий период и на перспективу по Российской Федерации в целом и по регионам; </a:t>
            </a:r>
          </a:p>
          <a:p>
            <a:pPr algn="just"/>
            <a:r>
              <a:rPr lang="ru-RU" sz="2600" dirty="0">
                <a:latin typeface="Times New Roman"/>
                <a:cs typeface="Times New Roman"/>
              </a:rPr>
              <a:t>► </a:t>
            </a:r>
            <a:r>
              <a:rPr lang="ru-RU" sz="2600" dirty="0" smtClean="0">
                <a:latin typeface="Times New Roman" panose="02020603050405020304" pitchFamily="18" charset="0"/>
                <a:cs typeface="Times New Roman" panose="02020603050405020304" pitchFamily="18" charset="0"/>
              </a:rPr>
              <a:t>обеспечение </a:t>
            </a:r>
            <a:r>
              <a:rPr lang="ru-RU" sz="2600" dirty="0">
                <a:latin typeface="Times New Roman" panose="02020603050405020304" pitchFamily="18" charset="0"/>
                <a:cs typeface="Times New Roman" panose="02020603050405020304" pitchFamily="18" charset="0"/>
              </a:rPr>
              <a:t>развития минерально-сырьевой базы и подготовки резерва участков недр, используемых для строительства подземных сооружений, не связанных с добычей полезных ископаемых; </a:t>
            </a:r>
          </a:p>
          <a:p>
            <a:pPr algn="just"/>
            <a:r>
              <a:rPr lang="ru-RU" sz="2600" dirty="0">
                <a:latin typeface="Times New Roman"/>
                <a:cs typeface="Times New Roman"/>
              </a:rPr>
              <a:t>► </a:t>
            </a:r>
            <a:r>
              <a:rPr lang="ru-RU" sz="2600" dirty="0" smtClean="0">
                <a:latin typeface="Times New Roman" panose="02020603050405020304" pitchFamily="18" charset="0"/>
                <a:cs typeface="Times New Roman" panose="02020603050405020304" pitchFamily="18" charset="0"/>
              </a:rPr>
              <a:t>обеспечение </a:t>
            </a:r>
            <a:r>
              <a:rPr lang="ru-RU" sz="2600" dirty="0">
                <a:latin typeface="Times New Roman" panose="02020603050405020304" pitchFamily="18" charset="0"/>
                <a:cs typeface="Times New Roman" panose="02020603050405020304" pitchFamily="18" charset="0"/>
              </a:rPr>
              <a:t>геологического изучения территории Российской Федерации, ее континентального шельфа, Антарктики и дна Мирового океана; </a:t>
            </a:r>
          </a:p>
          <a:p>
            <a:pPr algn="just"/>
            <a:r>
              <a:rPr lang="ru-RU" sz="2600" dirty="0">
                <a:latin typeface="Times New Roman"/>
                <a:cs typeface="Times New Roman"/>
              </a:rPr>
              <a:t>► </a:t>
            </a:r>
            <a:r>
              <a:rPr lang="ru-RU" sz="2600" dirty="0" smtClean="0">
                <a:latin typeface="Times New Roman" panose="02020603050405020304" pitchFamily="18" charset="0"/>
                <a:cs typeface="Times New Roman" panose="02020603050405020304" pitchFamily="18" charset="0"/>
              </a:rPr>
              <a:t>введение </a:t>
            </a:r>
            <a:r>
              <a:rPr lang="ru-RU" sz="2600" dirty="0">
                <a:latin typeface="Times New Roman" panose="02020603050405020304" pitchFamily="18" charset="0"/>
                <a:cs typeface="Times New Roman" panose="02020603050405020304" pitchFamily="18" charset="0"/>
              </a:rPr>
              <a:t>платежей, связанных с пользованием недрами, а также регулируемых цен на отдельные виды минерального </a:t>
            </a:r>
            <a:r>
              <a:rPr lang="ru-RU" sz="2600" dirty="0" smtClean="0">
                <a:latin typeface="Times New Roman" panose="02020603050405020304" pitchFamily="18" charset="0"/>
                <a:cs typeface="Times New Roman" panose="02020603050405020304" pitchFamily="18" charset="0"/>
              </a:rPr>
              <a:t>сырья. </a:t>
            </a:r>
            <a:endParaRPr lang="ru-RU" sz="2600" dirty="0">
              <a:latin typeface="Times New Roman" panose="02020603050405020304" pitchFamily="18" charset="0"/>
              <a:cs typeface="Times New Roman" panose="02020603050405020304" pitchFamily="18" charset="0"/>
            </a:endParaRPr>
          </a:p>
          <a:p>
            <a:pPr algn="just"/>
            <a:r>
              <a:rPr lang="ru-RU" sz="2600" dirty="0">
                <a:latin typeface="Times New Roman" panose="02020603050405020304" pitchFamily="18" charset="0"/>
                <a:cs typeface="Times New Roman" panose="02020603050405020304" pitchFamily="18" charset="0"/>
              </a:rPr>
              <a:t/>
            </a:r>
            <a:br>
              <a:rPr lang="ru-RU" sz="2600" dirty="0">
                <a:latin typeface="Times New Roman" panose="02020603050405020304" pitchFamily="18" charset="0"/>
                <a:cs typeface="Times New Roman" panose="02020603050405020304" pitchFamily="18" charset="0"/>
              </a:rPr>
            </a:br>
            <a:endParaRPr lang="ru-RU" sz="2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27164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Систематизированный перечень нормативных правовых актов, регулирующих отношения в сфере недропользования размещен на сайте Федерального агентства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по </a:t>
            </a:r>
            <a:r>
              <a:rPr lang="ru-RU" dirty="0" smtClean="0">
                <a:latin typeface="Times New Roman" panose="02020603050405020304" pitchFamily="18" charset="0"/>
                <a:cs typeface="Times New Roman" panose="02020603050405020304" pitchFamily="18" charset="0"/>
              </a:rPr>
              <a:t>недропользованию (</a:t>
            </a:r>
            <a:r>
              <a:rPr lang="ru-RU" dirty="0" err="1" smtClean="0">
                <a:latin typeface="Times New Roman" panose="02020603050405020304" pitchFamily="18" charset="0"/>
                <a:cs typeface="Times New Roman" panose="02020603050405020304" pitchFamily="18" charset="0"/>
              </a:rPr>
              <a:t>Роснедра</a:t>
            </a:r>
            <a:r>
              <a:rPr lang="ru-RU" dirty="0" smtClean="0">
                <a:latin typeface="Times New Roman" panose="02020603050405020304" pitchFamily="18" charset="0"/>
                <a:cs typeface="Times New Roman" panose="02020603050405020304" pitchFamily="18" charset="0"/>
              </a:rPr>
              <a:t>):</a:t>
            </a:r>
          </a:p>
          <a:p>
            <a:r>
              <a:rPr lang="en-US" dirty="0" smtClean="0">
                <a:hlinkClick r:id="rId2"/>
              </a:rPr>
              <a:t>https</a:t>
            </a:r>
            <a:r>
              <a:rPr lang="en-US" dirty="0">
                <a:hlinkClick r:id="rId2"/>
              </a:rPr>
              <a:t>://rosnedra.gov.ru/activity/documents/perechen-normativnykh-pravovykh-aktov-v-sfere-nedropolzovaniya</a:t>
            </a:r>
            <a:r>
              <a:rPr lang="en-US" dirty="0" smtClean="0">
                <a:hlinkClick r:id="rId2"/>
              </a:rPr>
              <a:t>/</a:t>
            </a:r>
            <a:r>
              <a:rPr lang="ru-RU" dirty="0" smtClean="0"/>
              <a:t> </a:t>
            </a:r>
            <a:endParaRPr lang="ru-RU" dirty="0"/>
          </a:p>
        </p:txBody>
      </p:sp>
    </p:spTree>
    <p:extLst>
      <p:ext uri="{BB962C8B-B14F-4D97-AF65-F5344CB8AC3E}">
        <p14:creationId xmlns:p14="http://schemas.microsoft.com/office/powerpoint/2010/main" val="26292902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Данный перечень постоянно актуализируется.</a:t>
            </a:r>
          </a:p>
          <a:p>
            <a:pPr algn="just"/>
            <a:r>
              <a:rPr lang="ru-RU" dirty="0" smtClean="0">
                <a:latin typeface="Times New Roman" panose="02020603050405020304" pitchFamily="18" charset="0"/>
                <a:cs typeface="Times New Roman" panose="02020603050405020304" pitchFamily="18" charset="0"/>
              </a:rPr>
              <a:t>Так, например:</a:t>
            </a:r>
          </a:p>
          <a:p>
            <a:pPr algn="just"/>
            <a:r>
              <a:rPr lang="ru-RU" dirty="0" smtClean="0">
                <a:latin typeface="Times New Roman" panose="02020603050405020304" pitchFamily="18" charset="0"/>
                <a:cs typeface="Times New Roman" panose="02020603050405020304" pitchFamily="18" charset="0"/>
              </a:rPr>
              <a:t>Постановлением  </a:t>
            </a:r>
            <a:r>
              <a:rPr lang="ru-RU" dirty="0">
                <a:latin typeface="Times New Roman" panose="02020603050405020304" pitchFamily="18" charset="0"/>
                <a:cs typeface="Times New Roman" panose="02020603050405020304" pitchFamily="18" charset="0"/>
              </a:rPr>
              <a:t>Правительства </a:t>
            </a:r>
            <a:r>
              <a:rPr lang="ru-RU" dirty="0" smtClean="0">
                <a:latin typeface="Times New Roman" panose="02020603050405020304" pitchFamily="18" charset="0"/>
                <a:cs typeface="Times New Roman" panose="02020603050405020304" pitchFamily="18" charset="0"/>
              </a:rPr>
              <a:t>Российской Федерации </a:t>
            </a:r>
            <a:r>
              <a:rPr lang="ru-RU" dirty="0">
                <a:latin typeface="Times New Roman" panose="02020603050405020304" pitchFamily="18" charset="0"/>
                <a:cs typeface="Times New Roman" panose="02020603050405020304" pitchFamily="18" charset="0"/>
              </a:rPr>
              <a:t>от 30.11.2024 N </a:t>
            </a:r>
            <a:r>
              <a:rPr lang="ru-RU" dirty="0" smtClean="0">
                <a:latin typeface="Times New Roman" panose="02020603050405020304" pitchFamily="18" charset="0"/>
                <a:cs typeface="Times New Roman" panose="02020603050405020304" pitchFamily="18" charset="0"/>
              </a:rPr>
              <a:t>1693  утверждены Правила </a:t>
            </a:r>
            <a:r>
              <a:rPr lang="ru-RU" dirty="0">
                <a:latin typeface="Times New Roman" panose="02020603050405020304" pitchFamily="18" charset="0"/>
                <a:cs typeface="Times New Roman" panose="02020603050405020304" pitchFamily="18" charset="0"/>
              </a:rPr>
              <a:t>установления и изменения границ участков недр, предоставленных в пользование" </a:t>
            </a:r>
          </a:p>
          <a:p>
            <a:pPr algn="just"/>
            <a:r>
              <a:rPr lang="ru-RU" dirty="0" smtClean="0">
                <a:latin typeface="Times New Roman" panose="02020603050405020304" pitchFamily="18" charset="0"/>
                <a:cs typeface="Times New Roman" panose="02020603050405020304" pitchFamily="18" charset="0"/>
              </a:rPr>
              <a:t>С 1.09.2025 года вступает в силу Приказ </a:t>
            </a:r>
            <a:r>
              <a:rPr lang="ru-RU" dirty="0">
                <a:latin typeface="Times New Roman" panose="02020603050405020304" pitchFamily="18" charset="0"/>
                <a:cs typeface="Times New Roman" panose="02020603050405020304" pitchFamily="18" charset="0"/>
              </a:rPr>
              <a:t>Минприроды России N 110, </a:t>
            </a:r>
            <a:r>
              <a:rPr lang="ru-RU" dirty="0" err="1">
                <a:latin typeface="Times New Roman" panose="02020603050405020304" pitchFamily="18" charset="0"/>
                <a:cs typeface="Times New Roman" panose="02020603050405020304" pitchFamily="18" charset="0"/>
              </a:rPr>
              <a:t>Роснедр</a:t>
            </a:r>
            <a:r>
              <a:rPr lang="ru-RU" dirty="0">
                <a:latin typeface="Times New Roman" panose="02020603050405020304" pitchFamily="18" charset="0"/>
                <a:cs typeface="Times New Roman" panose="02020603050405020304" pitchFamily="18" charset="0"/>
              </a:rPr>
              <a:t> N 02 от </a:t>
            </a:r>
            <a:r>
              <a:rPr lang="ru-RU" dirty="0" smtClean="0">
                <a:latin typeface="Times New Roman" panose="02020603050405020304" pitchFamily="18" charset="0"/>
                <a:cs typeface="Times New Roman" panose="02020603050405020304" pitchFamily="18" charset="0"/>
              </a:rPr>
              <a:t>17.03.2025 «Об </a:t>
            </a:r>
            <a:r>
              <a:rPr lang="ru-RU" dirty="0">
                <a:latin typeface="Times New Roman" panose="02020603050405020304" pitchFamily="18" charset="0"/>
                <a:cs typeface="Times New Roman" panose="02020603050405020304" pitchFamily="18" charset="0"/>
              </a:rPr>
              <a:t>утверждении Правил разработки месторождений углеводородного </a:t>
            </a:r>
            <a:r>
              <a:rPr lang="ru-RU" dirty="0" smtClean="0">
                <a:latin typeface="Times New Roman" panose="02020603050405020304" pitchFamily="18" charset="0"/>
                <a:cs typeface="Times New Roman" panose="02020603050405020304" pitchFamily="18" charset="0"/>
              </a:rPr>
              <a:t>сырья» </a:t>
            </a:r>
          </a:p>
          <a:p>
            <a:r>
              <a:rPr lang="ru-RU" dirty="0">
                <a:latin typeface="Times New Roman" panose="02020603050405020304" pitchFamily="18" charset="0"/>
                <a:cs typeface="Times New Roman" panose="02020603050405020304" pitchFamily="18" charset="0"/>
              </a:rPr>
              <a:t>Постановление Правительства РФ от 12.03.2022 N </a:t>
            </a:r>
            <a:r>
              <a:rPr lang="ru-RU" dirty="0" smtClean="0">
                <a:latin typeface="Times New Roman" panose="02020603050405020304" pitchFamily="18" charset="0"/>
                <a:cs typeface="Times New Roman" panose="02020603050405020304" pitchFamily="18" charset="0"/>
              </a:rPr>
              <a:t>353 (</a:t>
            </a:r>
            <a:r>
              <a:rPr lang="ru-RU" dirty="0">
                <a:latin typeface="Times New Roman" panose="02020603050405020304" pitchFamily="18" charset="0"/>
                <a:cs typeface="Times New Roman" panose="02020603050405020304" pitchFamily="18" charset="0"/>
              </a:rPr>
              <a:t>ред. от 12.06.2025) </a:t>
            </a:r>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особенностях разрешительной деятельности в Российской </a:t>
            </a:r>
            <a:r>
              <a:rPr lang="ru-RU" dirty="0" smtClean="0">
                <a:latin typeface="Times New Roman" panose="02020603050405020304" pitchFamily="18" charset="0"/>
                <a:cs typeface="Times New Roman" panose="02020603050405020304" pitchFamily="18" charset="0"/>
              </a:rPr>
              <a:t>Федерации» </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и</a:t>
            </a:r>
            <a:r>
              <a:rPr lang="ru-RU" dirty="0" smtClean="0">
                <a:latin typeface="Times New Roman" panose="02020603050405020304" pitchFamily="18" charset="0"/>
                <a:cs typeface="Times New Roman" panose="02020603050405020304" pitchFamily="18" charset="0"/>
              </a:rPr>
              <a:t> т.д.</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5242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just"/>
            <a:r>
              <a:rPr lang="ru-RU" sz="3000" dirty="0" smtClean="0">
                <a:latin typeface="Times New Roman" panose="02020603050405020304" pitchFamily="18" charset="0"/>
                <a:cs typeface="Times New Roman" panose="02020603050405020304" pitchFamily="18" charset="0"/>
              </a:rPr>
              <a:t>Также на сайте </a:t>
            </a:r>
            <a:r>
              <a:rPr lang="ru-RU" sz="3000" dirty="0" err="1" smtClean="0">
                <a:latin typeface="Times New Roman" panose="02020603050405020304" pitchFamily="18" charset="0"/>
                <a:cs typeface="Times New Roman" panose="02020603050405020304" pitchFamily="18" charset="0"/>
              </a:rPr>
              <a:t>Роснедра</a:t>
            </a:r>
            <a:r>
              <a:rPr lang="ru-RU" sz="3000" dirty="0" smtClean="0">
                <a:latin typeface="Times New Roman" panose="02020603050405020304" pitchFamily="18" charset="0"/>
                <a:cs typeface="Times New Roman" panose="02020603050405020304" pitchFamily="18" charset="0"/>
              </a:rPr>
              <a:t> размещены</a:t>
            </a:r>
          </a:p>
          <a:p>
            <a:pPr algn="just"/>
            <a:r>
              <a:rPr lang="ru-RU" sz="3000" dirty="0" smtClean="0">
                <a:latin typeface="Times New Roman" panose="02020603050405020304" pitchFamily="18" charset="0"/>
                <a:cs typeface="Times New Roman" panose="02020603050405020304" pitchFamily="18" charset="0"/>
              </a:rPr>
              <a:t>Типовые </a:t>
            </a:r>
            <a:r>
              <a:rPr lang="ru-RU" sz="3000" dirty="0">
                <a:latin typeface="Times New Roman" panose="02020603050405020304" pitchFamily="18" charset="0"/>
                <a:cs typeface="Times New Roman" panose="02020603050405020304" pitchFamily="18" charset="0"/>
              </a:rPr>
              <a:t>ответы на наиболее часто задаваемые вопросы органами государственной власти субъектов Российской Федерации по организационному и правовому обеспечению лицензирования недропользования</a:t>
            </a:r>
          </a:p>
          <a:p>
            <a:r>
              <a:rPr lang="en-US" dirty="0">
                <a:hlinkClick r:id="rId2"/>
              </a:rPr>
              <a:t>https://rosnedra.gov.ru/press/news/tipovye_otvety_na_naibolee_chasto_zadavaemye_voprosy_organami_gosudarstvennoy_vlasti_subektov_rossiy_14090/?</a:t>
            </a:r>
            <a:r>
              <a:rPr lang="en-US" dirty="0" smtClean="0">
                <a:hlinkClick r:id="rId2"/>
              </a:rPr>
              <a:t>sphrase_id=40347</a:t>
            </a:r>
            <a:r>
              <a:rPr lang="ru-RU" dirty="0" smtClean="0"/>
              <a:t> </a:t>
            </a:r>
            <a:endParaRPr lang="ru-RU" dirty="0"/>
          </a:p>
        </p:txBody>
      </p:sp>
    </p:spTree>
    <p:extLst>
      <p:ext uri="{BB962C8B-B14F-4D97-AF65-F5344CB8AC3E}">
        <p14:creationId xmlns:p14="http://schemas.microsoft.com/office/powerpoint/2010/main" val="4012976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Тенденции развития рынка нефти</a:t>
            </a:r>
            <a:endParaRPr lang="ru-RU" sz="2800" b="1"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В докладе МЭА «Нефть 2025» </a:t>
            </a:r>
            <a:r>
              <a:rPr lang="ru-RU" dirty="0" smtClean="0">
                <a:latin typeface="Times New Roman" panose="02020603050405020304" pitchFamily="18" charset="0"/>
                <a:cs typeface="Times New Roman" panose="02020603050405020304" pitchFamily="18" charset="0"/>
              </a:rPr>
              <a:t>отмечается, что Альянс </a:t>
            </a:r>
            <a:r>
              <a:rPr lang="ru-RU" dirty="0">
                <a:latin typeface="Times New Roman" panose="02020603050405020304" pitchFamily="18" charset="0"/>
                <a:cs typeface="Times New Roman" panose="02020603050405020304" pitchFamily="18" charset="0"/>
              </a:rPr>
              <a:t>ОПЕК+ начал отменять сокращения добычи, перестраивая траектории поставок нефти. Однако в отчете говорится, что увеличение добычи в США, Канаде, Бразилии, Гайане и Аргентине будет более чем достаточным для покрытия роста мирового спроса в ближайшие годы</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Поскольку нефтехимическая промышленность теперь готова стать основным источником роста спроса на нефть с 2026 года, в отчете говорится, что к 2030 году отрасль будет потреблять один из каждых шести баррелей нефти. Спрос на нефть из горючих ископаемых (за исключением нефтехимического сырья и </a:t>
            </a:r>
            <a:r>
              <a:rPr lang="ru-RU" dirty="0" err="1">
                <a:latin typeface="Times New Roman" panose="02020603050405020304" pitchFamily="18" charset="0"/>
                <a:cs typeface="Times New Roman" panose="02020603050405020304" pitchFamily="18" charset="0"/>
              </a:rPr>
              <a:t>биотоплива</a:t>
            </a:r>
            <a:r>
              <a:rPr lang="ru-RU" dirty="0">
                <a:latin typeface="Times New Roman" panose="02020603050405020304" pitchFamily="18" charset="0"/>
                <a:cs typeface="Times New Roman" panose="02020603050405020304" pitchFamily="18" charset="0"/>
              </a:rPr>
              <a:t>) теперь может достичь пика уже в 2027 году, даже несмотря на то, что </a:t>
            </a:r>
            <a:r>
              <a:rPr lang="ru-RU" dirty="0" smtClean="0">
                <a:latin typeface="Times New Roman" panose="02020603050405020304" pitchFamily="18" charset="0"/>
                <a:cs typeface="Times New Roman" panose="02020603050405020304" pitchFamily="18" charset="0"/>
              </a:rPr>
              <a:t>потребление </a:t>
            </a:r>
            <a:r>
              <a:rPr lang="ru-RU" dirty="0">
                <a:latin typeface="Times New Roman" panose="02020603050405020304" pitchFamily="18" charset="0"/>
                <a:cs typeface="Times New Roman" panose="02020603050405020304" pitchFamily="18" charset="0"/>
              </a:rPr>
              <a:t>авиатоплива продолжает расти</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a:t>
            </a:r>
            <a:r>
              <a:rPr lang="en-US" dirty="0" smtClean="0">
                <a:latin typeface="Times New Roman" panose="02020603050405020304" pitchFamily="18" charset="0"/>
                <a:cs typeface="Times New Roman" panose="02020603050405020304" pitchFamily="18" charset="0"/>
                <a:hlinkClick r:id="rId2"/>
              </a:rPr>
              <a:t>www.iea.org/news/amid-rising-geopolitical-strains-oil-markets-face-new-uncertainties-as-the-drivers-of-supply-and-</a:t>
            </a:r>
            <a:r>
              <a:rPr lang="en-US" dirty="0" smtClean="0">
                <a:hlinkClick r:id="rId2"/>
              </a:rPr>
              <a:t>demand-growth-shift</a:t>
            </a:r>
            <a:r>
              <a:rPr lang="ru-RU" dirty="0" smtClean="0"/>
              <a:t> </a:t>
            </a:r>
            <a:endParaRPr lang="ru-RU" dirty="0"/>
          </a:p>
        </p:txBody>
      </p:sp>
    </p:spTree>
    <p:extLst>
      <p:ext uri="{BB962C8B-B14F-4D97-AF65-F5344CB8AC3E}">
        <p14:creationId xmlns:p14="http://schemas.microsoft.com/office/powerpoint/2010/main" val="200005277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just"/>
            <a:r>
              <a:rPr lang="ru-RU" dirty="0" smtClean="0">
                <a:latin typeface="Times New Roman" panose="02020603050405020304" pitchFamily="18" charset="0"/>
                <a:cs typeface="Times New Roman" panose="02020603050405020304" pitchFamily="18" charset="0"/>
              </a:rPr>
              <a:t>Налоговое регулирование при добыче нефти установлено Налоговым кодексом Российской Федерации (</a:t>
            </a:r>
            <a:r>
              <a:rPr lang="ru-RU" b="1" dirty="0">
                <a:latin typeface="Times New Roman" panose="02020603050405020304" pitchFamily="18" charset="0"/>
                <a:cs typeface="Times New Roman" panose="02020603050405020304" pitchFamily="18" charset="0"/>
              </a:rPr>
              <a:t>Глава </a:t>
            </a:r>
            <a:r>
              <a:rPr lang="ru-RU" b="1" dirty="0" smtClean="0">
                <a:latin typeface="Times New Roman" panose="02020603050405020304" pitchFamily="18" charset="0"/>
                <a:cs typeface="Times New Roman" panose="02020603050405020304" pitchFamily="18" charset="0"/>
              </a:rPr>
              <a:t>26).</a:t>
            </a:r>
          </a:p>
          <a:p>
            <a:pPr algn="just"/>
            <a:r>
              <a:rPr lang="ru-RU" dirty="0">
                <a:latin typeface="Times New Roman" panose="02020603050405020304" pitchFamily="18" charset="0"/>
                <a:cs typeface="Times New Roman" panose="02020603050405020304" pitchFamily="18" charset="0"/>
              </a:rPr>
              <a:t>В соответствии со ст. 338 гл. 26 НК РФ налоговая база при добыче нефти обезвоженной, обессоленной и стабилизированной определяется как количество добытых полезных ископаемых в натуральном выражении.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b="1" dirty="0"/>
              <a:t/>
            </a:r>
            <a:br>
              <a:rPr lang="ru-RU" b="1" dirty="0"/>
            </a:br>
            <a:endParaRPr lang="ru-RU" b="1" dirty="0"/>
          </a:p>
          <a:p>
            <a:endParaRPr lang="ru-RU" dirty="0" smtClean="0"/>
          </a:p>
          <a:p>
            <a:endParaRPr lang="ru-RU" dirty="0"/>
          </a:p>
        </p:txBody>
      </p:sp>
    </p:spTree>
    <p:extLst>
      <p:ext uri="{BB962C8B-B14F-4D97-AF65-F5344CB8AC3E}">
        <p14:creationId xmlns:p14="http://schemas.microsoft.com/office/powerpoint/2010/main" val="42467496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5" name="Объект 4"/>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pPr algn="just"/>
            <a:r>
              <a:rPr lang="ru-RU" dirty="0" smtClean="0">
                <a:latin typeface="Times New Roman" panose="02020603050405020304" pitchFamily="18" charset="0"/>
                <a:cs typeface="Times New Roman" panose="02020603050405020304" pitchFamily="18" charset="0"/>
              </a:rPr>
              <a:t>Федеральным законом  от 19.07.2018 № 199-ФЗ Налоговый кодекс Российской Федерации был дополнен Главой 24.5 – Налог на дополнительный доход от добычи углеводородного сырья.</a:t>
            </a:r>
          </a:p>
          <a:p>
            <a:pPr algn="just"/>
            <a:r>
              <a:rPr lang="en-US" dirty="0">
                <a:latin typeface="Times New Roman" panose="02020603050405020304" pitchFamily="18" charset="0"/>
                <a:cs typeface="Times New Roman" panose="02020603050405020304" pitchFamily="18" charset="0"/>
                <a:hlinkClick r:id="rId2"/>
              </a:rPr>
              <a:t>https://www.nalog.gov.ru/rn77/taxation/taxes/ndd</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НДД </a:t>
            </a:r>
            <a:r>
              <a:rPr lang="ru-RU" dirty="0">
                <a:latin typeface="Times New Roman" panose="02020603050405020304" pitchFamily="18" charset="0"/>
                <a:cs typeface="Times New Roman" panose="02020603050405020304" pitchFamily="18" charset="0"/>
              </a:rPr>
              <a:t>взимается не с объема добычи нефти как НДПИ, а с финансового результата - выручки от продажи нефти за вычетом расходов на ее добычу и транспортировку, его ставка составляет 50%.</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Т.е. этом механизм учитывает реальную себестоимость разработки месторождения, поэтому в участники рынка считают его более экономически справедливым и универсальным.</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Источник: </a:t>
            </a:r>
            <a:r>
              <a:rPr lang="ru-RU" u="sng" dirty="0">
                <a:latin typeface="Times New Roman" panose="02020603050405020304" pitchFamily="18" charset="0"/>
                <a:cs typeface="Times New Roman" panose="02020603050405020304" pitchFamily="18" charset="0"/>
                <a:hlinkClick r:id="rId3"/>
              </a:rPr>
              <a:t>https://neftegaz.ru/news/gosreg/885100-gibkie-nalogi-tsifrovye-dvoyniki-novye-tekhnologii-glava-gazprom-nefti-oboznachil-perspektivy-rossiy/</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40491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Государственное регулирование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В соответствии со статьей 3.1 Закона Российской Федерации от 21 мая 1993 г. № 5003-I «</a:t>
            </a:r>
            <a:r>
              <a:rPr lang="ru-RU" b="1" dirty="0">
                <a:latin typeface="Times New Roman" panose="02020603050405020304" pitchFamily="18" charset="0"/>
                <a:cs typeface="Times New Roman" panose="02020603050405020304" pitchFamily="18" charset="0"/>
              </a:rPr>
              <a:t>О таможенном тарифе</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постановлениями Правительства Российской Федерации от 26 февраля 2013 г. № 154 и № 155, от 29 марта 2013 г. № 276 </a:t>
            </a:r>
            <a:r>
              <a:rPr lang="ru-RU" dirty="0">
                <a:latin typeface="Times New Roman" panose="02020603050405020304" pitchFamily="18" charset="0"/>
                <a:cs typeface="Times New Roman" panose="02020603050405020304" pitchFamily="18" charset="0"/>
              </a:rPr>
              <a:t>Минэкономразвития России осуществляет </a:t>
            </a:r>
            <a:r>
              <a:rPr lang="ru-RU" b="1" dirty="0">
                <a:latin typeface="Times New Roman" panose="02020603050405020304" pitchFamily="18" charset="0"/>
                <a:cs typeface="Times New Roman" panose="02020603050405020304" pitchFamily="18" charset="0"/>
              </a:rPr>
              <a:t>мониторинг цен на нефть и нефтепродукты, рассчитывает ставки вывозных таможенных пошлин в отношении них в соответствии с методиками, утвержденными указанными постановлениями</a:t>
            </a:r>
            <a:r>
              <a:rPr lang="ru-RU" dirty="0">
                <a:latin typeface="Times New Roman" panose="02020603050405020304" pitchFamily="18" charset="0"/>
                <a:cs typeface="Times New Roman" panose="02020603050405020304" pitchFamily="18" charset="0"/>
              </a:rPr>
              <a:t>, а также размещает результаты мониторинга и расчета на официальном сайте Министерства в информационно-телекоммуникационной сети «Интернет</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https://</a:t>
            </a:r>
            <a:r>
              <a:rPr lang="en-US" dirty="0" smtClean="0">
                <a:latin typeface="Times New Roman" panose="02020603050405020304" pitchFamily="18" charset="0"/>
                <a:cs typeface="Times New Roman" panose="02020603050405020304" pitchFamily="18" charset="0"/>
              </a:rPr>
              <a:t>www.economy.gov.ru/material/directions/vneshneekonomicheskaya_deyatelnost/tamozhenno_tarifnoe_regulirovanie/o_stavkah_vyvoznyh_tamozhennyh_poshlin_na_neft_i_otdelnye_kategorii_tovarov_vyrabotannyh_iz_nefti_na_period_s_1_po_31_iyulya_2025_goda.html</a:t>
            </a:r>
            <a:r>
              <a:rPr lang="ru-RU"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3588942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Государственный контроль (надзор)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Следующее направление государственного регулирования и контроля (надзора) касается </a:t>
            </a:r>
            <a:r>
              <a:rPr lang="ru-RU" b="1" dirty="0" smtClean="0">
                <a:latin typeface="Times New Roman" panose="02020603050405020304" pitchFamily="18" charset="0"/>
                <a:cs typeface="Times New Roman" panose="02020603050405020304" pitchFamily="18" charset="0"/>
              </a:rPr>
              <a:t>обеспечение требований промышленной безопасности опасных производственных объектов</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Перечень нормативных правовых актов в сфере </a:t>
            </a:r>
            <a:r>
              <a:rPr lang="ru-RU" b="1" dirty="0" smtClean="0">
                <a:latin typeface="Times New Roman" panose="02020603050405020304" pitchFamily="18" charset="0"/>
                <a:cs typeface="Times New Roman" panose="02020603050405020304" pitchFamily="18" charset="0"/>
              </a:rPr>
              <a:t>надзора за объектами нефтегазового комплекса </a:t>
            </a:r>
            <a:r>
              <a:rPr lang="ru-RU" dirty="0" smtClean="0">
                <a:latin typeface="Times New Roman" panose="02020603050405020304" pitchFamily="18" charset="0"/>
                <a:cs typeface="Times New Roman" panose="02020603050405020304" pitchFamily="18" charset="0"/>
              </a:rPr>
              <a:t>размещен </a:t>
            </a:r>
            <a:r>
              <a:rPr lang="ru-RU" dirty="0">
                <a:latin typeface="Times New Roman" panose="02020603050405020304" pitchFamily="18" charset="0"/>
                <a:cs typeface="Times New Roman" panose="02020603050405020304" pitchFamily="18" charset="0"/>
              </a:rPr>
              <a:t>на сайте Федеральной службы по экологическому, технологическому и атомному </a:t>
            </a:r>
            <a:r>
              <a:rPr lang="ru-RU" dirty="0" smtClean="0">
                <a:latin typeface="Times New Roman" panose="02020603050405020304" pitchFamily="18" charset="0"/>
                <a:cs typeface="Times New Roman" panose="02020603050405020304" pitchFamily="18" charset="0"/>
              </a:rPr>
              <a:t>надзору (</a:t>
            </a:r>
            <a:r>
              <a:rPr lang="ru-RU" dirty="0" err="1" smtClean="0">
                <a:latin typeface="Times New Roman" panose="02020603050405020304" pitchFamily="18" charset="0"/>
                <a:cs typeface="Times New Roman" panose="02020603050405020304" pitchFamily="18" charset="0"/>
              </a:rPr>
              <a:t>Ростехнадзор</a:t>
            </a:r>
            <a:r>
              <a:rPr lang="ru-RU" dirty="0" smtClean="0"/>
              <a:t>)</a:t>
            </a:r>
          </a:p>
          <a:p>
            <a:r>
              <a:rPr lang="en-US" dirty="0">
                <a:hlinkClick r:id="rId2"/>
              </a:rPr>
              <a:t>https://</a:t>
            </a:r>
            <a:r>
              <a:rPr lang="en-US" dirty="0" smtClean="0">
                <a:hlinkClick r:id="rId2"/>
              </a:rPr>
              <a:t>www.gosnadzor.ru/industrial/oil/acts/index.php</a:t>
            </a:r>
            <a:r>
              <a:rPr lang="ru-RU" dirty="0" smtClean="0"/>
              <a:t> </a:t>
            </a:r>
            <a:endParaRPr lang="ru-RU" dirty="0"/>
          </a:p>
        </p:txBody>
      </p:sp>
    </p:spTree>
    <p:extLst>
      <p:ext uri="{BB962C8B-B14F-4D97-AF65-F5344CB8AC3E}">
        <p14:creationId xmlns:p14="http://schemas.microsoft.com/office/powerpoint/2010/main" val="6769722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Государственный контроль (надзор)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Управление по </a:t>
            </a:r>
            <a:r>
              <a:rPr lang="ru-RU" dirty="0" smtClean="0">
                <a:latin typeface="Times New Roman" panose="02020603050405020304" pitchFamily="18" charset="0"/>
                <a:cs typeface="Times New Roman" panose="02020603050405020304" pitchFamily="18" charset="0"/>
              </a:rPr>
              <a:t>надзору </a:t>
            </a:r>
            <a:r>
              <a:rPr lang="ru-RU" dirty="0" err="1" smtClean="0">
                <a:latin typeface="Times New Roman" panose="02020603050405020304" pitchFamily="18" charset="0"/>
                <a:cs typeface="Times New Roman" panose="02020603050405020304" pitchFamily="18" charset="0"/>
              </a:rPr>
              <a:t>Ростехнадзор</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за объектами нефтегазового комплекса обеспечивает осуществление контроля и надзора в сфере промышленной безопасности.</a:t>
            </a:r>
          </a:p>
          <a:p>
            <a:pPr algn="just"/>
            <a:r>
              <a:rPr lang="ru-RU" dirty="0">
                <a:latin typeface="Times New Roman" panose="02020603050405020304" pitchFamily="18" charset="0"/>
                <a:cs typeface="Times New Roman" panose="02020603050405020304" pitchFamily="18" charset="0"/>
              </a:rPr>
              <a:t>К сфере деятельности Управления относятся организация и осуществление государственного контроля и надзора за соблюдением требований промышленной безопасности при проектировании, строительстве, эксплуатации и ликвидации опасных производственных объектов нефтегазодобывающей, нефтехимической, нефтегазоперерабатывающей отраслей промышленности, магистрального трубопроводного транспорта, объектов газораспределения и </a:t>
            </a:r>
            <a:r>
              <a:rPr lang="ru-RU" dirty="0" err="1">
                <a:latin typeface="Times New Roman" panose="02020603050405020304" pitchFamily="18" charset="0"/>
                <a:cs typeface="Times New Roman" panose="02020603050405020304" pitchFamily="18" charset="0"/>
              </a:rPr>
              <a:t>газопотребления</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Основными задачами Управления является обеспечение надзорной и разрешительной деятельности на объектах </a:t>
            </a:r>
            <a:r>
              <a:rPr lang="ru-RU" dirty="0" smtClean="0">
                <a:latin typeface="Times New Roman" panose="02020603050405020304" pitchFamily="18" charset="0"/>
                <a:cs typeface="Times New Roman" panose="02020603050405020304" pitchFamily="18" charset="0"/>
              </a:rPr>
              <a:t>нефтегазового </a:t>
            </a:r>
            <a:r>
              <a:rPr lang="ru-RU" dirty="0">
                <a:latin typeface="Times New Roman" panose="02020603050405020304" pitchFamily="18" charset="0"/>
                <a:cs typeface="Times New Roman" panose="02020603050405020304" pitchFamily="18" charset="0"/>
              </a:rPr>
              <a:t>комплекса</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https://www.gosnadzor.ru/industrial/oil/tasks</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54194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Государственный контроль (надзор) в нефтяной отрасли</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Перечень нормативных правовых актов, устанавливающих </a:t>
            </a:r>
            <a:r>
              <a:rPr lang="ru-RU" dirty="0">
                <a:latin typeface="Times New Roman" panose="02020603050405020304" pitchFamily="18" charset="0"/>
                <a:cs typeface="Times New Roman" panose="02020603050405020304" pitchFamily="18" charset="0"/>
              </a:rPr>
              <a:t>обязательные требования, соблюдение которых проверяется при проведении </a:t>
            </a:r>
            <a:r>
              <a:rPr lang="ru-RU" dirty="0" smtClean="0">
                <a:latin typeface="Times New Roman" panose="02020603050405020304" pitchFamily="18" charset="0"/>
                <a:cs typeface="Times New Roman" panose="02020603050405020304" pitchFamily="18" charset="0"/>
              </a:rPr>
              <a:t>проверок, размещен на сайте </a:t>
            </a:r>
            <a:r>
              <a:rPr lang="ru-RU" dirty="0" err="1" smtClean="0">
                <a:latin typeface="Times New Roman" panose="02020603050405020304" pitchFamily="18" charset="0"/>
                <a:cs typeface="Times New Roman" panose="02020603050405020304" pitchFamily="18" charset="0"/>
              </a:rPr>
              <a:t>Ростехнадзор</a:t>
            </a:r>
            <a:endParaRPr lang="ru-RU" dirty="0" smtClean="0">
              <a:latin typeface="Times New Roman" panose="02020603050405020304" pitchFamily="18" charset="0"/>
              <a:cs typeface="Times New Roman" panose="02020603050405020304" pitchFamily="18" charset="0"/>
            </a:endParaRPr>
          </a:p>
          <a:p>
            <a:r>
              <a:rPr lang="en-US" dirty="0">
                <a:hlinkClick r:id="rId2"/>
              </a:rPr>
              <a:t>http://</a:t>
            </a:r>
            <a:r>
              <a:rPr lang="en-US" dirty="0" smtClean="0">
                <a:hlinkClick r:id="rId2"/>
              </a:rPr>
              <a:t>cntr.gosnadzor.ru/activity/control/normativnye-pravovye-akty-nadzor/index.php</a:t>
            </a:r>
            <a:r>
              <a:rPr lang="ru-RU" dirty="0" smtClean="0"/>
              <a:t> </a:t>
            </a:r>
            <a:endParaRPr lang="ru-RU" dirty="0"/>
          </a:p>
          <a:p>
            <a:endParaRPr lang="ru-RU" dirty="0"/>
          </a:p>
        </p:txBody>
      </p:sp>
    </p:spTree>
    <p:extLst>
      <p:ext uri="{BB962C8B-B14F-4D97-AF65-F5344CB8AC3E}">
        <p14:creationId xmlns:p14="http://schemas.microsoft.com/office/powerpoint/2010/main" val="78535861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Государственный контроль (надзор) в нефтяной отрасли</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См. также Приказ </a:t>
            </a:r>
            <a:r>
              <a:rPr lang="ru-RU" dirty="0">
                <a:latin typeface="Times New Roman" panose="02020603050405020304" pitchFamily="18" charset="0"/>
                <a:cs typeface="Times New Roman" panose="02020603050405020304" pitchFamily="18" charset="0"/>
              </a:rPr>
              <a:t>ФАС России от 20.02.2023 N </a:t>
            </a:r>
            <a:r>
              <a:rPr lang="ru-RU" dirty="0" smtClean="0">
                <a:latin typeface="Times New Roman" panose="02020603050405020304" pitchFamily="18" charset="0"/>
                <a:cs typeface="Times New Roman" panose="02020603050405020304" pitchFamily="18" charset="0"/>
              </a:rPr>
              <a:t>69/23 (</a:t>
            </a:r>
            <a:r>
              <a:rPr lang="ru-RU" dirty="0">
                <a:latin typeface="Times New Roman" panose="02020603050405020304" pitchFamily="18" charset="0"/>
                <a:cs typeface="Times New Roman" panose="02020603050405020304" pitchFamily="18" charset="0"/>
              </a:rPr>
              <a:t>ред. от 14.12.2023) </a:t>
            </a:r>
          </a:p>
          <a:p>
            <a:pPr algn="just"/>
            <a:r>
              <a:rPr lang="ru-RU"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утверждении Перечней нормативных правовых актов, содержащих обязательные требования, соблюдение которых оценивается при проведении ФАС России мероприятий по контролю (надзору</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42903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Рекомендации для самостоятельной работы</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b="1" dirty="0">
                <a:latin typeface="Times New Roman" panose="02020603050405020304" pitchFamily="18" charset="0"/>
                <a:cs typeface="Times New Roman" panose="02020603050405020304" pitchFamily="18" charset="0"/>
              </a:rPr>
              <a:t>Для подготовки по первому разделу курса рекомендуется:</a:t>
            </a:r>
          </a:p>
          <a:p>
            <a:pPr algn="just"/>
            <a:r>
              <a:rPr lang="ru-RU"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algn="just"/>
            <a:r>
              <a:rPr lang="ru-RU" dirty="0">
                <a:latin typeface="Times New Roman" panose="02020603050405020304" pitchFamily="18" charset="0"/>
                <a:cs typeface="Times New Roman" panose="02020603050405020304" pitchFamily="18" charset="0"/>
              </a:rPr>
              <a:t>2. Проанализировать основные нормативные правовые акты по энергетическому праву;</a:t>
            </a:r>
          </a:p>
          <a:p>
            <a:pPr algn="just"/>
            <a:r>
              <a:rPr lang="ru-RU" dirty="0">
                <a:latin typeface="Times New Roman" panose="02020603050405020304" pitchFamily="18" charset="0"/>
                <a:cs typeface="Times New Roman" panose="02020603050405020304" pitchFamily="18" charset="0"/>
              </a:rPr>
              <a:t>3. Проанализировать положения международно-правового регулирования в сфере энергетики;</a:t>
            </a:r>
          </a:p>
          <a:p>
            <a:pPr algn="just"/>
            <a:r>
              <a:rPr lang="ru-RU" dirty="0">
                <a:latin typeface="Times New Roman" panose="02020603050405020304" pitchFamily="18" charset="0"/>
                <a:cs typeface="Times New Roman" panose="02020603050405020304" pitchFamily="18" charset="0"/>
              </a:rPr>
              <a:t>4. Проанализировать положения локального нормативно-правового регулирования.</a:t>
            </a:r>
          </a:p>
          <a:p>
            <a:endParaRPr lang="ru-RU" dirty="0"/>
          </a:p>
        </p:txBody>
      </p:sp>
    </p:spTree>
    <p:extLst>
      <p:ext uri="{BB962C8B-B14F-4D97-AF65-F5344CB8AC3E}">
        <p14:creationId xmlns:p14="http://schemas.microsoft.com/office/powerpoint/2010/main" val="6568713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Научные и учебные издания</a:t>
            </a:r>
            <a:endParaRPr lang="ru-RU" sz="28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pPr algn="just"/>
            <a:r>
              <a:rPr lang="ru-RU" sz="4500" dirty="0">
                <a:latin typeface="Times New Roman" panose="02020603050405020304" pitchFamily="18" charset="0"/>
                <a:cs typeface="Times New Roman" panose="02020603050405020304" pitchFamily="18" charset="0"/>
              </a:rPr>
              <a:t>Актуальные задачи энергетического права и современной правовой науки. Монография под ред. </a:t>
            </a:r>
            <a:r>
              <a:rPr lang="ru-RU" sz="4500" dirty="0" err="1">
                <a:latin typeface="Times New Roman" panose="02020603050405020304" pitchFamily="18" charset="0"/>
                <a:cs typeface="Times New Roman" panose="02020603050405020304" pitchFamily="18" charset="0"/>
              </a:rPr>
              <a:t>В.В.Романовой</a:t>
            </a:r>
            <a:r>
              <a:rPr lang="ru-RU" sz="4500" dirty="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В.А.Мусина».2024 г.</a:t>
            </a:r>
          </a:p>
          <a:p>
            <a:pPr algn="just"/>
            <a:r>
              <a:rPr lang="ru-RU" sz="4500" dirty="0" smtClean="0">
                <a:latin typeface="Times New Roman" panose="02020603050405020304" pitchFamily="18" charset="0"/>
                <a:cs typeface="Times New Roman" panose="02020603050405020304" pitchFamily="18" charset="0"/>
              </a:rPr>
              <a:t>Актуальные </a:t>
            </a:r>
            <a:r>
              <a:rPr lang="ru-RU" sz="4500" dirty="0">
                <a:latin typeface="Times New Roman" panose="02020603050405020304" pitchFamily="18" charset="0"/>
                <a:cs typeface="Times New Roman" panose="02020603050405020304" pitchFamily="18" charset="0"/>
              </a:rPr>
              <a:t>задачи энергетического права. Монография под ред. </a:t>
            </a:r>
            <a:r>
              <a:rPr lang="ru-RU" sz="4500" dirty="0" err="1">
                <a:latin typeface="Times New Roman" panose="02020603050405020304" pitchFamily="18" charset="0"/>
                <a:cs typeface="Times New Roman" panose="02020603050405020304" pitchFamily="18" charset="0"/>
              </a:rPr>
              <a:t>В.В.Романовой</a:t>
            </a:r>
            <a:r>
              <a:rPr lang="ru-RU" sz="4500"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sz="4500" dirty="0" smtClean="0">
                <a:latin typeface="Times New Roman" panose="02020603050405020304" pitchFamily="18" charset="0"/>
                <a:cs typeface="Times New Roman" panose="02020603050405020304" pitchFamily="18" charset="0"/>
              </a:rPr>
              <a:t>Романова </a:t>
            </a:r>
            <a:r>
              <a:rPr lang="ru-RU" sz="4500" dirty="0">
                <a:latin typeface="Times New Roman" panose="02020603050405020304" pitchFamily="18" charset="0"/>
                <a:cs typeface="Times New Roman" panose="02020603050405020304" pitchFamily="18" charset="0"/>
              </a:rPr>
              <a:t>В.В. Энергетическое право. Учебник для подготовки кадров высшей квалификации.</a:t>
            </a:r>
            <a:r>
              <a:rPr lang="ru-RU" sz="4500" b="1" dirty="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М.: Издательская группа «Юрист». 2021 г.</a:t>
            </a:r>
          </a:p>
          <a:p>
            <a:pPr lvl="0"/>
            <a:r>
              <a:rPr lang="ru-RU" sz="4500" dirty="0">
                <a:latin typeface="Times New Roman" panose="02020603050405020304" pitchFamily="18" charset="0"/>
                <a:cs typeface="Times New Roman" panose="02020603050405020304" pitchFamily="18" charset="0"/>
              </a:rPr>
              <a:t>Лисицын-</a:t>
            </a:r>
            <a:r>
              <a:rPr lang="ru-RU" sz="4500" dirty="0" err="1">
                <a:latin typeface="Times New Roman" panose="02020603050405020304" pitchFamily="18" charset="0"/>
                <a:cs typeface="Times New Roman" panose="02020603050405020304" pitchFamily="18" charset="0"/>
              </a:rPr>
              <a:t>Светланов</a:t>
            </a:r>
            <a:r>
              <a:rPr lang="ru-RU" sz="4500" dirty="0">
                <a:latin typeface="Times New Roman" panose="02020603050405020304" pitchFamily="18" charset="0"/>
                <a:cs typeface="Times New Roman" panose="02020603050405020304" pitchFamily="18" charset="0"/>
              </a:rPr>
              <a:t> А.Г. Энергетическое право: задачи дальнейшего развития отрасли / А.Г. Лисицын-</a:t>
            </a:r>
            <a:r>
              <a:rPr lang="ru-RU" sz="4500" dirty="0" err="1">
                <a:latin typeface="Times New Roman" panose="02020603050405020304" pitchFamily="18" charset="0"/>
                <a:cs typeface="Times New Roman" panose="02020603050405020304" pitchFamily="18" charset="0"/>
              </a:rPr>
              <a:t>Светланов</a:t>
            </a:r>
            <a:r>
              <a:rPr lang="ru-RU" sz="4500" dirty="0">
                <a:latin typeface="Times New Roman" panose="02020603050405020304" pitchFamily="18" charset="0"/>
                <a:cs typeface="Times New Roman" panose="02020603050405020304" pitchFamily="18" charset="0"/>
              </a:rPr>
              <a:t> // Сборник материалов международной научно-практической конференции. Москва : Издательство «Юрист», 2013. С. 10–15.</a:t>
            </a:r>
          </a:p>
          <a:p>
            <a:pPr lvl="0"/>
            <a:r>
              <a:rPr lang="ru-RU" sz="4500" dirty="0" err="1">
                <a:latin typeface="Times New Roman" panose="02020603050405020304" pitchFamily="18" charset="0"/>
                <a:cs typeface="Times New Roman" panose="02020603050405020304" pitchFamily="18" charset="0"/>
              </a:rPr>
              <a:t>Клеандров</a:t>
            </a:r>
            <a:r>
              <a:rPr lang="ru-RU" sz="4500" dirty="0">
                <a:latin typeface="Times New Roman" panose="02020603050405020304" pitchFamily="18" charset="0"/>
                <a:cs typeface="Times New Roman" panose="02020603050405020304" pitchFamily="18" charset="0"/>
              </a:rPr>
              <a:t> М.И. Науке энергетического права — светлое будущее / М.И. </a:t>
            </a:r>
            <a:r>
              <a:rPr lang="ru-RU" sz="4500" dirty="0" err="1">
                <a:latin typeface="Times New Roman" panose="02020603050405020304" pitchFamily="18" charset="0"/>
                <a:cs typeface="Times New Roman" panose="02020603050405020304" pitchFamily="18" charset="0"/>
              </a:rPr>
              <a:t>Клеандров</a:t>
            </a:r>
            <a:r>
              <a:rPr lang="ru-RU" sz="4500" dirty="0">
                <a:latin typeface="Times New Roman" panose="02020603050405020304" pitchFamily="18" charset="0"/>
                <a:cs typeface="Times New Roman" panose="02020603050405020304" pitchFamily="18" charset="0"/>
              </a:rPr>
              <a:t> // Правовой энергетический форум. 2018. № 2. С. 9–11.</a:t>
            </a:r>
          </a:p>
          <a:p>
            <a:pPr lvl="0"/>
            <a:r>
              <a:rPr lang="ru-RU" sz="4500" dirty="0" err="1">
                <a:latin typeface="Times New Roman" panose="02020603050405020304" pitchFamily="18" charset="0"/>
                <a:cs typeface="Times New Roman" panose="02020603050405020304" pitchFamily="18" charset="0"/>
              </a:rPr>
              <a:t>Клеандров</a:t>
            </a:r>
            <a:r>
              <a:rPr lang="ru-RU" sz="4500" dirty="0">
                <a:latin typeface="Times New Roman" panose="02020603050405020304" pitchFamily="18" charset="0"/>
                <a:cs typeface="Times New Roman" panose="02020603050405020304" pitchFamily="18" charset="0"/>
              </a:rPr>
              <a:t> М.И. Фундаментальные основы энергетического права / М.И. </a:t>
            </a:r>
            <a:r>
              <a:rPr lang="ru-RU" sz="4500" dirty="0" err="1">
                <a:latin typeface="Times New Roman" panose="02020603050405020304" pitchFamily="18" charset="0"/>
                <a:cs typeface="Times New Roman" panose="02020603050405020304" pitchFamily="18" charset="0"/>
              </a:rPr>
              <a:t>Клеандров</a:t>
            </a:r>
            <a:r>
              <a:rPr lang="ru-RU" sz="4500" dirty="0">
                <a:latin typeface="Times New Roman" panose="02020603050405020304" pitchFamily="18" charset="0"/>
                <a:cs typeface="Times New Roman" panose="02020603050405020304" pitchFamily="18" charset="0"/>
              </a:rPr>
              <a:t> // Правовой энергетический форум. 2020. № 2. С. 16–23.</a:t>
            </a:r>
          </a:p>
          <a:p>
            <a:endParaRPr lang="ru-RU" dirty="0"/>
          </a:p>
        </p:txBody>
      </p:sp>
    </p:spTree>
    <p:extLst>
      <p:ext uri="{BB962C8B-B14F-4D97-AF65-F5344CB8AC3E}">
        <p14:creationId xmlns:p14="http://schemas.microsoft.com/office/powerpoint/2010/main" val="408869615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smtClean="0">
                <a:latin typeface="Times New Roman" panose="02020603050405020304" pitchFamily="18" charset="0"/>
                <a:cs typeface="Times New Roman" panose="02020603050405020304" pitchFamily="18" charset="0"/>
              </a:rPr>
              <a:t>Научные и учебные издания</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pPr algn="just"/>
            <a:endParaRPr lang="ru-RU" dirty="0" smtClean="0">
              <a:latin typeface="Times New Roman" panose="02020603050405020304" pitchFamily="18" charset="0"/>
              <a:cs typeface="Times New Roman" panose="02020603050405020304" pitchFamily="18" charset="0"/>
            </a:endParaRPr>
          </a:p>
          <a:p>
            <a:pPr algn="just"/>
            <a:r>
              <a:rPr lang="ru-RU" sz="3400" dirty="0" err="1" smtClean="0">
                <a:latin typeface="Times New Roman" panose="02020603050405020304" pitchFamily="18" charset="0"/>
                <a:cs typeface="Times New Roman" panose="02020603050405020304" pitchFamily="18" charset="0"/>
              </a:rPr>
              <a:t>Алякин</a:t>
            </a:r>
            <a:r>
              <a:rPr lang="ru-RU" sz="3400" dirty="0" smtClean="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Д.С. Исполнение обязательств, вытекающих из договора транспортировки нефти по российскому праву // Вестник Санкт-Петербургского государственного университета. Право. 2024. N 4. С. 1043 - 1060</a:t>
            </a:r>
            <a:br>
              <a:rPr lang="ru-RU" sz="3400" dirty="0">
                <a:latin typeface="Times New Roman" panose="02020603050405020304" pitchFamily="18" charset="0"/>
                <a:cs typeface="Times New Roman" panose="02020603050405020304" pitchFamily="18" charset="0"/>
              </a:rPr>
            </a:br>
            <a:endParaRPr lang="ru-RU" sz="3400" dirty="0">
              <a:latin typeface="Times New Roman" panose="02020603050405020304" pitchFamily="18" charset="0"/>
              <a:cs typeface="Times New Roman" panose="02020603050405020304" pitchFamily="18" charset="0"/>
            </a:endParaRPr>
          </a:p>
          <a:p>
            <a:pPr algn="just"/>
            <a:r>
              <a:rPr lang="ru-RU" sz="3400" dirty="0">
                <a:latin typeface="Times New Roman" panose="02020603050405020304" pitchFamily="18" charset="0"/>
                <a:cs typeface="Times New Roman" panose="02020603050405020304" pitchFamily="18" charset="0"/>
              </a:rPr>
              <a:t>Данилов Р.В. Таможенное регулирование экспорта нефти и нефтепродуктов: проблемы и перспективы // Таможенное дело. 2023. N 4. С. 5 - 9.</a:t>
            </a:r>
            <a:br>
              <a:rPr lang="ru-RU" sz="3400" dirty="0">
                <a:latin typeface="Times New Roman" panose="02020603050405020304" pitchFamily="18" charset="0"/>
                <a:cs typeface="Times New Roman" panose="02020603050405020304" pitchFamily="18" charset="0"/>
              </a:rPr>
            </a:br>
            <a:endParaRPr lang="ru-RU" sz="3400" dirty="0" smtClean="0">
              <a:latin typeface="Times New Roman" panose="02020603050405020304" pitchFamily="18" charset="0"/>
              <a:cs typeface="Times New Roman" panose="02020603050405020304" pitchFamily="18" charset="0"/>
            </a:endParaRPr>
          </a:p>
          <a:p>
            <a:pPr algn="just"/>
            <a:r>
              <a:rPr lang="ru-RU" sz="3400" dirty="0" smtClean="0">
                <a:latin typeface="Times New Roman" panose="02020603050405020304" pitchFamily="18" charset="0"/>
                <a:cs typeface="Times New Roman" panose="02020603050405020304" pitchFamily="18" charset="0"/>
              </a:rPr>
              <a:t>Гликман </a:t>
            </a:r>
            <a:r>
              <a:rPr lang="ru-RU" sz="3400" dirty="0">
                <a:latin typeface="Times New Roman" panose="02020603050405020304" pitchFamily="18" charset="0"/>
                <a:cs typeface="Times New Roman" panose="02020603050405020304" pitchFamily="18" charset="0"/>
              </a:rPr>
              <a:t>О.В., Мамедов Л.Р. Механизмы международно-правового регулирования трансграничных трубопроводных проектов в Каспийском регионе // Актуальные проблемы российского права. 2024. N 9. С. 119 - 131.</a:t>
            </a:r>
            <a:br>
              <a:rPr lang="ru-RU" sz="3400" dirty="0">
                <a:latin typeface="Times New Roman" panose="02020603050405020304" pitchFamily="18" charset="0"/>
                <a:cs typeface="Times New Roman" panose="02020603050405020304" pitchFamily="18" charset="0"/>
              </a:rPr>
            </a:br>
            <a:endParaRPr lang="ru-RU" sz="3400" dirty="0">
              <a:latin typeface="Times New Roman" panose="02020603050405020304" pitchFamily="18" charset="0"/>
              <a:cs typeface="Times New Roman" panose="02020603050405020304" pitchFamily="18" charset="0"/>
            </a:endParaRPr>
          </a:p>
          <a:p>
            <a:pPr algn="just"/>
            <a:r>
              <a:rPr lang="ru-RU" sz="3400" dirty="0" smtClean="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Гринина А.Ю. Проблемы правового регулирования утверждения планов предупреждения и ликвидации разливов нефти и нефтепродуктов в морской среде // Экологическое право. 2023. N 3. С. 21 - 25</a:t>
            </a:r>
            <a:r>
              <a:rPr lang="ru-RU" sz="3400" dirty="0" smtClean="0">
                <a:latin typeface="Times New Roman" panose="02020603050405020304" pitchFamily="18" charset="0"/>
                <a:cs typeface="Times New Roman" panose="02020603050405020304" pitchFamily="18" charset="0"/>
              </a:rPr>
              <a:t>.</a:t>
            </a:r>
          </a:p>
          <a:p>
            <a:pPr algn="just"/>
            <a:r>
              <a:rPr lang="ru-RU" sz="3400" dirty="0" err="1">
                <a:latin typeface="Times New Roman" panose="02020603050405020304" pitchFamily="18" charset="0"/>
                <a:cs typeface="Times New Roman" panose="02020603050405020304" pitchFamily="18" charset="0"/>
              </a:rPr>
              <a:t>Капул</a:t>
            </a:r>
            <a:r>
              <a:rPr lang="ru-RU" sz="3400" dirty="0">
                <a:latin typeface="Times New Roman" panose="02020603050405020304" pitchFamily="18" charset="0"/>
                <a:cs typeface="Times New Roman" panose="02020603050405020304" pitchFamily="18" charset="0"/>
              </a:rPr>
              <a:t> Ю.А. Правовое регулирование санитарно-защитных зон магистральных нефтепроводов (нефтепродуктопроводов)</a:t>
            </a:r>
            <a:r>
              <a:rPr lang="en-US" sz="3400" dirty="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Правовой энергетический форум. 2024 №  3. с.20-30.</a:t>
            </a:r>
          </a:p>
          <a:p>
            <a:pPr algn="just"/>
            <a:endParaRPr lang="ru-RU" sz="3400" dirty="0" smtClean="0">
              <a:latin typeface="Times New Roman" panose="02020603050405020304" pitchFamily="18" charset="0"/>
              <a:cs typeface="Times New Roman" panose="02020603050405020304" pitchFamily="18" charset="0"/>
            </a:endParaRPr>
          </a:p>
          <a:p>
            <a:pPr algn="just"/>
            <a:r>
              <a:rPr lang="ru-RU" sz="3400" dirty="0" err="1" smtClean="0">
                <a:latin typeface="Times New Roman" panose="02020603050405020304" pitchFamily="18" charset="0"/>
                <a:cs typeface="Times New Roman" panose="02020603050405020304" pitchFamily="18" charset="0"/>
              </a:rPr>
              <a:t>Капул</a:t>
            </a:r>
            <a:r>
              <a:rPr lang="ru-RU" sz="3400" dirty="0" smtClean="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Ю.А. Проблемные аспекты правового регулирования зон с особыми условиями использования территорий, возникающих в связи размещением магистральных нефтепроводов и нефтепродуктопроводов </a:t>
            </a:r>
            <a:r>
              <a:rPr lang="en-US" sz="3400" dirty="0">
                <a:latin typeface="Times New Roman" panose="02020603050405020304" pitchFamily="18" charset="0"/>
                <a:cs typeface="Times New Roman" panose="02020603050405020304" pitchFamily="18" charset="0"/>
              </a:rPr>
              <a:t>//</a:t>
            </a:r>
            <a:r>
              <a:rPr lang="ru-RU" sz="3400" dirty="0">
                <a:latin typeface="Times New Roman" panose="02020603050405020304" pitchFamily="18" charset="0"/>
                <a:cs typeface="Times New Roman" panose="02020603050405020304" pitchFamily="18" charset="0"/>
              </a:rPr>
              <a:t>Правовой энергетический форум. 202</a:t>
            </a:r>
            <a:r>
              <a:rPr lang="en-US" sz="3400" dirty="0">
                <a:latin typeface="Times New Roman" panose="02020603050405020304" pitchFamily="18" charset="0"/>
                <a:cs typeface="Times New Roman" panose="02020603050405020304" pitchFamily="18" charset="0"/>
              </a:rPr>
              <a:t>3</a:t>
            </a:r>
            <a:r>
              <a:rPr lang="ru-RU" sz="3400" dirty="0">
                <a:latin typeface="Times New Roman" panose="02020603050405020304" pitchFamily="18" charset="0"/>
                <a:cs typeface="Times New Roman" panose="02020603050405020304" pitchFamily="18" charset="0"/>
              </a:rPr>
              <a:t> №  </a:t>
            </a:r>
            <a:r>
              <a:rPr lang="en-US" sz="3400" dirty="0">
                <a:latin typeface="Times New Roman" panose="02020603050405020304" pitchFamily="18" charset="0"/>
                <a:cs typeface="Times New Roman" panose="02020603050405020304" pitchFamily="18" charset="0"/>
              </a:rPr>
              <a:t>4</a:t>
            </a:r>
            <a:r>
              <a:rPr lang="ru-RU" sz="3400" dirty="0">
                <a:latin typeface="Times New Roman" panose="02020603050405020304" pitchFamily="18" charset="0"/>
                <a:cs typeface="Times New Roman" panose="02020603050405020304" pitchFamily="18" charset="0"/>
              </a:rPr>
              <a:t>. с.</a:t>
            </a:r>
            <a:r>
              <a:rPr lang="en-US" sz="3400" dirty="0">
                <a:latin typeface="Times New Roman" panose="02020603050405020304" pitchFamily="18" charset="0"/>
                <a:cs typeface="Times New Roman" panose="02020603050405020304" pitchFamily="18" charset="0"/>
              </a:rPr>
              <a:t>18</a:t>
            </a:r>
            <a:r>
              <a:rPr lang="ru-RU" sz="3400" dirty="0">
                <a:latin typeface="Times New Roman" panose="02020603050405020304" pitchFamily="18" charset="0"/>
                <a:cs typeface="Times New Roman" panose="02020603050405020304" pitchFamily="18" charset="0"/>
              </a:rPr>
              <a:t>-</a:t>
            </a:r>
            <a:r>
              <a:rPr lang="en-US" sz="3400" dirty="0">
                <a:latin typeface="Times New Roman" panose="02020603050405020304" pitchFamily="18" charset="0"/>
                <a:cs typeface="Times New Roman" panose="02020603050405020304" pitchFamily="18" charset="0"/>
              </a:rPr>
              <a:t>27</a:t>
            </a:r>
            <a:endParaRPr lang="ru-RU" sz="3400" dirty="0">
              <a:latin typeface="Times New Roman" panose="02020603050405020304" pitchFamily="18" charset="0"/>
              <a:cs typeface="Times New Roman" panose="02020603050405020304" pitchFamily="18" charset="0"/>
            </a:endParaRPr>
          </a:p>
          <a:p>
            <a:endParaRPr lang="ru-RU" sz="3400" dirty="0"/>
          </a:p>
        </p:txBody>
      </p:sp>
    </p:spTree>
    <p:extLst>
      <p:ext uri="{BB962C8B-B14F-4D97-AF65-F5344CB8AC3E}">
        <p14:creationId xmlns:p14="http://schemas.microsoft.com/office/powerpoint/2010/main" val="18842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Тенденции развития рынка нефти</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r>
              <a:rPr lang="ru-RU" sz="2400" dirty="0" smtClean="0">
                <a:latin typeface="Times New Roman" panose="02020603050405020304" pitchFamily="18" charset="0"/>
                <a:cs typeface="Times New Roman" panose="02020603050405020304" pitchFamily="18" charset="0"/>
              </a:rPr>
              <a:t>В докладе Главного </a:t>
            </a:r>
            <a:r>
              <a:rPr lang="ru-RU" sz="2400" dirty="0">
                <a:latin typeface="Times New Roman" panose="02020603050405020304" pitchFamily="18" charset="0"/>
                <a:cs typeface="Times New Roman" panose="02020603050405020304" pitchFamily="18" charset="0"/>
              </a:rPr>
              <a:t>исполнительного </a:t>
            </a:r>
            <a:r>
              <a:rPr lang="ru-RU" sz="2400" dirty="0" smtClean="0">
                <a:latin typeface="Times New Roman" panose="02020603050405020304" pitchFamily="18" charset="0"/>
                <a:cs typeface="Times New Roman" panose="02020603050405020304" pitchFamily="18" charset="0"/>
              </a:rPr>
              <a:t>директора ПАО </a:t>
            </a:r>
            <a:r>
              <a:rPr lang="ru-RU" sz="2400" dirty="0">
                <a:latin typeface="Times New Roman" panose="02020603050405020304" pitchFamily="18" charset="0"/>
                <a:cs typeface="Times New Roman" panose="02020603050405020304" pitchFamily="18" charset="0"/>
              </a:rPr>
              <a:t>«НК «Роснефть</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И.И.Сечина</a:t>
            </a:r>
            <a:r>
              <a:rPr lang="ru-RU" sz="2400" dirty="0" smtClean="0">
                <a:latin typeface="Times New Roman" panose="02020603050405020304" pitchFamily="18" charset="0"/>
                <a:cs typeface="Times New Roman" panose="02020603050405020304" pitchFamily="18" charset="0"/>
              </a:rPr>
              <a:t> на  </a:t>
            </a:r>
            <a:r>
              <a:rPr lang="en-US" sz="2400" dirty="0" smtClean="0">
                <a:latin typeface="Times New Roman" panose="02020603050405020304" pitchFamily="18" charset="0"/>
                <a:cs typeface="Times New Roman" panose="02020603050405020304" pitchFamily="18" charset="0"/>
              </a:rPr>
              <a:t>XXVIII</a:t>
            </a:r>
            <a:r>
              <a:rPr lang="ru-RU" sz="2400" dirty="0" smtClean="0">
                <a:latin typeface="Times New Roman" panose="02020603050405020304" pitchFamily="18" charset="0"/>
                <a:cs typeface="Times New Roman" panose="02020603050405020304" pitchFamily="18" charset="0"/>
              </a:rPr>
              <a:t> ПМЭФ 2025 года  отмечается, что «Несмотря </a:t>
            </a:r>
            <a:r>
              <a:rPr lang="ru-RU" sz="2400" dirty="0">
                <a:latin typeface="Times New Roman" panose="02020603050405020304" pitchFamily="18" charset="0"/>
                <a:cs typeface="Times New Roman" panose="02020603050405020304" pitchFamily="18" charset="0"/>
              </a:rPr>
              <a:t>на заявленный рост добычи, ни о каком </a:t>
            </a:r>
            <a:r>
              <a:rPr lang="ru-RU" sz="2400" dirty="0" smtClean="0">
                <a:latin typeface="Times New Roman" panose="02020603050405020304" pitchFamily="18" charset="0"/>
                <a:cs typeface="Times New Roman" panose="02020603050405020304" pitchFamily="18" charset="0"/>
              </a:rPr>
              <a:t>избытке нефти </a:t>
            </a:r>
            <a:r>
              <a:rPr lang="ru-RU" sz="2400" dirty="0">
                <a:latin typeface="Times New Roman" panose="02020603050405020304" pitchFamily="18" charset="0"/>
                <a:cs typeface="Times New Roman" panose="02020603050405020304" pitchFamily="18" charset="0"/>
              </a:rPr>
              <a:t>на рынке в долгосрочной перспективе и речи быть не </a:t>
            </a:r>
            <a:r>
              <a:rPr lang="ru-RU" sz="2400" dirty="0" smtClean="0">
                <a:latin typeface="Times New Roman" panose="02020603050405020304" pitchFamily="18" charset="0"/>
                <a:cs typeface="Times New Roman" panose="02020603050405020304" pitchFamily="18" charset="0"/>
              </a:rPr>
              <a:t>может. Мировые </a:t>
            </a:r>
            <a:r>
              <a:rPr lang="ru-RU" sz="2400" dirty="0">
                <a:latin typeface="Times New Roman" panose="02020603050405020304" pitchFamily="18" charset="0"/>
                <a:cs typeface="Times New Roman" panose="02020603050405020304" pitchFamily="18" charset="0"/>
              </a:rPr>
              <a:t>запасы нефти сейчас находятся на минимальных </a:t>
            </a:r>
            <a:r>
              <a:rPr lang="ru-RU" sz="2400" dirty="0" smtClean="0">
                <a:latin typeface="Times New Roman" panose="02020603050405020304" pitchFamily="18" charset="0"/>
                <a:cs typeface="Times New Roman" panose="02020603050405020304" pitchFamily="18" charset="0"/>
              </a:rPr>
              <a:t>уровнях за </a:t>
            </a:r>
            <a:r>
              <a:rPr lang="ru-RU" sz="2400" dirty="0">
                <a:latin typeface="Times New Roman" panose="02020603050405020304" pitchFamily="18" charset="0"/>
                <a:cs typeface="Times New Roman" panose="02020603050405020304" pitchFamily="18" charset="0"/>
              </a:rPr>
              <a:t>последние пять лет</a:t>
            </a:r>
            <a:r>
              <a:rPr lang="ru-RU"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hlinkClick r:id="rId2"/>
              </a:rPr>
              <a:t>https://www.rosneft.ru/press/news/item/222378</a:t>
            </a:r>
            <a:r>
              <a:rPr lang="en-US" sz="2400" dirty="0" smtClean="0">
                <a:latin typeface="Times New Roman" panose="02020603050405020304" pitchFamily="18" charset="0"/>
                <a:cs typeface="Times New Roman" panose="02020603050405020304" pitchFamily="18" charset="0"/>
                <a:hlinkClick r:id="rId2"/>
              </a:rPr>
              <a:t>/</a:t>
            </a:r>
            <a:r>
              <a:rPr lang="ru-RU" sz="2400" dirty="0" smtClean="0">
                <a:latin typeface="Times New Roman" panose="02020603050405020304" pitchFamily="18" charset="0"/>
                <a:cs typeface="Times New Roman" panose="02020603050405020304" pitchFamily="18" charset="0"/>
              </a:rPr>
              <a:t> </a:t>
            </a:r>
          </a:p>
          <a:p>
            <a:pPr algn="just"/>
            <a:r>
              <a:rPr lang="ru-RU" sz="2400" dirty="0" smtClean="0">
                <a:latin typeface="Times New Roman" panose="02020603050405020304" pitchFamily="18" charset="0"/>
                <a:cs typeface="Times New Roman" panose="02020603050405020304" pitchFamily="18" charset="0"/>
              </a:rPr>
              <a:t>В докладе </a:t>
            </a:r>
            <a:r>
              <a:rPr lang="ru-RU" sz="2400" dirty="0" err="1" smtClean="0">
                <a:latin typeface="Times New Roman" panose="02020603050405020304" pitchFamily="18" charset="0"/>
                <a:cs typeface="Times New Roman" panose="02020603050405020304" pitchFamily="18" charset="0"/>
              </a:rPr>
              <a:t>И.И.Сечина</a:t>
            </a:r>
            <a:r>
              <a:rPr lang="ru-RU" sz="2400" dirty="0" smtClean="0">
                <a:latin typeface="Times New Roman" panose="02020603050405020304" pitchFamily="18" charset="0"/>
                <a:cs typeface="Times New Roman" panose="02020603050405020304" pitchFamily="18" charset="0"/>
              </a:rPr>
              <a:t> также отмечается, что текущий </a:t>
            </a:r>
            <a:r>
              <a:rPr lang="ru-RU" sz="2400" dirty="0">
                <a:latin typeface="Times New Roman" panose="02020603050405020304" pitchFamily="18" charset="0"/>
                <a:cs typeface="Times New Roman" panose="02020603050405020304" pitchFamily="18" charset="0"/>
              </a:rPr>
              <a:t>уровень цен не покрывает расходы </a:t>
            </a:r>
            <a:r>
              <a:rPr lang="ru-RU" sz="2400" dirty="0" smtClean="0">
                <a:latin typeface="Times New Roman" panose="02020603050405020304" pitchFamily="18" charset="0"/>
                <a:cs typeface="Times New Roman" panose="02020603050405020304" pitchFamily="18" charset="0"/>
              </a:rPr>
              <a:t>бюджета стран-производителей нефти.</a:t>
            </a:r>
            <a:r>
              <a:rPr lang="ru-RU" sz="2400" dirty="0">
                <a:latin typeface="Times New Roman" panose="02020603050405020304" pitchFamily="18" charset="0"/>
                <a:cs typeface="Times New Roman" panose="02020603050405020304" pitchFamily="18" charset="0"/>
              </a:rPr>
              <a:t> Для балансировки бюджета многих </a:t>
            </a:r>
            <a:r>
              <a:rPr lang="ru-RU" sz="2400" dirty="0" smtClean="0">
                <a:latin typeface="Times New Roman" panose="02020603050405020304" pitchFamily="18" charset="0"/>
                <a:cs typeface="Times New Roman" panose="02020603050405020304" pitchFamily="18" charset="0"/>
              </a:rPr>
              <a:t>стран-производителей необходима </a:t>
            </a:r>
            <a:r>
              <a:rPr lang="ru-RU" sz="2400" dirty="0">
                <a:latin typeface="Times New Roman" panose="02020603050405020304" pitchFamily="18" charset="0"/>
                <a:cs typeface="Times New Roman" panose="02020603050405020304" pitchFamily="18" charset="0"/>
              </a:rPr>
              <a:t>цена нефти значительно выше текущих уровней. Так, </a:t>
            </a:r>
            <a:r>
              <a:rPr lang="ru-RU" sz="2400" dirty="0" smtClean="0">
                <a:latin typeface="Times New Roman" panose="02020603050405020304" pitchFamily="18" charset="0"/>
                <a:cs typeface="Times New Roman" panose="02020603050405020304" pitchFamily="18" charset="0"/>
              </a:rPr>
              <a:t>по расчетам </a:t>
            </a:r>
            <a:r>
              <a:rPr lang="ru-RU" sz="2400" dirty="0">
                <a:latin typeface="Times New Roman" panose="02020603050405020304" pitchFamily="18" charset="0"/>
                <a:cs typeface="Times New Roman" panose="02020603050405020304" pitchFamily="18" charset="0"/>
              </a:rPr>
              <a:t>МВФ, в 2025 году для бюджета Саудовской Аравии </a:t>
            </a:r>
            <a:r>
              <a:rPr lang="ru-RU" sz="2400" dirty="0" smtClean="0">
                <a:latin typeface="Times New Roman" panose="02020603050405020304" pitchFamily="18" charset="0"/>
                <a:cs typeface="Times New Roman" panose="02020603050405020304" pitchFamily="18" charset="0"/>
              </a:rPr>
              <a:t>эта цена </a:t>
            </a:r>
            <a:r>
              <a:rPr lang="ru-RU" sz="2400" dirty="0">
                <a:latin typeface="Times New Roman" panose="02020603050405020304" pitchFamily="18" charset="0"/>
                <a:cs typeface="Times New Roman" panose="02020603050405020304" pitchFamily="18" charset="0"/>
              </a:rPr>
              <a:t>находится на уровне более 90 долларов за </a:t>
            </a:r>
            <a:r>
              <a:rPr lang="ru-RU" sz="2400" dirty="0" smtClean="0">
                <a:latin typeface="Times New Roman" panose="02020603050405020304" pitchFamily="18" charset="0"/>
                <a:cs typeface="Times New Roman" panose="02020603050405020304" pitchFamily="18" charset="0"/>
              </a:rPr>
              <a:t>баррель.</a:t>
            </a:r>
          </a:p>
          <a:p>
            <a:endParaRPr lang="ru-RU" dirty="0"/>
          </a:p>
        </p:txBody>
      </p:sp>
    </p:spTree>
    <p:extLst>
      <p:ext uri="{BB962C8B-B14F-4D97-AF65-F5344CB8AC3E}">
        <p14:creationId xmlns:p14="http://schemas.microsoft.com/office/powerpoint/2010/main" val="358357837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b="1" dirty="0">
                <a:latin typeface="Times New Roman" panose="02020603050405020304" pitchFamily="18" charset="0"/>
                <a:cs typeface="Times New Roman" panose="02020603050405020304" pitchFamily="18" charset="0"/>
              </a:rPr>
              <a:t>Научные и учебные издания</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ru-RU" sz="2400" dirty="0" err="1">
                <a:latin typeface="Times New Roman" panose="02020603050405020304" pitchFamily="18" charset="0"/>
                <a:cs typeface="Times New Roman" panose="02020603050405020304" pitchFamily="18" charset="0"/>
              </a:rPr>
              <a:t>Ланцева</a:t>
            </a:r>
            <a:r>
              <a:rPr lang="ru-RU" sz="2400" dirty="0">
                <a:latin typeface="Times New Roman" panose="02020603050405020304" pitchFamily="18" charset="0"/>
                <a:cs typeface="Times New Roman" panose="02020603050405020304" pitchFamily="18" charset="0"/>
              </a:rPr>
              <a:t> В.Ю. </a:t>
            </a:r>
            <a:r>
              <a:rPr lang="ru-RU" sz="2400" dirty="0" err="1">
                <a:latin typeface="Times New Roman" panose="02020603050405020304" pitchFamily="18" charset="0"/>
                <a:cs typeface="Times New Roman" panose="02020603050405020304" pitchFamily="18" charset="0"/>
              </a:rPr>
              <a:t>Международ</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но-правовая </a:t>
            </a:r>
            <a:r>
              <a:rPr lang="ru-RU" sz="2400" dirty="0">
                <a:latin typeface="Times New Roman" panose="02020603050405020304" pitchFamily="18" charset="0"/>
                <a:cs typeface="Times New Roman" panose="02020603050405020304" pitchFamily="18" charset="0"/>
              </a:rPr>
              <a:t>охрана морской среды Черного и Балтийского морей // Экологическое право. 2025. N 1. С. 36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38.</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r>
              <a:rPr lang="ru-RU" sz="2400" dirty="0" err="1">
                <a:latin typeface="Times New Roman" panose="02020603050405020304" pitchFamily="18" charset="0"/>
                <a:cs typeface="Times New Roman" panose="02020603050405020304" pitchFamily="18" charset="0"/>
              </a:rPr>
              <a:t>Тубденов</a:t>
            </a:r>
            <a:r>
              <a:rPr lang="ru-RU" sz="2400" dirty="0">
                <a:latin typeface="Times New Roman" panose="02020603050405020304" pitchFamily="18" charset="0"/>
                <a:cs typeface="Times New Roman" panose="02020603050405020304" pitchFamily="18" charset="0"/>
              </a:rPr>
              <a:t> В.Г. Правовое положение добывающих энергетических компаний нефтегазового комплекса</a:t>
            </a:r>
            <a:r>
              <a:rPr lang="en-US"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дисс</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к.ю.н.Москва</a:t>
            </a:r>
            <a:r>
              <a:rPr lang="ru-RU" sz="2400" dirty="0">
                <a:latin typeface="Times New Roman" panose="02020603050405020304" pitchFamily="18" charset="0"/>
                <a:cs typeface="Times New Roman" panose="02020603050405020304" pitchFamily="18" charset="0"/>
              </a:rPr>
              <a:t>, 2018</a:t>
            </a:r>
          </a:p>
          <a:p>
            <a:r>
              <a:rPr lang="en-US" sz="2400" dirty="0">
                <a:latin typeface="Times New Roman" panose="02020603050405020304" pitchFamily="18" charset="0"/>
                <a:cs typeface="Times New Roman" panose="02020603050405020304" pitchFamily="18" charset="0"/>
                <a:hlinkClick r:id="rId2"/>
              </a:rPr>
              <a:t>https://disser.spbu.ru/files/phd_spsu/tubdenov_disser.pdf</a:t>
            </a:r>
            <a:r>
              <a:rPr lang="ru-RU" sz="2400" dirty="0">
                <a:latin typeface="Times New Roman" panose="02020603050405020304" pitchFamily="18" charset="0"/>
                <a:cs typeface="Times New Roman" panose="02020603050405020304" pitchFamily="18" charset="0"/>
              </a:rPr>
              <a:t>  </a:t>
            </a:r>
          </a:p>
          <a:p>
            <a:pPr algn="just"/>
            <a:endParaRPr lang="ru-RU"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Ульянов </a:t>
            </a:r>
            <a:r>
              <a:rPr lang="ru-RU" sz="2400" dirty="0">
                <a:latin typeface="Times New Roman" panose="02020603050405020304" pitchFamily="18" charset="0"/>
                <a:cs typeface="Times New Roman" panose="02020603050405020304" pitchFamily="18" charset="0"/>
              </a:rPr>
              <a:t>А.В. Об ответственности транспортной организации за ненадлежащее качество нефти в магистральном трубопроводе // Транспортное право. 2022. N 1. С. 17 - 20.</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5031609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dirty="0">
                <a:latin typeface="Times New Roman" panose="02020603050405020304" pitchFamily="18" charset="0"/>
                <a:cs typeface="Times New Roman" panose="02020603050405020304" pitchFamily="18" charset="0"/>
              </a:rPr>
              <a:t>Электронная  библиотечная  система</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Для слушателей курса предусмотрена возможность работы в электронной библиотечной системе </a:t>
            </a:r>
            <a:r>
              <a:rPr lang="en-US" b="1" dirty="0">
                <a:latin typeface="Times New Roman" panose="02020603050405020304" pitchFamily="18" charset="0"/>
                <a:cs typeface="Times New Roman" panose="02020603050405020304" pitchFamily="18" charset="0"/>
              </a:rPr>
              <a:t>IPR BOOKS</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https://iprmedia.ru/products/ipr-books.html</a:t>
            </a:r>
            <a:r>
              <a:rPr lang="ru-RU" dirty="0">
                <a:latin typeface="Times New Roman" panose="02020603050405020304" pitchFamily="18" charset="0"/>
                <a:cs typeface="Times New Roman" panose="02020603050405020304" pitchFamily="18" charset="0"/>
              </a:rPr>
              <a:t> </a:t>
            </a:r>
          </a:p>
          <a:p>
            <a:pPr algn="just"/>
            <a:r>
              <a:rPr lang="ru-RU" b="1" dirty="0">
                <a:latin typeface="Times New Roman" panose="02020603050405020304" pitchFamily="18" charset="0"/>
                <a:cs typeface="Times New Roman" panose="02020603050405020304" pitchFamily="18" charset="0"/>
              </a:rPr>
              <a:t>С 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ru-RU"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https://mlcjournal.ru/</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325449767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ru-RU" dirty="0" smtClean="0">
                <a:latin typeface="Times New Roman" panose="02020603050405020304" pitchFamily="18" charset="0"/>
                <a:cs typeface="Times New Roman" panose="02020603050405020304" pitchFamily="18" charset="0"/>
              </a:rPr>
              <a:t>Вопросы для зачета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lvl="0"/>
            <a:endParaRPr lang="ru-RU" sz="2000" dirty="0" smtClean="0">
              <a:latin typeface="Times New Roman" panose="02020603050405020304" pitchFamily="18" charset="0"/>
              <a:cs typeface="Times New Roman" panose="02020603050405020304" pitchFamily="18" charset="0"/>
            </a:endParaRPr>
          </a:p>
          <a:p>
            <a:pPr lvl="0"/>
            <a:r>
              <a:rPr lang="ru-RU" sz="2000" dirty="0" smtClean="0">
                <a:latin typeface="Times New Roman" panose="02020603050405020304" pitchFamily="18" charset="0"/>
                <a:cs typeface="Times New Roman" panose="02020603050405020304" pitchFamily="18" charset="0"/>
              </a:rPr>
              <a:t>1. Назовите основные источники нефтяного права.</a:t>
            </a:r>
          </a:p>
          <a:p>
            <a:pPr lvl="0"/>
            <a:r>
              <a:rPr lang="ru-RU" sz="2000" dirty="0" smtClean="0">
                <a:latin typeface="Times New Roman" panose="02020603050405020304" pitchFamily="18" charset="0"/>
                <a:cs typeface="Times New Roman" panose="02020603050405020304" pitchFamily="18" charset="0"/>
              </a:rPr>
              <a:t>2. Особенности правового режима нефти как объекта частноправовых отношений.</a:t>
            </a:r>
          </a:p>
          <a:p>
            <a:pPr lvl="0"/>
            <a:r>
              <a:rPr lang="ru-RU" sz="2000" dirty="0" smtClean="0">
                <a:latin typeface="Times New Roman" panose="02020603050405020304" pitchFamily="18" charset="0"/>
                <a:cs typeface="Times New Roman" panose="02020603050405020304" pitchFamily="18" charset="0"/>
              </a:rPr>
              <a:t>3. Особенности правового режима нефтяных объектов.</a:t>
            </a:r>
          </a:p>
          <a:p>
            <a:pPr lvl="0"/>
            <a:r>
              <a:rPr lang="ru-RU" sz="2000" dirty="0" smtClean="0">
                <a:latin typeface="Times New Roman" panose="02020603050405020304" pitchFamily="18" charset="0"/>
                <a:cs typeface="Times New Roman" panose="02020603050405020304" pitchFamily="18" charset="0"/>
              </a:rPr>
              <a:t>4. Особенности правового положения нефтяных компаний.</a:t>
            </a:r>
          </a:p>
          <a:p>
            <a:pPr lvl="0"/>
            <a:r>
              <a:rPr lang="ru-RU" sz="2000" dirty="0" smtClean="0">
                <a:latin typeface="Times New Roman" panose="02020603050405020304" pitchFamily="18" charset="0"/>
                <a:cs typeface="Times New Roman" panose="02020603050405020304" pitchFamily="18" charset="0"/>
              </a:rPr>
              <a:t>5. Особенности договорного регулирования отношений в нефтяной отрасли.</a:t>
            </a:r>
          </a:p>
          <a:p>
            <a:pPr lvl="0"/>
            <a:r>
              <a:rPr lang="ru-RU" sz="2000" dirty="0" smtClean="0">
                <a:latin typeface="Times New Roman" panose="02020603050405020304" pitchFamily="18" charset="0"/>
                <a:cs typeface="Times New Roman" panose="02020603050405020304" pitchFamily="18" charset="0"/>
              </a:rPr>
              <a:t>6. Направления государственного регулирования в нефтяной отрасли.</a:t>
            </a:r>
          </a:p>
          <a:p>
            <a:pPr lvl="0"/>
            <a:r>
              <a:rPr lang="ru-RU" sz="2000" dirty="0" smtClean="0">
                <a:latin typeface="Times New Roman" panose="02020603050405020304" pitchFamily="18" charset="0"/>
                <a:cs typeface="Times New Roman" panose="02020603050405020304" pitchFamily="18" charset="0"/>
              </a:rPr>
              <a:t>7. Государственный контроль (надзор) за соблюдением требований законодательства в нефтяной отрасли.</a:t>
            </a:r>
            <a:endParaRPr lang="ru-RU" sz="2000" dirty="0">
              <a:latin typeface="Times New Roman" panose="02020603050405020304" pitchFamily="18" charset="0"/>
              <a:cs typeface="Times New Roman" panose="02020603050405020304" pitchFamily="18" charset="0"/>
            </a:endParaRPr>
          </a:p>
          <a:p>
            <a:pPr lvl="0"/>
            <a:endParaRPr lang="ru-RU" sz="2000" dirty="0" smtClean="0">
              <a:latin typeface="Times New Roman" panose="02020603050405020304" pitchFamily="18" charset="0"/>
              <a:cs typeface="Times New Roman" panose="02020603050405020304" pitchFamily="18" charset="0"/>
            </a:endParaRPr>
          </a:p>
          <a:p>
            <a:pPr lvl="0"/>
            <a:endParaRPr lang="ru-RU" sz="2000" dirty="0">
              <a:latin typeface="Times New Roman" panose="02020603050405020304" pitchFamily="18" charset="0"/>
              <a:cs typeface="Times New Roman" panose="02020603050405020304" pitchFamily="18" charset="0"/>
            </a:endParaRPr>
          </a:p>
          <a:p>
            <a:pPr lvl="0"/>
            <a:r>
              <a:rPr lang="ru-RU" sz="2000" dirty="0" smtClean="0">
                <a:latin typeface="Times New Roman" panose="02020603050405020304" pitchFamily="18" charset="0"/>
                <a:cs typeface="Times New Roman" panose="02020603050405020304" pitchFamily="18" charset="0"/>
              </a:rPr>
              <a:t>Зачет </a:t>
            </a:r>
            <a:r>
              <a:rPr lang="ru-RU" sz="2000" dirty="0">
                <a:latin typeface="Times New Roman" panose="02020603050405020304" pitchFamily="18" charset="0"/>
                <a:cs typeface="Times New Roman" panose="02020603050405020304" pitchFamily="18" charset="0"/>
              </a:rPr>
              <a:t>проводится в письменном виде. Необходимо подготовить письменные </a:t>
            </a:r>
            <a:r>
              <a:rPr lang="ru-RU" sz="2000" b="1" dirty="0">
                <a:latin typeface="Times New Roman" panose="02020603050405020304" pitchFamily="18" charset="0"/>
                <a:cs typeface="Times New Roman" panose="02020603050405020304" pitchFamily="18" charset="0"/>
              </a:rPr>
              <a:t>краткие</a:t>
            </a:r>
            <a:r>
              <a:rPr lang="ru-RU" sz="2000" dirty="0">
                <a:latin typeface="Times New Roman" panose="02020603050405020304" pitchFamily="18" charset="0"/>
                <a:cs typeface="Times New Roman" panose="02020603050405020304" pitchFamily="18" charset="0"/>
              </a:rPr>
              <a:t> ответы </a:t>
            </a:r>
            <a:r>
              <a:rPr lang="ru-RU" sz="2000" dirty="0" smtClean="0">
                <a:latin typeface="Times New Roman" panose="02020603050405020304" pitchFamily="18" charset="0"/>
                <a:cs typeface="Times New Roman" panose="02020603050405020304" pitchFamily="18" charset="0"/>
              </a:rPr>
              <a:t>на </a:t>
            </a:r>
            <a:r>
              <a:rPr lang="ru-RU" sz="2000" dirty="0">
                <a:latin typeface="Times New Roman" panose="02020603050405020304" pitchFamily="18" charset="0"/>
                <a:cs typeface="Times New Roman" panose="02020603050405020304" pitchFamily="18" charset="0"/>
              </a:rPr>
              <a:t>вопросы. Оформление: формат </a:t>
            </a:r>
            <a:r>
              <a:rPr lang="en-US" sz="2000" dirty="0">
                <a:latin typeface="Times New Roman" panose="02020603050405020304" pitchFamily="18" charset="0"/>
                <a:cs typeface="Times New Roman" panose="02020603050405020304" pitchFamily="18" charset="0"/>
              </a:rPr>
              <a:t>word</a:t>
            </a:r>
            <a:r>
              <a:rPr lang="ru-RU" sz="2000" dirty="0">
                <a:latin typeface="Times New Roman" panose="02020603050405020304" pitchFamily="18" charset="0"/>
                <a:cs typeface="Times New Roman" panose="02020603050405020304" pitchFamily="18" charset="0"/>
              </a:rPr>
              <a:t>, шрифт 14, интервал 1,5. Необходимо сверху указать 	ФИО, место работы, должность, дату. Ответ необходимо направить на почту: 	</a:t>
            </a:r>
            <a:r>
              <a:rPr lang="en-US" sz="2000" dirty="0">
                <a:latin typeface="Times New Roman" panose="02020603050405020304" pitchFamily="18" charset="0"/>
                <a:cs typeface="Times New Roman" panose="02020603050405020304" pitchFamily="18" charset="0"/>
                <a:hlinkClick r:id="rId2"/>
              </a:rPr>
              <a:t>musinlc@musinlc.ru</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до</a:t>
            </a:r>
            <a:r>
              <a:rPr lang="en-US" sz="2000" dirty="0">
                <a:latin typeface="Times New Roman" panose="02020603050405020304" pitchFamily="18" charset="0"/>
                <a:cs typeface="Times New Roman" panose="02020603050405020304" pitchFamily="18" charset="0"/>
              </a:rPr>
              <a:t> 1</a:t>
            </a:r>
            <a:r>
              <a:rPr lang="ru-RU" sz="2000" dirty="0">
                <a:latin typeface="Times New Roman" panose="02020603050405020304" pitchFamily="18" charset="0"/>
                <a:cs typeface="Times New Roman" panose="02020603050405020304" pitchFamily="18" charset="0"/>
              </a:rPr>
              <a:t>5</a:t>
            </a:r>
            <a:r>
              <a:rPr lang="en-US" sz="2000" dirty="0">
                <a:latin typeface="Times New Roman" panose="02020603050405020304" pitchFamily="18" charset="0"/>
                <a:cs typeface="Times New Roman" panose="02020603050405020304" pitchFamily="18" charset="0"/>
              </a:rPr>
              <a:t>.00</a:t>
            </a:r>
            <a:r>
              <a:rPr lang="ru-RU" sz="2000" dirty="0">
                <a:latin typeface="Times New Roman" panose="02020603050405020304" pitchFamily="18" charset="0"/>
                <a:cs typeface="Times New Roman" panose="02020603050405020304" pitchFamily="18" charset="0"/>
              </a:rPr>
              <a:t>  в дату, установленную для зачета согласно расписанию курса.</a:t>
            </a:r>
            <a:endParaRPr lang="en-US" sz="2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137740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1488</TotalTime>
  <Words>6209</Words>
  <Application>Microsoft Office PowerPoint</Application>
  <PresentationFormat>Экран (4:3)</PresentationFormat>
  <Paragraphs>483</Paragraphs>
  <Slides>92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92</vt:i4>
      </vt:variant>
    </vt:vector>
  </HeadingPairs>
  <TitlesOfParts>
    <vt:vector size="93" baseType="lpstr">
      <vt:lpstr>Тема Office</vt:lpstr>
      <vt:lpstr>КУРС ПРОФЕССИОНАЛЬНОЙ ПЕРЕПОДГОТОВКИ</vt:lpstr>
      <vt:lpstr>Понятие нефтяного права</vt:lpstr>
      <vt:lpstr>Понятие нефтяного права</vt:lpstr>
      <vt:lpstr>Понятие нефтяного права</vt:lpstr>
      <vt:lpstr>Научные труды о развитии  нефтяного права</vt:lpstr>
      <vt:lpstr>Тенденции развития рынка нефти</vt:lpstr>
      <vt:lpstr>Тенденции развития рынка нефти</vt:lpstr>
      <vt:lpstr>Тенденции развития рынка нефти</vt:lpstr>
      <vt:lpstr>Тенденции развития рынка нефти</vt:lpstr>
      <vt:lpstr>Стратегические задачи развития нефтяной отрасли Энергетическая стратегия Российской Федерации на период до 2050</vt:lpstr>
      <vt:lpstr>Энергетическая стратегия Российской Федерации на период до 2050</vt:lpstr>
      <vt:lpstr>Энергетическая стратегия Российской Федерации на период до 2050</vt:lpstr>
      <vt:lpstr>Энергетическая стратегия Российской Федерации на период до 2050</vt:lpstr>
      <vt:lpstr>Стратегия развития минерально-сырьевой базы до 2050 года</vt:lpstr>
      <vt:lpstr>Источники правового регулирования общественных отношений в нефтяной отрасли</vt:lpstr>
      <vt:lpstr>Нормативные правовые акты</vt:lpstr>
      <vt:lpstr>Нормативные правовые акты</vt:lpstr>
      <vt:lpstr>Нормативные правовые акты</vt:lpstr>
      <vt:lpstr>Международные договоры</vt:lpstr>
      <vt:lpstr>Международные договоры</vt:lpstr>
      <vt:lpstr>Международные договоры</vt:lpstr>
      <vt:lpstr>Обычаи</vt:lpstr>
      <vt:lpstr>Локальные акты нефтяных компаний</vt:lpstr>
      <vt:lpstr>Локальные акты нефтяных компаний</vt:lpstr>
      <vt:lpstr>Акты высших судебных инстанций, судебная практика</vt:lpstr>
      <vt:lpstr>Акты высших судебных инстанций, судебная практика</vt:lpstr>
      <vt:lpstr>Акты высших судебных инстанций, судебная практика</vt:lpstr>
      <vt:lpstr>Акты высших судебных инстанций, судебная практика</vt:lpstr>
      <vt:lpstr>Акты высших судебных инстанций, судебная практика</vt:lpstr>
      <vt:lpstr>Правовое регулирование частноправовых отношений в нефтяной отрасли</vt:lpstr>
      <vt:lpstr>Маркерными (эталонными) сорта нефти</vt:lpstr>
      <vt:lpstr>Маркерными (эталонными) сорта нефти</vt:lpstr>
      <vt:lpstr>Правовой режим нефти</vt:lpstr>
      <vt:lpstr>Правовой режим нефти</vt:lpstr>
      <vt:lpstr>Правовой режим нефти. Требования к учету нефти</vt:lpstr>
      <vt:lpstr>Правовой режим нефти. Требования к учету нефти</vt:lpstr>
      <vt:lpstr>Правовой режим нефти. Требования к учету нефти</vt:lpstr>
      <vt:lpstr>Правовой режим нефти</vt:lpstr>
      <vt:lpstr>Правовой режим нефти</vt:lpstr>
      <vt:lpstr>Правовой режим нефти</vt:lpstr>
      <vt:lpstr>Правовой режим нефти</vt:lpstr>
      <vt:lpstr>Правовой режим нефти</vt:lpstr>
      <vt:lpstr>Правовой режим нефти</vt:lpstr>
      <vt:lpstr>Правовой режим нефти</vt:lpstr>
      <vt:lpstr>Правовой режим нефти</vt:lpstr>
      <vt:lpstr>Правовой режим нефти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Правовой режим энергетических объектов нефтяной отрасли</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Правовое положение нефтяных компаний</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Договорное регулирование отношений в нефтяной отрасли</vt:lpstr>
      <vt:lpstr>Направления государственного регулирования и контроля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Государственное регулирование в нефтяной отрасли</vt:lpstr>
      <vt:lpstr>Государственный контроль (надзор) в нефтяной отрасли</vt:lpstr>
      <vt:lpstr>Государственный контроль (надзор) в нефтяной отрасли</vt:lpstr>
      <vt:lpstr>Государственный контроль (надзор) в нефтяной отрасли</vt:lpstr>
      <vt:lpstr>Государственный контроль (надзор) в нефтяной отрасли</vt:lpstr>
      <vt:lpstr>Рекомендации для самостоятельной работы</vt:lpstr>
      <vt:lpstr>Научные и учебные издания</vt:lpstr>
      <vt:lpstr>Научные и учебные издания</vt:lpstr>
      <vt:lpstr>Научные и учебные издания</vt:lpstr>
      <vt:lpstr>Электронная  библиотечная  система</vt:lpstr>
      <vt:lpstr>Вопросы для зачета</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КУРС ПРОФЕССИОНАЛЬНОЙ ПЕРЕПОДГОТОВКИ</dc:title>
  <dc:creator>user</dc:creator>
  <cp:lastModifiedBy>user</cp:lastModifiedBy>
  <cp:revision>77</cp:revision>
  <dcterms:created xsi:type="dcterms:W3CDTF">2025-06-07T21:44:35Z</dcterms:created>
  <dcterms:modified xsi:type="dcterms:W3CDTF">2025-06-24T18:26:01Z</dcterms:modified>
</cp:coreProperties>
</file>