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83" r:id="rId5"/>
    <p:sldId id="284" r:id="rId6"/>
    <p:sldId id="282" r:id="rId7"/>
    <p:sldId id="259" r:id="rId8"/>
    <p:sldId id="261" r:id="rId9"/>
    <p:sldId id="260" r:id="rId10"/>
  </p:sldIdLst>
  <p:sldSz cx="24384000" cy="13716000"/>
  <p:notesSz cx="6858000" cy="9144000"/>
  <p:embeddedFontLs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Montserrat" panose="00000500000000000000" pitchFamily="2" charset="-52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hXb/mjvswv2cXH3F9M2Q0XgVQqq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кбаров Жамшид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ьга Максимова" userId="b5b5a1171c1f1a76" providerId="LiveId" clId="{0F566CE2-2E22-4F94-85E1-A85313395021}"/>
    <pc:docChg chg="custSel modSld">
      <pc:chgData name="Ольга Максимова" userId="b5b5a1171c1f1a76" providerId="LiveId" clId="{0F566CE2-2E22-4F94-85E1-A85313395021}" dt="2023-10-30T14:47:41.907" v="132" actId="20577"/>
      <pc:docMkLst>
        <pc:docMk/>
      </pc:docMkLst>
      <pc:sldChg chg="delSp modSp mod">
        <pc:chgData name="Ольга Максимова" userId="b5b5a1171c1f1a76" providerId="LiveId" clId="{0F566CE2-2E22-4F94-85E1-A85313395021}" dt="2023-10-30T10:44:33.680" v="69" actId="20577"/>
        <pc:sldMkLst>
          <pc:docMk/>
          <pc:sldMk cId="0" sldId="256"/>
        </pc:sldMkLst>
        <pc:spChg chg="topLvl">
          <ac:chgData name="Ольга Максимова" userId="b5b5a1171c1f1a76" providerId="LiveId" clId="{0F566CE2-2E22-4F94-85E1-A85313395021}" dt="2023-10-30T10:43:21.544" v="41" actId="21"/>
          <ac:spMkLst>
            <pc:docMk/>
            <pc:sldMk cId="0" sldId="256"/>
            <ac:spMk id="79" creationId="{00000000-0000-0000-0000-000000000000}"/>
          </ac:spMkLst>
        </pc:spChg>
        <pc:spChg chg="del topLvl">
          <ac:chgData name="Ольга Максимова" userId="b5b5a1171c1f1a76" providerId="LiveId" clId="{0F566CE2-2E22-4F94-85E1-A85313395021}" dt="2023-10-30T10:43:21.544" v="41" actId="21"/>
          <ac:spMkLst>
            <pc:docMk/>
            <pc:sldMk cId="0" sldId="256"/>
            <ac:spMk id="80" creationId="{00000000-0000-0000-0000-000000000000}"/>
          </ac:spMkLst>
        </pc:spChg>
        <pc:spChg chg="mod">
          <ac:chgData name="Ольга Максимова" userId="b5b5a1171c1f1a76" providerId="LiveId" clId="{0F566CE2-2E22-4F94-85E1-A85313395021}" dt="2023-10-30T10:44:33.680" v="69" actId="20577"/>
          <ac:spMkLst>
            <pc:docMk/>
            <pc:sldMk cId="0" sldId="256"/>
            <ac:spMk id="81" creationId="{00000000-0000-0000-0000-000000000000}"/>
          </ac:spMkLst>
        </pc:spChg>
        <pc:grpChg chg="del">
          <ac:chgData name="Ольга Максимова" userId="b5b5a1171c1f1a76" providerId="LiveId" clId="{0F566CE2-2E22-4F94-85E1-A85313395021}" dt="2023-10-30T10:43:21.544" v="41" actId="21"/>
          <ac:grpSpMkLst>
            <pc:docMk/>
            <pc:sldMk cId="0" sldId="256"/>
            <ac:grpSpMk id="78" creationId="{00000000-0000-0000-0000-000000000000}"/>
          </ac:grpSpMkLst>
        </pc:grpChg>
      </pc:sldChg>
      <pc:sldChg chg="modSp mod">
        <pc:chgData name="Ольга Максимова" userId="b5b5a1171c1f1a76" providerId="LiveId" clId="{0F566CE2-2E22-4F94-85E1-A85313395021}" dt="2023-10-30T10:43:59.957" v="51" actId="14100"/>
        <pc:sldMkLst>
          <pc:docMk/>
          <pc:sldMk cId="0" sldId="257"/>
        </pc:sldMkLst>
        <pc:spChg chg="mod">
          <ac:chgData name="Ольга Максимова" userId="b5b5a1171c1f1a76" providerId="LiveId" clId="{0F566CE2-2E22-4F94-85E1-A85313395021}" dt="2023-10-30T10:43:59.957" v="51" actId="14100"/>
          <ac:spMkLst>
            <pc:docMk/>
            <pc:sldMk cId="0" sldId="257"/>
            <ac:spMk id="92" creationId="{00000000-0000-0000-0000-000000000000}"/>
          </ac:spMkLst>
        </pc:spChg>
      </pc:sldChg>
      <pc:sldChg chg="modSp mod">
        <pc:chgData name="Ольга Максимова" userId="b5b5a1171c1f1a76" providerId="LiveId" clId="{0F566CE2-2E22-4F94-85E1-A85313395021}" dt="2023-10-30T14:47:41.907" v="132" actId="20577"/>
        <pc:sldMkLst>
          <pc:docMk/>
          <pc:sldMk cId="3265625430" sldId="260"/>
        </pc:sldMkLst>
        <pc:spChg chg="mod">
          <ac:chgData name="Ольга Максимова" userId="b5b5a1171c1f1a76" providerId="LiveId" clId="{0F566CE2-2E22-4F94-85E1-A85313395021}" dt="2023-10-30T14:47:41.907" v="132" actId="20577"/>
          <ac:spMkLst>
            <pc:docMk/>
            <pc:sldMk cId="3265625430" sldId="260"/>
            <ac:spMk id="131" creationId="{00000000-0000-0000-0000-000000000000}"/>
          </ac:spMkLst>
        </pc:spChg>
      </pc:sldChg>
    </pc:docChg>
  </pc:docChgLst>
  <pc:docChgLst>
    <pc:chgData name="Ольга Максимова" userId="b5b5a1171c1f1a76" providerId="LiveId" clId="{27CADD0D-4700-4DED-AB90-DEC9A043DCF2}"/>
    <pc:docChg chg="modSld">
      <pc:chgData name="Ольга Максимова" userId="b5b5a1171c1f1a76" providerId="LiveId" clId="{27CADD0D-4700-4DED-AB90-DEC9A043DCF2}" dt="2024-05-20T07:22:02.791" v="1" actId="20577"/>
      <pc:docMkLst>
        <pc:docMk/>
      </pc:docMkLst>
      <pc:sldChg chg="modSp mod">
        <pc:chgData name="Ольга Максимова" userId="b5b5a1171c1f1a76" providerId="LiveId" clId="{27CADD0D-4700-4DED-AB90-DEC9A043DCF2}" dt="2024-05-20T07:22:02.791" v="1" actId="20577"/>
        <pc:sldMkLst>
          <pc:docMk/>
          <pc:sldMk cId="3265625430" sldId="260"/>
        </pc:sldMkLst>
        <pc:spChg chg="mod">
          <ac:chgData name="Ольга Максимова" userId="b5b5a1171c1f1a76" providerId="LiveId" clId="{27CADD0D-4700-4DED-AB90-DEC9A043DCF2}" dt="2024-05-20T07:22:02.791" v="1" actId="20577"/>
          <ac:spMkLst>
            <pc:docMk/>
            <pc:sldMk cId="3265625430" sldId="260"/>
            <ac:spMk id="13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62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935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07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63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hoto">
  <p:cSld name="Blank with phot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7"/>
          <p:cNvSpPr>
            <a:spLocks noGrp="1"/>
          </p:cNvSpPr>
          <p:nvPr>
            <p:ph type="pic" idx="2"/>
          </p:nvPr>
        </p:nvSpPr>
        <p:spPr>
          <a:xfrm>
            <a:off x="1460864" y="1008282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0" name="Google Shape;10;p27"/>
          <p:cNvSpPr>
            <a:spLocks noGrp="1"/>
          </p:cNvSpPr>
          <p:nvPr>
            <p:ph type="pic" idx="3"/>
          </p:nvPr>
        </p:nvSpPr>
        <p:spPr>
          <a:xfrm>
            <a:off x="6863408" y="1008282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" name="Google Shape;11;p27"/>
          <p:cNvSpPr>
            <a:spLocks noGrp="1"/>
          </p:cNvSpPr>
          <p:nvPr>
            <p:ph type="pic" idx="4"/>
          </p:nvPr>
        </p:nvSpPr>
        <p:spPr>
          <a:xfrm>
            <a:off x="12265952" y="1008282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2" name="Google Shape;12;p27"/>
          <p:cNvSpPr>
            <a:spLocks noGrp="1"/>
          </p:cNvSpPr>
          <p:nvPr>
            <p:ph type="pic" idx="5"/>
          </p:nvPr>
        </p:nvSpPr>
        <p:spPr>
          <a:xfrm>
            <a:off x="17668497" y="1008282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3" name="Google Shape;13;p27"/>
          <p:cNvSpPr>
            <a:spLocks noGrp="1"/>
          </p:cNvSpPr>
          <p:nvPr>
            <p:ph type="pic" idx="6"/>
          </p:nvPr>
        </p:nvSpPr>
        <p:spPr>
          <a:xfrm>
            <a:off x="1460864" y="6497960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" name="Google Shape;14;p27"/>
          <p:cNvSpPr>
            <a:spLocks noGrp="1"/>
          </p:cNvSpPr>
          <p:nvPr>
            <p:ph type="pic" idx="7"/>
          </p:nvPr>
        </p:nvSpPr>
        <p:spPr>
          <a:xfrm>
            <a:off x="6863408" y="6497960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" name="Google Shape;15;p27"/>
          <p:cNvSpPr>
            <a:spLocks noGrp="1"/>
          </p:cNvSpPr>
          <p:nvPr>
            <p:ph type="pic" idx="8"/>
          </p:nvPr>
        </p:nvSpPr>
        <p:spPr>
          <a:xfrm>
            <a:off x="12265952" y="6497960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6" name="Google Shape;16;p27"/>
          <p:cNvSpPr>
            <a:spLocks noGrp="1"/>
          </p:cNvSpPr>
          <p:nvPr>
            <p:ph type="pic" idx="9"/>
          </p:nvPr>
        </p:nvSpPr>
        <p:spPr>
          <a:xfrm>
            <a:off x="17668497" y="6497960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g + text slide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2000"/>
              <a:buFont typeface="Poppins"/>
              <a:buNone/>
            </a:pPr>
            <a:endParaRPr sz="2000" b="0" i="0" u="none" strike="noStrike" cap="non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Google Shape;19;p28"/>
          <p:cNvSpPr txBox="1">
            <a:spLocks noGrp="1"/>
          </p:cNvSpPr>
          <p:nvPr>
            <p:ph type="title"/>
          </p:nvPr>
        </p:nvSpPr>
        <p:spPr>
          <a:xfrm>
            <a:off x="2271713" y="1729334"/>
            <a:ext cx="19504148" cy="217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rgbClr val="EEEBF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body" idx="1"/>
          </p:nvPr>
        </p:nvSpPr>
        <p:spPr>
          <a:xfrm>
            <a:off x="2271713" y="4121696"/>
            <a:ext cx="20477162" cy="701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marL="914400" lvl="1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2pPr>
            <a:lvl3pPr marL="1371600" lvl="2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3pPr>
            <a:lvl4pPr marL="1828800" lvl="3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4pPr>
            <a:lvl5pPr marL="2286000" lvl="4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sldNum" idx="12"/>
          </p:nvPr>
        </p:nvSpPr>
        <p:spPr>
          <a:xfrm>
            <a:off x="22488525" y="12347575"/>
            <a:ext cx="89535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" name="Google Shape;22;p28"/>
          <p:cNvGrpSpPr/>
          <p:nvPr/>
        </p:nvGrpSpPr>
        <p:grpSpPr>
          <a:xfrm>
            <a:off x="1966864" y="12042576"/>
            <a:ext cx="2206145" cy="775347"/>
            <a:chOff x="5233327" y="11805083"/>
            <a:chExt cx="2206145" cy="775347"/>
          </a:xfrm>
        </p:grpSpPr>
        <p:sp>
          <p:nvSpPr>
            <p:cNvPr id="23" name="Google Shape;23;p28"/>
            <p:cNvSpPr txBox="1"/>
            <p:nvPr/>
          </p:nvSpPr>
          <p:spPr>
            <a:xfrm>
              <a:off x="5279232" y="11805083"/>
              <a:ext cx="2160240" cy="558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</a:t>
              </a:r>
              <a:r>
                <a:rPr lang="en-US" sz="28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DESIGN</a:t>
              </a:r>
              <a:endPara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" name="Google Shape;24;p28"/>
            <p:cNvSpPr/>
            <p:nvPr/>
          </p:nvSpPr>
          <p:spPr>
            <a:xfrm>
              <a:off x="5233327" y="12150889"/>
              <a:ext cx="2206145" cy="429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by HiSlide.io</a:t>
              </a: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hoto">
  <p:cSld name="Slide with phot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>
            <a:spLocks noGrp="1"/>
          </p:cNvSpPr>
          <p:nvPr>
            <p:ph type="pic" idx="2"/>
          </p:nvPr>
        </p:nvSpPr>
        <p:spPr>
          <a:xfrm>
            <a:off x="1460864" y="1008282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7" name="Google Shape;27;p29"/>
          <p:cNvSpPr>
            <a:spLocks noGrp="1"/>
          </p:cNvSpPr>
          <p:nvPr>
            <p:ph type="pic" idx="3"/>
          </p:nvPr>
        </p:nvSpPr>
        <p:spPr>
          <a:xfrm>
            <a:off x="6863408" y="1008282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8" name="Google Shape;28;p29"/>
          <p:cNvSpPr>
            <a:spLocks noGrp="1"/>
          </p:cNvSpPr>
          <p:nvPr>
            <p:ph type="pic" idx="4"/>
          </p:nvPr>
        </p:nvSpPr>
        <p:spPr>
          <a:xfrm>
            <a:off x="12265952" y="1008282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9" name="Google Shape;29;p29"/>
          <p:cNvSpPr>
            <a:spLocks noGrp="1"/>
          </p:cNvSpPr>
          <p:nvPr>
            <p:ph type="pic" idx="5"/>
          </p:nvPr>
        </p:nvSpPr>
        <p:spPr>
          <a:xfrm>
            <a:off x="17668497" y="1008282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0" name="Google Shape;30;p29"/>
          <p:cNvSpPr>
            <a:spLocks noGrp="1"/>
          </p:cNvSpPr>
          <p:nvPr>
            <p:ph type="pic" idx="6"/>
          </p:nvPr>
        </p:nvSpPr>
        <p:spPr>
          <a:xfrm>
            <a:off x="1460864" y="6497960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1" name="Google Shape;31;p29"/>
          <p:cNvSpPr>
            <a:spLocks noGrp="1"/>
          </p:cNvSpPr>
          <p:nvPr>
            <p:ph type="pic" idx="7"/>
          </p:nvPr>
        </p:nvSpPr>
        <p:spPr>
          <a:xfrm>
            <a:off x="6863408" y="6497960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2" name="Google Shape;32;p29"/>
          <p:cNvSpPr>
            <a:spLocks noGrp="1"/>
          </p:cNvSpPr>
          <p:nvPr>
            <p:ph type="pic" idx="8"/>
          </p:nvPr>
        </p:nvSpPr>
        <p:spPr>
          <a:xfrm>
            <a:off x="12265952" y="6497960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" name="Google Shape;33;p29"/>
          <p:cNvSpPr>
            <a:spLocks noGrp="1"/>
          </p:cNvSpPr>
          <p:nvPr>
            <p:ph type="pic" idx="9"/>
          </p:nvPr>
        </p:nvSpPr>
        <p:spPr>
          <a:xfrm>
            <a:off x="17668497" y="6497960"/>
            <a:ext cx="5113337" cy="511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" name="Google Shape;34;p29"/>
          <p:cNvSpPr txBox="1">
            <a:spLocks noGrp="1"/>
          </p:cNvSpPr>
          <p:nvPr>
            <p:ph type="sldNum" idx="12"/>
          </p:nvPr>
        </p:nvSpPr>
        <p:spPr>
          <a:xfrm>
            <a:off x="22488525" y="12347575"/>
            <a:ext cx="89535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5" name="Google Shape;35;p29"/>
          <p:cNvGrpSpPr/>
          <p:nvPr/>
        </p:nvGrpSpPr>
        <p:grpSpPr>
          <a:xfrm>
            <a:off x="1966864" y="12042576"/>
            <a:ext cx="2206145" cy="825937"/>
            <a:chOff x="5233327" y="11805083"/>
            <a:chExt cx="2206145" cy="825937"/>
          </a:xfrm>
        </p:grpSpPr>
        <p:sp>
          <p:nvSpPr>
            <p:cNvPr id="36" name="Google Shape;36;p29"/>
            <p:cNvSpPr txBox="1"/>
            <p:nvPr/>
          </p:nvSpPr>
          <p:spPr>
            <a:xfrm>
              <a:off x="5279232" y="11805083"/>
              <a:ext cx="2160240" cy="558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</a:t>
              </a:r>
              <a:r>
                <a:rPr lang="en-US" sz="2800" b="1" i="0" u="none" strike="noStrike" cap="none">
                  <a:solidFill>
                    <a:srgbClr val="1F1F1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DESIGN</a:t>
              </a:r>
              <a:endParaRPr sz="2800" b="1" i="0" u="none" strike="noStrike" cap="none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" name="Google Shape;37;p29"/>
            <p:cNvSpPr/>
            <p:nvPr/>
          </p:nvSpPr>
          <p:spPr>
            <a:xfrm>
              <a:off x="5233327" y="12150889"/>
              <a:ext cx="2206145" cy="480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1F1F1F"/>
                  </a:solidFill>
                  <a:latin typeface="Open Sans"/>
                  <a:ea typeface="Open Sans"/>
                  <a:cs typeface="Open Sans"/>
                  <a:sym typeface="Open Sans"/>
                </a:rPr>
                <a:t>by HiSlide.io</a:t>
              </a:r>
              <a:endParaRPr sz="1400" b="0" i="0" u="none" strike="noStrike" cap="none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2271713" y="1729334"/>
            <a:ext cx="19504148" cy="217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1"/>
          </p:nvPr>
        </p:nvSpPr>
        <p:spPr>
          <a:xfrm>
            <a:off x="2271713" y="4121696"/>
            <a:ext cx="20477162" cy="701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marL="914400" lvl="1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2pPr>
            <a:lvl3pPr marL="1371600" lvl="2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3pPr>
            <a:lvl4pPr marL="1828800" lvl="3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4pPr>
            <a:lvl5pPr marL="2286000" lvl="4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sldNum" idx="12"/>
          </p:nvPr>
        </p:nvSpPr>
        <p:spPr>
          <a:xfrm>
            <a:off x="22488525" y="12347575"/>
            <a:ext cx="89535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2" name="Google Shape;42;p30"/>
          <p:cNvGrpSpPr/>
          <p:nvPr/>
        </p:nvGrpSpPr>
        <p:grpSpPr>
          <a:xfrm>
            <a:off x="1966864" y="12042576"/>
            <a:ext cx="2206145" cy="825937"/>
            <a:chOff x="5233327" y="11805083"/>
            <a:chExt cx="2206145" cy="825937"/>
          </a:xfrm>
        </p:grpSpPr>
        <p:sp>
          <p:nvSpPr>
            <p:cNvPr id="43" name="Google Shape;43;p30"/>
            <p:cNvSpPr txBox="1"/>
            <p:nvPr/>
          </p:nvSpPr>
          <p:spPr>
            <a:xfrm>
              <a:off x="5279232" y="11805083"/>
              <a:ext cx="2160240" cy="558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</a:t>
              </a:r>
              <a:r>
                <a:rPr lang="en-US" sz="2800" b="1" i="0" u="none" strike="noStrike" cap="none">
                  <a:solidFill>
                    <a:srgbClr val="1F1F1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DESIGN</a:t>
              </a:r>
              <a:endParaRPr sz="2800" b="1" i="0" u="none" strike="noStrike" cap="none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" name="Google Shape;44;p30"/>
            <p:cNvSpPr/>
            <p:nvPr/>
          </p:nvSpPr>
          <p:spPr>
            <a:xfrm>
              <a:off x="5233327" y="12150889"/>
              <a:ext cx="2206145" cy="480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1F1F1F"/>
                  </a:solidFill>
                  <a:latin typeface="Open Sans"/>
                  <a:ea typeface="Open Sans"/>
                  <a:cs typeface="Open Sans"/>
                  <a:sym typeface="Open Sans"/>
                </a:rPr>
                <a:t>by HiSlide.io</a:t>
              </a:r>
              <a:endParaRPr sz="1400" b="0" i="0" u="none" strike="noStrike" cap="none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dark">
  <p:cSld name="1_Blank dar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2000"/>
              <a:buFont typeface="Poppins"/>
              <a:buNone/>
            </a:pPr>
            <a:endParaRPr sz="2000" b="0" i="0" u="none" strike="noStrike" cap="non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rgbClr val="272D3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rgbClr val="272D3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rgbClr val="272D3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0" b="0" i="0" u="none" strike="noStrike" cap="none">
                <a:solidFill>
                  <a:srgbClr val="272D3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marR="0" lvl="0" indent="-2286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/>
          <p:nvPr/>
        </p:nvSpPr>
        <p:spPr>
          <a:xfrm>
            <a:off x="1976437" y="7674502"/>
            <a:ext cx="8179175" cy="1483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Максимова Ольга Дмитриевна, </a:t>
            </a:r>
            <a:r>
              <a:rPr lang="ru-RU" sz="3200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д.ю.н</a:t>
            </a:r>
            <a:r>
              <a:rPr lang="ru-RU" sz="32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., доцент</a:t>
            </a:r>
            <a:endParaRPr sz="3200" b="1" i="0" u="none" strike="noStrike" cap="none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"/>
          <p:cNvSpPr/>
          <p:nvPr/>
        </p:nvSpPr>
        <p:spPr>
          <a:xfrm rot="5400000">
            <a:off x="2866044" y="-822414"/>
            <a:ext cx="852857" cy="24976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2000"/>
              <a:buFont typeface="Poppins"/>
              <a:buNone/>
            </a:pPr>
            <a:endParaRPr sz="2000" b="0" i="0" u="none" strike="noStrike" cap="non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1924593" y="2763982"/>
            <a:ext cx="10980916" cy="376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chemeClr val="bg1">
                    <a:lumMod val="50000"/>
                  </a:schemeClr>
                </a:solidFill>
                <a:latin typeface="+mj-lt"/>
                <a:ea typeface="Montserrat"/>
                <a:cs typeface="Montserrat"/>
                <a:sym typeface="Montserrat"/>
              </a:rPr>
              <a:t>Лекция 1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chemeClr val="bg1">
                    <a:lumMod val="50000"/>
                  </a:schemeClr>
                </a:solidFill>
                <a:latin typeface="+mj-lt"/>
                <a:ea typeface="Montserrat"/>
                <a:cs typeface="Montserrat"/>
                <a:sym typeface="Montserrat"/>
              </a:rPr>
              <a:t>Методология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chemeClr val="bg1">
                    <a:lumMod val="50000"/>
                  </a:schemeClr>
                </a:solidFill>
                <a:latin typeface="+mj-lt"/>
                <a:ea typeface="Montserrat"/>
                <a:cs typeface="Montserrat"/>
                <a:sym typeface="Montserrat"/>
              </a:rPr>
              <a:t>«Теории государства и права»,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chemeClr val="bg1">
                    <a:lumMod val="50000"/>
                  </a:schemeClr>
                </a:solidFill>
                <a:latin typeface="+mj-lt"/>
                <a:ea typeface="Montserrat"/>
                <a:cs typeface="Montserrat"/>
                <a:sym typeface="Montserrat"/>
              </a:rPr>
              <a:t>проблемы теории государства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0" b="1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Рисунок 5" descr="Изображение выглядит как снимок экран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2BB9E38-6B73-E33C-D093-A49AEDDEC0C4}"/>
              </a:ext>
            </a:extLst>
          </p:cNvPr>
          <p:cNvPicPr>
            <a:picLocks noGrp="1" noChangeAspect="1"/>
          </p:cNvPicPr>
          <p:nvPr>
            <p:ph type="pic" idx="9"/>
          </p:nvPr>
        </p:nvPicPr>
        <p:blipFill>
          <a:blip r:embed="rId3"/>
          <a:srcRect t="14576" b="14576"/>
          <a:stretch>
            <a:fillRect/>
          </a:stretch>
        </p:blipFill>
        <p:spPr>
          <a:xfrm>
            <a:off x="13778345" y="3096491"/>
            <a:ext cx="9003489" cy="851321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F9CF27-3298-5BD7-468E-2E45607F248B}"/>
              </a:ext>
            </a:extLst>
          </p:cNvPr>
          <p:cNvPicPr>
            <a:picLocks noGrp="1" noChangeAspect="1"/>
          </p:cNvPicPr>
          <p:nvPr>
            <p:ph type="pic" idx="9"/>
          </p:nvPr>
        </p:nvPicPr>
        <p:blipFill>
          <a:blip r:embed="rId3"/>
          <a:srcRect t="12653" b="12653"/>
          <a:stretch>
            <a:fillRect/>
          </a:stretch>
        </p:blipFill>
        <p:spPr>
          <a:xfrm>
            <a:off x="26988" y="0"/>
            <a:ext cx="24357012" cy="13716000"/>
          </a:xfrm>
          <a:prstGeom prst="rect">
            <a:avLst/>
          </a:prstGeom>
        </p:spPr>
      </p:pic>
      <p:sp>
        <p:nvSpPr>
          <p:cNvPr id="88" name="Google Shape;88;p2"/>
          <p:cNvSpPr txBox="1"/>
          <p:nvPr/>
        </p:nvSpPr>
        <p:spPr>
          <a:xfrm>
            <a:off x="13370092" y="11492345"/>
            <a:ext cx="5992972" cy="98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Максимова Ольга Дмитриевна,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д.ю.н</a:t>
            </a:r>
            <a:r>
              <a:rPr lang="ru-RU" sz="2000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., доцент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1060036" y="2680855"/>
            <a:ext cx="8197691" cy="442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>
                <a:solidFill>
                  <a:schemeClr val="accent2"/>
                </a:solidFill>
                <a:latin typeface="+mj-lt"/>
                <a:ea typeface="Montserrat"/>
                <a:cs typeface="Montserrat"/>
                <a:sym typeface="Montserrat"/>
              </a:rPr>
              <a:t>Проблемы теории государства</a:t>
            </a:r>
          </a:p>
        </p:txBody>
      </p:sp>
      <p:sp>
        <p:nvSpPr>
          <p:cNvPr id="93" name="Google Shape;93;p2"/>
          <p:cNvSpPr/>
          <p:nvPr/>
        </p:nvSpPr>
        <p:spPr>
          <a:xfrm rot="5400000">
            <a:off x="17166493" y="11624766"/>
            <a:ext cx="1238651" cy="2943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2000"/>
              <a:buFont typeface="Poppins"/>
              <a:buNone/>
            </a:pPr>
            <a:endParaRPr sz="2000" b="0" i="0" u="none" strike="noStrike" cap="non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2"/>
          <p:cNvSpPr/>
          <p:nvPr/>
        </p:nvSpPr>
        <p:spPr>
          <a:xfrm rot="5400000">
            <a:off x="14222675" y="11624766"/>
            <a:ext cx="1238651" cy="2943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2000"/>
              <a:buFont typeface="Poppins"/>
              <a:buNone/>
            </a:pPr>
            <a:endParaRPr sz="2000" b="0" i="0" u="none" strike="noStrike" cap="non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7339027" y="12791485"/>
            <a:ext cx="893580" cy="6103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225" y="0"/>
                </a:moveTo>
                <a:lnTo>
                  <a:pt x="13565" y="967"/>
                </a:lnTo>
                <a:lnTo>
                  <a:pt x="19798" y="10092"/>
                </a:lnTo>
                <a:lnTo>
                  <a:pt x="0" y="10092"/>
                </a:lnTo>
                <a:lnTo>
                  <a:pt x="0" y="11459"/>
                </a:lnTo>
                <a:lnTo>
                  <a:pt x="19832" y="11459"/>
                </a:lnTo>
                <a:lnTo>
                  <a:pt x="13565" y="20633"/>
                </a:lnTo>
                <a:lnTo>
                  <a:pt x="14225" y="21600"/>
                </a:lnTo>
                <a:lnTo>
                  <a:pt x="21600" y="10804"/>
                </a:lnTo>
                <a:lnTo>
                  <a:pt x="1422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2"/>
          <p:cNvSpPr/>
          <p:nvPr/>
        </p:nvSpPr>
        <p:spPr>
          <a:xfrm rot="10800000">
            <a:off x="14395212" y="12791483"/>
            <a:ext cx="893580" cy="61037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225" y="0"/>
                </a:moveTo>
                <a:lnTo>
                  <a:pt x="13565" y="967"/>
                </a:lnTo>
                <a:lnTo>
                  <a:pt x="19798" y="10092"/>
                </a:lnTo>
                <a:lnTo>
                  <a:pt x="0" y="10092"/>
                </a:lnTo>
                <a:lnTo>
                  <a:pt x="0" y="11459"/>
                </a:lnTo>
                <a:lnTo>
                  <a:pt x="19832" y="11459"/>
                </a:lnTo>
                <a:lnTo>
                  <a:pt x="13565" y="20633"/>
                </a:lnTo>
                <a:lnTo>
                  <a:pt x="14225" y="21600"/>
                </a:lnTo>
                <a:lnTo>
                  <a:pt x="21600" y="10804"/>
                </a:lnTo>
                <a:lnTo>
                  <a:pt x="142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1966864" y="2321497"/>
            <a:ext cx="10873085" cy="189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i="0" u="none" strike="noStrike" cap="none" dirty="0">
                <a:solidFill>
                  <a:srgbClr val="FDF9FF"/>
                </a:solidFill>
                <a:latin typeface="+mj-lt"/>
                <a:ea typeface="Montserrat"/>
                <a:cs typeface="Montserrat"/>
                <a:sym typeface="Montserrat"/>
              </a:rPr>
              <a:t>Формационный подход к типологии государств</a:t>
            </a:r>
            <a:endParaRPr sz="6000" b="1" i="0" u="none" strike="noStrike" cap="none" dirty="0">
              <a:solidFill>
                <a:schemeClr val="accent2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1993729" y="6353944"/>
            <a:ext cx="11237854" cy="541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rPr>
              <a:t>Основные понятия: общественно-экономическая формация, классы, классовая борьба, базис и надстройка, товарно-денежные отношения, прибавочный продукт, экономическое принуждение, материалистическая картина мира, диалектический материализм, наемный труд и капитал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13878827" y="2321496"/>
            <a:ext cx="8144938" cy="8892000"/>
          </a:xfrm>
          <a:prstGeom prst="rect">
            <a:avLst/>
          </a:prstGeom>
          <a:noFill/>
          <a:ln w="1016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2000"/>
              <a:buFont typeface="Poppins"/>
              <a:buNone/>
            </a:pPr>
            <a:endParaRPr sz="2000" b="0" i="0" u="none" strike="noStrike" cap="non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4610916" y="2859770"/>
            <a:ext cx="4613562" cy="61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Авторы</a:t>
            </a:r>
            <a:endParaRPr sz="2800" b="1" i="0" u="none" strike="noStrike" cap="none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4590575" y="3478935"/>
            <a:ext cx="67859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rPr>
              <a:t>Маркс К., Энгельс Ф. – основоположники теории научного социализма</a:t>
            </a:r>
          </a:p>
        </p:txBody>
      </p:sp>
      <p:sp>
        <p:nvSpPr>
          <p:cNvPr id="106" name="Google Shape;106;p3"/>
          <p:cNvSpPr txBox="1"/>
          <p:nvPr/>
        </p:nvSpPr>
        <p:spPr>
          <a:xfrm>
            <a:off x="14610916" y="5827579"/>
            <a:ext cx="4613562" cy="61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Труды</a:t>
            </a:r>
            <a:endParaRPr sz="2800" b="1" i="0" u="none" strike="noStrike" cap="none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4590575" y="6446744"/>
            <a:ext cx="67859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rPr>
              <a:t>Энгельс Ф. «Происхождение семьи, частной собственности и государства»</a:t>
            </a:r>
            <a:endParaRPr sz="2000" b="0" i="0" u="none" strike="noStrike" cap="none" dirty="0">
              <a:solidFill>
                <a:srgbClr val="FDF9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4610916" y="8783720"/>
            <a:ext cx="4613562" cy="61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Труды</a:t>
            </a:r>
            <a:endParaRPr sz="2800" b="1" i="0" u="none" strike="noStrike" cap="none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4590575" y="9402885"/>
            <a:ext cx="678594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rPr>
              <a:t>Маркс К. «К критике политической экономии», </a:t>
            </a: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FDF9FF"/>
                </a:solidFill>
                <a:latin typeface="Open Sans"/>
                <a:ea typeface="Open Sans"/>
                <a:cs typeface="Open Sans"/>
                <a:sym typeface="Open Sans"/>
              </a:rPr>
              <a:t>Маркс К. «Капитал»</a:t>
            </a: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FDF9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0" name="Google Shape;110;p3"/>
          <p:cNvCxnSpPr/>
          <p:nvPr/>
        </p:nvCxnSpPr>
        <p:spPr>
          <a:xfrm>
            <a:off x="14460267" y="5263701"/>
            <a:ext cx="6765605" cy="0"/>
          </a:xfrm>
          <a:prstGeom prst="straightConnector1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508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11" name="Google Shape;111;p3"/>
          <p:cNvCxnSpPr/>
          <p:nvPr/>
        </p:nvCxnSpPr>
        <p:spPr>
          <a:xfrm>
            <a:off x="14460267" y="8238599"/>
            <a:ext cx="6765605" cy="0"/>
          </a:xfrm>
          <a:prstGeom prst="straightConnector1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508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2CC4E2-9057-90EA-509F-60555F304A4D}"/>
              </a:ext>
            </a:extLst>
          </p:cNvPr>
          <p:cNvPicPr>
            <a:picLocks noGrp="1" noChangeAspect="1"/>
          </p:cNvPicPr>
          <p:nvPr>
            <p:ph type="pic" idx="9"/>
          </p:nvPr>
        </p:nvPicPr>
        <p:blipFill>
          <a:blip r:embed="rId3"/>
          <a:srcRect t="4984" b="4984"/>
          <a:stretch>
            <a:fillRect/>
          </a:stretch>
        </p:blipFill>
        <p:spPr>
          <a:xfrm>
            <a:off x="2768600" y="3132139"/>
            <a:ext cx="5111750" cy="5038526"/>
          </a:xfrm>
          <a:prstGeom prst="rect">
            <a:avLst/>
          </a:prstGeom>
        </p:spPr>
      </p:pic>
      <p:grpSp>
        <p:nvGrpSpPr>
          <p:cNvPr id="184" name="Google Shape;184;p10"/>
          <p:cNvGrpSpPr/>
          <p:nvPr/>
        </p:nvGrpSpPr>
        <p:grpSpPr>
          <a:xfrm>
            <a:off x="16440472" y="8170664"/>
            <a:ext cx="5112000" cy="2685768"/>
            <a:chOff x="16440472" y="8190632"/>
            <a:chExt cx="5112000" cy="2685768"/>
          </a:xfrm>
        </p:grpSpPr>
        <p:sp>
          <p:nvSpPr>
            <p:cNvPr id="185" name="Google Shape;185;p10"/>
            <p:cNvSpPr/>
            <p:nvPr/>
          </p:nvSpPr>
          <p:spPr>
            <a:xfrm rot="5400000">
              <a:off x="17653588" y="6977516"/>
              <a:ext cx="2685768" cy="5112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4808C"/>
                </a:buClr>
                <a:buSzPts val="2000"/>
                <a:buFont typeface="Poppins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74808C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6" name="Google Shape;186;p10"/>
            <p:cNvSpPr txBox="1"/>
            <p:nvPr/>
          </p:nvSpPr>
          <p:spPr>
            <a:xfrm>
              <a:off x="16750144" y="8480400"/>
              <a:ext cx="4802327" cy="23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Французский утопический социализм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4400" b="1" i="0" u="none" strike="noStrike" kern="0" cap="none" spc="0" normalizeH="0" baseline="0" noProof="0" dirty="0">
                <a:ln>
                  <a:noFill/>
                </a:ln>
                <a:solidFill>
                  <a:srgbClr val="76D5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8" name="Google Shape;188;p10"/>
          <p:cNvGrpSpPr/>
          <p:nvPr/>
        </p:nvGrpSpPr>
        <p:grpSpPr>
          <a:xfrm>
            <a:off x="9604483" y="8170664"/>
            <a:ext cx="5112000" cy="2685768"/>
            <a:chOff x="16440472" y="8190632"/>
            <a:chExt cx="5112000" cy="2685768"/>
          </a:xfrm>
        </p:grpSpPr>
        <p:sp>
          <p:nvSpPr>
            <p:cNvPr id="189" name="Google Shape;189;p10"/>
            <p:cNvSpPr/>
            <p:nvPr/>
          </p:nvSpPr>
          <p:spPr>
            <a:xfrm rot="5400000">
              <a:off x="17653588" y="6977516"/>
              <a:ext cx="2685768" cy="5112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4808C"/>
                </a:buClr>
                <a:buSzPts val="2000"/>
                <a:buFont typeface="Poppins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74808C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0" name="Google Shape;190;p10"/>
            <p:cNvSpPr txBox="1"/>
            <p:nvPr/>
          </p:nvSpPr>
          <p:spPr>
            <a:xfrm>
              <a:off x="16686572" y="8480400"/>
              <a:ext cx="4655126" cy="2013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Английская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ru-RU" sz="4000" b="1" dirty="0">
                  <a:solidFill>
                    <a:schemeClr val="accent4">
                      <a:lumMod val="75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политэкономия</a:t>
              </a:r>
              <a:endParaRPr kumimoji="0" sz="4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92" name="Google Shape;192;p10"/>
          <p:cNvGrpSpPr/>
          <p:nvPr/>
        </p:nvGrpSpPr>
        <p:grpSpPr>
          <a:xfrm>
            <a:off x="2768494" y="8170664"/>
            <a:ext cx="5112000" cy="2685768"/>
            <a:chOff x="16440472" y="8190632"/>
            <a:chExt cx="5112000" cy="2685768"/>
          </a:xfrm>
        </p:grpSpPr>
        <p:sp>
          <p:nvSpPr>
            <p:cNvPr id="193" name="Google Shape;193;p10"/>
            <p:cNvSpPr/>
            <p:nvPr/>
          </p:nvSpPr>
          <p:spPr>
            <a:xfrm rot="5400000">
              <a:off x="17653588" y="6977516"/>
              <a:ext cx="2685768" cy="5112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4808C"/>
                </a:buClr>
                <a:buSzPts val="2000"/>
                <a:buFont typeface="Poppins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74808C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4" name="Google Shape;194;p10"/>
            <p:cNvSpPr txBox="1"/>
            <p:nvPr/>
          </p:nvSpPr>
          <p:spPr>
            <a:xfrm>
              <a:off x="16852088" y="8480400"/>
              <a:ext cx="4175689" cy="1410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6D5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Немецкая классическая философия</a:t>
              </a:r>
              <a:endPara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76D5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0689300-747E-C81D-24BF-C11BCD1A613A}"/>
              </a:ext>
            </a:extLst>
          </p:cNvPr>
          <p:cNvSpPr txBox="1"/>
          <p:nvPr/>
        </p:nvSpPr>
        <p:spPr>
          <a:xfrm rot="10800000" flipH="1" flipV="1">
            <a:off x="4025077" y="1415182"/>
            <a:ext cx="1634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>
                    <a:lumMod val="25000"/>
                  </a:schemeClr>
                </a:solidFill>
              </a:rPr>
              <a:t>Три источника марксизма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F85E88-42F8-C9EA-4BD9-C6AEB04A5D27}"/>
              </a:ext>
            </a:extLst>
          </p:cNvPr>
          <p:cNvPicPr>
            <a:picLocks noGrp="1" noChangeAspect="1"/>
          </p:cNvPicPr>
          <p:nvPr>
            <p:ph type="pic" idx="5"/>
          </p:nvPr>
        </p:nvPicPr>
        <p:blipFill>
          <a:blip r:embed="rId4"/>
          <a:srcRect t="9901" b="9901"/>
          <a:stretch>
            <a:fillRect/>
          </a:stretch>
        </p:blipFill>
        <p:spPr>
          <a:xfrm>
            <a:off x="16438563" y="3132138"/>
            <a:ext cx="5113337" cy="51117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B5CA8E-5917-055F-30A6-AFA41AAF9F19}"/>
              </a:ext>
            </a:extLst>
          </p:cNvPr>
          <p:cNvPicPr>
            <a:picLocks noGrp="1" noChangeAspect="1"/>
          </p:cNvPicPr>
          <p:nvPr>
            <p:ph type="pic" idx="6"/>
          </p:nvPr>
        </p:nvPicPr>
        <p:blipFill>
          <a:blip r:embed="rId5"/>
          <a:srcRect l="19991" r="19991"/>
          <a:stretch>
            <a:fillRect/>
          </a:stretch>
        </p:blipFill>
        <p:spPr>
          <a:xfrm>
            <a:off x="9602788" y="3132138"/>
            <a:ext cx="5113337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6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1534467" y="809626"/>
            <a:ext cx="8027590" cy="397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76D5FF"/>
                </a:solidFill>
                <a:effectLst/>
                <a:uLnTx/>
                <a:uFillTx/>
                <a:latin typeface="Arial"/>
                <a:ea typeface="Montserrat"/>
                <a:cs typeface="Montserrat"/>
                <a:sym typeface="Montserrat"/>
              </a:rPr>
              <a:t>Классовое определение государства</a:t>
            </a: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76D5FF"/>
              </a:solidFill>
              <a:effectLst/>
              <a:uLnTx/>
              <a:uFillTx/>
              <a:latin typeface="Arial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1831960" y="9593907"/>
            <a:ext cx="11017250" cy="33127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2000"/>
              <a:buFont typeface="Poppins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21676716" y="9593907"/>
            <a:ext cx="1172495" cy="3312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2000"/>
              <a:buFont typeface="Poppins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19FF0D-9B51-DE0E-62DC-5D708D307588}"/>
              </a:ext>
            </a:extLst>
          </p:cNvPr>
          <p:cNvPicPr>
            <a:picLocks noGrp="1" noChangeAspect="1"/>
          </p:cNvPicPr>
          <p:nvPr>
            <p:ph type="pic" idx="5"/>
          </p:nvPr>
        </p:nvPicPr>
        <p:blipFill>
          <a:blip r:embed="rId3"/>
          <a:srcRect l="12451" r="12451"/>
          <a:stretch>
            <a:fillRect/>
          </a:stretch>
        </p:blipFill>
        <p:spPr>
          <a:xfrm>
            <a:off x="11831315" y="1008281"/>
            <a:ext cx="9845401" cy="8585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AEA829-A85E-4FA4-3FEC-5E6F1F956048}"/>
              </a:ext>
            </a:extLst>
          </p:cNvPr>
          <p:cNvSpPr txBox="1"/>
          <p:nvPr/>
        </p:nvSpPr>
        <p:spPr>
          <a:xfrm>
            <a:off x="2363319" y="5572023"/>
            <a:ext cx="8027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0" i="0" dirty="0">
                <a:solidFill>
                  <a:srgbClr val="000000"/>
                </a:solidFill>
                <a:effectLst/>
                <a:latin typeface="+mj-lt"/>
              </a:rPr>
              <a:t>государство представляет собой машину для управления делами классового общества в интересах экономически господствующего класса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284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1966864" y="1205345"/>
            <a:ext cx="10873085" cy="111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>
                <a:ln>
                  <a:noFill/>
                </a:ln>
                <a:solidFill>
                  <a:srgbClr val="FDF9FF"/>
                </a:solidFill>
                <a:effectLst/>
                <a:uLnTx/>
                <a:uFillTx/>
                <a:latin typeface="Arial"/>
                <a:ea typeface="Montserrat"/>
                <a:cs typeface="Montserrat"/>
                <a:sym typeface="Montserrat"/>
              </a:rPr>
              <a:t>Цивилизационный подход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76D5FF"/>
              </a:solidFill>
              <a:effectLst/>
              <a:uLnTx/>
              <a:uFillTx/>
              <a:latin typeface="Arial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1296763" y="2900216"/>
            <a:ext cx="12516260" cy="939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DF9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В основе цивилизационного подхода лежат духовные признаки - культурные, религиозные, национальные, психологические и пр.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DF9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Один из ярких представителей цивилизационного подхода является английский историк А. Тойнби (XX в.).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DF9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В частности, по мнению А. Тойнби, цивилизация есть замкнутое и локальное состояние общества, отличающееся единством религиозных, этнических, географических и других признаков. В зависимости от них выделяют следующие цивилизации: египетскую, китайскую, западную, православную, арабскую, мексиканскую, иранскую и т.п.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DF9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Каждая цивилизация придает устойчивую общность всем существующим государствам в ее рамках.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13878826" y="2321495"/>
            <a:ext cx="9708537" cy="10355413"/>
          </a:xfrm>
          <a:prstGeom prst="rect">
            <a:avLst/>
          </a:prstGeom>
          <a:noFill/>
          <a:ln w="1016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2000"/>
              <a:buFont typeface="Poppins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4610916" y="2859770"/>
            <a:ext cx="4613562" cy="61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2800" b="1" dirty="0">
                <a:solidFill>
                  <a:srgbClr val="76D5FF"/>
                </a:solidFill>
                <a:latin typeface="Montserrat"/>
                <a:ea typeface="Montserrat"/>
                <a:cs typeface="Montserrat"/>
                <a:sym typeface="Montserrat"/>
              </a:rPr>
              <a:t>Авторы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76D5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4590575" y="3478935"/>
            <a:ext cx="6785946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DF9FF"/>
                </a:solidFill>
                <a:effectLst/>
                <a:uLnTx/>
                <a:uFillTx/>
                <a:latin typeface="+mj-lt"/>
                <a:ea typeface="Open Sans"/>
                <a:cs typeface="Open Sans"/>
                <a:sym typeface="Open Sans"/>
              </a:rPr>
              <a:t>Тойнби Арнольд, Данилевский Н.Я., Гумилев Л.Н., Хантингтон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DF9FF"/>
                </a:solidFill>
                <a:effectLst/>
                <a:uLnTx/>
                <a:uFillTx/>
                <a:latin typeface="+mj-lt"/>
                <a:ea typeface="Open Sans"/>
                <a:cs typeface="Open Sans"/>
                <a:sym typeface="Open Sans"/>
              </a:rPr>
              <a:t>Сэмуэль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DF9FF"/>
                </a:solidFill>
                <a:effectLst/>
                <a:uLnTx/>
                <a:uFillTx/>
                <a:latin typeface="+mj-lt"/>
                <a:ea typeface="Open Sans"/>
                <a:cs typeface="Open Sans"/>
                <a:sym typeface="Open Sans"/>
              </a:rPr>
              <a:t>, Шпенглер Освальд</a:t>
            </a:r>
          </a:p>
        </p:txBody>
      </p:sp>
      <p:sp>
        <p:nvSpPr>
          <p:cNvPr id="106" name="Google Shape;106;p3"/>
          <p:cNvSpPr txBox="1"/>
          <p:nvPr/>
        </p:nvSpPr>
        <p:spPr>
          <a:xfrm>
            <a:off x="14610916" y="5827579"/>
            <a:ext cx="4613562" cy="61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76D5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Труды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76D5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4590575" y="6446744"/>
            <a:ext cx="6785946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DF9FF"/>
                </a:solidFill>
                <a:effectLst/>
                <a:uLnTx/>
                <a:uFillTx/>
                <a:latin typeface="+mj-lt"/>
                <a:ea typeface="Open Sans"/>
                <a:cs typeface="Open Sans"/>
                <a:sym typeface="Open Sans"/>
              </a:rPr>
              <a:t>Постижение истории, 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DF9FF"/>
                </a:solidFill>
                <a:effectLst/>
                <a:uLnTx/>
                <a:uFillTx/>
                <a:latin typeface="+mj-lt"/>
                <a:ea typeface="Open Sans"/>
                <a:cs typeface="Open Sans"/>
                <a:sym typeface="Open Sans"/>
              </a:rPr>
              <a:t>Столкновение цивилизаций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DF9FF"/>
              </a:solidFill>
              <a:effectLst/>
              <a:uLnTx/>
              <a:uFillTx/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4610916" y="8783720"/>
            <a:ext cx="4613562" cy="61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2800" b="1" dirty="0">
                <a:solidFill>
                  <a:srgbClr val="76D5FF"/>
                </a:solidFill>
                <a:latin typeface="Montserrat"/>
                <a:ea typeface="Montserrat"/>
                <a:cs typeface="Montserrat"/>
                <a:sym typeface="Montserrat"/>
              </a:rPr>
              <a:t>Труды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76D5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4851900" y="9560628"/>
            <a:ext cx="6785946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DF9FF"/>
                </a:solidFill>
                <a:effectLst/>
                <a:uLnTx/>
                <a:uFillTx/>
                <a:latin typeface="+mj-lt"/>
                <a:ea typeface="Open Sans"/>
                <a:cs typeface="Open Sans"/>
                <a:sym typeface="Open Sans"/>
              </a:rPr>
              <a:t>Закат Европы, Россия и Европа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DF9FF"/>
              </a:solidFill>
              <a:effectLst/>
              <a:uLnTx/>
              <a:uFillTx/>
              <a:latin typeface="+mj-lt"/>
              <a:ea typeface="Open Sans"/>
              <a:cs typeface="Open Sans"/>
              <a:sym typeface="Open Sans"/>
            </a:endParaRPr>
          </a:p>
        </p:txBody>
      </p:sp>
      <p:cxnSp>
        <p:nvCxnSpPr>
          <p:cNvPr id="110" name="Google Shape;110;p3"/>
          <p:cNvCxnSpPr/>
          <p:nvPr/>
        </p:nvCxnSpPr>
        <p:spPr>
          <a:xfrm>
            <a:off x="14460267" y="5263701"/>
            <a:ext cx="6765605" cy="0"/>
          </a:xfrm>
          <a:prstGeom prst="straightConnector1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508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11" name="Google Shape;111;p3"/>
          <p:cNvCxnSpPr/>
          <p:nvPr/>
        </p:nvCxnSpPr>
        <p:spPr>
          <a:xfrm>
            <a:off x="14460267" y="8238599"/>
            <a:ext cx="6765605" cy="0"/>
          </a:xfrm>
          <a:prstGeom prst="straightConnector1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508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5113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1534467" y="809626"/>
            <a:ext cx="8027590" cy="359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chemeClr val="accent2"/>
                </a:solidFill>
                <a:latin typeface="+mj-lt"/>
                <a:ea typeface="Montserrat"/>
                <a:cs typeface="Montserrat"/>
                <a:sym typeface="Montserrat"/>
              </a:rPr>
              <a:t>Происхождение государства на примере Месопотамии с использованием цивилизационного подхода</a:t>
            </a:r>
            <a:endParaRPr sz="4400" b="1" i="0" u="none" strike="noStrike" cap="none" dirty="0">
              <a:solidFill>
                <a:schemeClr val="accent2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534789" y="4405747"/>
            <a:ext cx="8640987" cy="7183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292829"/>
                </a:solidFill>
                <a:latin typeface="+mj-lt"/>
                <a:ea typeface="Open Sans"/>
                <a:cs typeface="Open Sans"/>
                <a:sym typeface="Open Sans"/>
              </a:rPr>
              <a:t>Переход от кочевого к оседлому образу жизни</a:t>
            </a: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292829"/>
                </a:solidFill>
                <a:latin typeface="+mj-lt"/>
                <a:ea typeface="Open Sans"/>
                <a:cs typeface="Open Sans"/>
                <a:sym typeface="Open Sans"/>
              </a:rPr>
              <a:t>Город-государство</a:t>
            </a: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292829"/>
                </a:solidFill>
                <a:latin typeface="+mj-lt"/>
                <a:ea typeface="Open Sans"/>
                <a:cs typeface="Open Sans"/>
                <a:sym typeface="Open Sans"/>
              </a:rPr>
              <a:t>Храм</a:t>
            </a: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292829"/>
                </a:solidFill>
                <a:latin typeface="+mj-lt"/>
                <a:ea typeface="Open Sans"/>
                <a:cs typeface="Open Sans"/>
                <a:sym typeface="Open Sans"/>
              </a:rPr>
              <a:t>Религия</a:t>
            </a: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292829"/>
                </a:solidFill>
                <a:latin typeface="+mj-lt"/>
                <a:ea typeface="Open Sans"/>
                <a:cs typeface="Open Sans"/>
                <a:sym typeface="Open Sans"/>
              </a:rPr>
              <a:t>Письменность</a:t>
            </a: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292829"/>
                </a:solidFill>
                <a:latin typeface="+mj-lt"/>
                <a:ea typeface="Open Sans"/>
                <a:cs typeface="Open Sans"/>
                <a:sym typeface="Open Sans"/>
              </a:rPr>
              <a:t>Организация власти</a:t>
            </a: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292829"/>
                </a:solidFill>
                <a:latin typeface="+mj-lt"/>
                <a:ea typeface="Open Sans"/>
                <a:cs typeface="Open Sans"/>
                <a:sym typeface="Open Sans"/>
              </a:rPr>
              <a:t>Военное искусство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2634E4-BF0E-3D0A-DFD1-3F400886E730}"/>
              </a:ext>
            </a:extLst>
          </p:cNvPr>
          <p:cNvPicPr>
            <a:picLocks noGrp="1" noChangeAspect="1"/>
          </p:cNvPicPr>
          <p:nvPr>
            <p:ph type="pic" idx="5"/>
          </p:nvPr>
        </p:nvPicPr>
        <p:blipFill>
          <a:blip r:embed="rId3"/>
          <a:srcRect l="25377" r="25377"/>
          <a:stretch>
            <a:fillRect/>
          </a:stretch>
        </p:blipFill>
        <p:spPr>
          <a:xfrm>
            <a:off x="11831638" y="809625"/>
            <a:ext cx="11017250" cy="12096750"/>
          </a:xfrm>
          <a:prstGeom prst="rect">
            <a:avLst/>
          </a:prstGeom>
        </p:spPr>
      </p:pic>
      <p:sp>
        <p:nvSpPr>
          <p:cNvPr id="119" name="Google Shape;119;p4"/>
          <p:cNvSpPr/>
          <p:nvPr/>
        </p:nvSpPr>
        <p:spPr>
          <a:xfrm>
            <a:off x="11831960" y="9593907"/>
            <a:ext cx="11017250" cy="33127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2000"/>
              <a:buFont typeface="Poppins"/>
              <a:buNone/>
            </a:pPr>
            <a:endParaRPr sz="2000" b="0" i="0" u="none" strike="noStrike" cap="non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1831315" y="10894852"/>
            <a:ext cx="8896484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FDF9FF"/>
                </a:solidFill>
                <a:latin typeface="+mj-lt"/>
                <a:ea typeface="Open Sans"/>
                <a:cs typeface="Open Sans"/>
                <a:sym typeface="Open Sans"/>
              </a:rPr>
              <a:t>Шумер, Аккад, Древний Вавилон, Ассирия</a:t>
            </a:r>
            <a:endParaRPr sz="3200" b="0" i="0" u="none" strike="noStrike" cap="none" dirty="0">
              <a:solidFill>
                <a:srgbClr val="FDF9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21676716" y="9593907"/>
            <a:ext cx="1172495" cy="3312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2000"/>
              <a:buFont typeface="Poppins"/>
              <a:buNone/>
            </a:pPr>
            <a:endParaRPr sz="2000" b="0" i="0" u="none" strike="noStrike" cap="non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22545675" y="12449175"/>
            <a:ext cx="895350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9B9A9C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fld>
            <a:endParaRPr sz="2000" b="0" i="0" u="none" strike="noStrike" cap="none">
              <a:solidFill>
                <a:srgbClr val="9B9A9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7E2F49-62E6-4D8C-9AD9-178E83AE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09" y="1057046"/>
            <a:ext cx="15918873" cy="11923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22545675" y="12449175"/>
            <a:ext cx="895350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9B9A9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9B9A9C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2023542" y="2321496"/>
            <a:ext cx="20800002" cy="1252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0" b="1" i="0" u="none" strike="noStrike" kern="0" cap="none" spc="0" normalizeH="0" baseline="0" noProof="0" dirty="0">
                <a:ln>
                  <a:noFill/>
                </a:ln>
                <a:solidFill>
                  <a:srgbClr val="76D5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ПЛАН </a:t>
            </a:r>
            <a:endParaRPr kumimoji="0" sz="10000" b="1" i="0" u="none" strike="noStrike" kern="0" cap="none" spc="0" normalizeH="0" baseline="0" noProof="0" dirty="0">
              <a:ln>
                <a:noFill/>
              </a:ln>
              <a:solidFill>
                <a:srgbClr val="76D5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745673" y="4073236"/>
            <a:ext cx="20800002" cy="541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lang="ru-RU" sz="3200" b="1" dirty="0">
                <a:solidFill>
                  <a:srgbClr val="292729"/>
                </a:solidFill>
                <a:latin typeface="Open Sans"/>
                <a:ea typeface="Open Sans"/>
                <a:cs typeface="Open Sans"/>
                <a:sym typeface="Open Sans"/>
              </a:rPr>
              <a:t>Вопросы курса по рабочей программе</a:t>
            </a:r>
          </a:p>
          <a:p>
            <a:pPr marL="457200" marR="0" lvl="0" indent="-45720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Теоретическое знание</a:t>
            </a:r>
          </a:p>
          <a:p>
            <a:pPr marL="457200" marR="0" lvl="0" indent="-45720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Памятники права как источники изучения государства и права.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Формально-юридический метод.</a:t>
            </a:r>
          </a:p>
          <a:p>
            <a:pPr marL="457200" marR="0" lvl="0" indent="-45720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Проблемы 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государствообразования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Проблемы методологии современной юридической науки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292729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65625430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iDESIGN - color2">
      <a:dk1>
        <a:srgbClr val="292729"/>
      </a:dk1>
      <a:lt1>
        <a:srgbClr val="FDFCFF"/>
      </a:lt1>
      <a:dk2>
        <a:srgbClr val="292729"/>
      </a:dk2>
      <a:lt2>
        <a:srgbClr val="EDEAF0"/>
      </a:lt2>
      <a:accent1>
        <a:srgbClr val="DAD7DD"/>
      </a:accent1>
      <a:accent2>
        <a:srgbClr val="76D5FF"/>
      </a:accent2>
      <a:accent3>
        <a:srgbClr val="76D5FF"/>
      </a:accent3>
      <a:accent4>
        <a:srgbClr val="76D5FF"/>
      </a:accent4>
      <a:accent5>
        <a:srgbClr val="76D5FF"/>
      </a:accent5>
      <a:accent6>
        <a:srgbClr val="76D5FF"/>
      </a:accent6>
      <a:hlink>
        <a:srgbClr val="76D5FF"/>
      </a:hlink>
      <a:folHlink>
        <a:srgbClr val="76D5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343</Words>
  <Application>Microsoft Office PowerPoint</Application>
  <PresentationFormat>Произвольный</PresentationFormat>
  <Paragraphs>54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Montserrat</vt:lpstr>
      <vt:lpstr>Poppins</vt:lpstr>
      <vt:lpstr>Arial</vt:lpstr>
      <vt:lpstr>Open Sans</vt:lpstr>
      <vt:lpstr>Helvetica Neue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Максимова</dc:creator>
  <cp:lastModifiedBy>Ольга Максимова</cp:lastModifiedBy>
  <cp:revision>3</cp:revision>
  <dcterms:modified xsi:type="dcterms:W3CDTF">2024-05-20T07:22:44Z</dcterms:modified>
</cp:coreProperties>
</file>