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льга Максимова" userId="b5b5a1171c1f1a76" providerId="LiveId" clId="{23D38D17-BE24-4ED3-B1AB-98CF24092F29}"/>
    <pc:docChg chg="modSld sldOrd">
      <pc:chgData name="Ольга Максимова" userId="b5b5a1171c1f1a76" providerId="LiveId" clId="{23D38D17-BE24-4ED3-B1AB-98CF24092F29}" dt="2023-10-31T17:15:52.492" v="1"/>
      <pc:docMkLst>
        <pc:docMk/>
      </pc:docMkLst>
      <pc:sldChg chg="ord">
        <pc:chgData name="Ольга Максимова" userId="b5b5a1171c1f1a76" providerId="LiveId" clId="{23D38D17-BE24-4ED3-B1AB-98CF24092F29}" dt="2023-10-31T17:15:52.492" v="1"/>
        <pc:sldMkLst>
          <pc:docMk/>
          <pc:sldMk cId="1314936713" sldId="33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ncrao.rsvpu.ru/sites/default/files/library/k._shvab_chetvertaya_promyshlennaya_revolyuciya_2016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phras.ru/uplfile/stepin/steiin_tsivilizatsiya_i_kulwtur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8" y="2735248"/>
            <a:ext cx="8361229" cy="1151431"/>
          </a:xfr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sz="3600" b="1" dirty="0"/>
              <a:t>Проблемы методологии современной юридической науки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Максимова О.Д.</a:t>
            </a:r>
          </a:p>
        </p:txBody>
      </p:sp>
    </p:spTree>
    <p:extLst>
      <p:ext uri="{BB962C8B-B14F-4D97-AF65-F5344CB8AC3E}">
        <p14:creationId xmlns:p14="http://schemas.microsoft.com/office/powerpoint/2010/main" val="29474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Международная правовая система безопасности </a:t>
            </a:r>
            <a:r>
              <a:rPr lang="en-US" b="1" dirty="0"/>
              <a:t>XX</a:t>
            </a:r>
            <a:r>
              <a:rPr lang="ru-RU" b="1" dirty="0"/>
              <a:t> 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 результате двух мировых войн были приняты следующие документы:</a:t>
            </a:r>
          </a:p>
          <a:p>
            <a:r>
              <a:rPr lang="ru-RU" sz="2400" dirty="0"/>
              <a:t>Статут Лиги наций (1919)</a:t>
            </a:r>
          </a:p>
          <a:p>
            <a:r>
              <a:rPr lang="ru-RU" sz="2400" dirty="0"/>
              <a:t>Парижский договор «Об отказе от войны в качестве орудия национальной политики (1928)</a:t>
            </a:r>
          </a:p>
          <a:p>
            <a:r>
              <a:rPr lang="ru-RU" sz="2400" dirty="0"/>
              <a:t>Устав ООН (1945) – закрепил запрет войны как средства разрешения спора</a:t>
            </a:r>
          </a:p>
          <a:p>
            <a:r>
              <a:rPr lang="ru-RU" sz="2400" dirty="0"/>
              <a:t>Всеобщая декларация прав человека (1948)</a:t>
            </a:r>
          </a:p>
        </p:txBody>
      </p:sp>
    </p:spTree>
    <p:extLst>
      <p:ext uri="{BB962C8B-B14F-4D97-AF65-F5344CB8AC3E}">
        <p14:creationId xmlns:p14="http://schemas.microsoft.com/office/powerpoint/2010/main" val="28420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6266"/>
          </a:xfrm>
        </p:spPr>
        <p:txBody>
          <a:bodyPr/>
          <a:lstStyle/>
          <a:p>
            <a:pPr algn="ctr"/>
            <a:r>
              <a:rPr lang="ru-RU" b="1" dirty="0"/>
              <a:t>Угрозы безопасности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57238"/>
            <a:ext cx="9601200" cy="41101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Международный терроризм</a:t>
            </a:r>
          </a:p>
          <a:p>
            <a:r>
              <a:rPr lang="ru-RU" dirty="0"/>
              <a:t>Пандемия</a:t>
            </a:r>
          </a:p>
          <a:p>
            <a:r>
              <a:rPr lang="ru-RU" dirty="0"/>
              <a:t>Клаус Шваб </a:t>
            </a:r>
            <a:r>
              <a:rPr lang="en-US" dirty="0"/>
              <a:t>COVID-19</a:t>
            </a:r>
            <a:r>
              <a:rPr lang="ru-RU" dirty="0"/>
              <a:t>: великая перезагрузка (2020).</a:t>
            </a:r>
          </a:p>
          <a:p>
            <a:r>
              <a:rPr lang="ru-RU" dirty="0"/>
              <a:t>Клаус Шваб Четвертая промышленная революция. </a:t>
            </a:r>
            <a:r>
              <a:rPr lang="en-US" dirty="0">
                <a:hlinkClick r:id="rId2"/>
              </a:rPr>
              <a:t>http://ncrao.rsvpu.ru/sites/default/files/library/k._shvab_chetvertaya_promyshlennaya_revolyuciya_2016.pdf</a:t>
            </a:r>
            <a:endParaRPr lang="ru-RU" dirty="0"/>
          </a:p>
          <a:p>
            <a:r>
              <a:rPr lang="ru-RU" dirty="0" err="1"/>
              <a:t>Лапаева</a:t>
            </a:r>
            <a:r>
              <a:rPr lang="ru-RU" dirty="0"/>
              <a:t> В.В.: в этой книге очерчены зловещие контуры </a:t>
            </a:r>
            <a:r>
              <a:rPr lang="ru-RU" dirty="0" err="1"/>
              <a:t>постчеловеческого</a:t>
            </a:r>
            <a:r>
              <a:rPr lang="ru-RU" dirty="0"/>
              <a:t> будущего</a:t>
            </a:r>
          </a:p>
          <a:p>
            <a:r>
              <a:rPr lang="ru-RU" dirty="0"/>
              <a:t>В 2014 году Национальный этический совет Германии рекомендовал законодателю </a:t>
            </a:r>
            <a:r>
              <a:rPr lang="ru-RU" dirty="0" err="1"/>
              <a:t>декриминализировать</a:t>
            </a:r>
            <a:r>
              <a:rPr lang="ru-RU" dirty="0"/>
              <a:t> инцест, так как «фундаментальное право совершеннолетних братьев и сестер на сексуальное самоопределение должно перевешивать абстрактное понятие «защита семьи».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38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948"/>
          </a:xfr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b="1" dirty="0"/>
              <a:t>Искусственный интеллект и право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Искусственный интеллект (ИИ) – «технологические системы, способные обрабатывать информацию способом, напоминающим разумное поведение и включающим, как правило, такие аспекты, как рассуждение, обучение, распознание, прогнозирование, планирование и контроль». </a:t>
            </a:r>
          </a:p>
          <a:p>
            <a:pPr marL="0" indent="0" algn="ctr">
              <a:buNone/>
            </a:pPr>
            <a:r>
              <a:rPr lang="ru-RU" sz="2400" i="1" dirty="0"/>
              <a:t>Негативное влияние ИИ:</a:t>
            </a:r>
          </a:p>
          <a:p>
            <a:pPr marL="457200" indent="-457200" algn="just">
              <a:buAutoNum type="arabicParenR"/>
            </a:pPr>
            <a:r>
              <a:rPr lang="ru-RU" sz="2400" dirty="0"/>
              <a:t>опасность утраты контроля за функционированием ИИ;</a:t>
            </a:r>
          </a:p>
          <a:p>
            <a:pPr marL="457200" indent="-457200" algn="just">
              <a:buAutoNum type="arabicParenR"/>
            </a:pPr>
            <a:r>
              <a:rPr lang="ru-RU" sz="2400" dirty="0"/>
              <a:t> возможность создания ИИ, запрограммированного на причинение умышленного вреда;</a:t>
            </a:r>
          </a:p>
          <a:p>
            <a:pPr marL="457200" indent="-457200" algn="just">
              <a:buAutoNum type="arabicParenR"/>
            </a:pPr>
            <a:r>
              <a:rPr lang="ru-RU" sz="2400" dirty="0"/>
              <a:t>риск дискриминации различных социальных групп, который может быть  встроена в алгоритм через отражение предубеждений программистов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936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Проблема, связанная с искусственным интеллектом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112936"/>
          </a:xfrm>
        </p:spPr>
        <p:txBody>
          <a:bodyPr/>
          <a:lstStyle/>
          <a:p>
            <a:r>
              <a:rPr lang="ru-RU" dirty="0"/>
              <a:t>Проблема – практически </a:t>
            </a:r>
            <a:r>
              <a:rPr lang="ru-RU" b="1" dirty="0"/>
              <a:t>полное отсутствие нормативного правового регулирования </a:t>
            </a:r>
            <a:r>
              <a:rPr lang="ru-RU" dirty="0"/>
              <a:t>и нормативного технического регулирования основ, условий и особенностей разработки, запуска в работу, функционирования и деятельности, интеграции в другие системы и контроля применения технологий искусственного интеллекта.</a:t>
            </a:r>
          </a:p>
          <a:p>
            <a:r>
              <a:rPr lang="ru-RU" dirty="0"/>
              <a:t>Для решения вопроса в марте 2020 года по инициативе ЮНЕСКО создана группа экспертов для подготовки рекомендаций </a:t>
            </a:r>
            <a:r>
              <a:rPr lang="ru-RU" b="1" dirty="0"/>
              <a:t>об этических аспектах </a:t>
            </a:r>
            <a:r>
              <a:rPr lang="ru-RU" dirty="0"/>
              <a:t>ИИ, составлены в сентябре 2020 года. </a:t>
            </a:r>
          </a:p>
        </p:txBody>
      </p:sp>
    </p:spTree>
    <p:extLst>
      <p:ext uri="{BB962C8B-B14F-4D97-AF65-F5344CB8AC3E}">
        <p14:creationId xmlns:p14="http://schemas.microsoft.com/office/powerpoint/2010/main" val="3487032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6563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/>
              <a:t>Международно-правовое регулирование генной инженерии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51190"/>
          </a:xfrm>
        </p:spPr>
        <p:txBody>
          <a:bodyPr>
            <a:noAutofit/>
          </a:bodyPr>
          <a:lstStyle/>
          <a:p>
            <a:r>
              <a:rPr lang="ru-RU" sz="2800" dirty="0"/>
              <a:t>Конвенция о защите прав и достоинства человека в связи с применением достижений биологии и медицины, в 1997 году открыта для подписания (Конвенция </a:t>
            </a:r>
            <a:r>
              <a:rPr lang="ru-RU" sz="2800" dirty="0" err="1"/>
              <a:t>Овьедо</a:t>
            </a:r>
            <a:r>
              <a:rPr lang="ru-RU" sz="2800" dirty="0"/>
              <a:t>).</a:t>
            </a:r>
          </a:p>
          <a:p>
            <a:r>
              <a:rPr lang="ru-RU" sz="2800" dirty="0"/>
              <a:t>Дополнительные протоколы:</a:t>
            </a:r>
          </a:p>
          <a:p>
            <a:r>
              <a:rPr lang="ru-RU" sz="2800" dirty="0"/>
              <a:t>О запрете клонирования человеческих существ (1998);</a:t>
            </a:r>
          </a:p>
          <a:p>
            <a:r>
              <a:rPr lang="ru-RU" sz="2800" dirty="0"/>
              <a:t>О биомедицинских исследованиях (2005);</a:t>
            </a:r>
          </a:p>
          <a:p>
            <a:r>
              <a:rPr lang="ru-RU" sz="2800" dirty="0"/>
              <a:t>О генетическом тестировании в медицинских целях (2008).</a:t>
            </a:r>
          </a:p>
        </p:txBody>
      </p:sp>
    </p:spTree>
    <p:extLst>
      <p:ext uri="{BB962C8B-B14F-4D97-AF65-F5344CB8AC3E}">
        <p14:creationId xmlns:p14="http://schemas.microsoft.com/office/powerpoint/2010/main" val="2203382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Документы, имеющие рекомендательное значение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Всеобщая декларация о геноме человека и о правах человека (1997),</a:t>
            </a:r>
          </a:p>
          <a:p>
            <a:r>
              <a:rPr lang="ru-RU" sz="2800" dirty="0"/>
              <a:t>Международная декларация о генетических данных человека (2003),</a:t>
            </a:r>
          </a:p>
          <a:p>
            <a:r>
              <a:rPr lang="ru-RU" sz="2800" dirty="0"/>
              <a:t>Декларация ООН о клонировании человека (2005),</a:t>
            </a:r>
          </a:p>
          <a:p>
            <a:r>
              <a:rPr lang="ru-RU" sz="2800" dirty="0"/>
              <a:t>Всеобщая декларация о биоэтике и правах человека (2005). </a:t>
            </a:r>
          </a:p>
        </p:txBody>
      </p:sp>
    </p:spTree>
    <p:extLst>
      <p:ext uri="{BB962C8B-B14F-4D97-AF65-F5344CB8AC3E}">
        <p14:creationId xmlns:p14="http://schemas.microsoft.com/office/powerpoint/2010/main" val="2687261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Международный проект </a:t>
            </a:r>
            <a:br>
              <a:rPr lang="ru-RU" b="1" dirty="0"/>
            </a:br>
            <a:r>
              <a:rPr lang="ru-RU" b="1" dirty="0"/>
              <a:t>«Геном человека»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технологиями геномного редактирования </a:t>
            </a:r>
            <a:r>
              <a:rPr lang="ru-RU" dirty="0" err="1"/>
              <a:t>неомарксисты</a:t>
            </a:r>
            <a:r>
              <a:rPr lang="ru-RU" dirty="0"/>
              <a:t> связывают суть современного капитализма, главная черта которого состоит в том, что знания здесь относятся уже не к орудиям производства, а к средствам воспроизводства биологической и социальной жизни. </a:t>
            </a:r>
          </a:p>
          <a:p>
            <a:r>
              <a:rPr lang="ru-RU" dirty="0"/>
              <a:t>Международный научно-исследовательский проект, главной целью которого было определить последовательность нуклеотидов, которые составляют ДНК, и идентифицировать 20—25 тыс. генов в человеческом геноме[1]. Этот проект называют крупнейшим международным сотрудничеством, когда-либо проводившимся в биологии. Начало в 1990 году.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09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409" y="677849"/>
            <a:ext cx="9601200" cy="1485900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Подходы к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правопониманию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Право техногенной цивилизации.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Понятие техногенной цивилизации (В.С. Степин).</a:t>
            </a:r>
          </a:p>
          <a:p>
            <a:r>
              <a:rPr lang="ru-RU" dirty="0"/>
              <a:t>Главным признаком техногенной цивилизации является ее </a:t>
            </a:r>
            <a:r>
              <a:rPr lang="ru-RU" b="1" dirty="0" err="1"/>
              <a:t>инновационность</a:t>
            </a:r>
            <a:r>
              <a:rPr lang="ru-RU" b="1" dirty="0"/>
              <a:t>,</a:t>
            </a:r>
            <a:r>
              <a:rPr lang="ru-RU" dirty="0"/>
              <a:t> постоянный и все ускоряющийся поток научно-технических нововведений» (В.М. Маслов)</a:t>
            </a:r>
          </a:p>
          <a:p>
            <a:r>
              <a:rPr lang="ru-RU" dirty="0"/>
              <a:t>Понятие права – система норм, выражающих сущностный правовой принцип формального равенства – </a:t>
            </a:r>
            <a:r>
              <a:rPr lang="ru-RU" b="1" dirty="0"/>
              <a:t>равенства людей в их свободе </a:t>
            </a:r>
            <a:r>
              <a:rPr lang="ru-RU" dirty="0"/>
              <a:t>(В.С. </a:t>
            </a:r>
            <a:r>
              <a:rPr lang="ru-RU" dirty="0" err="1"/>
              <a:t>Нерсесянц</a:t>
            </a:r>
            <a:r>
              <a:rPr lang="ru-RU" dirty="0"/>
              <a:t>) </a:t>
            </a:r>
          </a:p>
          <a:p>
            <a:r>
              <a:rPr lang="ru-RU" dirty="0"/>
              <a:t>См. </a:t>
            </a:r>
            <a:r>
              <a:rPr lang="ru-RU" dirty="0" err="1"/>
              <a:t>Лапаева</a:t>
            </a:r>
            <a:r>
              <a:rPr lang="ru-RU" dirty="0"/>
              <a:t> В.В. Право техногенной цивилизации перед вызовами технологической дегуманизации // Право. Журнал Высшей школы экономики. 2021. № 3. С. 4-35.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68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8334" y="701703"/>
            <a:ext cx="9601200" cy="1485900"/>
          </a:xfrm>
        </p:spPr>
        <p:txBody>
          <a:bodyPr/>
          <a:lstStyle/>
          <a:p>
            <a:pPr algn="ctr"/>
            <a:r>
              <a:rPr lang="ru-RU" b="1" dirty="0"/>
              <a:t>Техногенная цивилизация, ее отличия от традиционалистской (Степин В.С.)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3070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Понимание человека как творца, преобразующего окружающий мир, </a:t>
            </a:r>
          </a:p>
          <a:p>
            <a:r>
              <a:rPr lang="ru-RU" dirty="0"/>
              <a:t>Признанный в качестве идеала прогресс, трактуемый как приоритет инноваций над традициями,</a:t>
            </a:r>
          </a:p>
          <a:p>
            <a:r>
              <a:rPr lang="ru-RU" dirty="0"/>
              <a:t>Отношение к природе как к объекту преобразований и резервуару ресурсов для деятельности</a:t>
            </a:r>
          </a:p>
          <a:p>
            <a:r>
              <a:rPr lang="ru-RU" dirty="0"/>
              <a:t>Культ научной рациональности</a:t>
            </a:r>
          </a:p>
          <a:p>
            <a:r>
              <a:rPr lang="ru-RU" dirty="0"/>
              <a:t>Идеал автономной личности</a:t>
            </a:r>
          </a:p>
          <a:p>
            <a:r>
              <a:rPr lang="ru-RU" dirty="0"/>
              <a:t>Идея власти как господства человека не столько над человеком, сколько над природными и социальными объектами</a:t>
            </a:r>
          </a:p>
          <a:p>
            <a:r>
              <a:rPr lang="ru-RU" dirty="0"/>
              <a:t>Степин В.С. Цивилизация и культура. СПб., 2011. 408 с. // </a:t>
            </a:r>
            <a:r>
              <a:rPr lang="en-US" dirty="0">
                <a:hlinkClick r:id="rId2"/>
              </a:rPr>
              <a:t>https://iphras.ru/uplfile/stepin/steiin_tsivilizatsiya_i_kulwtura.pdf</a:t>
            </a:r>
            <a:r>
              <a:rPr lang="ru-RU" dirty="0"/>
              <a:t> (дата обращения 09.02.2022)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1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06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Понятие технологии и право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отличие от морали, религии, обычаев, которые тяготеют к традиционалистской цивилизации, право – это продукт техногенной цивилизации, стимул для ее развития и гарант ее безопасности. </a:t>
            </a:r>
          </a:p>
          <a:p>
            <a:r>
              <a:rPr lang="ru-RU" dirty="0"/>
              <a:t>Рекомендации ЮНЕСКО 1974 года «О статусе научно-исследовательских работников»: технология – «это знания, которые относятся непосредственно к производству или улучшению качества товаров и услуг». </a:t>
            </a:r>
          </a:p>
          <a:p>
            <a:r>
              <a:rPr lang="ru-RU" dirty="0"/>
              <a:t>В настоящее время технологиями считаются все способы деятельности, включая социальные технологии, с помощью которых человек стремится преобразовать окружающий мир или манипулировать им.  </a:t>
            </a:r>
          </a:p>
          <a:p>
            <a:r>
              <a:rPr lang="ru-RU" dirty="0"/>
              <a:t>Право – тоже технология. ???</a:t>
            </a:r>
          </a:p>
          <a:p>
            <a:r>
              <a:rPr lang="ru-RU" dirty="0"/>
              <a:t>Высокие технологии – НБИК- конвергенция нано-, </a:t>
            </a:r>
            <a:r>
              <a:rPr lang="ru-RU" dirty="0" err="1"/>
              <a:t>био</a:t>
            </a:r>
            <a:r>
              <a:rPr lang="ru-RU" dirty="0"/>
              <a:t>-, инфо- и </a:t>
            </a:r>
            <a:r>
              <a:rPr lang="ru-RU" dirty="0" err="1"/>
              <a:t>когно</a:t>
            </a:r>
            <a:r>
              <a:rPr lang="ru-RU" dirty="0"/>
              <a:t>-технологии. </a:t>
            </a:r>
          </a:p>
        </p:txBody>
      </p:sp>
    </p:spTree>
    <p:extLst>
      <p:ext uri="{BB962C8B-B14F-4D97-AF65-F5344CB8AC3E}">
        <p14:creationId xmlns:p14="http://schemas.microsoft.com/office/powerpoint/2010/main" val="71840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Методологическая задача: можно ли при помощи права предотвратить опасные человечеству последствия технологической </a:t>
            </a:r>
            <a:r>
              <a:rPr lang="ru-RU" sz="3600" b="1" dirty="0"/>
              <a:t>дегуманизации</a:t>
            </a:r>
            <a:r>
              <a:rPr lang="ru-RU" sz="3600" dirty="0"/>
              <a:t>?</a:t>
            </a:r>
            <a:br>
              <a:rPr lang="ru-RU" sz="3600" dirty="0"/>
            </a:b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Главная проблема современного общества – проблема дегуманизации. </a:t>
            </a:r>
          </a:p>
          <a:p>
            <a:r>
              <a:rPr lang="ru-RU" dirty="0"/>
              <a:t>Анализ права как важнейшего </a:t>
            </a:r>
            <a:r>
              <a:rPr lang="ru-RU" dirty="0" err="1"/>
              <a:t>соционормативного</a:t>
            </a:r>
            <a:r>
              <a:rPr lang="ru-RU" dirty="0"/>
              <a:t> гаранта безопасности технологического развития</a:t>
            </a:r>
          </a:p>
          <a:p>
            <a:r>
              <a:rPr lang="ru-RU" dirty="0"/>
              <a:t>По мере возрастания техногенных угроз, право все в большей степени берет на себя регулятивную нагрузку, оттесняя при этом иные </a:t>
            </a:r>
            <a:r>
              <a:rPr lang="ru-RU" dirty="0" err="1"/>
              <a:t>соционормативные</a:t>
            </a:r>
            <a:r>
              <a:rPr lang="ru-RU" dirty="0"/>
              <a:t> регуляторы</a:t>
            </a:r>
          </a:p>
          <a:p>
            <a:r>
              <a:rPr lang="ru-RU" dirty="0"/>
              <a:t>Для определения угроз можно использовать концепцию техно-гуманитарного баланса (А.П. </a:t>
            </a:r>
            <a:r>
              <a:rPr lang="ru-RU" dirty="0" err="1"/>
              <a:t>Назаретян</a:t>
            </a:r>
            <a:r>
              <a:rPr lang="ru-RU" dirty="0"/>
              <a:t>)</a:t>
            </a:r>
          </a:p>
          <a:p>
            <a:r>
              <a:rPr lang="ru-RU" dirty="0" err="1"/>
              <a:t>Назаретян</a:t>
            </a:r>
            <a:r>
              <a:rPr lang="ru-RU" dirty="0"/>
              <a:t> А.П. Нелинейное будущее. </a:t>
            </a:r>
            <a:r>
              <a:rPr lang="ru-RU" dirty="0" err="1"/>
              <a:t>Мегаистория</a:t>
            </a:r>
            <a:r>
              <a:rPr lang="ru-RU" dirty="0"/>
              <a:t>, синергетика, культурная антропология и психология в глобальном прогнозировании. 4-е изд. М.: Аргамак—Медиа, 2017. 409 с. </a:t>
            </a:r>
          </a:p>
          <a:p>
            <a:r>
              <a:rPr lang="ru-RU" dirty="0"/>
              <a:t>Теорема Геделя: невозможно дать полное и непротиворечивое описание системы, не выходя за ее рамки.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68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Изучение генезиса права для понимания его социальной сущности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Право – изначально социальное явление, в отличие от естественных обычаев</a:t>
            </a:r>
          </a:p>
          <a:p>
            <a:r>
              <a:rPr lang="ru-RU" dirty="0"/>
              <a:t>Зарождение правового равенства связывается вовсе не с «братским» разделением пищи, а с социальными по природе механизмами сдерживания полового инстинкта, такими как формирование внутригруппового табу на инцест, обеспечение этого табу путем создания дуальной родовой общины, построения матримониального обмена между ее частями, выступающими в качестве исторически первых субъектов равноправного общества.</a:t>
            </a:r>
          </a:p>
          <a:p>
            <a:r>
              <a:rPr lang="ru-RU" dirty="0"/>
              <a:t>Запрет на инцест – базис человеческого общества (Клод Леви-</a:t>
            </a:r>
            <a:r>
              <a:rPr lang="ru-RU" dirty="0" err="1"/>
              <a:t>Строс</a:t>
            </a:r>
            <a:r>
              <a:rPr lang="ru-RU" dirty="0"/>
              <a:t>, 1985).</a:t>
            </a:r>
          </a:p>
          <a:p>
            <a:r>
              <a:rPr lang="ru-RU" dirty="0"/>
              <a:t>Это первый в истории человечества акт социальной инженерии, явившийся итогом колоссального напряжения интеллектуальных и волевых усилий первобытного человека.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3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Изучение генезиса права для понимания его социальной сущности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Запрет на инцест нивелировал угрозу самоуничтожения. </a:t>
            </a:r>
          </a:p>
          <a:p>
            <a:r>
              <a:rPr lang="ru-RU" dirty="0"/>
              <a:t>Как следствие такого запрета стало создание коллективных субъектов взаимодействия на началах формального равенства</a:t>
            </a:r>
          </a:p>
          <a:p>
            <a:r>
              <a:rPr lang="ru-RU" dirty="0"/>
              <a:t>Формирование дуальной структуры родовой общины стало главным движущим фактором </a:t>
            </a:r>
            <a:r>
              <a:rPr lang="ru-RU" dirty="0" err="1"/>
              <a:t>социогенеза</a:t>
            </a:r>
            <a:endParaRPr lang="ru-RU" dirty="0"/>
          </a:p>
          <a:p>
            <a:r>
              <a:rPr lang="ru-RU" dirty="0"/>
              <a:t>Понимание права как результата творческих усилий человека по сдерживанию агрессии</a:t>
            </a:r>
          </a:p>
          <a:p>
            <a:r>
              <a:rPr lang="ru-RU" dirty="0"/>
              <a:t>Отсюда не следует естественный характер прав человека. В состоянии естественности человек мало чем отличался от животного. Человек стал человеком благодаря творческому усилию, направленному на преодоление природных инстинктов. </a:t>
            </a:r>
          </a:p>
        </p:txBody>
      </p:sp>
    </p:spTree>
    <p:extLst>
      <p:ext uri="{BB962C8B-B14F-4D97-AF65-F5344CB8AC3E}">
        <p14:creationId xmlns:p14="http://schemas.microsoft.com/office/powerpoint/2010/main" val="3180538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Роль античной философии в становлении техногенной цивилизации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Античная философия – рационалистическая, ориентированная на творческую деятельность человека.</a:t>
            </a:r>
          </a:p>
          <a:p>
            <a:r>
              <a:rPr lang="ru-RU" dirty="0"/>
              <a:t>Христианская духовная традиция выступила опосредующим звеном между античной и новоевропейской культурой (рецепция римского права).</a:t>
            </a:r>
          </a:p>
          <a:p>
            <a:r>
              <a:rPr lang="ru-RU" dirty="0"/>
              <a:t>В западном обществе сформировались идеи свободы людей в их общественной жизни, православное христианство ориентировало человека на духовную свободу от греха</a:t>
            </a:r>
          </a:p>
          <a:p>
            <a:r>
              <a:rPr lang="ru-RU" dirty="0"/>
              <a:t>Рациональность в средние века: П. Абеляр «понимаю, чтобы верить». Данный тезис обеспечил благоприятные условия для развития науки </a:t>
            </a:r>
          </a:p>
        </p:txBody>
      </p:sp>
    </p:spTree>
    <p:extLst>
      <p:ext uri="{BB962C8B-B14F-4D97-AF65-F5344CB8AC3E}">
        <p14:creationId xmlns:p14="http://schemas.microsoft.com/office/powerpoint/2010/main" val="135127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Развитие права как явления цивилизации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Идея равенства между людьми, так как человек создан по образу и подобию Бога способствовала усилению права как нормативного регулятора. </a:t>
            </a:r>
          </a:p>
          <a:p>
            <a:r>
              <a:rPr lang="ru-RU" dirty="0"/>
              <a:t>Право создавало условия для развития науки и технологий, но при этом продолжало служить инструментом преодоления опасности самоуничтожения человечества в результате прорыва в сфере техники и технологий. </a:t>
            </a:r>
          </a:p>
          <a:p>
            <a:r>
              <a:rPr lang="ru-RU" dirty="0" err="1"/>
              <a:t>Рикер</a:t>
            </a:r>
            <a:r>
              <a:rPr lang="ru-RU" dirty="0"/>
              <a:t> П. Справедливое. М., 2005. 299 с.</a:t>
            </a:r>
          </a:p>
          <a:p>
            <a:r>
              <a:rPr lang="ru-RU" dirty="0"/>
              <a:t>Бердяев Н.А. Государство. Власть и право. / Из истории русской правовой мысли. Л., 1990. 245 с.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8162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691</TotalTime>
  <Words>1296</Words>
  <Application>Microsoft Office PowerPoint</Application>
  <PresentationFormat>Широкоэкранный</PresentationFormat>
  <Paragraphs>85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Franklin Gothic Book</vt:lpstr>
      <vt:lpstr>Crop</vt:lpstr>
      <vt:lpstr>Проблемы методологии современной юридической науки</vt:lpstr>
      <vt:lpstr>Подходы к правопониманию.  Право техногенной цивилизации.</vt:lpstr>
      <vt:lpstr>Техногенная цивилизация, ее отличия от традиционалистской (Степин В.С.)</vt:lpstr>
      <vt:lpstr>Понятие технологии и право </vt:lpstr>
      <vt:lpstr>Методологическая задача: можно ли при помощи права предотвратить опасные человечеству последствия технологической дегуманизации?  </vt:lpstr>
      <vt:lpstr>Изучение генезиса права для понимания его социальной сущности</vt:lpstr>
      <vt:lpstr>Изучение генезиса права для понимания его социальной сущности</vt:lpstr>
      <vt:lpstr>Роль античной философии в становлении техногенной цивилизации</vt:lpstr>
      <vt:lpstr>Развитие права как явления цивилизации </vt:lpstr>
      <vt:lpstr>Международная правовая система безопасности XX века</vt:lpstr>
      <vt:lpstr>Угрозы безопасности</vt:lpstr>
      <vt:lpstr>Искусственный интеллект и право</vt:lpstr>
      <vt:lpstr>Проблема, связанная с искусственным интеллектом</vt:lpstr>
      <vt:lpstr>Международно-правовое регулирование генной инженерии</vt:lpstr>
      <vt:lpstr>Документы, имеющие рекомендательное значение</vt:lpstr>
      <vt:lpstr>Международный проект  «Геном человека»</vt:lpstr>
    </vt:vector>
  </TitlesOfParts>
  <Company>MosGU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методологии современной юридической науки</dc:title>
  <dc:creator>User</dc:creator>
  <cp:lastModifiedBy>Ольга Максимова</cp:lastModifiedBy>
  <cp:revision>31</cp:revision>
  <dcterms:created xsi:type="dcterms:W3CDTF">2022-02-09T07:43:40Z</dcterms:created>
  <dcterms:modified xsi:type="dcterms:W3CDTF">2023-10-31T17:16:03Z</dcterms:modified>
</cp:coreProperties>
</file>