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75" r:id="rId5"/>
    <p:sldId id="284" r:id="rId6"/>
    <p:sldId id="280" r:id="rId7"/>
    <p:sldId id="281" r:id="rId8"/>
    <p:sldId id="282" r:id="rId9"/>
    <p:sldId id="283" r:id="rId10"/>
    <p:sldId id="285" r:id="rId11"/>
    <p:sldId id="288" r:id="rId12"/>
    <p:sldId id="299" r:id="rId13"/>
    <p:sldId id="289" r:id="rId14"/>
    <p:sldId id="290" r:id="rId15"/>
    <p:sldId id="291" r:id="rId16"/>
    <p:sldId id="292" r:id="rId17"/>
    <p:sldId id="293" r:id="rId18"/>
    <p:sldId id="294" r:id="rId19"/>
    <p:sldId id="295" r:id="rId20"/>
    <p:sldId id="277" r:id="rId21"/>
    <p:sldId id="261" r:id="rId22"/>
    <p:sldId id="262" r:id="rId23"/>
    <p:sldId id="263" r:id="rId24"/>
    <p:sldId id="264" r:id="rId25"/>
    <p:sldId id="265" r:id="rId26"/>
    <p:sldId id="266" r:id="rId27"/>
    <p:sldId id="296" r:id="rId28"/>
    <p:sldId id="297" r:id="rId29"/>
    <p:sldId id="300" r:id="rId30"/>
    <p:sldId id="267" r:id="rId31"/>
    <p:sldId id="268" r:id="rId32"/>
    <p:sldId id="269" r:id="rId3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E9477EB-D208-4A9E-8CA6-C08FF1D9793F}" type="datetimeFigureOut">
              <a:rPr lang="ru-RU" smtClean="0"/>
              <a:t>10.09.2023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2380816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9477EB-D208-4A9E-8CA6-C08FF1D9793F}" type="datetimeFigureOut">
              <a:rPr lang="ru-RU" smtClean="0"/>
              <a:t>10.09.2023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3097521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9477EB-D208-4A9E-8CA6-C08FF1D9793F}" type="datetimeFigureOut">
              <a:rPr lang="ru-RU" smtClean="0"/>
              <a:t>10.09.2023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1118184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E9477EB-D208-4A9E-8CA6-C08FF1D9793F}" type="datetimeFigureOut">
              <a:rPr lang="ru-RU" smtClean="0"/>
              <a:t>10.09.2023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3391882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E9477EB-D208-4A9E-8CA6-C08FF1D9793F}" type="datetimeFigureOut">
              <a:rPr lang="ru-RU" smtClean="0"/>
              <a:t>10.09.2023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1026473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E9477EB-D208-4A9E-8CA6-C08FF1D9793F}" type="datetimeFigureOut">
              <a:rPr lang="ru-RU" smtClean="0"/>
              <a:t>10.09.2023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375793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E9477EB-D208-4A9E-8CA6-C08FF1D9793F}" type="datetimeFigureOut">
              <a:rPr lang="ru-RU" smtClean="0"/>
              <a:t>10.09.2023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2710980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E9477EB-D208-4A9E-8CA6-C08FF1D9793F}" type="datetimeFigureOut">
              <a:rPr lang="ru-RU" smtClean="0"/>
              <a:t>10.09.2023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817392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E9477EB-D208-4A9E-8CA6-C08FF1D9793F}" type="datetimeFigureOut">
              <a:rPr lang="ru-RU" smtClean="0"/>
              <a:t>10.09.2023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3049568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9477EB-D208-4A9E-8CA6-C08FF1D9793F}" type="datetimeFigureOut">
              <a:rPr lang="ru-RU" smtClean="0"/>
              <a:t>10.09.2023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1874527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E9477EB-D208-4A9E-8CA6-C08FF1D9793F}" type="datetimeFigureOut">
              <a:rPr lang="ru-RU" smtClean="0"/>
              <a:t>10.09.2023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2FAA0D3-AA9D-4D06-B5D5-D1216439A963}" type="slidenum">
              <a:rPr lang="ru-RU" smtClean="0"/>
              <a:t>‹#›</a:t>
            </a:fld>
            <a:endParaRPr lang="ru-RU"/>
          </a:p>
        </p:txBody>
      </p:sp>
    </p:spTree>
    <p:extLst>
      <p:ext uri="{BB962C8B-B14F-4D97-AF65-F5344CB8AC3E}">
        <p14:creationId xmlns:p14="http://schemas.microsoft.com/office/powerpoint/2010/main" val="3434789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9477EB-D208-4A9E-8CA6-C08FF1D9793F}" type="datetimeFigureOut">
              <a:rPr lang="ru-RU" smtClean="0"/>
              <a:t>10.09.2023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AA0D3-AA9D-4D06-B5D5-D1216439A963}" type="slidenum">
              <a:rPr lang="ru-RU" smtClean="0"/>
              <a:t>‹#›</a:t>
            </a:fld>
            <a:endParaRPr lang="ru-RU"/>
          </a:p>
        </p:txBody>
      </p:sp>
    </p:spTree>
    <p:extLst>
      <p:ext uri="{BB962C8B-B14F-4D97-AF65-F5344CB8AC3E}">
        <p14:creationId xmlns:p14="http://schemas.microsoft.com/office/powerpoint/2010/main" val="167581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mas.gov.by/uploads/files/guidelines-for-the-application-of-fidic-model-contract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fidic.org/bookshop"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idic.org/books/construction-contract-2nd-ed-2017-red-book-reprinted-2022-amendments" TargetMode="External"/><Relationship Id="rId2" Type="http://schemas.openxmlformats.org/officeDocument/2006/relationships/hyperlink" Target="https://fidic.org/books/fidic-contracts-guide-2nd-edition-2022-electronic-and-hard-copy" TargetMode="External"/><Relationship Id="rId1" Type="http://schemas.openxmlformats.org/officeDocument/2006/relationships/slideLayout" Target="../slideLayouts/slideLayout2.xml"/><Relationship Id="rId4" Type="http://schemas.openxmlformats.org/officeDocument/2006/relationships/hyperlink" Target="https://fidic.org/books/plant-and-design-build-contract-2nd-ed-2017-yellow-book-reprinted-2022-amendmen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fidic.org/books/short-form-contract-2nd-ed-2021-green-book" TargetMode="External"/><Relationship Id="rId2" Type="http://schemas.openxmlformats.org/officeDocument/2006/relationships/hyperlink" Target="https://fidic.org/books/epcturnkey-contract-2nd-ed-2017-silver-book-book-reprinted-2022-amendments" TargetMode="External"/><Relationship Id="rId1" Type="http://schemas.openxmlformats.org/officeDocument/2006/relationships/slideLayout" Target="../slideLayouts/slideLayout2.xml"/><Relationship Id="rId4" Type="http://schemas.openxmlformats.org/officeDocument/2006/relationships/hyperlink" Target="https://fidic.org/books/conditions-contract-underground-works-2019-emerald-book"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fidic.org/books/fidic-golden-principles-2019"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fidic.org/node/149"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fidic.org/node/149"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fidic.org/sites/default/files/FIDIC%20Statutes%20and%20Bylaws%202020_to%20publish.pdf" TargetMode="External"/><Relationship Id="rId2" Type="http://schemas.openxmlformats.org/officeDocument/2006/relationships/hyperlink" Target="https://fidic.org/histo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fidic.org/about-us" TargetMode="External"/><Relationship Id="rId2" Type="http://schemas.openxmlformats.org/officeDocument/2006/relationships/hyperlink" Target="http://www.pravo.gov.ru/" TargetMode="External"/><Relationship Id="rId1" Type="http://schemas.openxmlformats.org/officeDocument/2006/relationships/slideLayout" Target="../slideLayouts/slideLayout2.xml"/><Relationship Id="rId6" Type="http://schemas.openxmlformats.org/officeDocument/2006/relationships/hyperlink" Target="http://mas.gov.by/uploads/files/guidelines-for-the-application-of-fidic-model-contracts.pdf" TargetMode="External"/><Relationship Id="rId5" Type="http://schemas.openxmlformats.org/officeDocument/2006/relationships/hyperlink" Target="https://nacec.ru/company/competencies.php" TargetMode="External"/><Relationship Id="rId4" Type="http://schemas.openxmlformats.org/officeDocument/2006/relationships/hyperlink" Target="https://nacec.ru/upload/iblock/ea4/ea413cc875b42fd7b7882a595b6e28d1.pdf"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nacec.r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ceai.org.in/" TargetMode="External"/><Relationship Id="rId2" Type="http://schemas.openxmlformats.org/officeDocument/2006/relationships/hyperlink" Target="https://www.cnaec.com.cn/" TargetMode="External"/><Relationship Id="rId1" Type="http://schemas.openxmlformats.org/officeDocument/2006/relationships/slideLayout" Target="../slideLayouts/slideLayout2.xml"/><Relationship Id="rId5" Type="http://schemas.openxmlformats.org/officeDocument/2006/relationships/hyperlink" Target="http://www.tmmmb.org.tr/" TargetMode="External"/><Relationship Id="rId4" Type="http://schemas.openxmlformats.org/officeDocument/2006/relationships/hyperlink" Target="http://abceconsultoria.org.br/"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nacec.ru/upload/iblock/ea4/ea413cc875b42fd7b7882a595b6e28d1.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solidFill>
            <a:schemeClr val="accent1">
              <a:lumMod val="60000"/>
              <a:lumOff val="40000"/>
            </a:schemeClr>
          </a:solidFill>
        </p:spPr>
        <p:txBody>
          <a:bodyPr/>
          <a:lstStyle/>
          <a:p>
            <a:endParaRPr lang="ru-RU" dirty="0"/>
          </a:p>
        </p:txBody>
      </p:sp>
      <p:sp>
        <p:nvSpPr>
          <p:cNvPr id="3" name="Подзаголовок 2"/>
          <p:cNvSpPr>
            <a:spLocks noGrp="1"/>
          </p:cNvSpPr>
          <p:nvPr>
            <p:ph type="subTitle" idx="1"/>
          </p:nvPr>
        </p:nvSpPr>
        <p:spPr>
          <a:solidFill>
            <a:schemeClr val="accent6">
              <a:lumMod val="75000"/>
            </a:schemeClr>
          </a:solidFill>
        </p:spPr>
        <p:txBody>
          <a:bodyPr>
            <a:normAutofit fontScale="70000" lnSpcReduction="20000"/>
          </a:bodyPr>
          <a:lstStyle/>
          <a:p>
            <a:r>
              <a:rPr lang="ru-RU" b="1" dirty="0" smtClean="0">
                <a:solidFill>
                  <a:schemeClr val="tx1"/>
                </a:solidFill>
                <a:latin typeface="Times New Roman" panose="02020603050405020304" pitchFamily="18" charset="0"/>
                <a:cs typeface="Times New Roman" panose="02020603050405020304" pitchFamily="18" charset="0"/>
              </a:rPr>
              <a:t>Дополнительное профессиональное образование</a:t>
            </a:r>
            <a:br>
              <a:rPr lang="ru-RU" b="1" dirty="0" smtClean="0">
                <a:solidFill>
                  <a:schemeClr val="tx1"/>
                </a:solidFill>
                <a:latin typeface="Times New Roman" panose="02020603050405020304" pitchFamily="18" charset="0"/>
                <a:cs typeface="Times New Roman" panose="02020603050405020304" pitchFamily="18" charset="0"/>
              </a:rPr>
            </a:br>
            <a:r>
              <a:rPr lang="ru-RU" b="1" dirty="0" smtClean="0">
                <a:solidFill>
                  <a:schemeClr val="tx1"/>
                </a:solidFill>
                <a:latin typeface="Times New Roman" panose="02020603050405020304" pitchFamily="18" charset="0"/>
                <a:cs typeface="Times New Roman" panose="02020603050405020304" pitchFamily="18" charset="0"/>
              </a:rPr>
              <a:t>Курс повышения квалификации</a:t>
            </a:r>
            <a:br>
              <a:rPr lang="ru-RU" b="1" dirty="0" smtClean="0">
                <a:solidFill>
                  <a:schemeClr val="tx1"/>
                </a:solidFill>
                <a:latin typeface="Times New Roman" panose="02020603050405020304" pitchFamily="18" charset="0"/>
                <a:cs typeface="Times New Roman" panose="02020603050405020304" pitchFamily="18" charset="0"/>
              </a:rPr>
            </a:br>
            <a:r>
              <a:rPr lang="ru-RU" b="1" dirty="0" smtClean="0">
                <a:solidFill>
                  <a:schemeClr val="tx1"/>
                </a:solidFill>
                <a:latin typeface="Times New Roman" panose="02020603050405020304" pitchFamily="18" charset="0"/>
                <a:cs typeface="Times New Roman" panose="02020603050405020304" pitchFamily="18" charset="0"/>
              </a:rPr>
              <a:t>«Применение проформ контрактов «ФИДИК» при строительстве энергетических объектов»</a:t>
            </a:r>
            <a:endParaRPr lang="ru-RU" b="1" dirty="0">
              <a:solidFill>
                <a:schemeClr val="tx1"/>
              </a:solidFill>
            </a:endParaRPr>
          </a:p>
        </p:txBody>
      </p:sp>
      <p:pic>
        <p:nvPicPr>
          <p:cNvPr id="4" name="Рисунок 3">
            <a:extLst>
              <a:ext uri="{FF2B5EF4-FFF2-40B4-BE49-F238E27FC236}">
                <a16:creationId xmlns:a16="http://schemas.microsoft.com/office/drawing/2014/main" xmlns="" id="{DB054376-F4EB-D761-9FD5-E4CC21CD1529}"/>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47864" y="2492896"/>
            <a:ext cx="2646680" cy="781050"/>
          </a:xfrm>
          <a:prstGeom prst="rect">
            <a:avLst/>
          </a:prstGeom>
          <a:noFill/>
          <a:ln>
            <a:noFill/>
          </a:ln>
        </p:spPr>
      </p:pic>
    </p:spTree>
    <p:extLst>
      <p:ext uri="{BB962C8B-B14F-4D97-AF65-F5344CB8AC3E}">
        <p14:creationId xmlns:p14="http://schemas.microsoft.com/office/powerpoint/2010/main" val="8013487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Тенденции развития применения типовых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sz="2400" dirty="0" smtClean="0">
                <a:latin typeface="Times New Roman" panose="02020603050405020304" pitchFamily="18" charset="0"/>
                <a:cs typeface="Times New Roman" panose="02020603050405020304" pitchFamily="18" charset="0"/>
              </a:rPr>
              <a:t>Постановлением Министерства архитектуры и строительства Республики Беларусь от 06.07.2021 № 67 утверждены Методические рекомендации по применению типовых контрактов </a:t>
            </a:r>
            <a:r>
              <a:rPr lang="en-US" sz="2400" dirty="0" smtClean="0">
                <a:latin typeface="Times New Roman" panose="02020603050405020304" pitchFamily="18" charset="0"/>
                <a:cs typeface="Times New Roman" panose="02020603050405020304" pitchFamily="18" charset="0"/>
              </a:rPr>
              <a:t>FIDIC c </a:t>
            </a:r>
            <a:r>
              <a:rPr lang="ru-RU" sz="2400" dirty="0" smtClean="0">
                <a:latin typeface="Times New Roman" panose="02020603050405020304" pitchFamily="18" charset="0"/>
                <a:cs typeface="Times New Roman" panose="02020603050405020304" pitchFamily="18" charset="0"/>
              </a:rPr>
              <a:t>учетом требований законодательства Республики Беларусь в сфере строительства</a:t>
            </a:r>
          </a:p>
          <a:p>
            <a:pPr algn="just"/>
            <a:r>
              <a:rPr lang="en-US" sz="2400" dirty="0">
                <a:latin typeface="Times New Roman" panose="02020603050405020304" pitchFamily="18" charset="0"/>
                <a:cs typeface="Times New Roman" panose="02020603050405020304" pitchFamily="18" charset="0"/>
                <a:hlinkClick r:id="rId2"/>
              </a:rPr>
              <a:t>http://</a:t>
            </a:r>
            <a:r>
              <a:rPr lang="en-US" sz="2400" dirty="0" smtClean="0">
                <a:latin typeface="Times New Roman" panose="02020603050405020304" pitchFamily="18" charset="0"/>
                <a:cs typeface="Times New Roman" panose="02020603050405020304" pitchFamily="18" charset="0"/>
                <a:hlinkClick r:id="rId2"/>
              </a:rPr>
              <a:t>mas.gov.by/uploads/files/guidelines-for-the-application-of-fidic-model-contracts.pdf</a:t>
            </a:r>
            <a:r>
              <a:rPr lang="ru-RU" sz="2400" dirty="0" smtClean="0">
                <a:latin typeface="Times New Roman" panose="02020603050405020304" pitchFamily="18" charset="0"/>
                <a:cs typeface="Times New Roman" panose="02020603050405020304" pitchFamily="18" charset="0"/>
              </a:rPr>
              <a:t> </a:t>
            </a:r>
          </a:p>
          <a:p>
            <a:pPr algn="just"/>
            <a:r>
              <a:rPr lang="ru-RU" sz="2400" dirty="0" smtClean="0">
                <a:latin typeface="Times New Roman" panose="02020603050405020304" pitchFamily="18" charset="0"/>
                <a:cs typeface="Times New Roman" panose="02020603050405020304" pitchFamily="18" charset="0"/>
              </a:rPr>
              <a:t>В данных Методических рекомендациях отмечается, что применять </a:t>
            </a:r>
            <a:r>
              <a:rPr lang="ru-RU" sz="2400" dirty="0">
                <a:latin typeface="Times New Roman" panose="02020603050405020304" pitchFamily="18" charset="0"/>
                <a:cs typeface="Times New Roman" panose="02020603050405020304" pitchFamily="18" charset="0"/>
              </a:rPr>
              <a:t>типовые контракты FIDIC необходимо с соблюдением законодательства Республики Беларусь. </a:t>
            </a:r>
            <a:r>
              <a:rPr lang="ru-RU" sz="2400" dirty="0" smtClean="0">
                <a:latin typeface="Times New Roman" panose="02020603050405020304" pitchFamily="18" charset="0"/>
                <a:cs typeface="Times New Roman" panose="02020603050405020304" pitchFamily="18" charset="0"/>
              </a:rPr>
              <a:t>Методические </a:t>
            </a:r>
            <a:r>
              <a:rPr lang="ru-RU" sz="2400" dirty="0">
                <a:latin typeface="Times New Roman" panose="02020603050405020304" pitchFamily="18" charset="0"/>
                <a:cs typeface="Times New Roman" panose="02020603050405020304" pitchFamily="18" charset="0"/>
              </a:rPr>
              <a:t>рекомендации по применению типовых контрактов FIDIC с учетом требований законодательства Республики Беларусь в сфере строительства (далее – Методические рекомендации) подготовлены для оказания правовой помощи специалистам отечественных компаний, осуществляющим подготовку внешнеторговых 3 договоров строительного подряда при реализации инвестиционных проектов как на территории Республики Беларусь, так и за ее пределами.</a:t>
            </a:r>
            <a:endParaRPr lang="ru-RU" sz="24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72100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smtClean="0">
                <a:latin typeface="Times New Roman" panose="02020603050405020304" pitchFamily="18" charset="0"/>
                <a:cs typeface="Times New Roman" panose="02020603050405020304" pitchFamily="18" charset="0"/>
              </a:rPr>
              <a:t>ФИДИК известна </a:t>
            </a:r>
            <a:r>
              <a:rPr lang="ru-RU" dirty="0">
                <a:latin typeface="Times New Roman" panose="02020603050405020304" pitchFamily="18" charset="0"/>
                <a:cs typeface="Times New Roman" panose="02020603050405020304" pitchFamily="18" charset="0"/>
              </a:rPr>
              <a:t>своими международными стандартными формами контрактов, которые можно использовать в национальных и международных строительных </a:t>
            </a:r>
            <a:r>
              <a:rPr lang="ru-RU" dirty="0" smtClean="0">
                <a:latin typeface="Times New Roman" panose="02020603050405020304" pitchFamily="18" charset="0"/>
                <a:cs typeface="Times New Roman" panose="02020603050405020304" pitchFamily="18" charset="0"/>
              </a:rPr>
              <a:t>проектах. </a:t>
            </a:r>
          </a:p>
          <a:p>
            <a:pPr algn="just"/>
            <a:r>
              <a:rPr lang="ru-RU" dirty="0" smtClean="0">
                <a:latin typeface="Times New Roman" panose="02020603050405020304" pitchFamily="18" charset="0"/>
                <a:cs typeface="Times New Roman" panose="02020603050405020304" pitchFamily="18" charset="0"/>
              </a:rPr>
              <a:t>ФИДИК  публикует </a:t>
            </a:r>
            <a:r>
              <a:rPr lang="ru-RU" dirty="0">
                <a:latin typeface="Times New Roman" panose="02020603050405020304" pitchFamily="18" charset="0"/>
                <a:cs typeface="Times New Roman" panose="02020603050405020304" pitchFamily="18" charset="0"/>
              </a:rPr>
              <a:t>типовые формы договоров на выполнение работ и соглашений для клиентов, консультантов, </a:t>
            </a:r>
            <a:r>
              <a:rPr lang="ru-RU" dirty="0" err="1">
                <a:latin typeface="Times New Roman" panose="02020603050405020304" pitchFamily="18" charset="0"/>
                <a:cs typeface="Times New Roman" panose="02020603050405020304" pitchFamily="18" charset="0"/>
              </a:rPr>
              <a:t>субконсультантов</a:t>
            </a:r>
            <a:r>
              <a:rPr lang="ru-RU" dirty="0">
                <a:latin typeface="Times New Roman" panose="02020603050405020304" pitchFamily="18" charset="0"/>
                <a:cs typeface="Times New Roman" panose="02020603050405020304" pitchFamily="18" charset="0"/>
              </a:rPr>
              <a:t>, совместных предприятий и представителей.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FIDIC </a:t>
            </a:r>
            <a:r>
              <a:rPr lang="ru-RU" dirty="0">
                <a:latin typeface="Times New Roman" panose="02020603050405020304" pitchFamily="18" charset="0"/>
                <a:cs typeface="Times New Roman" panose="02020603050405020304" pitchFamily="18" charset="0"/>
              </a:rPr>
              <a:t>также публикует различные документы по деловой практике, такие как программные документы, руководящие принципы и учебные пособия</a:t>
            </a:r>
            <a:r>
              <a:rPr lang="ru-RU"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hlinkClick r:id="rId2"/>
              </a:rPr>
              <a:t>https://</a:t>
            </a:r>
            <a:r>
              <a:rPr lang="en-US" dirty="0" smtClean="0">
                <a:latin typeface="Times New Roman" panose="02020603050405020304" pitchFamily="18" charset="0"/>
                <a:cs typeface="Times New Roman" panose="02020603050405020304" pitchFamily="18" charset="0"/>
                <a:hlinkClick r:id="rId2"/>
              </a:rPr>
              <a:t>fidic.org/bookshop</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909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Autofit/>
          </a:bodyPr>
          <a:lstStyle/>
          <a:p>
            <a:pPr marL="0" indent="0" algn="just">
              <a:buNone/>
            </a:pPr>
            <a:r>
              <a:rPr lang="ru-RU" sz="2000" dirty="0" smtClean="0">
                <a:latin typeface="Times New Roman" panose="02020603050405020304" pitchFamily="18" charset="0"/>
                <a:cs typeface="Times New Roman" panose="02020603050405020304" pitchFamily="18" charset="0"/>
              </a:rPr>
              <a:t>В формах контрактов ФИДИК отражены обычаи - правила, которые сложились и имеют широкое применение  при осуществлении строительства.</a:t>
            </a:r>
          </a:p>
          <a:p>
            <a:pPr marL="0" indent="0" algn="just">
              <a:buNone/>
            </a:pPr>
            <a:r>
              <a:rPr lang="ru-RU" sz="2000" dirty="0">
                <a:latin typeface="Times New Roman" panose="02020603050405020304" pitchFamily="18" charset="0"/>
                <a:cs typeface="Times New Roman" panose="02020603050405020304" pitchFamily="18" charset="0"/>
              </a:rPr>
              <a:t>Исторически правовой обычай как источник права предшествует всем другим источникам права. Значение обычая как источника права нельзя недооценивать, несмотря на большое количество принимаемых законов и других нормативно-правовых актов.</a:t>
            </a:r>
          </a:p>
          <a:p>
            <a:pPr marL="0" indent="0" algn="just">
              <a:buNone/>
            </a:pPr>
            <a:r>
              <a:rPr lang="ru-RU" sz="2000" dirty="0">
                <a:latin typeface="Times New Roman" panose="02020603050405020304" pitchFamily="18" charset="0"/>
                <a:cs typeface="Times New Roman" panose="02020603050405020304" pitchFamily="18" charset="0"/>
              </a:rPr>
              <a:t>Контрагентами  в сфере энергетики в зависимости от предмета договора, естественно, характерно использование , </a:t>
            </a:r>
            <a:r>
              <a:rPr lang="ru-RU" sz="2000" dirty="0" smtClean="0">
                <a:latin typeface="Times New Roman" panose="02020603050405020304" pitchFamily="18" charset="0"/>
                <a:cs typeface="Times New Roman" panose="02020603050405020304" pitchFamily="18" charset="0"/>
              </a:rPr>
              <a:t>и таких обычаев, как условия </a:t>
            </a:r>
            <a:r>
              <a:rPr lang="ru-RU" sz="2000" b="1" dirty="0" smtClean="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поставок</a:t>
            </a:r>
            <a:r>
              <a:rPr lang="ru-RU" sz="2000" dirty="0">
                <a:latin typeface="Times New Roman" panose="02020603050405020304" pitchFamily="18" charset="0"/>
                <a:cs typeface="Times New Roman" panose="02020603050405020304" pitchFamily="18" charset="0"/>
              </a:rPr>
              <a:t>, которые нашли отражение в </a:t>
            </a:r>
            <a:r>
              <a:rPr lang="ru-RU" sz="2000" b="1" dirty="0" smtClean="0">
                <a:latin typeface="Times New Roman" panose="02020603050405020304" pitchFamily="18" charset="0"/>
                <a:cs typeface="Times New Roman" panose="02020603050405020304" pitchFamily="18" charset="0"/>
              </a:rPr>
              <a:t>ИНКОТЕРМС.</a:t>
            </a:r>
          </a:p>
          <a:p>
            <a:pPr marL="0" indent="0" algn="just">
              <a:buNone/>
            </a:pPr>
            <a:r>
              <a:rPr lang="ru-RU" sz="2000" dirty="0" smtClean="0">
                <a:latin typeface="Times New Roman" panose="02020603050405020304" pitchFamily="18" charset="0"/>
                <a:cs typeface="Times New Roman" panose="02020603050405020304" pitchFamily="18" charset="0"/>
              </a:rPr>
              <a:t>Правовая природа ФИДИК, </a:t>
            </a:r>
            <a:r>
              <a:rPr lang="ru-RU" sz="2000" dirty="0" err="1" smtClean="0">
                <a:latin typeface="Times New Roman" panose="02020603050405020304" pitchFamily="18" charset="0"/>
                <a:cs typeface="Times New Roman" panose="02020603050405020304" pitchFamily="18" charset="0"/>
              </a:rPr>
              <a:t>Инкотермс</a:t>
            </a:r>
            <a:r>
              <a:rPr lang="ru-RU" sz="2000" dirty="0" smtClean="0">
                <a:latin typeface="Times New Roman" panose="02020603050405020304" pitchFamily="18" charset="0"/>
                <a:cs typeface="Times New Roman" panose="02020603050405020304" pitchFamily="18" charset="0"/>
              </a:rPr>
              <a:t> справедливо является предметом правовых исследований.</a:t>
            </a:r>
          </a:p>
        </p:txBody>
      </p:sp>
    </p:spTree>
    <p:extLst>
      <p:ext uri="{BB962C8B-B14F-4D97-AF65-F5344CB8AC3E}">
        <p14:creationId xmlns:p14="http://schemas.microsoft.com/office/powerpoint/2010/main" val="365740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r>
              <a:rPr lang="ru-RU" dirty="0" smtClean="0"/>
              <a:t>На сайте ФИДИК размещены  формы контрактов, в том числе:</a:t>
            </a:r>
          </a:p>
          <a:p>
            <a:r>
              <a:rPr lang="ru-RU" dirty="0" smtClean="0">
                <a:latin typeface="Times New Roman"/>
                <a:cs typeface="Times New Roman"/>
              </a:rPr>
              <a:t>►</a:t>
            </a:r>
            <a:r>
              <a:rPr lang="ru-RU" b="1" dirty="0" smtClean="0">
                <a:latin typeface="Times New Roman" panose="02020603050405020304" pitchFamily="18" charset="0"/>
                <a:cs typeface="Times New Roman" panose="02020603050405020304" pitchFamily="18" charset="0"/>
              </a:rPr>
              <a:t>Руководство </a:t>
            </a:r>
            <a:r>
              <a:rPr lang="ru-RU" b="1" dirty="0">
                <a:latin typeface="Times New Roman" panose="02020603050405020304" pitchFamily="18" charset="0"/>
                <a:cs typeface="Times New Roman" panose="02020603050405020304" pitchFamily="18" charset="0"/>
              </a:rPr>
              <a:t>по контрактам </a:t>
            </a:r>
            <a:r>
              <a:rPr lang="en-US" b="1" dirty="0" smtClean="0">
                <a:latin typeface="Times New Roman" panose="02020603050405020304" pitchFamily="18" charset="0"/>
                <a:cs typeface="Times New Roman" panose="02020603050405020304" pitchFamily="18" charset="0"/>
              </a:rPr>
              <a:t>FIDIC</a:t>
            </a:r>
            <a:endParaRPr lang="ru-RU" b="1" dirty="0" smtClean="0">
              <a:latin typeface="Times New Roman" panose="02020603050405020304" pitchFamily="18" charset="0"/>
              <a:cs typeface="Times New Roman" panose="02020603050405020304" pitchFamily="18" charset="0"/>
            </a:endParaRPr>
          </a:p>
          <a:p>
            <a:r>
              <a:rPr lang="en-US" dirty="0">
                <a:hlinkClick r:id="rId2"/>
              </a:rPr>
              <a:t>https://</a:t>
            </a:r>
            <a:r>
              <a:rPr lang="en-US" dirty="0" smtClean="0">
                <a:hlinkClick r:id="rId2"/>
              </a:rPr>
              <a:t>fidic.org/books/fidic-contracts-guide-2nd-edition-2022-electronic-and-hard-copy</a:t>
            </a:r>
            <a:r>
              <a:rPr lang="ru-RU" dirty="0" smtClean="0"/>
              <a:t> </a:t>
            </a:r>
          </a:p>
          <a:p>
            <a:r>
              <a:rPr lang="ru-RU" dirty="0" smtClean="0">
                <a:latin typeface="Times New Roman"/>
                <a:cs typeface="Times New Roman"/>
              </a:rPr>
              <a:t>►</a:t>
            </a:r>
            <a:r>
              <a:rPr lang="ru-RU" b="1" dirty="0">
                <a:latin typeface="Times New Roman" panose="02020603050405020304" pitchFamily="18" charset="0"/>
                <a:cs typeface="Times New Roman" panose="02020603050405020304" pitchFamily="18" charset="0"/>
              </a:rPr>
              <a:t>Контракт на строительство, 2-е изд. (Красная </a:t>
            </a:r>
            <a:r>
              <a:rPr lang="ru-RU" b="1" dirty="0" smtClean="0">
                <a:latin typeface="Times New Roman" panose="02020603050405020304" pitchFamily="18" charset="0"/>
                <a:cs typeface="Times New Roman" panose="02020603050405020304" pitchFamily="18" charset="0"/>
              </a:rPr>
              <a:t>книга)</a:t>
            </a:r>
          </a:p>
          <a:p>
            <a:r>
              <a:rPr lang="en-US" dirty="0">
                <a:hlinkClick r:id="rId3"/>
              </a:rPr>
              <a:t>https://</a:t>
            </a:r>
            <a:r>
              <a:rPr lang="en-US" dirty="0" smtClean="0">
                <a:hlinkClick r:id="rId3"/>
              </a:rPr>
              <a:t>fidic.org/books/construction-contract-2nd-ed-2017-red-book-reprinted-2022-amendments</a:t>
            </a:r>
            <a:r>
              <a:rPr lang="ru-RU" dirty="0" smtClean="0"/>
              <a:t> </a:t>
            </a:r>
          </a:p>
          <a:p>
            <a:r>
              <a:rPr lang="ru-RU" dirty="0" smtClean="0">
                <a:latin typeface="Times New Roman"/>
                <a:cs typeface="Times New Roman"/>
              </a:rPr>
              <a:t>► </a:t>
            </a:r>
            <a:r>
              <a:rPr lang="ru-RU" b="1" dirty="0" smtClean="0">
                <a:latin typeface="Times New Roman" panose="02020603050405020304" pitchFamily="18" charset="0"/>
                <a:cs typeface="Times New Roman" panose="02020603050405020304" pitchFamily="18" charset="0"/>
              </a:rPr>
              <a:t>Контракт </a:t>
            </a:r>
            <a:r>
              <a:rPr lang="ru-RU" b="1" dirty="0">
                <a:latin typeface="Times New Roman" panose="02020603050405020304" pitchFamily="18" charset="0"/>
                <a:cs typeface="Times New Roman" panose="02020603050405020304" pitchFamily="18" charset="0"/>
              </a:rPr>
              <a:t>на проектирование и строительство, 2-е издание (Желтая </a:t>
            </a:r>
            <a:r>
              <a:rPr lang="ru-RU" b="1" dirty="0" smtClean="0">
                <a:latin typeface="Times New Roman" panose="02020603050405020304" pitchFamily="18" charset="0"/>
                <a:cs typeface="Times New Roman" panose="02020603050405020304" pitchFamily="18" charset="0"/>
              </a:rPr>
              <a:t>книга)</a:t>
            </a:r>
            <a:r>
              <a:rPr lang="en-US" b="1" dirty="0">
                <a:latin typeface="Times New Roman" panose="02020603050405020304" pitchFamily="18" charset="0"/>
                <a:cs typeface="Times New Roman" panose="02020603050405020304" pitchFamily="18" charset="0"/>
              </a:rPr>
              <a:t> </a:t>
            </a:r>
            <a:endParaRPr lang="ru-RU" b="1" dirty="0" smtClean="0">
              <a:latin typeface="Times New Roman" panose="02020603050405020304" pitchFamily="18" charset="0"/>
              <a:cs typeface="Times New Roman" panose="02020603050405020304" pitchFamily="18" charset="0"/>
            </a:endParaRPr>
          </a:p>
          <a:p>
            <a:r>
              <a:rPr lang="en-US" b="1" dirty="0" smtClean="0">
                <a:hlinkClick r:id="rId4"/>
              </a:rPr>
              <a:t>https</a:t>
            </a:r>
            <a:r>
              <a:rPr lang="en-US" b="1" dirty="0">
                <a:hlinkClick r:id="rId4"/>
              </a:rPr>
              <a:t>://</a:t>
            </a:r>
            <a:r>
              <a:rPr lang="en-US" b="1" dirty="0" smtClean="0">
                <a:hlinkClick r:id="rId4"/>
              </a:rPr>
              <a:t>fidic.org/books/plant-and-design-build-contract-2nd-ed-2017-yellow-book-reprinted-2022-amendments</a:t>
            </a:r>
            <a:r>
              <a:rPr lang="ru-RU" b="1" dirty="0" smtClean="0"/>
              <a:t> </a:t>
            </a:r>
            <a:endParaRPr lang="ru-RU" b="1" dirty="0"/>
          </a:p>
          <a:p>
            <a:endParaRPr lang="ru-RU" dirty="0"/>
          </a:p>
        </p:txBody>
      </p:sp>
    </p:spTree>
    <p:extLst>
      <p:ext uri="{BB962C8B-B14F-4D97-AF65-F5344CB8AC3E}">
        <p14:creationId xmlns:p14="http://schemas.microsoft.com/office/powerpoint/2010/main" val="3745719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b="1" dirty="0" smtClean="0">
                <a:latin typeface="Times New Roman" panose="02020603050405020304" pitchFamily="18" charset="0"/>
                <a:cs typeface="Times New Roman" panose="02020603050405020304" pitchFamily="18" charset="0"/>
              </a:rPr>
              <a:t>►EPC/Контракт </a:t>
            </a:r>
            <a:r>
              <a:rPr lang="ru-RU" b="1" dirty="0">
                <a:latin typeface="Times New Roman" panose="02020603050405020304" pitchFamily="18" charset="0"/>
                <a:cs typeface="Times New Roman" panose="02020603050405020304" pitchFamily="18" charset="0"/>
              </a:rPr>
              <a:t>под ключ, 2-е издание (Серебряная </a:t>
            </a:r>
            <a:r>
              <a:rPr lang="ru-RU" b="1" dirty="0" smtClean="0">
                <a:latin typeface="Times New Roman" panose="02020603050405020304" pitchFamily="18" charset="0"/>
                <a:cs typeface="Times New Roman" panose="02020603050405020304" pitchFamily="18" charset="0"/>
              </a:rPr>
              <a:t>книга)</a:t>
            </a:r>
          </a:p>
          <a:p>
            <a:pPr algn="just"/>
            <a:r>
              <a:rPr lang="en-US" b="1" dirty="0">
                <a:latin typeface="Times New Roman" panose="02020603050405020304" pitchFamily="18" charset="0"/>
                <a:cs typeface="Times New Roman" panose="02020603050405020304" pitchFamily="18" charset="0"/>
                <a:hlinkClick r:id="rId2"/>
              </a:rPr>
              <a:t>https://</a:t>
            </a:r>
            <a:r>
              <a:rPr lang="en-US" b="1" dirty="0" smtClean="0">
                <a:latin typeface="Times New Roman" panose="02020603050405020304" pitchFamily="18" charset="0"/>
                <a:cs typeface="Times New Roman" panose="02020603050405020304" pitchFamily="18" charset="0"/>
                <a:hlinkClick r:id="rId2"/>
              </a:rPr>
              <a:t>fidic.org/books/epcturnkey-contract-2nd-ed-2017-silver-book-book-reprinted-2022-amendments</a:t>
            </a:r>
            <a:r>
              <a:rPr lang="ru-RU" b="1" dirty="0" smtClean="0">
                <a:latin typeface="Times New Roman" panose="02020603050405020304" pitchFamily="18" charset="0"/>
                <a:cs typeface="Times New Roman" panose="02020603050405020304" pitchFamily="18" charset="0"/>
              </a:rPr>
              <a:t> </a:t>
            </a:r>
          </a:p>
          <a:p>
            <a:pPr algn="just"/>
            <a:r>
              <a:rPr lang="ru-RU" b="1" dirty="0" smtClean="0">
                <a:latin typeface="Times New Roman" panose="02020603050405020304" pitchFamily="18" charset="0"/>
                <a:cs typeface="Times New Roman" panose="02020603050405020304" pitchFamily="18" charset="0"/>
              </a:rPr>
              <a:t>►</a:t>
            </a:r>
            <a:r>
              <a:rPr lang="ru-RU" b="1" dirty="0">
                <a:latin typeface="Times New Roman" panose="02020603050405020304" pitchFamily="18" charset="0"/>
                <a:cs typeface="Times New Roman" panose="02020603050405020304" pitchFamily="18" charset="0"/>
              </a:rPr>
              <a:t>Краткая форма контракта, 2-е издание (Зеленая </a:t>
            </a:r>
            <a:r>
              <a:rPr lang="ru-RU" b="1" dirty="0" smtClean="0">
                <a:latin typeface="Times New Roman" panose="02020603050405020304" pitchFamily="18" charset="0"/>
                <a:cs typeface="Times New Roman" panose="02020603050405020304" pitchFamily="18" charset="0"/>
              </a:rPr>
              <a:t>книга)</a:t>
            </a:r>
            <a:endParaRPr lang="ru-RU"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hlinkClick r:id="rId3"/>
              </a:rPr>
              <a:t>https://</a:t>
            </a:r>
            <a:r>
              <a:rPr lang="en-US" b="1" dirty="0" smtClean="0">
                <a:latin typeface="Times New Roman" panose="02020603050405020304" pitchFamily="18" charset="0"/>
                <a:cs typeface="Times New Roman" panose="02020603050405020304" pitchFamily="18" charset="0"/>
                <a:hlinkClick r:id="rId3"/>
              </a:rPr>
              <a:t>fidic.org/books/short-form-contract-2nd-ed-2021-green-book</a:t>
            </a:r>
            <a:r>
              <a:rPr lang="ru-RU" b="1" dirty="0" smtClean="0">
                <a:latin typeface="Times New Roman" panose="02020603050405020304" pitchFamily="18" charset="0"/>
                <a:cs typeface="Times New Roman" panose="02020603050405020304" pitchFamily="18" charset="0"/>
              </a:rPr>
              <a:t> </a:t>
            </a:r>
          </a:p>
          <a:p>
            <a:pPr algn="just"/>
            <a:endParaRPr lang="ru-RU" b="1" dirty="0">
              <a:latin typeface="Times New Roman" panose="02020603050405020304" pitchFamily="18" charset="0"/>
              <a:cs typeface="Times New Roman" panose="02020603050405020304" pitchFamily="18" charset="0"/>
            </a:endParaRPr>
          </a:p>
          <a:p>
            <a:pPr algn="just"/>
            <a:r>
              <a:rPr lang="ru-RU" b="1" dirty="0" smtClean="0">
                <a:latin typeface="Times New Roman" panose="02020603050405020304" pitchFamily="18" charset="0"/>
                <a:cs typeface="Times New Roman" panose="02020603050405020304" pitchFamily="18" charset="0"/>
              </a:rPr>
              <a:t>►</a:t>
            </a:r>
            <a:r>
              <a:rPr lang="ru-RU" b="1" dirty="0">
                <a:latin typeface="Times New Roman" panose="02020603050405020304" pitchFamily="18" charset="0"/>
                <a:cs typeface="Times New Roman" panose="02020603050405020304" pitchFamily="18" charset="0"/>
              </a:rPr>
              <a:t>Условия подряда на подземные работы (Изумрудная </a:t>
            </a:r>
            <a:r>
              <a:rPr lang="ru-RU" b="1" dirty="0" smtClean="0">
                <a:latin typeface="Times New Roman" panose="02020603050405020304" pitchFamily="18" charset="0"/>
                <a:cs typeface="Times New Roman" panose="02020603050405020304" pitchFamily="18" charset="0"/>
              </a:rPr>
              <a:t>книга)</a:t>
            </a:r>
          </a:p>
          <a:p>
            <a:pPr algn="just"/>
            <a:r>
              <a:rPr lang="en-US" b="1" dirty="0">
                <a:latin typeface="Times New Roman" panose="02020603050405020304" pitchFamily="18" charset="0"/>
                <a:cs typeface="Times New Roman" panose="02020603050405020304" pitchFamily="18" charset="0"/>
                <a:hlinkClick r:id="rId4"/>
              </a:rPr>
              <a:t>https://</a:t>
            </a:r>
            <a:r>
              <a:rPr lang="en-US" b="1" dirty="0" smtClean="0">
                <a:latin typeface="Times New Roman" panose="02020603050405020304" pitchFamily="18" charset="0"/>
                <a:cs typeface="Times New Roman" panose="02020603050405020304" pitchFamily="18" charset="0"/>
                <a:hlinkClick r:id="rId4"/>
              </a:rPr>
              <a:t>fidic.org/books/conditions-contract-underground-works-2019-emerald-book</a:t>
            </a:r>
            <a:r>
              <a:rPr lang="ru-RU" b="1" dirty="0" smtClean="0">
                <a:latin typeface="Times New Roman" panose="02020603050405020304" pitchFamily="18" charset="0"/>
                <a:cs typeface="Times New Roman" panose="02020603050405020304" pitchFamily="18" charset="0"/>
              </a:rPr>
              <a:t> </a:t>
            </a:r>
            <a:endParaRPr lang="ru-RU" b="1" dirty="0">
              <a:latin typeface="Times New Roman" panose="02020603050405020304" pitchFamily="18" charset="0"/>
              <a:cs typeface="Times New Roman" panose="02020603050405020304" pitchFamily="18" charset="0"/>
            </a:endParaRPr>
          </a:p>
          <a:p>
            <a:endParaRPr lang="ru-RU" b="1" dirty="0">
              <a:latin typeface="Times New Roman"/>
              <a:cs typeface="Times New Roman"/>
            </a:endParaRPr>
          </a:p>
          <a:p>
            <a:endParaRPr lang="ru-RU" b="1" dirty="0"/>
          </a:p>
          <a:p>
            <a:endParaRPr lang="ru-RU" dirty="0"/>
          </a:p>
        </p:txBody>
      </p:sp>
    </p:spTree>
    <p:extLst>
      <p:ext uri="{BB962C8B-B14F-4D97-AF65-F5344CB8AC3E}">
        <p14:creationId xmlns:p14="http://schemas.microsoft.com/office/powerpoint/2010/main" val="2520162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10000"/>
          </a:bodyPr>
          <a:lstStyle/>
          <a:p>
            <a:pPr algn="just"/>
            <a:r>
              <a:rPr lang="ru-RU" sz="2600" dirty="0" smtClean="0">
                <a:latin typeface="Times New Roman" panose="02020603050405020304" pitchFamily="18" charset="0"/>
                <a:cs typeface="Times New Roman" panose="02020603050405020304" pitchFamily="18" charset="0"/>
              </a:rPr>
              <a:t>В публикациях ФИДИК указано, что ФИДИК является единственным обладателем авторских прав на свои публикации. </a:t>
            </a:r>
          </a:p>
          <a:p>
            <a:pPr algn="just"/>
            <a:r>
              <a:rPr lang="ru-RU" sz="2600" dirty="0" smtClean="0">
                <a:latin typeface="Times New Roman" panose="02020603050405020304" pitchFamily="18" charset="0"/>
                <a:cs typeface="Times New Roman" panose="02020603050405020304" pitchFamily="18" charset="0"/>
              </a:rPr>
              <a:t>Полное или частичное воспроизведение, перевод, адаптация, размещение в информационно-поисковых системах публикаций без предварительного письменного разрешения ФИДИК запрещены. В случае приобретения публикаций ФИДИК авторские права на них не передаются.</a:t>
            </a:r>
          </a:p>
          <a:p>
            <a:pPr algn="just"/>
            <a:r>
              <a:rPr lang="ru-RU" sz="2600" dirty="0" smtClean="0">
                <a:latin typeface="Times New Roman" panose="02020603050405020304" pitchFamily="18" charset="0"/>
                <a:cs typeface="Times New Roman" panose="02020603050405020304" pitchFamily="18" charset="0"/>
              </a:rPr>
              <a:t>Права покупателя контракта включают: (1) создать одну копию </a:t>
            </a:r>
            <a:r>
              <a:rPr lang="ru-RU" sz="2600" dirty="0">
                <a:latin typeface="Times New Roman" panose="02020603050405020304" pitchFamily="18" charset="0"/>
                <a:cs typeface="Times New Roman" panose="02020603050405020304" pitchFamily="18" charset="0"/>
              </a:rPr>
              <a:t>д</a:t>
            </a:r>
            <a:r>
              <a:rPr lang="ru-RU" sz="2600" dirty="0" smtClean="0">
                <a:latin typeface="Times New Roman" panose="02020603050405020304" pitchFamily="18" charset="0"/>
                <a:cs typeface="Times New Roman" panose="02020603050405020304" pitchFamily="18" charset="0"/>
              </a:rPr>
              <a:t>окумента для личного пользования; (2) включать в другие документы ( или электронные файлы) оригинал документа в бумажной форме (или  </a:t>
            </a:r>
            <a:r>
              <a:rPr lang="ru-RU" sz="2600" dirty="0">
                <a:latin typeface="Times New Roman" panose="02020603050405020304" pitchFamily="18" charset="0"/>
                <a:cs typeface="Times New Roman" panose="02020603050405020304" pitchFamily="18" charset="0"/>
              </a:rPr>
              <a:t>электронные </a:t>
            </a:r>
            <a:r>
              <a:rPr lang="ru-RU" sz="2600" dirty="0" smtClean="0">
                <a:latin typeface="Times New Roman" panose="02020603050405020304" pitchFamily="18" charset="0"/>
                <a:cs typeface="Times New Roman" panose="02020603050405020304" pitchFamily="18" charset="0"/>
              </a:rPr>
              <a:t>файл) или страницы, распечатанные из электронного файла, предоставленные ФИДИК для данной цели;</a:t>
            </a:r>
          </a:p>
          <a:p>
            <a:pPr algn="just"/>
            <a:endParaRPr lang="ru-RU" sz="2600" dirty="0" smtClean="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82116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algn="just"/>
            <a:r>
              <a:rPr lang="ru-RU" sz="3000" dirty="0" smtClean="0">
                <a:latin typeface="Times New Roman" panose="02020603050405020304" pitchFamily="18" charset="0"/>
                <a:cs typeface="Times New Roman" panose="02020603050405020304" pitchFamily="18" charset="0"/>
              </a:rPr>
              <a:t>(3) составлять и распространять в рамках организации и (или) предоставить партнерам четко обозначенные «Особые условия» или аналогичные положения, составленные на основании публикации ФИДИК, специально предоставленной для данной цели; (4) воспроизводить, заполнять и распространять в рамках организации и (или) предоставлять партнерам любые формы (как в бумажном, так и в электронном виде), предназначенные для заполнения покупателем или пользователем.</a:t>
            </a:r>
          </a:p>
          <a:p>
            <a:endParaRPr lang="ru-RU" dirty="0"/>
          </a:p>
        </p:txBody>
      </p:sp>
    </p:spTree>
    <p:extLst>
      <p:ext uri="{BB962C8B-B14F-4D97-AF65-F5344CB8AC3E}">
        <p14:creationId xmlns:p14="http://schemas.microsoft.com/office/powerpoint/2010/main" val="2703781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Общая характеристика  стандартных форм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Autofit/>
          </a:bodyPr>
          <a:lstStyle/>
          <a:p>
            <a:pPr algn="just"/>
            <a:r>
              <a:rPr lang="ru-RU" sz="1800" dirty="0" smtClean="0">
                <a:latin typeface="Times New Roman" panose="02020603050405020304" pitchFamily="18" charset="0"/>
                <a:cs typeface="Times New Roman" panose="02020603050405020304" pitchFamily="18" charset="0"/>
              </a:rPr>
              <a:t>Контракты ФИДИК содержат </a:t>
            </a:r>
            <a:r>
              <a:rPr lang="ru-RU" sz="1800" b="1" dirty="0" smtClean="0">
                <a:latin typeface="Times New Roman" panose="02020603050405020304" pitchFamily="18" charset="0"/>
                <a:cs typeface="Times New Roman" panose="02020603050405020304" pitchFamily="18" charset="0"/>
              </a:rPr>
              <a:t>заявление о непринятии ответственности:</a:t>
            </a:r>
          </a:p>
          <a:p>
            <a:pPr algn="just"/>
            <a:r>
              <a:rPr lang="ru-RU" sz="1800" dirty="0" smtClean="0">
                <a:latin typeface="Times New Roman" panose="02020603050405020304" pitchFamily="18" charset="0"/>
                <a:cs typeface="Times New Roman" panose="02020603050405020304" pitchFamily="18" charset="0"/>
              </a:rPr>
              <a:t>ФИДИК ставит своей целью использовать в своих публикациях наиболее эффективные и современные практические наработки, однако </a:t>
            </a:r>
            <a:r>
              <a:rPr lang="ru-RU" sz="1800" b="1" dirty="0" smtClean="0">
                <a:latin typeface="Times New Roman" panose="02020603050405020304" pitchFamily="18" charset="0"/>
                <a:cs typeface="Times New Roman" panose="02020603050405020304" pitchFamily="18" charset="0"/>
              </a:rPr>
              <a:t>ФИДИК не несет и не признает ответственности за случаи ( и их последствия), возникающие в связи с применением публикаций ФИДИК</a:t>
            </a:r>
            <a:r>
              <a:rPr lang="ru-RU" sz="1800" dirty="0" smtClean="0">
                <a:latin typeface="Times New Roman" panose="02020603050405020304" pitchFamily="18" charset="0"/>
                <a:cs typeface="Times New Roman" panose="02020603050405020304" pitchFamily="18" charset="0"/>
              </a:rPr>
              <a:t>. Публикации ФИДИК предоставляются согласно принципу «как есть», без каких-либо прямых или подразумеваемых гарантий ( в том числе гарантии пригодности для продажи или определенного целевого использования, гарантии нарушения прав и т.д.). </a:t>
            </a:r>
            <a:r>
              <a:rPr lang="ru-RU" sz="1800" b="1" dirty="0" smtClean="0">
                <a:latin typeface="Times New Roman" panose="02020603050405020304" pitchFamily="18" charset="0"/>
                <a:cs typeface="Times New Roman" panose="02020603050405020304" pitchFamily="18" charset="0"/>
              </a:rPr>
              <a:t>Текст публикаций ФИДИК не является исчерпывающим и носит исключительно общий рекомендательный характер.</a:t>
            </a:r>
            <a:r>
              <a:rPr lang="ru-RU" sz="1800" dirty="0" smtClean="0">
                <a:latin typeface="Times New Roman" panose="02020603050405020304" pitchFamily="18" charset="0"/>
                <a:cs typeface="Times New Roman" panose="02020603050405020304" pitchFamily="18" charset="0"/>
              </a:rPr>
              <a:t> Публикации ФИДИК не подлежат использованию в качестве подтверждающих документов в частных случаях или при возникновении вопросов. В соответствующих случаях (в особенности до заключения или расторжения контракта) рекомендуется обратиться за квалифицированной юридической помощью.</a:t>
            </a: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4637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3200" b="1" dirty="0" smtClean="0">
                <a:latin typeface="Times New Roman" panose="02020603050405020304" pitchFamily="18" charset="0"/>
                <a:cs typeface="Times New Roman" panose="02020603050405020304" pitchFamily="18" charset="0"/>
              </a:rPr>
              <a:t>Структура контрактов </a:t>
            </a:r>
            <a:r>
              <a:rPr lang="ru-RU" sz="3200" b="1" dirty="0">
                <a:latin typeface="Times New Roman" panose="02020603050405020304" pitchFamily="18" charset="0"/>
                <a:cs typeface="Times New Roman" panose="02020603050405020304" pitchFamily="18" charset="0"/>
              </a:rPr>
              <a:t>ФИДИК</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r>
              <a:rPr lang="ru-RU" dirty="0" smtClean="0">
                <a:latin typeface="Times New Roman" panose="02020603050405020304" pitchFamily="18" charset="0"/>
                <a:cs typeface="Times New Roman" panose="02020603050405020304" pitchFamily="18" charset="0"/>
              </a:rPr>
              <a:t>Общие подходы к структуре контрактов </a:t>
            </a:r>
            <a:r>
              <a:rPr lang="ru-RU" dirty="0" smtClean="0">
                <a:latin typeface="Times New Roman" panose="02020603050405020304" pitchFamily="18" charset="0"/>
                <a:cs typeface="Times New Roman" panose="02020603050405020304" pitchFamily="18" charset="0"/>
              </a:rPr>
              <a:t>ФИДИК заключаются в следующем.</a:t>
            </a:r>
          </a:p>
          <a:p>
            <a:r>
              <a:rPr lang="ru-RU" dirty="0" smtClean="0">
                <a:latin typeface="Times New Roman" panose="02020603050405020304" pitchFamily="18" charset="0"/>
                <a:cs typeface="Times New Roman" panose="02020603050405020304" pitchFamily="18" charset="0"/>
              </a:rPr>
              <a:t>Содержание контрактов включает:</a:t>
            </a:r>
          </a:p>
          <a:p>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Общие условия</a:t>
            </a:r>
            <a:r>
              <a:rPr lang="ru-RU" dirty="0" smtClean="0">
                <a:latin typeface="Times New Roman" panose="02020603050405020304" pitchFamily="18" charset="0"/>
                <a:cs typeface="Times New Roman" panose="02020603050405020304" pitchFamily="18" charset="0"/>
              </a:rPr>
              <a:t>; </a:t>
            </a:r>
          </a:p>
          <a:p>
            <a:r>
              <a:rPr lang="ru-RU" dirty="0" smtClean="0">
                <a:latin typeface="Times New Roman" panose="02020603050405020304" pitchFamily="18" charset="0"/>
                <a:cs typeface="Times New Roman" panose="02020603050405020304" pitchFamily="18" charset="0"/>
              </a:rPr>
              <a:t>● приложение с общими условиям соглашения о предотвращении</a:t>
            </a:r>
            <a:r>
              <a:rPr lang="en-US"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урегулировании Споров; </a:t>
            </a:r>
          </a:p>
          <a:p>
            <a:r>
              <a:rPr lang="ru-RU" dirty="0" smtClean="0">
                <a:latin typeface="Times New Roman" panose="02020603050405020304" pitchFamily="18" charset="0"/>
                <a:cs typeface="Times New Roman" panose="02020603050405020304" pitchFamily="18" charset="0"/>
              </a:rPr>
              <a:t>● приложение с регламентом работы Совета по урегулированию Споров;</a:t>
            </a:r>
          </a:p>
          <a:p>
            <a:r>
              <a:rPr lang="ru-RU" dirty="0" smtClean="0">
                <a:latin typeface="Times New Roman" panose="02020603050405020304" pitchFamily="18" charset="0"/>
                <a:cs typeface="Times New Roman" panose="02020603050405020304" pitchFamily="18" charset="0"/>
              </a:rPr>
              <a:t>►</a:t>
            </a:r>
            <a:r>
              <a:rPr lang="ru-RU" b="1" dirty="0" smtClean="0">
                <a:latin typeface="Times New Roman" panose="02020603050405020304" pitchFamily="18" charset="0"/>
                <a:cs typeface="Times New Roman" panose="02020603050405020304" pitchFamily="18" charset="0"/>
              </a:rPr>
              <a:t>Рекомендации по составлению Особых условий</a:t>
            </a:r>
            <a:r>
              <a:rPr lang="ru-RU" dirty="0" smtClean="0">
                <a:latin typeface="Times New Roman" panose="02020603050405020304" pitchFamily="18" charset="0"/>
                <a:cs typeface="Times New Roman" panose="02020603050405020304" pitchFamily="18" charset="0"/>
              </a:rPr>
              <a:t>, которые включают:</a:t>
            </a:r>
          </a:p>
          <a:p>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раздел А Особых условий: «Контрактные данные», </a:t>
            </a:r>
          </a:p>
          <a:p>
            <a:r>
              <a:rPr lang="ru-RU" dirty="0" smtClean="0">
                <a:latin typeface="Times New Roman" panose="02020603050405020304" pitchFamily="18" charset="0"/>
                <a:cs typeface="Times New Roman" panose="02020603050405020304" pitchFamily="18" charset="0"/>
              </a:rPr>
              <a:t>● раздел В Особых условий: «Специальные положения»; </a:t>
            </a:r>
          </a:p>
          <a:p>
            <a:r>
              <a:rPr lang="ru-RU" dirty="0" smtClean="0">
                <a:latin typeface="Times New Roman"/>
                <a:cs typeface="Times New Roman"/>
              </a:rPr>
              <a:t>● примечания к составления Конкурсной документации;</a:t>
            </a:r>
          </a:p>
          <a:p>
            <a:r>
              <a:rPr lang="ru-RU" dirty="0" smtClean="0">
                <a:latin typeface="Times New Roman"/>
                <a:cs typeface="Times New Roman"/>
              </a:rPr>
              <a:t>● примечания к составлению «Специальных положений»;</a:t>
            </a:r>
          </a:p>
          <a:p>
            <a:endParaRPr lang="ru-RU" dirty="0" smtClean="0"/>
          </a:p>
          <a:p>
            <a:endParaRPr lang="ru-RU" dirty="0"/>
          </a:p>
        </p:txBody>
      </p:sp>
    </p:spTree>
    <p:extLst>
      <p:ext uri="{BB962C8B-B14F-4D97-AF65-F5344CB8AC3E}">
        <p14:creationId xmlns:p14="http://schemas.microsoft.com/office/powerpoint/2010/main" val="37628654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b="1" dirty="0">
                <a:latin typeface="Times New Roman" panose="02020603050405020304" pitchFamily="18" charset="0"/>
                <a:cs typeface="Times New Roman" panose="02020603050405020304" pitchFamily="18" charset="0"/>
              </a:rPr>
              <a:t>Структура контрактов ФИДИК</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lnSpcReduction="10000"/>
          </a:bodyPr>
          <a:lstStyle/>
          <a:p>
            <a:r>
              <a:rPr lang="ru-RU" dirty="0" smtClean="0">
                <a:latin typeface="Times New Roman"/>
                <a:cs typeface="Times New Roman"/>
              </a:rPr>
              <a:t>► Рекомендации для пользователей контрактов ФИДИК в случае применения в проекте систем информационн</a:t>
            </a:r>
            <a:r>
              <a:rPr lang="ru-RU" dirty="0">
                <a:latin typeface="Times New Roman"/>
                <a:cs typeface="Times New Roman"/>
              </a:rPr>
              <a:t>о</a:t>
            </a:r>
            <a:r>
              <a:rPr lang="ru-RU" dirty="0" smtClean="0">
                <a:latin typeface="Times New Roman"/>
                <a:cs typeface="Times New Roman"/>
              </a:rPr>
              <a:t>го моделирования зданий </a:t>
            </a:r>
            <a:r>
              <a:rPr lang="en-US" dirty="0" smtClean="0">
                <a:latin typeface="Times New Roman"/>
                <a:cs typeface="Times New Roman"/>
              </a:rPr>
              <a:t>(BIM)</a:t>
            </a:r>
            <a:r>
              <a:rPr lang="ru-RU" dirty="0" smtClean="0">
                <a:latin typeface="Times New Roman"/>
                <a:cs typeface="Times New Roman"/>
              </a:rPr>
              <a:t>;</a:t>
            </a:r>
          </a:p>
          <a:p>
            <a:r>
              <a:rPr lang="ru-RU" dirty="0" smtClean="0">
                <a:latin typeface="Times New Roman"/>
                <a:cs typeface="Times New Roman"/>
              </a:rPr>
              <a:t>► Формы гарантий;</a:t>
            </a:r>
          </a:p>
          <a:p>
            <a:r>
              <a:rPr lang="ru-RU" dirty="0" smtClean="0">
                <a:latin typeface="Times New Roman"/>
                <a:cs typeface="Times New Roman"/>
              </a:rPr>
              <a:t>► Форма Заявки на участие в конкурсе;</a:t>
            </a:r>
          </a:p>
          <a:p>
            <a:r>
              <a:rPr lang="ru-RU" dirty="0" smtClean="0">
                <a:latin typeface="Times New Roman"/>
                <a:cs typeface="Times New Roman"/>
              </a:rPr>
              <a:t>►Форма Контрактного соглашения;</a:t>
            </a:r>
          </a:p>
          <a:p>
            <a:r>
              <a:rPr lang="ru-RU" dirty="0" smtClean="0">
                <a:latin typeface="Times New Roman"/>
                <a:cs typeface="Times New Roman"/>
              </a:rPr>
              <a:t>►Форма соглашения о предотвращении</a:t>
            </a:r>
            <a:r>
              <a:rPr lang="en-US" dirty="0" smtClean="0">
                <a:latin typeface="Times New Roman"/>
                <a:cs typeface="Times New Roman"/>
              </a:rPr>
              <a:t>/</a:t>
            </a:r>
            <a:r>
              <a:rPr lang="ru-RU" dirty="0" smtClean="0">
                <a:latin typeface="Times New Roman"/>
                <a:cs typeface="Times New Roman"/>
              </a:rPr>
              <a:t>урегулировании споров. </a:t>
            </a:r>
            <a:endParaRPr lang="ru-RU" dirty="0"/>
          </a:p>
        </p:txBody>
      </p:sp>
    </p:spTree>
    <p:extLst>
      <p:ext uri="{BB962C8B-B14F-4D97-AF65-F5344CB8AC3E}">
        <p14:creationId xmlns:p14="http://schemas.microsoft.com/office/powerpoint/2010/main" val="3452886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Раздел 1. </a:t>
            </a:r>
            <a:endParaRPr lang="ru-RU" dirty="0"/>
          </a:p>
        </p:txBody>
      </p:sp>
      <p:sp>
        <p:nvSpPr>
          <p:cNvPr id="3" name="Объект 2"/>
          <p:cNvSpPr>
            <a:spLocks noGrp="1"/>
          </p:cNvSpPr>
          <p:nvPr>
            <p:ph idx="1"/>
          </p:nvPr>
        </p:nvSpPr>
        <p:spPr>
          <a:solidFill>
            <a:schemeClr val="tx2">
              <a:lumMod val="60000"/>
              <a:lumOff val="40000"/>
            </a:schemeClr>
          </a:solidFill>
        </p:spPr>
        <p:txBody>
          <a:bodyPr>
            <a:normAutofit/>
          </a:bodyPr>
          <a:lstStyle/>
          <a:p>
            <a:pPr algn="just"/>
            <a:r>
              <a:rPr lang="ru-RU" sz="4000" b="1" dirty="0" smtClean="0">
                <a:latin typeface="Times New Roman" panose="02020603050405020304" pitchFamily="18" charset="0"/>
                <a:cs typeface="Times New Roman" panose="02020603050405020304" pitchFamily="18" charset="0"/>
              </a:rPr>
              <a:t>Общая характеристика и разновидности проформ типовых контрактов Международной федерации инженеров-консультантов (ФИДИК)</a:t>
            </a:r>
            <a:endParaRPr lang="ru-RU"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6600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lstStyle/>
          <a:p>
            <a:r>
              <a:rPr lang="ru-RU" b="1" dirty="0">
                <a:latin typeface="Times New Roman" panose="02020603050405020304" pitchFamily="18" charset="0"/>
                <a:cs typeface="Times New Roman" panose="02020603050405020304" pitchFamily="18" charset="0"/>
              </a:rPr>
              <a:t>Золотые принципы ФИДИК</a:t>
            </a:r>
            <a:endParaRPr lang="ru-RU"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sz="2400" dirty="0">
                <a:latin typeface="Times New Roman" panose="02020603050405020304" pitchFamily="18" charset="0"/>
                <a:cs typeface="Times New Roman" panose="02020603050405020304" pitchFamily="18" charset="0"/>
              </a:rPr>
              <a:t>В </a:t>
            </a:r>
            <a:r>
              <a:rPr lang="ru-RU" sz="2400" dirty="0" smtClean="0">
                <a:latin typeface="Times New Roman" panose="02020603050405020304" pitchFamily="18" charset="0"/>
                <a:cs typeface="Times New Roman" panose="02020603050405020304" pitchFamily="18" charset="0"/>
              </a:rPr>
              <a:t>связи с тем, что  </a:t>
            </a:r>
            <a:r>
              <a:rPr lang="ru-RU" sz="2400" dirty="0">
                <a:latin typeface="Times New Roman" panose="02020603050405020304" pitchFamily="18" charset="0"/>
                <a:cs typeface="Times New Roman" panose="02020603050405020304" pitchFamily="18" charset="0"/>
              </a:rPr>
              <a:t>FIDIC </a:t>
            </a:r>
            <a:r>
              <a:rPr lang="ru-RU" sz="2400" dirty="0" smtClean="0">
                <a:latin typeface="Times New Roman" panose="02020603050405020304" pitchFamily="18" charset="0"/>
                <a:cs typeface="Times New Roman" panose="02020603050405020304" pitchFamily="18" charset="0"/>
              </a:rPr>
              <a:t>сталкивался  </a:t>
            </a:r>
            <a:r>
              <a:rPr lang="ru-RU" sz="2400" dirty="0">
                <a:latin typeface="Times New Roman" panose="02020603050405020304" pitchFamily="18" charset="0"/>
                <a:cs typeface="Times New Roman" panose="02020603050405020304" pitchFamily="18" charset="0"/>
              </a:rPr>
              <a:t>с </a:t>
            </a:r>
            <a:r>
              <a:rPr lang="ru-RU" sz="2400" dirty="0" smtClean="0">
                <a:latin typeface="Times New Roman" panose="02020603050405020304" pitchFamily="18" charset="0"/>
                <a:cs typeface="Times New Roman" panose="02020603050405020304" pitchFamily="18" charset="0"/>
              </a:rPr>
              <a:t> существенными изменениями </a:t>
            </a:r>
            <a:r>
              <a:rPr lang="ru-RU" sz="2400" dirty="0">
                <a:latin typeface="Times New Roman" panose="02020603050405020304" pitchFamily="18" charset="0"/>
                <a:cs typeface="Times New Roman" panose="02020603050405020304" pitchFamily="18" charset="0"/>
              </a:rPr>
              <a:t>в </a:t>
            </a:r>
            <a:r>
              <a:rPr lang="ru-RU" sz="2400" dirty="0" smtClean="0">
                <a:latin typeface="Times New Roman" panose="02020603050405020304" pitchFamily="18" charset="0"/>
                <a:cs typeface="Times New Roman" panose="02020603050405020304" pitchFamily="18" charset="0"/>
              </a:rPr>
              <a:t>контракты, что стало приобретать масштабный характер, в 2019 году были сформулированы и  опубликованы Золотые принципы </a:t>
            </a:r>
            <a:r>
              <a:rPr lang="ru-RU" sz="2400" dirty="0">
                <a:latin typeface="Times New Roman" panose="02020603050405020304" pitchFamily="18" charset="0"/>
                <a:cs typeface="Times New Roman" panose="02020603050405020304" pitchFamily="18" charset="0"/>
              </a:rPr>
              <a:t>Международной федерации </a:t>
            </a:r>
            <a:r>
              <a:rPr lang="ru-RU" sz="2400" dirty="0" smtClean="0">
                <a:latin typeface="Times New Roman" panose="02020603050405020304" pitchFamily="18" charset="0"/>
                <a:cs typeface="Times New Roman" panose="02020603050405020304" pitchFamily="18" charset="0"/>
              </a:rPr>
              <a:t>инженеров-консультантов. Данные принципы FIDIC считает непреложными </a:t>
            </a:r>
            <a:r>
              <a:rPr lang="ru-RU" sz="2400" dirty="0">
                <a:latin typeface="Times New Roman" panose="02020603050405020304" pitchFamily="18" charset="0"/>
                <a:cs typeface="Times New Roman" panose="02020603050405020304" pitchFamily="18" charset="0"/>
              </a:rPr>
              <a:t>и неприкосновенными</a:t>
            </a:r>
            <a:r>
              <a:rPr lang="ru-RU" dirty="0"/>
              <a:t>. </a:t>
            </a:r>
            <a:endParaRPr lang="en-US" dirty="0" smtClean="0"/>
          </a:p>
          <a:p>
            <a:pPr algn="just"/>
            <a:r>
              <a:rPr lang="en-US" dirty="0">
                <a:hlinkClick r:id="rId2"/>
              </a:rPr>
              <a:t>https://</a:t>
            </a:r>
            <a:r>
              <a:rPr lang="en-US" dirty="0" smtClean="0">
                <a:hlinkClick r:id="rId2"/>
              </a:rPr>
              <a:t>fidic.org/books/fidic-golden-principles-2019</a:t>
            </a:r>
            <a:r>
              <a:rPr lang="en-US" dirty="0" smtClean="0"/>
              <a:t> </a:t>
            </a:r>
            <a:endParaRPr lang="ru-RU" dirty="0"/>
          </a:p>
        </p:txBody>
      </p:sp>
    </p:spTree>
    <p:extLst>
      <p:ext uri="{BB962C8B-B14F-4D97-AF65-F5344CB8AC3E}">
        <p14:creationId xmlns:p14="http://schemas.microsoft.com/office/powerpoint/2010/main" val="11681205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1143000"/>
          </a:xfrm>
          <a:solidFill>
            <a:schemeClr val="tx2">
              <a:lumMod val="60000"/>
              <a:lumOff val="40000"/>
            </a:schemeClr>
          </a:solidFill>
        </p:spPr>
        <p:txBody>
          <a:bodyPr/>
          <a:lstStyle/>
          <a:p>
            <a:r>
              <a:rPr lang="ru-RU" b="1" dirty="0" smtClean="0">
                <a:latin typeface="Times New Roman" panose="02020603050405020304" pitchFamily="18" charset="0"/>
                <a:cs typeface="Times New Roman" panose="02020603050405020304" pitchFamily="18" charset="0"/>
              </a:rPr>
              <a:t>Золотые принципы ФИДИК</a:t>
            </a:r>
            <a:endParaRPr lang="ru-RU"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55000" lnSpcReduction="20000"/>
          </a:bodyPr>
          <a:lstStyle/>
          <a:p>
            <a:endParaRPr lang="ru-RU" dirty="0" smtClean="0"/>
          </a:p>
          <a:p>
            <a:pPr algn="just"/>
            <a:r>
              <a:rPr lang="ru-RU" dirty="0" smtClean="0">
                <a:latin typeface="Times New Roman" panose="02020603050405020304" pitchFamily="18" charset="0"/>
                <a:cs typeface="Times New Roman" panose="02020603050405020304" pitchFamily="18" charset="0"/>
              </a:rPr>
              <a:t>Золотые принципы ФИДИК включают следующие:</a:t>
            </a:r>
            <a:endParaRPr lang="en-US"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 Обязанности, права, обязательства, роли и сфера ответственности всех участников контракта должны в целом соответствовать тому, что предусмотрено в Общих условиях, изначально, и должны соответствовать требованиям проекта.</a:t>
            </a:r>
          </a:p>
          <a:p>
            <a:pPr algn="just"/>
            <a:r>
              <a:rPr lang="ru-RU" dirty="0" smtClean="0">
                <a:latin typeface="Times New Roman" panose="02020603050405020304" pitchFamily="18" charset="0"/>
                <a:cs typeface="Times New Roman" panose="02020603050405020304" pitchFamily="18" charset="0"/>
              </a:rPr>
              <a:t>2</a:t>
            </a:r>
            <a:r>
              <a:rPr lang="ru-RU" dirty="0">
                <a:latin typeface="Times New Roman" panose="02020603050405020304" pitchFamily="18" charset="0"/>
                <a:cs typeface="Times New Roman" panose="02020603050405020304" pitchFamily="18" charset="0"/>
              </a:rPr>
              <a:t>: Особые условия должны быть сформулированы ясно и недвусмысленно.</a:t>
            </a:r>
          </a:p>
          <a:p>
            <a:pPr algn="just"/>
            <a:r>
              <a:rPr lang="ru-RU" dirty="0" smtClean="0">
                <a:latin typeface="Times New Roman" panose="02020603050405020304" pitchFamily="18" charset="0"/>
                <a:cs typeface="Times New Roman" panose="02020603050405020304" pitchFamily="18" charset="0"/>
              </a:rPr>
              <a:t>3</a:t>
            </a:r>
            <a:r>
              <a:rPr lang="ru-RU" dirty="0">
                <a:latin typeface="Times New Roman" panose="02020603050405020304" pitchFamily="18" charset="0"/>
                <a:cs typeface="Times New Roman" panose="02020603050405020304" pitchFamily="18" charset="0"/>
              </a:rPr>
              <a:t>: Баланс распределения рисков и прибыли, предусмотренный Общими условиями, не должен быть изменен посредством Особых условий.</a:t>
            </a:r>
          </a:p>
          <a:p>
            <a:pPr algn="just"/>
            <a:r>
              <a:rPr lang="ru-RU" dirty="0" smtClean="0">
                <a:latin typeface="Times New Roman" panose="02020603050405020304" pitchFamily="18" charset="0"/>
                <a:cs typeface="Times New Roman" panose="02020603050405020304" pitchFamily="18" charset="0"/>
              </a:rPr>
              <a:t>4</a:t>
            </a:r>
            <a:r>
              <a:rPr lang="ru-RU" dirty="0">
                <a:latin typeface="Times New Roman" panose="02020603050405020304" pitchFamily="18" charset="0"/>
                <a:cs typeface="Times New Roman" panose="02020603050405020304" pitchFamily="18" charset="0"/>
              </a:rPr>
              <a:t>: Все сроки, установленные в контракте для исполнения участниками контракта своих обязательств, должны обладать разумной продолжительностью.</a:t>
            </a:r>
          </a:p>
          <a:p>
            <a:pPr algn="just"/>
            <a:r>
              <a:rPr lang="ru-RU" dirty="0" smtClean="0">
                <a:latin typeface="Times New Roman" panose="02020603050405020304" pitchFamily="18" charset="0"/>
                <a:cs typeface="Times New Roman" panose="02020603050405020304" pitchFamily="18" charset="0"/>
              </a:rPr>
              <a:t>5</a:t>
            </a:r>
            <a:r>
              <a:rPr lang="ru-RU" dirty="0">
                <a:latin typeface="Times New Roman" panose="02020603050405020304" pitchFamily="18" charset="0"/>
                <a:cs typeface="Times New Roman" panose="02020603050405020304" pitchFamily="18" charset="0"/>
              </a:rPr>
              <a:t>: За исключением случаев коллизии с применимым законодательством контракта, все формальные споры должны передаваться в Совет по предотвращению и урегулированию споров (или в Совет по урегулированию споров, если это применимо) для принятия временно обязательного решения как условие, предшествующее арбитражному разбирательству.</a:t>
            </a:r>
          </a:p>
          <a:p>
            <a:pPr algn="just"/>
            <a:r>
              <a:rPr lang="en-US"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1344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Условия контрактов на поставку оборудования, проектирование и строительство  </a:t>
            </a:r>
            <a:r>
              <a:rPr lang="ru-RU" sz="2400" b="1" dirty="0" smtClean="0">
                <a:latin typeface="Times New Roman" panose="02020603050405020304" pitchFamily="18" charset="0"/>
                <a:cs typeface="Times New Roman" panose="02020603050405020304" pitchFamily="18" charset="0"/>
              </a:rPr>
              <a:t>(Желтая книга)</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pPr algn="just"/>
            <a:r>
              <a:rPr lang="ru-RU" sz="2400" dirty="0">
                <a:latin typeface="Times New Roman" panose="02020603050405020304" pitchFamily="18" charset="0"/>
                <a:cs typeface="Times New Roman" panose="02020603050405020304" pitchFamily="18" charset="0"/>
              </a:rPr>
              <a:t>Условия контрактов на поставку оборудования, проектирование и </a:t>
            </a:r>
            <a:r>
              <a:rPr lang="ru-RU" sz="2400" dirty="0" smtClean="0">
                <a:latin typeface="Times New Roman" panose="02020603050405020304" pitchFamily="18" charset="0"/>
                <a:cs typeface="Times New Roman" panose="02020603050405020304" pitchFamily="18" charset="0"/>
              </a:rPr>
              <a:t>строительство для электромеханических, строительных и инженерных работ, выполняемых </a:t>
            </a:r>
            <a:r>
              <a:rPr lang="ru-RU" sz="2400" b="1" dirty="0" smtClean="0">
                <a:latin typeface="Times New Roman" panose="02020603050405020304" pitchFamily="18" charset="0"/>
                <a:cs typeface="Times New Roman" panose="02020603050405020304" pitchFamily="18" charset="0"/>
              </a:rPr>
              <a:t>по проекту подрядчика </a:t>
            </a:r>
            <a:r>
              <a:rPr lang="ru-RU" sz="2400" dirty="0">
                <a:latin typeface="Times New Roman" panose="02020603050405020304" pitchFamily="18" charset="0"/>
                <a:cs typeface="Times New Roman" panose="02020603050405020304" pitchFamily="18" charset="0"/>
              </a:rPr>
              <a:t>(Желтая книга</a:t>
            </a:r>
            <a:r>
              <a:rPr lang="ru-RU" sz="2400" dirty="0" smtClean="0">
                <a:latin typeface="Times New Roman" panose="02020603050405020304" pitchFamily="18" charset="0"/>
                <a:cs typeface="Times New Roman" panose="02020603050405020304" pitchFamily="18" charset="0"/>
              </a:rPr>
              <a:t>).</a:t>
            </a:r>
          </a:p>
          <a:p>
            <a:pPr algn="just"/>
            <a:r>
              <a:rPr lang="ru-RU" sz="2400" dirty="0">
                <a:latin typeface="Times New Roman" panose="02020603050405020304" pitchFamily="18" charset="0"/>
                <a:cs typeface="Times New Roman" panose="02020603050405020304" pitchFamily="18" charset="0"/>
              </a:rPr>
              <a:t>«Желтая книга» </a:t>
            </a:r>
            <a:r>
              <a:rPr lang="ru-RU" sz="2400" dirty="0" smtClean="0">
                <a:latin typeface="Times New Roman" panose="02020603050405020304" pitchFamily="18" charset="0"/>
                <a:cs typeface="Times New Roman" panose="02020603050405020304" pitchFamily="18" charset="0"/>
              </a:rPr>
              <a:t>включает </a:t>
            </a:r>
            <a:r>
              <a:rPr lang="ru-RU" sz="2400" dirty="0">
                <a:latin typeface="Times New Roman" panose="02020603050405020304" pitchFamily="18" charset="0"/>
                <a:cs typeface="Times New Roman" panose="02020603050405020304" pitchFamily="18" charset="0"/>
              </a:rPr>
              <a:t>условия, которые с высокой вероятностью могут применяться к большинству подобных контрактов</a:t>
            </a:r>
            <a:r>
              <a:rPr lang="ru-RU" sz="2400" dirty="0" smtClean="0">
                <a:latin typeface="Times New Roman" panose="02020603050405020304" pitchFamily="18" charset="0"/>
                <a:cs typeface="Times New Roman" panose="02020603050405020304" pitchFamily="18" charset="0"/>
              </a:rPr>
              <a:t>.</a:t>
            </a:r>
          </a:p>
          <a:p>
            <a:pPr algn="just"/>
            <a:r>
              <a:rPr lang="ru-RU" sz="2400" dirty="0" smtClean="0">
                <a:latin typeface="Times New Roman" panose="02020603050405020304" pitchFamily="18" charset="0"/>
                <a:cs typeface="Times New Roman" panose="02020603050405020304" pitchFamily="18" charset="0"/>
              </a:rPr>
              <a:t>ФИДИК рекомендует рассматривать возможность использования данных услови</a:t>
            </a:r>
            <a:r>
              <a:rPr lang="ru-RU" sz="2400" dirty="0" smtClean="0">
                <a:latin typeface="Times New Roman" panose="02020603050405020304" pitchFamily="18" charset="0"/>
                <a:cs typeface="Times New Roman" panose="02020603050405020304" pitchFamily="18" charset="0"/>
              </a:rPr>
              <a:t>й контрактов в случаях, когда подрядчик выполняет </a:t>
            </a:r>
            <a:r>
              <a:rPr lang="ru-RU" sz="2400" dirty="0">
                <a:latin typeface="Times New Roman" panose="02020603050405020304" pitchFamily="18" charset="0"/>
                <a:cs typeface="Times New Roman" panose="02020603050405020304" pitchFamily="18" charset="0"/>
              </a:rPr>
              <a:t>большую часть проектирования, например, детальное проектирование завода или оборудования, чтобы завод соответствовал </a:t>
            </a:r>
            <a:r>
              <a:rPr lang="ru-RU" sz="2400" dirty="0" smtClean="0">
                <a:latin typeface="Times New Roman" panose="02020603050405020304" pitchFamily="18" charset="0"/>
                <a:cs typeface="Times New Roman" panose="02020603050405020304" pitchFamily="18" charset="0"/>
              </a:rPr>
              <a:t>требованиям, подготовленным Заказчиком.</a:t>
            </a:r>
          </a:p>
          <a:p>
            <a:pPr algn="just"/>
            <a:r>
              <a:rPr lang="en-US" sz="2400" dirty="0">
                <a:latin typeface="Times New Roman" panose="02020603050405020304" pitchFamily="18" charset="0"/>
                <a:cs typeface="Times New Roman" panose="02020603050405020304" pitchFamily="18" charset="0"/>
              </a:rPr>
              <a:t>https://fidic.org/node/149</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6977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Условия контракта на строительство</a:t>
            </a:r>
            <a:r>
              <a:rPr lang="ru-RU" sz="2400" b="1" dirty="0"/>
              <a:t/>
            </a:r>
            <a:br>
              <a:rPr lang="ru-RU" sz="2400" b="1" dirty="0"/>
            </a:br>
            <a:r>
              <a:rPr lang="ru-RU" sz="2400" b="1" dirty="0" smtClean="0">
                <a:latin typeface="Times New Roman" panose="02020603050405020304" pitchFamily="18" charset="0"/>
                <a:cs typeface="Times New Roman" panose="02020603050405020304" pitchFamily="18" charset="0"/>
              </a:rPr>
              <a:t>(</a:t>
            </a:r>
            <a:r>
              <a:rPr lang="ru-RU" sz="2400" b="1" dirty="0" smtClean="0">
                <a:latin typeface="Times New Roman" panose="02020603050405020304" pitchFamily="18" charset="0"/>
                <a:cs typeface="Times New Roman" panose="02020603050405020304" pitchFamily="18" charset="0"/>
              </a:rPr>
              <a:t>Красная книга)</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a:bodyPr>
          <a:lstStyle/>
          <a:p>
            <a:pPr algn="just"/>
            <a:r>
              <a:rPr lang="ru-RU" dirty="0">
                <a:latin typeface="Times New Roman" panose="02020603050405020304" pitchFamily="18" charset="0"/>
                <a:cs typeface="Times New Roman" panose="02020603050405020304" pitchFamily="18" charset="0"/>
              </a:rPr>
              <a:t>Контракт на строительство, 2-е изд. (Красная книга 2017 г., </a:t>
            </a:r>
            <a:r>
              <a:rPr lang="ru-RU" dirty="0" smtClean="0">
                <a:latin typeface="Times New Roman" panose="02020603050405020304" pitchFamily="18" charset="0"/>
                <a:cs typeface="Times New Roman" panose="02020603050405020304" pitchFamily="18" charset="0"/>
              </a:rPr>
              <a:t>с поправками  </a:t>
            </a:r>
            <a:r>
              <a:rPr lang="ru-RU" dirty="0">
                <a:latin typeface="Times New Roman" panose="02020603050405020304" pitchFamily="18" charset="0"/>
                <a:cs typeface="Times New Roman" panose="02020603050405020304" pitchFamily="18" charset="0"/>
              </a:rPr>
              <a:t>2022 г</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Данные условия контракта ФИДИК рекомендует рассматривать для </a:t>
            </a:r>
            <a:r>
              <a:rPr lang="ru-RU" dirty="0">
                <a:latin typeface="Times New Roman" panose="02020603050405020304" pitchFamily="18" charset="0"/>
                <a:cs typeface="Times New Roman" panose="02020603050405020304" pitchFamily="18" charset="0"/>
              </a:rPr>
              <a:t>строительных и инженерных работ, </a:t>
            </a:r>
            <a:r>
              <a:rPr lang="ru-RU" b="1" dirty="0">
                <a:latin typeface="Times New Roman" panose="02020603050405020304" pitchFamily="18" charset="0"/>
                <a:cs typeface="Times New Roman" panose="02020603050405020304" pitchFamily="18" charset="0"/>
              </a:rPr>
              <a:t>спроектированных </a:t>
            </a:r>
            <a:r>
              <a:rPr lang="ru-RU" b="1" dirty="0" smtClean="0">
                <a:latin typeface="Times New Roman" panose="02020603050405020304" pitchFamily="18" charset="0"/>
                <a:cs typeface="Times New Roman" panose="02020603050405020304" pitchFamily="18" charset="0"/>
              </a:rPr>
              <a:t>Заказчиком</a:t>
            </a:r>
            <a:r>
              <a:rPr lang="ru-RU" dirty="0" smtClean="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hlinkClick r:id="rId2"/>
              </a:rPr>
              <a:t>https://</a:t>
            </a:r>
            <a:r>
              <a:rPr lang="en-US" dirty="0" smtClean="0">
                <a:latin typeface="Times New Roman" panose="02020603050405020304" pitchFamily="18" charset="0"/>
                <a:cs typeface="Times New Roman" panose="02020603050405020304" pitchFamily="18" charset="0"/>
                <a:hlinkClick r:id="rId2"/>
              </a:rPr>
              <a:t>fidic.org/node/149</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8398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Условия </a:t>
            </a:r>
            <a:r>
              <a:rPr lang="ru-RU" sz="2400" b="1" dirty="0" smtClean="0">
                <a:latin typeface="Times New Roman" panose="02020603050405020304" pitchFamily="18" charset="0"/>
                <a:cs typeface="Times New Roman" panose="02020603050405020304" pitchFamily="18" charset="0"/>
              </a:rPr>
              <a:t>подряда </a:t>
            </a:r>
            <a:r>
              <a:rPr lang="ru-RU" sz="2400" b="1" dirty="0" smtClean="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на подземные работы (</a:t>
            </a:r>
            <a:r>
              <a:rPr lang="ru-RU" sz="2400" b="1" dirty="0" smtClean="0">
                <a:latin typeface="Times New Roman" panose="02020603050405020304" pitchFamily="18" charset="0"/>
                <a:cs typeface="Times New Roman" panose="02020603050405020304" pitchFamily="18" charset="0"/>
              </a:rPr>
              <a:t>Изумрудная книга)</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10000"/>
          </a:bodyPr>
          <a:lstStyle/>
          <a:p>
            <a:pPr algn="just"/>
            <a:r>
              <a:rPr lang="ru-RU" dirty="0" smtClean="0">
                <a:latin typeface="Times New Roman" panose="02020603050405020304" pitchFamily="18" charset="0"/>
                <a:cs typeface="Times New Roman" panose="02020603050405020304" pitchFamily="18" charset="0"/>
              </a:rPr>
              <a:t>Данные Условия контракта рекомендуется рассматривать для возможности использования, когда работы  выполняются Подрядчиком </a:t>
            </a:r>
            <a:r>
              <a:rPr lang="ru-RU" dirty="0">
                <a:latin typeface="Times New Roman" panose="02020603050405020304" pitchFamily="18" charset="0"/>
                <a:cs typeface="Times New Roman" panose="02020603050405020304" pitchFamily="18" charset="0"/>
              </a:rPr>
              <a:t>на основании эталонного проекта Заказчика и Отчета об основных геотехнических условиях.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Настоящие </a:t>
            </a:r>
            <a:r>
              <a:rPr lang="ru-RU" dirty="0">
                <a:latin typeface="Times New Roman" panose="02020603050405020304" pitchFamily="18" charset="0"/>
                <a:cs typeface="Times New Roman" panose="02020603050405020304" pitchFamily="18" charset="0"/>
              </a:rPr>
              <a:t>Условия включают подробное руководство по подготовке тендерной документации и примеры форм Графика исходных условий, Графика завершения работ и Графика поставки основного оборудования Подрядчика</a:t>
            </a:r>
            <a:r>
              <a:rPr lang="ru-RU" dirty="0"/>
              <a:t>.</a:t>
            </a:r>
            <a:endParaRPr lang="ru-RU" dirty="0"/>
          </a:p>
        </p:txBody>
      </p:sp>
    </p:spTree>
    <p:extLst>
      <p:ext uri="{BB962C8B-B14F-4D97-AF65-F5344CB8AC3E}">
        <p14:creationId xmlns:p14="http://schemas.microsoft.com/office/powerpoint/2010/main" val="19825426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Краткая форма контракта (Зеленая книга)</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rPr>
              <a:t>Краткая форма договора (второе издание, 2021 г.). </a:t>
            </a:r>
            <a:r>
              <a:rPr lang="ru-RU" dirty="0" smtClean="0">
                <a:latin typeface="Times New Roman" panose="02020603050405020304" pitchFamily="18" charset="0"/>
                <a:cs typeface="Times New Roman" panose="02020603050405020304" pitchFamily="18" charset="0"/>
              </a:rPr>
              <a:t>Содержит  </a:t>
            </a:r>
            <a:r>
              <a:rPr lang="ru-RU" dirty="0">
                <a:latin typeface="Times New Roman" panose="02020603050405020304" pitchFamily="18" charset="0"/>
                <a:cs typeface="Times New Roman" panose="02020603050405020304" pitchFamily="18" charset="0"/>
              </a:rPr>
              <a:t>Общие условия, Правила вынесения решений и </a:t>
            </a:r>
            <a:r>
              <a:rPr lang="ru-RU" dirty="0" smtClean="0">
                <a:latin typeface="Times New Roman" panose="02020603050405020304" pitchFamily="18" charset="0"/>
                <a:cs typeface="Times New Roman" panose="02020603050405020304" pitchFamily="18" charset="0"/>
              </a:rPr>
              <a:t>Рекомендации.</a:t>
            </a:r>
          </a:p>
          <a:p>
            <a:pPr algn="just"/>
            <a:r>
              <a:rPr lang="ru-RU" dirty="0" smtClean="0">
                <a:latin typeface="Times New Roman" panose="02020603050405020304" pitchFamily="18" charset="0"/>
                <a:cs typeface="Times New Roman" panose="02020603050405020304" pitchFamily="18" charset="0"/>
              </a:rPr>
              <a:t>Данную форму контракта ФИДИК рекомендует рассматривать для использования в следующих случаях:  </a:t>
            </a:r>
          </a:p>
          <a:p>
            <a:pPr algn="just"/>
            <a:r>
              <a:rPr lang="ru-RU" dirty="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если </a:t>
            </a:r>
            <a:r>
              <a:rPr lang="ru-RU" dirty="0">
                <a:latin typeface="Times New Roman" panose="02020603050405020304" pitchFamily="18" charset="0"/>
                <a:cs typeface="Times New Roman" panose="02020603050405020304" pitchFamily="18" charset="0"/>
              </a:rPr>
              <a:t>цена контракта относительно невелика, </a:t>
            </a:r>
            <a:r>
              <a:rPr lang="ru-RU" dirty="0" smtClean="0">
                <a:latin typeface="Times New Roman" panose="02020603050405020304" pitchFamily="18" charset="0"/>
                <a:cs typeface="Times New Roman" panose="02020603050405020304" pitchFamily="18" charset="0"/>
              </a:rPr>
              <a:t>например, </a:t>
            </a:r>
            <a:r>
              <a:rPr lang="ru-RU" dirty="0">
                <a:latin typeface="Times New Roman" panose="02020603050405020304" pitchFamily="18" charset="0"/>
                <a:cs typeface="Times New Roman" panose="02020603050405020304" pitchFamily="18" charset="0"/>
              </a:rPr>
              <a:t>менее 500 000 долларов США,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►или </a:t>
            </a:r>
            <a:r>
              <a:rPr lang="ru-RU" dirty="0">
                <a:latin typeface="Times New Roman" panose="02020603050405020304" pitchFamily="18" charset="0"/>
                <a:cs typeface="Times New Roman" panose="02020603050405020304" pitchFamily="18" charset="0"/>
              </a:rPr>
              <a:t>время строительства короткое, </a:t>
            </a:r>
            <a:r>
              <a:rPr lang="ru-RU" dirty="0" smtClean="0">
                <a:latin typeface="Times New Roman" panose="02020603050405020304" pitchFamily="18" charset="0"/>
                <a:cs typeface="Times New Roman" panose="02020603050405020304" pitchFamily="18" charset="0"/>
              </a:rPr>
              <a:t>например,  </a:t>
            </a:r>
            <a:r>
              <a:rPr lang="ru-RU" dirty="0">
                <a:latin typeface="Times New Roman" panose="02020603050405020304" pitchFamily="18" charset="0"/>
                <a:cs typeface="Times New Roman" panose="02020603050405020304" pitchFamily="18" charset="0"/>
              </a:rPr>
              <a:t>менее 6 месяцев,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►или </a:t>
            </a:r>
            <a:r>
              <a:rPr lang="ru-RU" dirty="0">
                <a:latin typeface="Times New Roman" panose="02020603050405020304" pitchFamily="18" charset="0"/>
                <a:cs typeface="Times New Roman" panose="02020603050405020304" pitchFamily="18" charset="0"/>
              </a:rPr>
              <a:t>требуемая работа относительно проста или повторяется, </a:t>
            </a:r>
            <a:r>
              <a:rPr lang="ru-RU" dirty="0" smtClean="0">
                <a:latin typeface="Times New Roman" panose="02020603050405020304" pitchFamily="18" charset="0"/>
                <a:cs typeface="Times New Roman" panose="02020603050405020304" pitchFamily="18" charset="0"/>
              </a:rPr>
              <a:t>например, то дноуглубительные работы.</a:t>
            </a:r>
          </a:p>
          <a:p>
            <a:pPr algn="just"/>
            <a:r>
              <a:rPr lang="en-US" dirty="0">
                <a:latin typeface="Times New Roman" panose="02020603050405020304" pitchFamily="18" charset="0"/>
                <a:cs typeface="Times New Roman" panose="02020603050405020304" pitchFamily="18" charset="0"/>
                <a:hlinkClick r:id="rId2"/>
              </a:rPr>
              <a:t>https://</a:t>
            </a:r>
            <a:r>
              <a:rPr lang="en-US" dirty="0" smtClean="0">
                <a:latin typeface="Times New Roman" panose="02020603050405020304" pitchFamily="18" charset="0"/>
                <a:cs typeface="Times New Roman" panose="02020603050405020304" pitchFamily="18" charset="0"/>
                <a:hlinkClick r:id="rId2"/>
              </a:rPr>
              <a:t>fidic.org/node/149</a:t>
            </a:r>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632386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Применимое право</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smtClean="0">
                <a:latin typeface="Times New Roman" panose="02020603050405020304" pitchFamily="18" charset="0"/>
                <a:cs typeface="Times New Roman" panose="02020603050405020304" pitchFamily="18" charset="0"/>
              </a:rPr>
              <a:t>Особое внимание следует уделить вопросу о применимом праве контракта.</a:t>
            </a:r>
          </a:p>
          <a:p>
            <a:pPr algn="just"/>
            <a:r>
              <a:rPr lang="ru-RU" dirty="0" smtClean="0">
                <a:latin typeface="Times New Roman" panose="02020603050405020304" pitchFamily="18" charset="0"/>
                <a:cs typeface="Times New Roman" panose="02020603050405020304" pitchFamily="18" charset="0"/>
              </a:rPr>
              <a:t>В формах контрактов вопрос о применимом праве закреплен в пункте 1.4, согласно которому:</a:t>
            </a:r>
          </a:p>
          <a:p>
            <a:pPr algn="just"/>
            <a:r>
              <a:rPr lang="ru-RU" dirty="0" smtClean="0">
                <a:latin typeface="Times New Roman" panose="02020603050405020304" pitchFamily="18" charset="0"/>
                <a:cs typeface="Times New Roman" panose="02020603050405020304" pitchFamily="18" charset="0"/>
              </a:rPr>
              <a:t>Контракт регулируется законодательством страны (или иной юрисдикции), указанной в «Контрактных данных» (а если таковая не указана, то законодательством Страны), с исключение коллизионных норм права.</a:t>
            </a:r>
          </a:p>
          <a:p>
            <a:pPr algn="just"/>
            <a:r>
              <a:rPr lang="ru-RU" dirty="0" smtClean="0">
                <a:latin typeface="Times New Roman" panose="02020603050405020304" pitchFamily="18" charset="0"/>
                <a:cs typeface="Times New Roman" panose="02020603050405020304" pitchFamily="18" charset="0"/>
              </a:rPr>
              <a:t>Определение термина Страна дано в пункте 1.1.21, в соответствии с которым «Страна» означает страну, в которой расположена Площадка ( или ее большая часть), где должны возводиться Постоянные объекты и сооружения.</a:t>
            </a:r>
          </a:p>
          <a:p>
            <a:endParaRPr lang="ru-RU" dirty="0"/>
          </a:p>
        </p:txBody>
      </p:sp>
    </p:spTree>
    <p:extLst>
      <p:ext uri="{BB962C8B-B14F-4D97-AF65-F5344CB8AC3E}">
        <p14:creationId xmlns:p14="http://schemas.microsoft.com/office/powerpoint/2010/main" val="1645173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fontScale="90000"/>
          </a:bodyPr>
          <a:lstStyle/>
          <a:p>
            <a:r>
              <a:rPr lang="ru-RU" sz="2800" b="1" dirty="0" smtClean="0">
                <a:latin typeface="Times New Roman" panose="02020603050405020304" pitchFamily="18" charset="0"/>
                <a:cs typeface="Times New Roman" panose="02020603050405020304" pitchFamily="18" charset="0"/>
              </a:rPr>
              <a:t>Источники правового регулирования строительства энергетических объектов в Российской Федерации</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77500" lnSpcReduction="20000"/>
          </a:bodyPr>
          <a:lstStyle/>
          <a:p>
            <a:pPr algn="just"/>
            <a:r>
              <a:rPr lang="ru-RU" dirty="0">
                <a:latin typeface="Times New Roman" panose="02020603050405020304" pitchFamily="18" charset="0"/>
                <a:cs typeface="Times New Roman" panose="02020603050405020304" pitchFamily="18" charset="0"/>
                <a:sym typeface="Symbol"/>
              </a:rPr>
              <a:t>В правовом регулировании строительства энергетических объектов задействованы все источники энергетического права.</a:t>
            </a:r>
          </a:p>
          <a:p>
            <a:pPr algn="just"/>
            <a:r>
              <a:rPr lang="ru-RU" dirty="0">
                <a:latin typeface="Times New Roman" panose="02020603050405020304" pitchFamily="18" charset="0"/>
                <a:cs typeface="Times New Roman" panose="02020603050405020304" pitchFamily="18" charset="0"/>
                <a:sym typeface="Symbol"/>
              </a:rPr>
              <a:t>Прежде всего следует отметить Конституцию Российской Федерации, далее кодифицированные акты – в том числе:  Гражданский кодекс Российской Федерации, Градостроительный кодекс Российской Федерации, Земельный кодекс Российской Федерации, Налоговый кодекс Российской Федерации, Кодекс Российской Федерации об административных правонарушениях, Уголовный кодекс Российской Федерации, федеральные законы, подзаконные нормативные правовые акты, международные договоры, обычаи, акты высших судебных инстанций.</a:t>
            </a:r>
          </a:p>
          <a:p>
            <a:pPr algn="just"/>
            <a:endParaRPr lang="ru-RU" dirty="0">
              <a:latin typeface="Times New Roman" panose="02020603050405020304" pitchFamily="18" charset="0"/>
              <a:cs typeface="Times New Roman" panose="02020603050405020304" pitchFamily="18" charset="0"/>
              <a:sym typeface="Symbol"/>
            </a:endParaRPr>
          </a:p>
          <a:p>
            <a:endParaRPr lang="ru-RU" dirty="0"/>
          </a:p>
        </p:txBody>
      </p:sp>
    </p:spTree>
    <p:extLst>
      <p:ext uri="{BB962C8B-B14F-4D97-AF65-F5344CB8AC3E}">
        <p14:creationId xmlns:p14="http://schemas.microsoft.com/office/powerpoint/2010/main" val="13454870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Источники правового регулирования строительства энергетических объектов в Российской Федерации</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25000" lnSpcReduction="20000"/>
          </a:bodyPr>
          <a:lstStyle/>
          <a:p>
            <a:pPr algn="just">
              <a:lnSpc>
                <a:spcPct val="120000"/>
              </a:lnSpc>
            </a:pPr>
            <a:r>
              <a:rPr lang="ru-RU" sz="5600" b="1" dirty="0" smtClean="0">
                <a:latin typeface="Times New Roman" panose="02020603050405020304" pitchFamily="18" charset="0"/>
                <a:cs typeface="Times New Roman" panose="02020603050405020304" pitchFamily="18" charset="0"/>
              </a:rPr>
              <a:t>При подготовке проекта договора необходимо учитывать положения Гражданского  кодекса </a:t>
            </a:r>
            <a:r>
              <a:rPr lang="ru-RU" sz="5600" b="1" dirty="0">
                <a:latin typeface="Times New Roman" panose="02020603050405020304" pitchFamily="18" charset="0"/>
                <a:cs typeface="Times New Roman" panose="02020603050405020304" pitchFamily="18" charset="0"/>
              </a:rPr>
              <a:t>Российской </a:t>
            </a:r>
            <a:r>
              <a:rPr lang="ru-RU" sz="5600" b="1" dirty="0" smtClean="0">
                <a:latin typeface="Times New Roman" panose="02020603050405020304" pitchFamily="18" charset="0"/>
                <a:cs typeface="Times New Roman" panose="02020603050405020304" pitchFamily="18" charset="0"/>
              </a:rPr>
              <a:t>Федерации. </a:t>
            </a:r>
            <a:r>
              <a:rPr lang="ru-RU" sz="5600" dirty="0" smtClean="0">
                <a:latin typeface="Times New Roman" panose="02020603050405020304" pitchFamily="18" charset="0"/>
                <a:cs typeface="Times New Roman" panose="02020603050405020304" pitchFamily="18" charset="0"/>
              </a:rPr>
              <a:t>При этом следует прежде всего определиться с правовой природой договора, с учетом того, что во многих случаях речь пойдет о смешанном договоре. Что касается норм, посвященных строительному подряду, то необходимо учитывать положения  § </a:t>
            </a:r>
            <a:r>
              <a:rPr lang="ru-RU" sz="5600" dirty="0">
                <a:latin typeface="Times New Roman" panose="02020603050405020304" pitchFamily="18" charset="0"/>
                <a:cs typeface="Times New Roman" panose="02020603050405020304" pitchFamily="18" charset="0"/>
              </a:rPr>
              <a:t>3 Главы </a:t>
            </a:r>
            <a:r>
              <a:rPr lang="ru-RU" sz="5600" dirty="0" smtClean="0">
                <a:latin typeface="Times New Roman" panose="02020603050405020304" pitchFamily="18" charset="0"/>
                <a:cs typeface="Times New Roman" panose="02020603050405020304" pitchFamily="18" charset="0"/>
              </a:rPr>
              <a:t>37 Гражданского кодекса Российской Федерации.</a:t>
            </a:r>
            <a:endParaRPr lang="ru-RU" sz="5600" dirty="0">
              <a:latin typeface="Times New Roman" panose="02020603050405020304" pitchFamily="18" charset="0"/>
              <a:cs typeface="Times New Roman" panose="02020603050405020304" pitchFamily="18" charset="0"/>
            </a:endParaRPr>
          </a:p>
          <a:p>
            <a:pPr algn="just">
              <a:lnSpc>
                <a:spcPct val="120000"/>
              </a:lnSpc>
            </a:pPr>
            <a:r>
              <a:rPr lang="ru-RU" sz="5600" dirty="0">
                <a:latin typeface="Times New Roman" panose="02020603050405020304" pitchFamily="18" charset="0"/>
                <a:cs typeface="Times New Roman" panose="02020603050405020304" pitchFamily="18" charset="0"/>
              </a:rPr>
              <a:t>Данный параграф содержит положения</a:t>
            </a:r>
            <a:r>
              <a:rPr lang="ru-RU" sz="5600" dirty="0" smtClean="0">
                <a:latin typeface="Times New Roman" panose="02020603050405020304" pitchFamily="18" charset="0"/>
                <a:cs typeface="Times New Roman" panose="02020603050405020304" pitchFamily="18" charset="0"/>
              </a:rPr>
              <a:t>:  </a:t>
            </a:r>
            <a:r>
              <a:rPr lang="ru-RU" sz="5600" dirty="0">
                <a:latin typeface="Times New Roman" panose="02020603050405020304" pitchFamily="18" charset="0"/>
                <a:cs typeface="Times New Roman" panose="02020603050405020304" pitchFamily="18" charset="0"/>
              </a:rPr>
              <a:t>о договоре строительного подряда, о распределении риска между сторонами, </a:t>
            </a:r>
            <a:r>
              <a:rPr lang="ru-RU" sz="5600" dirty="0" smtClean="0">
                <a:latin typeface="Times New Roman" panose="02020603050405020304" pitchFamily="18" charset="0"/>
                <a:cs typeface="Times New Roman" panose="02020603050405020304" pitchFamily="18" charset="0"/>
              </a:rPr>
              <a:t>о </a:t>
            </a:r>
            <a:r>
              <a:rPr lang="ru-RU" sz="5600" dirty="0">
                <a:latin typeface="Times New Roman" panose="02020603050405020304" pitchFamily="18" charset="0"/>
                <a:cs typeface="Times New Roman" panose="02020603050405020304" pitchFamily="18" charset="0"/>
              </a:rPr>
              <a:t>страховании объекта строительства, о технической документации и смете, </a:t>
            </a:r>
            <a:r>
              <a:rPr lang="ru-RU" sz="5600" dirty="0" smtClean="0">
                <a:latin typeface="Times New Roman" panose="02020603050405020304" pitchFamily="18" charset="0"/>
                <a:cs typeface="Times New Roman" panose="02020603050405020304" pitchFamily="18" charset="0"/>
              </a:rPr>
              <a:t>о </a:t>
            </a:r>
            <a:r>
              <a:rPr lang="ru-RU" sz="5600" dirty="0">
                <a:latin typeface="Times New Roman" panose="02020603050405020304" pitchFamily="18" charset="0"/>
                <a:cs typeface="Times New Roman" panose="02020603050405020304" pitchFamily="18" charset="0"/>
              </a:rPr>
              <a:t>внесении изменений в техническую документацию, об обеспечении строительства материалами и оборудованием, об оплате работ, о дополнительных  обязанностях заказчика по договору строительного подряда , о контроле и надзоре заказчика за выполнением работ по договору строительного подряда, об участии инженера (инженерной организации) в осуществлении прав и выполнении обязанностей заказчика , о сотрудничестве сторон в договоре строительного подряда, об участии инженера (инженерной организации) в осуществлении прав и выполнении обязанностей заказчика, об обязанностях подрядчика по охране окружающей среды и обеспечению безопасности строительных работ,  о последствиях консервации строительства, о сдаче и приемке работ, об ответственности подрядчика за качество работ , о гарантиях качества в договоре строительного подряда, о сроках обнаружения ненадлежащего качества строительных работ , об устранении недостатков за счет заказчика.</a:t>
            </a:r>
          </a:p>
          <a:p>
            <a:pPr>
              <a:lnSpc>
                <a:spcPct val="120000"/>
              </a:lnSpc>
            </a:pPr>
            <a:endParaRPr lang="ru-RU" dirty="0"/>
          </a:p>
        </p:txBody>
      </p:sp>
    </p:spTree>
    <p:extLst>
      <p:ext uri="{BB962C8B-B14F-4D97-AF65-F5344CB8AC3E}">
        <p14:creationId xmlns:p14="http://schemas.microsoft.com/office/powerpoint/2010/main" val="1696853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Autofit/>
          </a:bodyPr>
          <a:lstStyle/>
          <a:p>
            <a:r>
              <a:rPr lang="ru-RU" sz="2400" b="1" dirty="0">
                <a:latin typeface="Times New Roman" panose="02020603050405020304" pitchFamily="18" charset="0"/>
                <a:cs typeface="Times New Roman" panose="02020603050405020304" pitchFamily="18" charset="0"/>
              </a:rPr>
              <a:t>Источники правового регулирования строительства энергетических объектов в Российской Федерации</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25000" lnSpcReduction="20000"/>
          </a:bodyPr>
          <a:lstStyle/>
          <a:p>
            <a:pPr algn="just"/>
            <a:r>
              <a:rPr lang="ru-RU" sz="7200" dirty="0" smtClean="0">
                <a:latin typeface="Times New Roman" panose="02020603050405020304" pitchFamily="18" charset="0"/>
                <a:cs typeface="Times New Roman" panose="02020603050405020304" pitchFamily="18" charset="0"/>
              </a:rPr>
              <a:t>Необходимо также учитывать нормы Градостроительного  кодекса </a:t>
            </a:r>
            <a:r>
              <a:rPr lang="ru-RU" sz="7200" dirty="0">
                <a:latin typeface="Times New Roman" panose="02020603050405020304" pitchFamily="18" charset="0"/>
                <a:cs typeface="Times New Roman" panose="02020603050405020304" pitchFamily="18" charset="0"/>
              </a:rPr>
              <a:t>Российской </a:t>
            </a:r>
            <a:r>
              <a:rPr lang="ru-RU" sz="7200" dirty="0" smtClean="0">
                <a:latin typeface="Times New Roman" panose="02020603050405020304" pitchFamily="18" charset="0"/>
                <a:cs typeface="Times New Roman" panose="02020603050405020304" pitchFamily="18" charset="0"/>
              </a:rPr>
              <a:t>Федерации, Земельного кодекса </a:t>
            </a:r>
            <a:r>
              <a:rPr lang="ru-RU" sz="7200" dirty="0">
                <a:latin typeface="Times New Roman" panose="02020603050405020304" pitchFamily="18" charset="0"/>
                <a:cs typeface="Times New Roman" panose="02020603050405020304" pitchFamily="18" charset="0"/>
              </a:rPr>
              <a:t>Российской </a:t>
            </a:r>
            <a:r>
              <a:rPr lang="ru-RU" sz="7200" dirty="0" smtClean="0">
                <a:latin typeface="Times New Roman" panose="02020603050405020304" pitchFamily="18" charset="0"/>
                <a:cs typeface="Times New Roman" panose="02020603050405020304" pitchFamily="18" charset="0"/>
              </a:rPr>
              <a:t>Федерации, Кодекса Российской Федерации об административных правонарушениях.</a:t>
            </a:r>
          </a:p>
          <a:p>
            <a:pPr algn="just"/>
            <a:r>
              <a:rPr lang="ru-RU" sz="7200" dirty="0" smtClean="0">
                <a:latin typeface="Times New Roman" panose="02020603050405020304" pitchFamily="18" charset="0"/>
                <a:cs typeface="Times New Roman" panose="02020603050405020304" pitchFamily="18" charset="0"/>
              </a:rPr>
              <a:t>При строительстве энергетических объектов необходимо учитывать нормы Федерального закона от </a:t>
            </a:r>
            <a:r>
              <a:rPr lang="ru-RU" sz="7200" dirty="0">
                <a:latin typeface="Times New Roman" panose="02020603050405020304" pitchFamily="18" charset="0"/>
                <a:cs typeface="Times New Roman" panose="02020603050405020304" pitchFamily="18" charset="0"/>
              </a:rPr>
              <a:t>21.07.1997 N 116-ФЗ </a:t>
            </a:r>
          </a:p>
          <a:p>
            <a:pPr algn="just"/>
            <a:r>
              <a:rPr lang="ru-RU" sz="7200" dirty="0">
                <a:latin typeface="Times New Roman" panose="02020603050405020304" pitchFamily="18" charset="0"/>
                <a:cs typeface="Times New Roman" panose="02020603050405020304" pitchFamily="18" charset="0"/>
              </a:rPr>
              <a:t>(ред. от 29.12.2022) </a:t>
            </a:r>
            <a:r>
              <a:rPr lang="ru-RU" sz="7200" dirty="0" smtClean="0">
                <a:latin typeface="Times New Roman" panose="02020603050405020304" pitchFamily="18" charset="0"/>
                <a:cs typeface="Times New Roman" panose="02020603050405020304" pitchFamily="18" charset="0"/>
              </a:rPr>
              <a:t>«О </a:t>
            </a:r>
            <a:r>
              <a:rPr lang="ru-RU" sz="7200" dirty="0">
                <a:latin typeface="Times New Roman" panose="02020603050405020304" pitchFamily="18" charset="0"/>
                <a:cs typeface="Times New Roman" panose="02020603050405020304" pitchFamily="18" charset="0"/>
              </a:rPr>
              <a:t>промышленной безопасности опасных производственных </a:t>
            </a:r>
            <a:r>
              <a:rPr lang="ru-RU" sz="7200" dirty="0" smtClean="0">
                <a:latin typeface="Times New Roman" panose="02020603050405020304" pitchFamily="18" charset="0"/>
                <a:cs typeface="Times New Roman" panose="02020603050405020304" pitchFamily="18" charset="0"/>
              </a:rPr>
              <a:t>объектов»,</a:t>
            </a:r>
            <a:r>
              <a:rPr lang="ru-RU" sz="7200" dirty="0">
                <a:latin typeface="Times New Roman" panose="02020603050405020304" pitchFamily="18" charset="0"/>
                <a:cs typeface="Times New Roman" panose="02020603050405020304" pitchFamily="18" charset="0"/>
              </a:rPr>
              <a:t> Федеральный закон от 21.07.2011 N 256-ФЗ </a:t>
            </a:r>
            <a:r>
              <a:rPr lang="ru-RU" sz="7200" dirty="0" smtClean="0">
                <a:latin typeface="Times New Roman" panose="02020603050405020304" pitchFamily="18" charset="0"/>
                <a:cs typeface="Times New Roman" panose="02020603050405020304" pitchFamily="18" charset="0"/>
              </a:rPr>
              <a:t>(</a:t>
            </a:r>
            <a:r>
              <a:rPr lang="ru-RU" sz="7200" dirty="0">
                <a:latin typeface="Times New Roman" panose="02020603050405020304" pitchFamily="18" charset="0"/>
                <a:cs typeface="Times New Roman" panose="02020603050405020304" pitchFamily="18" charset="0"/>
              </a:rPr>
              <a:t>ред. от 28.06.2022) </a:t>
            </a:r>
            <a:r>
              <a:rPr lang="ru-RU" sz="7200" dirty="0" smtClean="0">
                <a:latin typeface="Times New Roman" panose="02020603050405020304" pitchFamily="18" charset="0"/>
                <a:cs typeface="Times New Roman" panose="02020603050405020304" pitchFamily="18" charset="0"/>
              </a:rPr>
              <a:t>«О </a:t>
            </a:r>
            <a:r>
              <a:rPr lang="ru-RU" sz="7200" dirty="0">
                <a:latin typeface="Times New Roman" panose="02020603050405020304" pitchFamily="18" charset="0"/>
                <a:cs typeface="Times New Roman" panose="02020603050405020304" pitchFamily="18" charset="0"/>
              </a:rPr>
              <a:t>безопасности объектов топливно-энергетического </a:t>
            </a:r>
            <a:r>
              <a:rPr lang="ru-RU" sz="7200" dirty="0" smtClean="0">
                <a:latin typeface="Times New Roman" panose="02020603050405020304" pitchFamily="18" charset="0"/>
                <a:cs typeface="Times New Roman" panose="02020603050405020304" pitchFamily="18" charset="0"/>
              </a:rPr>
              <a:t>комплекса» и др.</a:t>
            </a:r>
          </a:p>
          <a:p>
            <a:pPr algn="just"/>
            <a:r>
              <a:rPr lang="ru-RU" sz="7200" dirty="0" smtClean="0">
                <a:latin typeface="Times New Roman" panose="02020603050405020304" pitchFamily="18" charset="0"/>
                <a:cs typeface="Times New Roman" panose="02020603050405020304" pitchFamily="18" charset="0"/>
              </a:rPr>
              <a:t>Кроме этого нормы о строительстве энергетических объектов предусмотрены в специальном энергетическом законодательстве, в том числе в Федеральном законе  </a:t>
            </a:r>
            <a:r>
              <a:rPr lang="ru-RU" sz="7200" dirty="0">
                <a:latin typeface="Times New Roman" panose="02020603050405020304" pitchFamily="18" charset="0"/>
                <a:cs typeface="Times New Roman" panose="02020603050405020304" pitchFamily="18" charset="0"/>
              </a:rPr>
              <a:t>закон от 31.03.1999 N 69-ФЗ </a:t>
            </a:r>
            <a:r>
              <a:rPr lang="ru-RU" sz="7200" dirty="0" smtClean="0">
                <a:latin typeface="Times New Roman" panose="02020603050405020304" pitchFamily="18" charset="0"/>
                <a:cs typeface="Times New Roman" panose="02020603050405020304" pitchFamily="18" charset="0"/>
              </a:rPr>
              <a:t>(</a:t>
            </a:r>
            <a:r>
              <a:rPr lang="ru-RU" sz="7200" dirty="0">
                <a:latin typeface="Times New Roman" panose="02020603050405020304" pitchFamily="18" charset="0"/>
                <a:cs typeface="Times New Roman" panose="02020603050405020304" pitchFamily="18" charset="0"/>
              </a:rPr>
              <a:t>ред. от 18.03.2023) </a:t>
            </a:r>
            <a:r>
              <a:rPr lang="ru-RU" sz="7200" dirty="0" smtClean="0">
                <a:latin typeface="Times New Roman" panose="02020603050405020304" pitchFamily="18" charset="0"/>
                <a:cs typeface="Times New Roman" panose="02020603050405020304" pitchFamily="18" charset="0"/>
              </a:rPr>
              <a:t>«О </a:t>
            </a:r>
            <a:r>
              <a:rPr lang="ru-RU" sz="7200" dirty="0">
                <a:latin typeface="Times New Roman" panose="02020603050405020304" pitchFamily="18" charset="0"/>
                <a:cs typeface="Times New Roman" panose="02020603050405020304" pitchFamily="18" charset="0"/>
              </a:rPr>
              <a:t>газоснабжении в Российской </a:t>
            </a:r>
            <a:r>
              <a:rPr lang="ru-RU" sz="7200" dirty="0" smtClean="0">
                <a:latin typeface="Times New Roman" panose="02020603050405020304" pitchFamily="18" charset="0"/>
                <a:cs typeface="Times New Roman" panose="02020603050405020304" pitchFamily="18" charset="0"/>
              </a:rPr>
              <a:t>Федерации»,</a:t>
            </a:r>
            <a:r>
              <a:rPr lang="ru-RU" sz="7200" dirty="0">
                <a:latin typeface="Times New Roman" panose="02020603050405020304" pitchFamily="18" charset="0"/>
                <a:cs typeface="Times New Roman" panose="02020603050405020304" pitchFamily="18" charset="0"/>
              </a:rPr>
              <a:t> закон от 31.03.1999 N 69-ФЗ </a:t>
            </a:r>
            <a:r>
              <a:rPr lang="ru-RU" sz="7200" dirty="0" smtClean="0">
                <a:latin typeface="Times New Roman" panose="02020603050405020304" pitchFamily="18" charset="0"/>
                <a:cs typeface="Times New Roman" panose="02020603050405020304" pitchFamily="18" charset="0"/>
              </a:rPr>
              <a:t>(</a:t>
            </a:r>
            <a:r>
              <a:rPr lang="ru-RU" sz="7200" dirty="0">
                <a:latin typeface="Times New Roman" panose="02020603050405020304" pitchFamily="18" charset="0"/>
                <a:cs typeface="Times New Roman" panose="02020603050405020304" pitchFamily="18" charset="0"/>
              </a:rPr>
              <a:t>ред. от 18.03.2023) </a:t>
            </a:r>
            <a:r>
              <a:rPr lang="ru-RU" sz="7200" dirty="0" smtClean="0">
                <a:latin typeface="Times New Roman" panose="02020603050405020304" pitchFamily="18" charset="0"/>
                <a:cs typeface="Times New Roman" panose="02020603050405020304" pitchFamily="18" charset="0"/>
              </a:rPr>
              <a:t>«О </a:t>
            </a:r>
            <a:r>
              <a:rPr lang="ru-RU" sz="7200" dirty="0">
                <a:latin typeface="Times New Roman" panose="02020603050405020304" pitchFamily="18" charset="0"/>
                <a:cs typeface="Times New Roman" panose="02020603050405020304" pitchFamily="18" charset="0"/>
              </a:rPr>
              <a:t>газоснабжении в Российской </a:t>
            </a:r>
            <a:r>
              <a:rPr lang="ru-RU" sz="7200" dirty="0" smtClean="0">
                <a:latin typeface="Times New Roman" panose="02020603050405020304" pitchFamily="18" charset="0"/>
                <a:cs typeface="Times New Roman" panose="02020603050405020304" pitchFamily="18" charset="0"/>
              </a:rPr>
              <a:t>Федерации», </a:t>
            </a:r>
            <a:r>
              <a:rPr lang="ru-RU" sz="7200" dirty="0">
                <a:latin typeface="Times New Roman" panose="02020603050405020304" pitchFamily="18" charset="0"/>
                <a:cs typeface="Times New Roman" panose="02020603050405020304" pitchFamily="18" charset="0"/>
              </a:rPr>
              <a:t>Федеральный закон от 21.11.1995 N 170-ФЗ </a:t>
            </a:r>
            <a:r>
              <a:rPr lang="ru-RU" sz="7200" dirty="0" smtClean="0">
                <a:latin typeface="Times New Roman" panose="02020603050405020304" pitchFamily="18" charset="0"/>
                <a:cs typeface="Times New Roman" panose="02020603050405020304" pitchFamily="18" charset="0"/>
              </a:rPr>
              <a:t>(</a:t>
            </a:r>
            <a:r>
              <a:rPr lang="ru-RU" sz="7200" dirty="0">
                <a:latin typeface="Times New Roman" panose="02020603050405020304" pitchFamily="18" charset="0"/>
                <a:cs typeface="Times New Roman" panose="02020603050405020304" pitchFamily="18" charset="0"/>
              </a:rPr>
              <a:t>ред. от 28.06.2022) </a:t>
            </a:r>
            <a:r>
              <a:rPr lang="ru-RU" sz="7200" dirty="0" smtClean="0">
                <a:latin typeface="Times New Roman" panose="02020603050405020304" pitchFamily="18" charset="0"/>
                <a:cs typeface="Times New Roman" panose="02020603050405020304" pitchFamily="18" charset="0"/>
              </a:rPr>
              <a:t>«Об </a:t>
            </a:r>
            <a:r>
              <a:rPr lang="ru-RU" sz="7200" dirty="0">
                <a:latin typeface="Times New Roman" panose="02020603050405020304" pitchFamily="18" charset="0"/>
                <a:cs typeface="Times New Roman" panose="02020603050405020304" pitchFamily="18" charset="0"/>
              </a:rPr>
              <a:t>использовании атомной </a:t>
            </a:r>
            <a:r>
              <a:rPr lang="ru-RU" sz="7200" dirty="0" smtClean="0">
                <a:latin typeface="Times New Roman" panose="02020603050405020304" pitchFamily="18" charset="0"/>
                <a:cs typeface="Times New Roman" panose="02020603050405020304" pitchFamily="18" charset="0"/>
              </a:rPr>
              <a:t>энергии» и др.</a:t>
            </a:r>
          </a:p>
          <a:p>
            <a:pPr algn="just"/>
            <a:r>
              <a:rPr lang="ru-RU" sz="7200" dirty="0" smtClean="0">
                <a:latin typeface="Times New Roman" panose="02020603050405020304" pitchFamily="18" charset="0"/>
                <a:cs typeface="Times New Roman" panose="02020603050405020304" pitchFamily="18" charset="0"/>
              </a:rPr>
              <a:t>Необходимо учитывать и требования, закрепленные в многочисленных подзаконных нормативных правовых актах.</a:t>
            </a:r>
            <a:endParaRPr lang="ru-RU" sz="7200" dirty="0">
              <a:latin typeface="Times New Roman" panose="02020603050405020304" pitchFamily="18" charset="0"/>
              <a:cs typeface="Times New Roman" panose="02020603050405020304" pitchFamily="18" charset="0"/>
            </a:endParaRPr>
          </a:p>
          <a:p>
            <a:endParaRPr lang="ru-RU" dirty="0"/>
          </a:p>
          <a:p>
            <a:endParaRPr lang="ru-RU" dirty="0"/>
          </a:p>
          <a:p>
            <a:r>
              <a:rPr lang="ru-RU" dirty="0" smtClean="0"/>
              <a:t> </a:t>
            </a:r>
            <a:endParaRPr lang="ru-RU" dirty="0"/>
          </a:p>
          <a:p>
            <a:r>
              <a:rPr lang="ru-RU" dirty="0" smtClean="0"/>
              <a:t> </a:t>
            </a:r>
            <a:endParaRPr lang="ru-RU" dirty="0"/>
          </a:p>
          <a:p>
            <a:endParaRPr lang="ru-RU" dirty="0"/>
          </a:p>
        </p:txBody>
      </p:sp>
    </p:spTree>
    <p:extLst>
      <p:ext uri="{BB962C8B-B14F-4D97-AF65-F5344CB8AC3E}">
        <p14:creationId xmlns:p14="http://schemas.microsoft.com/office/powerpoint/2010/main" val="4121545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smtClean="0">
                <a:latin typeface="Times New Roman" panose="02020603050405020304" pitchFamily="18" charset="0"/>
                <a:cs typeface="Times New Roman" panose="02020603050405020304" pitchFamily="18" charset="0"/>
              </a:rPr>
              <a:t>История и цели создания Международной федерации инженеров-консультантов</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sz="1800" dirty="0">
                <a:latin typeface="Times New Roman" panose="02020603050405020304" pitchFamily="18" charset="0"/>
                <a:cs typeface="Times New Roman" panose="02020603050405020304" pitchFamily="18" charset="0"/>
              </a:rPr>
              <a:t>2 июля 1913 года была официально учреждена ФИДИК - Международная федерация инженерных советов, или позже Международная федерация </a:t>
            </a:r>
            <a:r>
              <a:rPr lang="ru-RU" sz="1800" dirty="0" smtClean="0">
                <a:latin typeface="Times New Roman" panose="02020603050405020304" pitchFamily="18" charset="0"/>
                <a:cs typeface="Times New Roman" panose="02020603050405020304" pitchFamily="18" charset="0"/>
              </a:rPr>
              <a:t>инженеров-консультантов.</a:t>
            </a:r>
          </a:p>
          <a:p>
            <a:pPr algn="just"/>
            <a:r>
              <a:rPr lang="en-US" sz="1800" dirty="0" smtClean="0">
                <a:latin typeface="Times New Roman" panose="02020603050405020304" pitchFamily="18" charset="0"/>
                <a:cs typeface="Times New Roman" panose="02020603050405020304" pitchFamily="18" charset="0"/>
                <a:hlinkClick r:id="rId2"/>
              </a:rPr>
              <a:t>https</a:t>
            </a:r>
            <a:r>
              <a:rPr lang="en-US" sz="1800" dirty="0">
                <a:latin typeface="Times New Roman" panose="02020603050405020304" pitchFamily="18" charset="0"/>
                <a:cs typeface="Times New Roman" panose="02020603050405020304" pitchFamily="18" charset="0"/>
                <a:hlinkClick r:id="rId2"/>
              </a:rPr>
              <a:t>://</a:t>
            </a:r>
            <a:r>
              <a:rPr lang="en-US" sz="1800" dirty="0" smtClean="0">
                <a:latin typeface="Times New Roman" panose="02020603050405020304" pitchFamily="18" charset="0"/>
                <a:cs typeface="Times New Roman" panose="02020603050405020304" pitchFamily="18" charset="0"/>
                <a:hlinkClick r:id="rId2"/>
              </a:rPr>
              <a:t>fidic.org/history</a:t>
            </a:r>
            <a:r>
              <a:rPr lang="ru-RU" sz="1800" dirty="0" smtClean="0">
                <a:latin typeface="Times New Roman" panose="02020603050405020304" pitchFamily="18" charset="0"/>
                <a:cs typeface="Times New Roman" panose="02020603050405020304" pitchFamily="18" charset="0"/>
              </a:rPr>
              <a:t> </a:t>
            </a:r>
          </a:p>
          <a:p>
            <a:pPr algn="just"/>
            <a:r>
              <a:rPr lang="ru-RU" sz="1800" dirty="0">
                <a:latin typeface="Times New Roman" panose="02020603050405020304" pitchFamily="18" charset="0"/>
                <a:cs typeface="Times New Roman" panose="02020603050405020304" pitchFamily="18" charset="0"/>
              </a:rPr>
              <a:t>Ключевая роль FIDIC и входящих в нее ассоциаций по всему миру заключается в улучшении качества жизни людей посредством продвижения качества, целостности и устойчивости в инфраструктурной отрасли, а также проектов и услуг, которые она предоставляет в глобальном масштабе</a:t>
            </a:r>
            <a:r>
              <a:rPr lang="ru-RU" sz="1800" dirty="0" smtClean="0">
                <a:latin typeface="Times New Roman" panose="02020603050405020304" pitchFamily="18" charset="0"/>
                <a:cs typeface="Times New Roman" panose="02020603050405020304" pitchFamily="18" charset="0"/>
              </a:rPr>
              <a:t>.</a:t>
            </a:r>
          </a:p>
          <a:p>
            <a:pPr algn="just"/>
            <a:r>
              <a:rPr lang="ru-RU" sz="1800" dirty="0">
                <a:latin typeface="Times New Roman" panose="02020603050405020304" pitchFamily="18" charset="0"/>
                <a:cs typeface="Times New Roman" panose="02020603050405020304" pitchFamily="18" charset="0"/>
              </a:rPr>
              <a:t>FIDIC известна своими международными стандартными формами контрактов для использования в национальных и международных строительных проектах. </a:t>
            </a:r>
            <a:r>
              <a:rPr lang="en-US" sz="1800" dirty="0">
                <a:latin typeface="Times New Roman" panose="02020603050405020304" pitchFamily="18" charset="0"/>
                <a:cs typeface="Times New Roman" panose="02020603050405020304" pitchFamily="18" charset="0"/>
              </a:rPr>
              <a:t>FIDIC </a:t>
            </a:r>
            <a:r>
              <a:rPr lang="ru-RU" sz="1800" dirty="0">
                <a:latin typeface="Times New Roman" panose="02020603050405020304" pitchFamily="18" charset="0"/>
                <a:cs typeface="Times New Roman" panose="02020603050405020304" pitchFamily="18" charset="0"/>
              </a:rPr>
              <a:t>публикует стандартные формы контрактов на работы и соглашений для клиентов, консультантов, </a:t>
            </a:r>
            <a:r>
              <a:rPr lang="ru-RU" sz="1800" dirty="0" err="1">
                <a:latin typeface="Times New Roman" panose="02020603050405020304" pitchFamily="18" charset="0"/>
                <a:cs typeface="Times New Roman" panose="02020603050405020304" pitchFamily="18" charset="0"/>
              </a:rPr>
              <a:t>субконсультантов</a:t>
            </a:r>
            <a:r>
              <a:rPr lang="ru-RU" sz="1800" dirty="0">
                <a:latin typeface="Times New Roman" panose="02020603050405020304" pitchFamily="18" charset="0"/>
                <a:cs typeface="Times New Roman" panose="02020603050405020304" pitchFamily="18" charset="0"/>
              </a:rPr>
              <a:t>, совместных предприятий и представителей. FIDIC также публикует различные документы по деловой практике, такие как директивные документы, руководства и учебные пособия.</a:t>
            </a:r>
          </a:p>
          <a:p>
            <a:pPr algn="just"/>
            <a:r>
              <a:rPr lang="ru-RU" sz="1800" dirty="0" smtClean="0">
                <a:latin typeface="Times New Roman" panose="02020603050405020304" pitchFamily="18" charset="0"/>
                <a:cs typeface="Times New Roman" panose="02020603050405020304" pitchFamily="18" charset="0"/>
              </a:rPr>
              <a:t>С </a:t>
            </a:r>
            <a:r>
              <a:rPr lang="ru-RU" sz="1800" dirty="0" smtClean="0">
                <a:latin typeface="Times New Roman" panose="02020603050405020304" pitchFamily="18" charset="0"/>
                <a:cs typeface="Times New Roman" panose="02020603050405020304" pitchFamily="18" charset="0"/>
              </a:rPr>
              <a:t>Уставом ФИДИК можно ознакомиться на сайте организации:</a:t>
            </a:r>
          </a:p>
          <a:p>
            <a:pPr algn="just"/>
            <a:r>
              <a:rPr lang="en-US" sz="1800" dirty="0">
                <a:latin typeface="Times New Roman" panose="02020603050405020304" pitchFamily="18" charset="0"/>
                <a:cs typeface="Times New Roman" panose="02020603050405020304" pitchFamily="18" charset="0"/>
                <a:hlinkClick r:id="rId3"/>
              </a:rPr>
              <a:t>https://</a:t>
            </a:r>
            <a:r>
              <a:rPr lang="en-US" sz="1800" dirty="0" smtClean="0">
                <a:latin typeface="Times New Roman" panose="02020603050405020304" pitchFamily="18" charset="0"/>
                <a:cs typeface="Times New Roman" panose="02020603050405020304" pitchFamily="18" charset="0"/>
                <a:hlinkClick r:id="rId3"/>
              </a:rPr>
              <a:t>fidic.org/sites/default/files/FIDIC%20Statutes%20and%20Bylaws%202020_to%20publish.pdf</a:t>
            </a:r>
            <a:r>
              <a:rPr lang="ru-RU" sz="1800" dirty="0" smtClean="0">
                <a:latin typeface="Times New Roman" panose="02020603050405020304" pitchFamily="18" charset="0"/>
                <a:cs typeface="Times New Roman" panose="02020603050405020304" pitchFamily="18" charset="0"/>
              </a:rPr>
              <a:t> </a:t>
            </a:r>
          </a:p>
          <a:p>
            <a:pPr algn="just"/>
            <a:r>
              <a:rPr lang="ru-RU" sz="18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1129875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a:bodyPr>
          <a:lstStyle/>
          <a:p>
            <a:r>
              <a:rPr lang="ru-RU" sz="3200" b="1" dirty="0">
                <a:latin typeface="Times New Roman" panose="02020603050405020304" pitchFamily="18" charset="0"/>
                <a:cs typeface="Times New Roman" panose="02020603050405020304" pitchFamily="18" charset="0"/>
              </a:rPr>
              <a:t>РЕКОМЕНДАЦИИ ДЛЯ САМОСТОЯТЕЛЬНОЙ РАБОТЫ</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fontScale="40000" lnSpcReduction="20000"/>
          </a:bodyPr>
          <a:lstStyle/>
          <a:p>
            <a:r>
              <a:rPr lang="ru-RU" b="1" dirty="0">
                <a:latin typeface="Times New Roman" panose="02020603050405020304" pitchFamily="18" charset="0"/>
                <a:cs typeface="Times New Roman" panose="02020603050405020304" pitchFamily="18" charset="0"/>
              </a:rPr>
              <a:t>Для подготовки по первому разделу курса рекомендуется:</a:t>
            </a:r>
          </a:p>
          <a:p>
            <a:pPr algn="just"/>
            <a:r>
              <a:rPr lang="ru-RU" sz="3500" dirty="0">
                <a:latin typeface="Times New Roman" panose="02020603050405020304" pitchFamily="18" charset="0"/>
                <a:cs typeface="Times New Roman" panose="02020603050405020304" pitchFamily="18" charset="0"/>
              </a:rPr>
              <a:t>1.  Ознакомиться с ключевыми научными и учебными изданиями</a:t>
            </a:r>
            <a:r>
              <a:rPr lang="ru-RU" sz="3500" dirty="0" smtClean="0">
                <a:latin typeface="Times New Roman" panose="02020603050405020304" pitchFamily="18" charset="0"/>
                <a:cs typeface="Times New Roman" panose="02020603050405020304" pitchFamily="18" charset="0"/>
              </a:rPr>
              <a:t>;</a:t>
            </a:r>
          </a:p>
          <a:p>
            <a:pPr algn="just"/>
            <a:r>
              <a:rPr lang="ru-RU" sz="3500" dirty="0" smtClean="0">
                <a:latin typeface="Times New Roman" panose="02020603050405020304" pitchFamily="18" charset="0"/>
                <a:cs typeface="Times New Roman" panose="02020603050405020304" pitchFamily="18" charset="0"/>
              </a:rPr>
              <a:t>2. Проанализировать ключевые источники правового регулирования строительства энергетических объектов в Российской Федерации;</a:t>
            </a:r>
          </a:p>
          <a:p>
            <a:pPr algn="just"/>
            <a:r>
              <a:rPr lang="ru-RU" sz="3500" dirty="0" smtClean="0">
                <a:latin typeface="Times New Roman" panose="02020603050405020304" pitchFamily="18" charset="0"/>
                <a:cs typeface="Times New Roman" panose="02020603050405020304" pitchFamily="18" charset="0"/>
              </a:rPr>
              <a:t>3. Ознакомиться с Распоряжением </a:t>
            </a:r>
            <a:r>
              <a:rPr lang="ru-RU" sz="3500" dirty="0">
                <a:latin typeface="Times New Roman" panose="02020603050405020304" pitchFamily="18" charset="0"/>
                <a:cs typeface="Times New Roman" panose="02020603050405020304" pitchFamily="18" charset="0"/>
              </a:rPr>
              <a:t>Правительства РФ от 14.08.2019 N 1797-р </a:t>
            </a:r>
            <a:r>
              <a:rPr lang="ru-RU" sz="3500" dirty="0" smtClean="0">
                <a:latin typeface="Times New Roman" panose="02020603050405020304" pitchFamily="18" charset="0"/>
                <a:cs typeface="Times New Roman" panose="02020603050405020304" pitchFamily="18" charset="0"/>
              </a:rPr>
              <a:t>(</a:t>
            </a:r>
            <a:r>
              <a:rPr lang="ru-RU" sz="3500" dirty="0">
                <a:latin typeface="Times New Roman" panose="02020603050405020304" pitchFamily="18" charset="0"/>
                <a:cs typeface="Times New Roman" panose="02020603050405020304" pitchFamily="18" charset="0"/>
              </a:rPr>
              <a:t>ред. от 14.03.2023) </a:t>
            </a:r>
            <a:r>
              <a:rPr lang="ru-RU" sz="3500" dirty="0" smtClean="0">
                <a:latin typeface="Times New Roman" panose="02020603050405020304" pitchFamily="18" charset="0"/>
                <a:cs typeface="Times New Roman" panose="02020603050405020304" pitchFamily="18" charset="0"/>
              </a:rPr>
              <a:t>«Об </a:t>
            </a:r>
            <a:r>
              <a:rPr lang="ru-RU" sz="3500" dirty="0">
                <a:latin typeface="Times New Roman" panose="02020603050405020304" pitchFamily="18" charset="0"/>
                <a:cs typeface="Times New Roman" panose="02020603050405020304" pitchFamily="18" charset="0"/>
              </a:rPr>
              <a:t>утверждении Стратегии развития экспорта услуг до 2025 </a:t>
            </a:r>
            <a:r>
              <a:rPr lang="ru-RU" sz="3500" dirty="0" smtClean="0">
                <a:latin typeface="Times New Roman" panose="02020603050405020304" pitchFamily="18" charset="0"/>
                <a:cs typeface="Times New Roman" panose="02020603050405020304" pitchFamily="18" charset="0"/>
              </a:rPr>
              <a:t>года», в которой предусматривается </a:t>
            </a:r>
            <a:r>
              <a:rPr lang="ru-RU" sz="3500" dirty="0">
                <a:latin typeface="Times New Roman" panose="02020603050405020304" pitchFamily="18" charset="0"/>
                <a:cs typeface="Times New Roman" panose="02020603050405020304" pitchFamily="18" charset="0"/>
              </a:rPr>
              <a:t>создание официальной универсальной контрактной базы на основе базы Международной федерации инженеров-консультантов ("FIDIC") </a:t>
            </a:r>
            <a:r>
              <a:rPr lang="ru-RU" sz="3500" dirty="0" smtClean="0">
                <a:latin typeface="Times New Roman" panose="02020603050405020304" pitchFamily="18" charset="0"/>
                <a:cs typeface="Times New Roman" panose="02020603050405020304" pitchFamily="18" charset="0"/>
              </a:rPr>
              <a:t>Официальный </a:t>
            </a:r>
            <a:r>
              <a:rPr lang="ru-RU" sz="3500" dirty="0">
                <a:latin typeface="Times New Roman" panose="02020603050405020304" pitchFamily="18" charset="0"/>
                <a:cs typeface="Times New Roman" panose="02020603050405020304" pitchFamily="18" charset="0"/>
              </a:rPr>
              <a:t>интернет-портал правовой информации </a:t>
            </a:r>
            <a:r>
              <a:rPr lang="ru-RU" sz="3500" dirty="0">
                <a:latin typeface="Times New Roman" panose="02020603050405020304" pitchFamily="18" charset="0"/>
                <a:cs typeface="Times New Roman" panose="02020603050405020304" pitchFamily="18" charset="0"/>
                <a:hlinkClick r:id="rId2" tooltip="&lt;div class=&quot;doc www&quot;&gt;&lt;span class=&quot;aligner&quot;&gt;&lt;div class=&quot;icon listDocWWW-16&quot;&gt;&lt;/div&gt;&lt;/span&gt;http://www.pravo.gov.ru&lt;/div&gt;"/>
              </a:rPr>
              <a:t>http://www.pravo.gov.ru</a:t>
            </a:r>
            <a:r>
              <a:rPr lang="ru-RU" sz="3500" dirty="0">
                <a:latin typeface="Times New Roman" panose="02020603050405020304" pitchFamily="18" charset="0"/>
                <a:cs typeface="Times New Roman" panose="02020603050405020304" pitchFamily="18" charset="0"/>
              </a:rPr>
              <a:t>, </a:t>
            </a:r>
            <a:r>
              <a:rPr lang="ru-RU" sz="3500" dirty="0" smtClean="0">
                <a:latin typeface="Times New Roman" panose="02020603050405020304" pitchFamily="18" charset="0"/>
                <a:cs typeface="Times New Roman" panose="02020603050405020304" pitchFamily="18" charset="0"/>
              </a:rPr>
              <a:t>16.08.2019  </a:t>
            </a:r>
            <a:endParaRPr lang="ru-RU" sz="3500" dirty="0">
              <a:latin typeface="Times New Roman" panose="02020603050405020304" pitchFamily="18" charset="0"/>
              <a:cs typeface="Times New Roman" panose="02020603050405020304" pitchFamily="18" charset="0"/>
            </a:endParaRPr>
          </a:p>
          <a:p>
            <a:pPr algn="just"/>
            <a:r>
              <a:rPr lang="ru-RU" sz="3500" dirty="0">
                <a:latin typeface="Times New Roman" panose="02020603050405020304" pitchFamily="18" charset="0"/>
                <a:cs typeface="Times New Roman" panose="02020603050405020304" pitchFamily="18" charset="0"/>
              </a:rPr>
              <a:t>4</a:t>
            </a:r>
            <a:r>
              <a:rPr lang="ru-RU" sz="3500" dirty="0" smtClean="0">
                <a:latin typeface="Times New Roman" panose="02020603050405020304" pitchFamily="18" charset="0"/>
                <a:cs typeface="Times New Roman" panose="02020603050405020304" pitchFamily="18" charset="0"/>
              </a:rPr>
              <a:t>. Проанализировать материалы, размещенные на сайте Международной федерации инженеров-консультантов</a:t>
            </a:r>
            <a:r>
              <a:rPr lang="en-US" sz="35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hlinkClick r:id="rId3"/>
              </a:rPr>
              <a:t>https://</a:t>
            </a:r>
            <a:r>
              <a:rPr lang="en-US" sz="3500" dirty="0" smtClean="0">
                <a:latin typeface="Times New Roman" panose="02020603050405020304" pitchFamily="18" charset="0"/>
                <a:cs typeface="Times New Roman" panose="02020603050405020304" pitchFamily="18" charset="0"/>
                <a:hlinkClick r:id="rId3"/>
              </a:rPr>
              <a:t>fidic.org/about-us</a:t>
            </a:r>
            <a:r>
              <a:rPr lang="ru-RU" sz="3500" dirty="0" smtClean="0">
                <a:latin typeface="Times New Roman" panose="02020603050405020304" pitchFamily="18" charset="0"/>
                <a:cs typeface="Times New Roman" panose="02020603050405020304" pitchFamily="18" charset="0"/>
              </a:rPr>
              <a:t> ;</a:t>
            </a:r>
          </a:p>
          <a:p>
            <a:pPr algn="just"/>
            <a:r>
              <a:rPr lang="ru-RU" sz="3500" dirty="0">
                <a:latin typeface="Times New Roman" panose="02020603050405020304" pitchFamily="18" charset="0"/>
                <a:cs typeface="Times New Roman" panose="02020603050405020304" pitchFamily="18" charset="0"/>
              </a:rPr>
              <a:t>5</a:t>
            </a:r>
            <a:r>
              <a:rPr lang="ru-RU" sz="3500" dirty="0" smtClean="0">
                <a:latin typeface="Times New Roman" panose="02020603050405020304" pitchFamily="18" charset="0"/>
                <a:cs typeface="Times New Roman" panose="02020603050405020304" pitchFamily="18" charset="0"/>
              </a:rPr>
              <a:t>. Проанализировать информационную справку ФИДИК  «Что </a:t>
            </a:r>
            <a:r>
              <a:rPr lang="ru-RU" sz="3500" dirty="0">
                <a:latin typeface="Times New Roman" panose="02020603050405020304" pitchFamily="18" charset="0"/>
                <a:cs typeface="Times New Roman" panose="02020603050405020304" pitchFamily="18" charset="0"/>
              </a:rPr>
              <a:t>соглашение FIDIC и Всемирного банка по контрактам означает для национальных ассоциаций FIDIC и </a:t>
            </a:r>
            <a:r>
              <a:rPr lang="ru-RU" sz="3500" dirty="0" smtClean="0">
                <a:latin typeface="Times New Roman" panose="02020603050405020304" pitchFamily="18" charset="0"/>
                <a:cs typeface="Times New Roman" panose="02020603050405020304" pitchFamily="18" charset="0"/>
              </a:rPr>
              <a:t>компаний-членов»</a:t>
            </a:r>
            <a:r>
              <a:rPr lang="en-US" sz="3500" dirty="0">
                <a:latin typeface="Times New Roman" panose="02020603050405020304" pitchFamily="18" charset="0"/>
                <a:cs typeface="Times New Roman" panose="02020603050405020304" pitchFamily="18" charset="0"/>
              </a:rPr>
              <a:t> </a:t>
            </a:r>
            <a:r>
              <a:rPr lang="en-US" sz="3500" dirty="0">
                <a:latin typeface="Times New Roman" panose="02020603050405020304" pitchFamily="18" charset="0"/>
                <a:cs typeface="Times New Roman" panose="02020603050405020304" pitchFamily="18" charset="0"/>
                <a:hlinkClick r:id="rId4"/>
              </a:rPr>
              <a:t>https://</a:t>
            </a:r>
            <a:r>
              <a:rPr lang="en-US" sz="3500" dirty="0" smtClean="0">
                <a:latin typeface="Times New Roman" panose="02020603050405020304" pitchFamily="18" charset="0"/>
                <a:cs typeface="Times New Roman" panose="02020603050405020304" pitchFamily="18" charset="0"/>
                <a:hlinkClick r:id="rId4"/>
              </a:rPr>
              <a:t>nacec.ru/upload/iblock/ea4/ea413cc875b42fd7b7882a595b6e28d1.pdf</a:t>
            </a:r>
            <a:r>
              <a:rPr lang="ru-RU" sz="3500" dirty="0" smtClean="0">
                <a:latin typeface="Times New Roman" panose="02020603050405020304" pitchFamily="18" charset="0"/>
                <a:cs typeface="Times New Roman" panose="02020603050405020304" pitchFamily="18" charset="0"/>
              </a:rPr>
              <a:t> </a:t>
            </a:r>
          </a:p>
          <a:p>
            <a:pPr algn="just"/>
            <a:r>
              <a:rPr lang="ru-RU" sz="3500" dirty="0" smtClean="0">
                <a:latin typeface="Times New Roman" panose="02020603050405020304" pitchFamily="18" charset="0"/>
                <a:cs typeface="Times New Roman" panose="02020603050405020304" pitchFamily="18" charset="0"/>
              </a:rPr>
              <a:t>6. Ознакомиться с материалами Национальной Ассоциации инженеров-консультантов в строительстве (НАИКС) </a:t>
            </a:r>
            <a:r>
              <a:rPr lang="en-US" sz="3500" dirty="0">
                <a:latin typeface="Times New Roman" panose="02020603050405020304" pitchFamily="18" charset="0"/>
                <a:cs typeface="Times New Roman" panose="02020603050405020304" pitchFamily="18" charset="0"/>
                <a:hlinkClick r:id="rId5"/>
              </a:rPr>
              <a:t>https://</a:t>
            </a:r>
            <a:r>
              <a:rPr lang="en-US" sz="3500" dirty="0" smtClean="0">
                <a:latin typeface="Times New Roman" panose="02020603050405020304" pitchFamily="18" charset="0"/>
                <a:cs typeface="Times New Roman" panose="02020603050405020304" pitchFamily="18" charset="0"/>
                <a:hlinkClick r:id="rId5"/>
              </a:rPr>
              <a:t>nacec.ru/company/competencies.php</a:t>
            </a:r>
            <a:r>
              <a:rPr lang="ru-RU" sz="3500" dirty="0" smtClean="0">
                <a:latin typeface="Times New Roman" panose="02020603050405020304" pitchFamily="18" charset="0"/>
                <a:cs typeface="Times New Roman" panose="02020603050405020304" pitchFamily="18" charset="0"/>
              </a:rPr>
              <a:t> </a:t>
            </a:r>
          </a:p>
          <a:p>
            <a:pPr algn="just"/>
            <a:r>
              <a:rPr lang="ru-RU" sz="3500" dirty="0" smtClean="0">
                <a:latin typeface="Times New Roman" panose="02020603050405020304" pitchFamily="18" charset="0"/>
                <a:cs typeface="Times New Roman" panose="02020603050405020304" pitchFamily="18" charset="0"/>
              </a:rPr>
              <a:t>7. Проанализировать Методические рекомендации по применению типовых контрактов </a:t>
            </a:r>
            <a:r>
              <a:rPr lang="en-US" sz="3500" dirty="0" smtClean="0">
                <a:latin typeface="Times New Roman" panose="02020603050405020304" pitchFamily="18" charset="0"/>
                <a:cs typeface="Times New Roman" panose="02020603050405020304" pitchFamily="18" charset="0"/>
              </a:rPr>
              <a:t>FIDIC</a:t>
            </a:r>
            <a:r>
              <a:rPr lang="ru-RU" sz="3500" dirty="0">
                <a:latin typeface="Times New Roman" panose="02020603050405020304" pitchFamily="18" charset="0"/>
                <a:cs typeface="Times New Roman" panose="02020603050405020304" pitchFamily="18" charset="0"/>
              </a:rPr>
              <a:t> </a:t>
            </a:r>
            <a:r>
              <a:rPr lang="ru-RU" sz="3500" dirty="0" smtClean="0">
                <a:latin typeface="Times New Roman" panose="02020603050405020304" pitchFamily="18" charset="0"/>
                <a:cs typeface="Times New Roman" panose="02020603050405020304" pitchFamily="18" charset="0"/>
              </a:rPr>
              <a:t>с учетом требований законодательства Республики Беларусь в сфере строительства, утвержденные Постановлением Министерства архитектуры и строительства Республики Беларусь от 06.07.2021 № 67 </a:t>
            </a:r>
            <a:r>
              <a:rPr lang="en-US" sz="3500" dirty="0">
                <a:latin typeface="Times New Roman" panose="02020603050405020304" pitchFamily="18" charset="0"/>
                <a:cs typeface="Times New Roman" panose="02020603050405020304" pitchFamily="18" charset="0"/>
                <a:hlinkClick r:id="rId6"/>
              </a:rPr>
              <a:t>http://</a:t>
            </a:r>
            <a:r>
              <a:rPr lang="en-US" sz="3500" dirty="0" smtClean="0">
                <a:latin typeface="Times New Roman" panose="02020603050405020304" pitchFamily="18" charset="0"/>
                <a:cs typeface="Times New Roman" panose="02020603050405020304" pitchFamily="18" charset="0"/>
                <a:hlinkClick r:id="rId6"/>
              </a:rPr>
              <a:t>mas.gov.by/uploads/files/guidelines-for-the-application-of-fidic-model-contracts.pdf</a:t>
            </a:r>
            <a:r>
              <a:rPr lang="ru-RU" sz="3500" dirty="0" smtClean="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a:t>
            </a:r>
            <a:endParaRPr lang="ru-RU" sz="3500" dirty="0" smtClean="0">
              <a:latin typeface="Times New Roman" panose="02020603050405020304" pitchFamily="18" charset="0"/>
              <a:cs typeface="Times New Roman" panose="02020603050405020304" pitchFamily="18" charset="0"/>
            </a:endParaRPr>
          </a:p>
          <a:p>
            <a:endParaRPr lang="ru-RU" sz="3500" dirty="0" smtClean="0">
              <a:latin typeface="Times New Roman" panose="02020603050405020304" pitchFamily="18" charset="0"/>
              <a:cs typeface="Times New Roman" panose="02020603050405020304" pitchFamily="18" charset="0"/>
            </a:endParaRPr>
          </a:p>
          <a:p>
            <a:r>
              <a:rPr lang="ru-RU" sz="3500" dirty="0">
                <a:latin typeface="Times New Roman" panose="02020603050405020304" pitchFamily="18" charset="0"/>
                <a:cs typeface="Times New Roman" panose="02020603050405020304" pitchFamily="18" charset="0"/>
              </a:rPr>
              <a:t>	</a:t>
            </a:r>
          </a:p>
          <a:p>
            <a:pPr algn="just"/>
            <a:endParaRPr lang="ru-RU" sz="3500" dirty="0" smtClean="0">
              <a:latin typeface="Times New Roman" panose="02020603050405020304" pitchFamily="18" charset="0"/>
              <a:cs typeface="Times New Roman" panose="02020603050405020304" pitchFamily="18" charset="0"/>
            </a:endParaRPr>
          </a:p>
          <a:p>
            <a:pPr algn="just"/>
            <a:endParaRPr lang="ru-RU" sz="3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3226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6">
              <a:lumMod val="75000"/>
            </a:schemeClr>
          </a:solidFill>
        </p:spPr>
        <p:txBody>
          <a:bodyPr>
            <a:normAutofit/>
          </a:bodyPr>
          <a:lstStyle/>
          <a:p>
            <a:r>
              <a:rPr lang="ru-RU" sz="3200" b="1" dirty="0">
                <a:latin typeface="Times New Roman" panose="02020603050405020304" pitchFamily="18" charset="0"/>
                <a:cs typeface="Times New Roman" panose="02020603050405020304" pitchFamily="18" charset="0"/>
              </a:rPr>
              <a:t>НАУЧНЫЕ И УЧЕБНЫЕ ИЗДАНИЯ ДЛЯ САМОСТОЯТЕЛЬНОЙ РАБОТЫ</a:t>
            </a:r>
            <a:endParaRPr lang="ru-RU" sz="3200"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pPr algn="just"/>
            <a:r>
              <a:rPr lang="ru-RU" sz="2400" dirty="0" err="1">
                <a:latin typeface="Times New Roman" panose="02020603050405020304" pitchFamily="18" charset="0"/>
                <a:cs typeface="Times New Roman" panose="02020603050405020304" pitchFamily="18" charset="0"/>
              </a:rPr>
              <a:t>Бахин</a:t>
            </a:r>
            <a:r>
              <a:rPr lang="ru-RU" sz="2400" dirty="0">
                <a:latin typeface="Times New Roman" panose="02020603050405020304" pitchFamily="18" charset="0"/>
                <a:cs typeface="Times New Roman" panose="02020603050405020304" pitchFamily="18" charset="0"/>
              </a:rPr>
              <a:t> С.В. </a:t>
            </a:r>
            <a:r>
              <a:rPr lang="ru-RU" sz="2400" dirty="0" err="1">
                <a:latin typeface="Times New Roman" panose="02020603050405020304" pitchFamily="18" charset="0"/>
                <a:cs typeface="Times New Roman" panose="02020603050405020304" pitchFamily="18" charset="0"/>
              </a:rPr>
              <a:t>Субправо</a:t>
            </a:r>
            <a:r>
              <a:rPr lang="ru-RU" sz="2400" dirty="0">
                <a:latin typeface="Times New Roman" panose="02020603050405020304" pitchFamily="18" charset="0"/>
                <a:cs typeface="Times New Roman" panose="02020603050405020304" pitchFamily="18" charset="0"/>
              </a:rPr>
              <a:t> (международные своды унифицированного контрактного права). СПб.: Юридический центр "Пресс", 2002. </a:t>
            </a:r>
            <a:endParaRPr lang="ru-RU" sz="2400" dirty="0" smtClean="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Вилкова Н.Г. Торговые обычаи в практике МКАС при ТПП РФ // Актуальные вопросы международного коммерческого арбитража: К 70-летию Международного коммерческого арбитражного суда при Торгово-промышленной палате Российской Федерации: Сборник статей. М.: </a:t>
            </a:r>
            <a:r>
              <a:rPr lang="ru-RU" sz="2400" dirty="0" err="1">
                <a:latin typeface="Times New Roman" panose="02020603050405020304" pitchFamily="18" charset="0"/>
                <a:cs typeface="Times New Roman" panose="02020603050405020304" pitchFamily="18" charset="0"/>
              </a:rPr>
              <a:t>Спарк</a:t>
            </a:r>
            <a:r>
              <a:rPr lang="ru-RU" sz="2400" dirty="0">
                <a:latin typeface="Times New Roman" panose="02020603050405020304" pitchFamily="18" charset="0"/>
                <a:cs typeface="Times New Roman" panose="02020603050405020304" pitchFamily="18" charset="0"/>
              </a:rPr>
              <a:t>, 2002. </a:t>
            </a:r>
          </a:p>
          <a:p>
            <a:pPr algn="just"/>
            <a:r>
              <a:rPr lang="ru-RU" sz="2400" dirty="0" smtClean="0">
                <a:latin typeface="Times New Roman" panose="02020603050405020304" pitchFamily="18" charset="0"/>
                <a:cs typeface="Times New Roman" panose="02020603050405020304" pitchFamily="18" charset="0"/>
              </a:rPr>
              <a:t>Романова В.В. Правовое регулирование строительства и модернизации энергетических объектов. </a:t>
            </a:r>
            <a:r>
              <a:rPr lang="ru-RU" sz="2400" dirty="0" err="1" smtClean="0">
                <a:latin typeface="Times New Roman" panose="02020603050405020304" pitchFamily="18" charset="0"/>
                <a:cs typeface="Times New Roman" panose="02020603050405020304" pitchFamily="18" charset="0"/>
              </a:rPr>
              <a:t>М.:Издательство</a:t>
            </a:r>
            <a:r>
              <a:rPr lang="ru-RU" sz="2400" dirty="0" smtClean="0">
                <a:latin typeface="Times New Roman" panose="02020603050405020304" pitchFamily="18" charset="0"/>
                <a:cs typeface="Times New Roman" panose="02020603050405020304" pitchFamily="18" charset="0"/>
              </a:rPr>
              <a:t> «Юрист».2012;</a:t>
            </a:r>
          </a:p>
          <a:p>
            <a:pPr algn="just"/>
            <a:r>
              <a:rPr lang="ru-RU" sz="2400" dirty="0">
                <a:latin typeface="Times New Roman" panose="02020603050405020304" pitchFamily="18" charset="0"/>
                <a:cs typeface="Times New Roman" panose="02020603050405020304" pitchFamily="18" charset="0"/>
              </a:rPr>
              <a:t>Романова В.В. Роль обычаев делового оборота в регулировании отношений по строительству и модернизации энергетических объектов // Юрист. 2011. N 14. С. 27 - 34. </a:t>
            </a:r>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Романова В.В. Энергетическое право. Учебник для подготовки кадров высшей квалификации. М.: ООО « Интеграция: Образование и Наука». 2021.</a:t>
            </a:r>
            <a:endParaRPr lang="ru-RU" sz="2400"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3411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3">
              <a:lumMod val="75000"/>
            </a:schemeClr>
          </a:solidFill>
        </p:spPr>
        <p:txBody>
          <a:bodyPr>
            <a:normAutofit/>
          </a:bodyPr>
          <a:lstStyle/>
          <a:p>
            <a:r>
              <a:rPr lang="ru-RU" sz="4000" b="1" dirty="0">
                <a:latin typeface="Times New Roman" panose="02020603050405020304" pitchFamily="18" charset="0"/>
                <a:cs typeface="Times New Roman" panose="02020603050405020304" pitchFamily="18" charset="0"/>
              </a:rPr>
              <a:t>ВОПРОСЫ ДЛЯ ЗАЧЕТА</a:t>
            </a:r>
            <a:endParaRPr lang="ru-RU" sz="4000" b="1"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10000"/>
          </a:bodyPr>
          <a:lstStyle/>
          <a:p>
            <a:r>
              <a:rPr lang="ru-RU" dirty="0" smtClean="0"/>
              <a:t>1. </a:t>
            </a:r>
            <a:r>
              <a:rPr lang="ru-RU" dirty="0" smtClean="0">
                <a:latin typeface="Times New Roman" panose="02020603050405020304" pitchFamily="18" charset="0"/>
                <a:cs typeface="Times New Roman" panose="02020603050405020304" pitchFamily="18" charset="0"/>
              </a:rPr>
              <a:t>Какие формы контрактов разработаны ФИДИК?</a:t>
            </a:r>
          </a:p>
          <a:p>
            <a:pPr algn="just"/>
            <a:r>
              <a:rPr lang="ru-RU" dirty="0" smtClean="0"/>
              <a:t>2.</a:t>
            </a:r>
            <a:r>
              <a:rPr lang="ru-RU" b="1" dirty="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 чем заключается заявление </a:t>
            </a:r>
            <a:r>
              <a:rPr lang="ru-RU" dirty="0">
                <a:latin typeface="Times New Roman" panose="02020603050405020304" pitchFamily="18" charset="0"/>
                <a:cs typeface="Times New Roman" panose="02020603050405020304" pitchFamily="18" charset="0"/>
              </a:rPr>
              <a:t>о непринятии ответственности</a:t>
            </a:r>
            <a:r>
              <a:rPr lang="ru-RU" dirty="0" smtClean="0">
                <a:latin typeface="Times New Roman" panose="02020603050405020304" pitchFamily="18" charset="0"/>
                <a:cs typeface="Times New Roman" panose="02020603050405020304" pitchFamily="18" charset="0"/>
              </a:rPr>
              <a:t> в контрактах ФИДИК?</a:t>
            </a:r>
          </a:p>
          <a:p>
            <a:pPr algn="just"/>
            <a:r>
              <a:rPr lang="ru-RU" dirty="0" smtClean="0">
                <a:latin typeface="Times New Roman" panose="02020603050405020304" pitchFamily="18" charset="0"/>
                <a:cs typeface="Times New Roman" panose="02020603050405020304" pitchFamily="18" charset="0"/>
              </a:rPr>
              <a:t>3.  Перечислите Золотые </a:t>
            </a:r>
            <a:r>
              <a:rPr lang="ru-RU" dirty="0">
                <a:latin typeface="Times New Roman" panose="02020603050405020304" pitchFamily="18" charset="0"/>
                <a:cs typeface="Times New Roman" panose="02020603050405020304" pitchFamily="18" charset="0"/>
              </a:rPr>
              <a:t>принципы </a:t>
            </a:r>
            <a:r>
              <a:rPr lang="ru-RU" dirty="0" smtClean="0">
                <a:latin typeface="Times New Roman" panose="02020603050405020304" pitchFamily="18" charset="0"/>
                <a:cs typeface="Times New Roman" panose="02020603050405020304" pitchFamily="18" charset="0"/>
              </a:rPr>
              <a:t>ФИДИК. </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4. Каковы общие </a:t>
            </a:r>
            <a:r>
              <a:rPr lang="ru-RU" dirty="0">
                <a:latin typeface="Times New Roman" panose="02020603050405020304" pitchFamily="18" charset="0"/>
                <a:cs typeface="Times New Roman" panose="02020603050405020304" pitchFamily="18" charset="0"/>
              </a:rPr>
              <a:t>подходы к структуре контрактов ФИДИК </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5. Как в контрактах ФИДИК  определен вопрос о применимом праве?</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65700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Члены Международной </a:t>
            </a:r>
            <a:r>
              <a:rPr lang="ru-RU" sz="2800" b="1" dirty="0">
                <a:latin typeface="Times New Roman" panose="02020603050405020304" pitchFamily="18" charset="0"/>
                <a:cs typeface="Times New Roman" panose="02020603050405020304" pitchFamily="18" charset="0"/>
              </a:rPr>
              <a:t>федерации инженеров-консультантов</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62500" lnSpcReduction="20000"/>
          </a:bodyPr>
          <a:lstStyle/>
          <a:p>
            <a:pPr algn="just"/>
            <a:endParaRPr lang="ru-RU" sz="2400" dirty="0" smtClean="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В настоящее время FIDIC насчитывает около 100 ассоциаций-членов, которые представляют более миллиона инженеров-профессионалов и 40 000 фирм по всему миру. </a:t>
            </a:r>
          </a:p>
          <a:p>
            <a:pPr algn="just"/>
            <a:endParaRPr lang="ru-RU" sz="24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Ассоциации-члены </a:t>
            </a:r>
            <a:r>
              <a:rPr lang="ru-RU" sz="2400" dirty="0">
                <a:latin typeface="Times New Roman" panose="02020603050405020304" pitchFamily="18" charset="0"/>
                <a:cs typeface="Times New Roman" panose="02020603050405020304" pitchFamily="18" charset="0"/>
              </a:rPr>
              <a:t>представляют консалтинговые инженерные фирмы в своих странах, которые известны качеством своей работы и помогают реализовывать ключевые инфраструктурные проекты внутри страны и по всему миру</a:t>
            </a:r>
            <a:r>
              <a:rPr lang="ru-RU" sz="2400" dirty="0" smtClean="0">
                <a:latin typeface="Times New Roman" panose="02020603050405020304" pitchFamily="18" charset="0"/>
                <a:cs typeface="Times New Roman" panose="02020603050405020304" pitchFamily="18" charset="0"/>
              </a:rPr>
              <a:t>.</a:t>
            </a:r>
          </a:p>
          <a:p>
            <a:pPr algn="just"/>
            <a:r>
              <a:rPr lang="ru-RU" sz="2600" dirty="0" smtClean="0">
                <a:latin typeface="Times New Roman" panose="02020603050405020304" pitchFamily="18" charset="0"/>
                <a:cs typeface="Times New Roman" panose="02020603050405020304" pitchFamily="18" charset="0"/>
              </a:rPr>
              <a:t>Членом ФИДИК от Российской Федерации является </a:t>
            </a:r>
            <a:r>
              <a:rPr lang="ru-RU" sz="2600" b="1" dirty="0" smtClean="0">
                <a:latin typeface="Times New Roman" panose="02020603050405020304" pitchFamily="18" charset="0"/>
                <a:cs typeface="Times New Roman" panose="02020603050405020304" pitchFamily="18" charset="0"/>
              </a:rPr>
              <a:t>Национальная ассоциация консул</a:t>
            </a:r>
            <a:r>
              <a:rPr lang="ru-RU" sz="2600" b="1" dirty="0">
                <a:latin typeface="Times New Roman" panose="02020603050405020304" pitchFamily="18" charset="0"/>
                <a:cs typeface="Times New Roman" panose="02020603050405020304" pitchFamily="18" charset="0"/>
              </a:rPr>
              <a:t>ь</a:t>
            </a:r>
            <a:r>
              <a:rPr lang="ru-RU" sz="2600" b="1" dirty="0" smtClean="0">
                <a:latin typeface="Times New Roman" panose="02020603050405020304" pitchFamily="18" charset="0"/>
                <a:cs typeface="Times New Roman" panose="02020603050405020304" pitchFamily="18" charset="0"/>
              </a:rPr>
              <a:t>тантов по инженерным вопросам строительства</a:t>
            </a:r>
            <a:r>
              <a:rPr lang="ru-RU" sz="2600"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NACEC/</a:t>
            </a:r>
            <a:r>
              <a:rPr lang="ru-RU" sz="2600" dirty="0">
                <a:latin typeface="Times New Roman" panose="02020603050405020304" pitchFamily="18" charset="0"/>
                <a:cs typeface="Times New Roman" panose="02020603050405020304" pitchFamily="18" charset="0"/>
              </a:rPr>
              <a:t> НАИКС</a:t>
            </a:r>
            <a:r>
              <a:rPr lang="en-US" sz="2600" dirty="0" smtClean="0">
                <a:latin typeface="Times New Roman" panose="02020603050405020304" pitchFamily="18" charset="0"/>
                <a:cs typeface="Times New Roman" panose="02020603050405020304" pitchFamily="18" charset="0"/>
              </a:rPr>
              <a:t>)</a:t>
            </a:r>
            <a:r>
              <a:rPr lang="en-US" sz="2600" u="sng" dirty="0">
                <a:latin typeface="Times New Roman" panose="02020603050405020304" pitchFamily="18" charset="0"/>
                <a:cs typeface="Times New Roman" panose="02020603050405020304" pitchFamily="18" charset="0"/>
                <a:hlinkClick r:id="rId2"/>
              </a:rPr>
              <a:t> https://nacec.ru/</a:t>
            </a:r>
            <a:endParaRPr lang="en-US" sz="2600" dirty="0" smtClean="0">
              <a:latin typeface="Times New Roman" panose="02020603050405020304" pitchFamily="18" charset="0"/>
              <a:cs typeface="Times New Roman" panose="02020603050405020304" pitchFamily="18" charset="0"/>
            </a:endParaRPr>
          </a:p>
          <a:p>
            <a:pPr algn="just"/>
            <a:r>
              <a:rPr lang="ru-RU" sz="2400" dirty="0" smtClean="0">
                <a:latin typeface="Times New Roman" panose="02020603050405020304" pitchFamily="18" charset="0"/>
                <a:cs typeface="Times New Roman" panose="02020603050405020304" pitchFamily="18" charset="0"/>
              </a:rPr>
              <a:t>НАИКС </a:t>
            </a:r>
            <a:r>
              <a:rPr lang="ru-RU" sz="2400" dirty="0">
                <a:latin typeface="Times New Roman" panose="02020603050405020304" pitchFamily="18" charset="0"/>
                <a:cs typeface="Times New Roman" panose="02020603050405020304" pitchFamily="18" charset="0"/>
              </a:rPr>
              <a:t>- первое в России профессиональное объединение, ставящее целью гармонизировать существующую модель инжинирингового рынка в России с общепризнанными международными отраслевыми стандартами, путем перехода к оказанию комплексных консалтинговых услуг и формирования прочного российского экспертного сообщества, способного эффективно адаптировать лучшие мировые практики и оказывать влияние на законотворческий процесс в области строительного инжиниринга на самом начальном этапе.</a:t>
            </a:r>
          </a:p>
          <a:p>
            <a:pPr algn="just"/>
            <a:r>
              <a:rPr lang="ru-RU" sz="2400" dirty="0">
                <a:latin typeface="Times New Roman" panose="02020603050405020304" pitchFamily="18" charset="0"/>
                <a:cs typeface="Times New Roman" panose="02020603050405020304" pitchFamily="18" charset="0"/>
              </a:rPr>
              <a:t>НАИКС был учрежден 10 декабря 2014 г.</a:t>
            </a:r>
          </a:p>
          <a:p>
            <a:pPr algn="just"/>
            <a:r>
              <a:rPr lang="ru-RU" sz="2400" dirty="0">
                <a:latin typeface="Times New Roman" panose="02020603050405020304" pitchFamily="18" charset="0"/>
                <a:cs typeface="Times New Roman" panose="02020603050405020304" pitchFamily="18" charset="0"/>
              </a:rPr>
              <a:t>В 2015 году НАИКС стал ассоциированным членом Международной федерации инженеров-консультантов (ФИДИК), а 03 октября 2017 г. НАИКС получил статус полноправного члена ФИДИК. </a:t>
            </a:r>
          </a:p>
          <a:p>
            <a:pPr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69803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Члены Международной федерации инженеров-консультантов</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a:bodyPr>
          <a:lstStyle/>
          <a:p>
            <a:r>
              <a:rPr lang="ru-RU" sz="2000" dirty="0" smtClean="0">
                <a:latin typeface="Times New Roman" panose="02020603050405020304" pitchFamily="18" charset="0"/>
                <a:cs typeface="Times New Roman" panose="02020603050405020304" pitchFamily="18" charset="0"/>
              </a:rPr>
              <a:t>Членом ФИДИК от Китайской Народной Республики является </a:t>
            </a:r>
            <a:r>
              <a:rPr lang="ru-RU" sz="2000" b="1" dirty="0" smtClean="0">
                <a:latin typeface="Times New Roman" panose="02020603050405020304" pitchFamily="18" charset="0"/>
                <a:cs typeface="Times New Roman" panose="02020603050405020304" pitchFamily="18" charset="0"/>
              </a:rPr>
              <a:t>Китайская национальная ассоциация инженеров консультантов </a:t>
            </a:r>
            <a:r>
              <a:rPr lang="en-US" sz="2000" u="sng" dirty="0" smtClean="0">
                <a:latin typeface="Times New Roman" panose="02020603050405020304" pitchFamily="18" charset="0"/>
                <a:cs typeface="Times New Roman" panose="02020603050405020304" pitchFamily="18" charset="0"/>
                <a:hlinkClick r:id="rId2"/>
              </a:rPr>
              <a:t>https</a:t>
            </a:r>
            <a:r>
              <a:rPr lang="en-US" sz="2000" u="sng" dirty="0">
                <a:latin typeface="Times New Roman" panose="02020603050405020304" pitchFamily="18" charset="0"/>
                <a:cs typeface="Times New Roman" panose="02020603050405020304" pitchFamily="18" charset="0"/>
                <a:hlinkClick r:id="rId2"/>
              </a:rPr>
              <a:t>://www.cnaec.com.cn</a:t>
            </a:r>
            <a:r>
              <a:rPr lang="en-US" sz="2000" u="sng" dirty="0" smtClean="0">
                <a:latin typeface="Times New Roman" panose="02020603050405020304" pitchFamily="18" charset="0"/>
                <a:cs typeface="Times New Roman" panose="02020603050405020304" pitchFamily="18" charset="0"/>
                <a:hlinkClick r:id="rId2"/>
              </a:rPr>
              <a:t>/</a:t>
            </a:r>
            <a:r>
              <a:rPr lang="ru-RU" sz="2000" u="sng" dirty="0" smtClean="0">
                <a:latin typeface="Times New Roman" panose="02020603050405020304" pitchFamily="18" charset="0"/>
                <a:cs typeface="Times New Roman" panose="02020603050405020304" pitchFamily="18" charset="0"/>
              </a:rPr>
              <a:t> </a:t>
            </a:r>
          </a:p>
          <a:p>
            <a:r>
              <a:rPr lang="ru-RU" sz="2000" dirty="0" smtClean="0">
                <a:latin typeface="Times New Roman" panose="02020603050405020304" pitchFamily="18" charset="0"/>
                <a:cs typeface="Times New Roman" panose="02020603050405020304" pitchFamily="18" charset="0"/>
              </a:rPr>
              <a:t>Членом ФИДИК от Индии является </a:t>
            </a:r>
            <a:r>
              <a:rPr lang="ru-RU" sz="2000" b="1" dirty="0">
                <a:latin typeface="Times New Roman" panose="02020603050405020304" pitchFamily="18" charset="0"/>
                <a:cs typeface="Times New Roman" panose="02020603050405020304" pitchFamily="18" charset="0"/>
              </a:rPr>
              <a:t>Ассоциация инженеров-консультантов </a:t>
            </a:r>
            <a:r>
              <a:rPr lang="ru-RU" sz="2000" b="1" dirty="0" smtClean="0">
                <a:latin typeface="Times New Roman" panose="02020603050405020304" pitchFamily="18" charset="0"/>
                <a:cs typeface="Times New Roman" panose="02020603050405020304" pitchFamily="18" charset="0"/>
              </a:rPr>
              <a:t>Индии</a:t>
            </a:r>
            <a:r>
              <a:rPr lang="en-US" sz="2000" u="sng" dirty="0">
                <a:latin typeface="Times New Roman" panose="02020603050405020304" pitchFamily="18" charset="0"/>
                <a:cs typeface="Times New Roman" panose="02020603050405020304" pitchFamily="18" charset="0"/>
                <a:hlinkClick r:id="rId3"/>
              </a:rPr>
              <a:t> http://ceai.org.in/</a:t>
            </a:r>
            <a:endParaRPr lang="ru-RU" sz="2000" b="1" dirty="0">
              <a:latin typeface="Times New Roman" panose="02020603050405020304" pitchFamily="18" charset="0"/>
              <a:cs typeface="Times New Roman" panose="02020603050405020304" pitchFamily="18" charset="0"/>
            </a:endParaRPr>
          </a:p>
          <a:p>
            <a:r>
              <a:rPr lang="ru-RU" sz="2000" dirty="0" smtClean="0">
                <a:latin typeface="Times New Roman" panose="02020603050405020304" pitchFamily="18" charset="0"/>
                <a:cs typeface="Times New Roman" panose="02020603050405020304" pitchFamily="18" charset="0"/>
              </a:rPr>
              <a:t>Членом ФИДИК от Бразилии является </a:t>
            </a:r>
            <a:r>
              <a:rPr lang="ru-RU" sz="2000" b="1" dirty="0">
                <a:latin typeface="Times New Roman" panose="02020603050405020304" pitchFamily="18" charset="0"/>
                <a:cs typeface="Times New Roman" panose="02020603050405020304" pitchFamily="18" charset="0"/>
              </a:rPr>
              <a:t>Бразильская ассоциация консультантов по </a:t>
            </a:r>
            <a:r>
              <a:rPr lang="ru-RU" sz="2000" b="1" dirty="0" smtClean="0">
                <a:latin typeface="Times New Roman" panose="02020603050405020304" pitchFamily="18" charset="0"/>
                <a:cs typeface="Times New Roman" panose="02020603050405020304" pitchFamily="18" charset="0"/>
              </a:rPr>
              <a:t>инженерии </a:t>
            </a:r>
            <a:r>
              <a:rPr lang="en-US" sz="2000" u="sng" dirty="0" smtClean="0">
                <a:latin typeface="Times New Roman" panose="02020603050405020304" pitchFamily="18" charset="0"/>
                <a:cs typeface="Times New Roman" panose="02020603050405020304" pitchFamily="18" charset="0"/>
                <a:hlinkClick r:id="rId4"/>
              </a:rPr>
              <a:t>http</a:t>
            </a:r>
            <a:r>
              <a:rPr lang="en-US" sz="2000" u="sng" dirty="0">
                <a:latin typeface="Times New Roman" panose="02020603050405020304" pitchFamily="18" charset="0"/>
                <a:cs typeface="Times New Roman" panose="02020603050405020304" pitchFamily="18" charset="0"/>
                <a:hlinkClick r:id="rId4"/>
              </a:rPr>
              <a:t>://abceconsultoria.org.br</a:t>
            </a:r>
            <a:r>
              <a:rPr lang="en-US" sz="2000" u="sng" dirty="0" smtClean="0">
                <a:latin typeface="Times New Roman" panose="02020603050405020304" pitchFamily="18" charset="0"/>
                <a:cs typeface="Times New Roman" panose="02020603050405020304" pitchFamily="18" charset="0"/>
                <a:hlinkClick r:id="rId4"/>
              </a:rPr>
              <a:t>/</a:t>
            </a:r>
            <a:r>
              <a:rPr lang="ru-RU" sz="2000" u="sng" dirty="0" smtClean="0">
                <a:latin typeface="Times New Roman" panose="02020603050405020304" pitchFamily="18" charset="0"/>
                <a:cs typeface="Times New Roman" panose="02020603050405020304" pitchFamily="18" charset="0"/>
              </a:rPr>
              <a:t> </a:t>
            </a:r>
          </a:p>
          <a:p>
            <a:r>
              <a:rPr lang="ru-RU" sz="2000" dirty="0" smtClean="0">
                <a:latin typeface="Times New Roman" panose="02020603050405020304" pitchFamily="18" charset="0"/>
                <a:cs typeface="Times New Roman" panose="02020603050405020304" pitchFamily="18" charset="0"/>
              </a:rPr>
              <a:t>Членом ФИДИК от Турции является </a:t>
            </a:r>
            <a:r>
              <a:rPr lang="ru-RU" sz="2000" b="1" dirty="0">
                <a:latin typeface="Times New Roman" panose="02020603050405020304" pitchFamily="18" charset="0"/>
                <a:cs typeface="Times New Roman" panose="02020603050405020304" pitchFamily="18" charset="0"/>
              </a:rPr>
              <a:t>Ассоциация турецких инженеров-консультантов и </a:t>
            </a:r>
            <a:r>
              <a:rPr lang="ru-RU" sz="2000" b="1" dirty="0" smtClean="0">
                <a:latin typeface="Times New Roman" panose="02020603050405020304" pitchFamily="18" charset="0"/>
                <a:cs typeface="Times New Roman" panose="02020603050405020304" pitchFamily="18" charset="0"/>
              </a:rPr>
              <a:t>архитекторов</a:t>
            </a:r>
            <a:r>
              <a:rPr lang="en-US" sz="2000" u="sng" dirty="0">
                <a:latin typeface="Times New Roman" panose="02020603050405020304" pitchFamily="18" charset="0"/>
                <a:cs typeface="Times New Roman" panose="02020603050405020304" pitchFamily="18" charset="0"/>
                <a:hlinkClick r:id="rId5"/>
              </a:rPr>
              <a:t> http://www.tmmmb.org.tr .</a:t>
            </a:r>
            <a:endParaRPr lang="ru-RU" sz="2000" b="1" dirty="0">
              <a:latin typeface="Times New Roman" panose="02020603050405020304" pitchFamily="18" charset="0"/>
              <a:cs typeface="Times New Roman" panose="02020603050405020304" pitchFamily="18" charset="0"/>
            </a:endParaRP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0226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40000"/>
              <a:lumOff val="60000"/>
            </a:schemeClr>
          </a:solidFill>
        </p:spPr>
        <p:txBody>
          <a:bodyPr>
            <a:normAutofit/>
          </a:bodyPr>
          <a:lstStyle/>
          <a:p>
            <a:r>
              <a:rPr lang="ru-RU" sz="2800" b="1" dirty="0" smtClean="0">
                <a:latin typeface="Times New Roman" panose="02020603050405020304" pitchFamily="18" charset="0"/>
                <a:cs typeface="Times New Roman" panose="02020603050405020304" pitchFamily="18" charset="0"/>
              </a:rPr>
              <a:t>Тенденции развития применения типовых контрактов ФИДИК</a:t>
            </a:r>
            <a:endParaRPr lang="ru-RU" sz="28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sz="2400" dirty="0" smtClean="0">
                <a:latin typeface="Times New Roman" panose="02020603050405020304" pitchFamily="18" charset="0"/>
                <a:cs typeface="Times New Roman" panose="02020603050405020304" pitchFamily="18" charset="0"/>
              </a:rPr>
              <a:t>В 2019 году Международная </a:t>
            </a:r>
            <a:r>
              <a:rPr lang="ru-RU" sz="2400" dirty="0">
                <a:latin typeface="Times New Roman" panose="02020603050405020304" pitchFamily="18" charset="0"/>
                <a:cs typeface="Times New Roman" panose="02020603050405020304" pitchFamily="18" charset="0"/>
              </a:rPr>
              <a:t>федерация инженеров-консультантов (FIDIC) заключила со Всемирным банком (ВБ) и Межамериканским банком развития (МАБР) рамочное соглашение, согласно которому ВБ и МАБР в течение последующих пяти лет перейдет на применение типовых контрактов FIDIC</a:t>
            </a:r>
            <a:r>
              <a:rPr lang="ru-RU" sz="2400" dirty="0" smtClean="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hlinkClick r:id="rId2"/>
              </a:rPr>
              <a:t>https://</a:t>
            </a:r>
            <a:r>
              <a:rPr lang="en-US" sz="2400" dirty="0" smtClean="0">
                <a:latin typeface="Times New Roman" panose="02020603050405020304" pitchFamily="18" charset="0"/>
                <a:cs typeface="Times New Roman" panose="02020603050405020304" pitchFamily="18" charset="0"/>
                <a:hlinkClick r:id="rId2"/>
              </a:rPr>
              <a:t>nacec.ru/upload/iblock/ea4/ea413cc875b42fd7b7882a595b6e28d1.pdf</a:t>
            </a:r>
            <a:r>
              <a:rPr lang="ru-RU" sz="2400" dirty="0" smtClean="0">
                <a:latin typeface="Times New Roman" panose="02020603050405020304" pitchFamily="18" charset="0"/>
                <a:cs typeface="Times New Roman" panose="02020603050405020304" pitchFamily="18" charset="0"/>
              </a:rPr>
              <a:t> </a:t>
            </a:r>
          </a:p>
          <a:p>
            <a:pPr algn="just"/>
            <a:r>
              <a:rPr lang="ru-RU" sz="2400" dirty="0" smtClean="0">
                <a:latin typeface="Times New Roman" panose="02020603050405020304" pitchFamily="18" charset="0"/>
                <a:cs typeface="Times New Roman" panose="02020603050405020304" pitchFamily="18" charset="0"/>
              </a:rPr>
              <a:t>FIDIC </a:t>
            </a:r>
            <a:r>
              <a:rPr lang="ru-RU" sz="2400" dirty="0">
                <a:latin typeface="Times New Roman" panose="02020603050405020304" pitchFamily="18" charset="0"/>
                <a:cs typeface="Times New Roman" panose="02020603050405020304" pitchFamily="18" charset="0"/>
              </a:rPr>
              <a:t>предоставила Всемирному банку неисключительную лицензию на право ссылаться на шесть основных контрактов </a:t>
            </a:r>
            <a:r>
              <a:rPr lang="ru-RU" sz="2400" dirty="0" err="1">
                <a:latin typeface="Times New Roman" panose="02020603050405020304" pitchFamily="18" charset="0"/>
                <a:cs typeface="Times New Roman" panose="02020603050405020304" pitchFamily="18" charset="0"/>
              </a:rPr>
              <a:t>FIDICi</a:t>
            </a:r>
            <a:r>
              <a:rPr lang="ru-RU" sz="2400" dirty="0">
                <a:latin typeface="Times New Roman" panose="02020603050405020304" pitchFamily="18" charset="0"/>
                <a:cs typeface="Times New Roman" panose="02020603050405020304" pitchFamily="18" charset="0"/>
              </a:rPr>
              <a:t> в рамках финансируемых им проектов; документы будут использоваться в составе стандартного пакета конкурсной документации банка. В список контрактов в основном входят документы из «Второго издания сборника контрактов FIDIC 2017 года»</a:t>
            </a:r>
          </a:p>
        </p:txBody>
      </p:sp>
    </p:spTree>
    <p:extLst>
      <p:ext uri="{BB962C8B-B14F-4D97-AF65-F5344CB8AC3E}">
        <p14:creationId xmlns:p14="http://schemas.microsoft.com/office/powerpoint/2010/main" val="2823252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Тенденции развития применения типовых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70000" lnSpcReduction="20000"/>
          </a:bodyPr>
          <a:lstStyle/>
          <a:p>
            <a:pPr algn="just"/>
            <a:r>
              <a:rPr lang="ru-RU" b="1" dirty="0">
                <a:latin typeface="Times New Roman" panose="02020603050405020304" pitchFamily="18" charset="0"/>
                <a:cs typeface="Times New Roman" panose="02020603050405020304" pitchFamily="18" charset="0"/>
              </a:rPr>
              <a:t>Типовые контракты FIDIC, которые будет использовать Всемирный банк в соответствии с соглашением с </a:t>
            </a:r>
            <a:r>
              <a:rPr lang="ru-RU" b="1" dirty="0" smtClean="0">
                <a:latin typeface="Times New Roman" panose="02020603050405020304" pitchFamily="18" charset="0"/>
                <a:cs typeface="Times New Roman" panose="02020603050405020304" pitchFamily="18" charset="0"/>
              </a:rPr>
              <a:t>FIDIC</a:t>
            </a:r>
            <a:r>
              <a:rPr lang="ru-RU"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►Conditions </a:t>
            </a:r>
            <a:r>
              <a:rPr lang="en-US" dirty="0">
                <a:latin typeface="Times New Roman" panose="02020603050405020304" pitchFamily="18" charset="0"/>
                <a:cs typeface="Times New Roman" panose="02020603050405020304" pitchFamily="18" charset="0"/>
              </a:rPr>
              <a:t>of Contract for Construction for Building and Engineering Works Designed by the Employer (“Red book”), Second edition </a:t>
            </a:r>
            <a:r>
              <a:rPr lang="en-US" dirty="0" smtClean="0">
                <a:latin typeface="Times New Roman" panose="02020603050405020304" pitchFamily="18" charset="0"/>
                <a:cs typeface="Times New Roman" panose="02020603050405020304" pitchFamily="18" charset="0"/>
              </a:rPr>
              <a:t>2017</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«Условия контракта на строительство» (Красная книга</a:t>
            </a:r>
            <a:r>
              <a:rPr lang="ru-RU" b="1" dirty="0" smtClean="0">
                <a:latin typeface="Times New Roman" panose="02020603050405020304" pitchFamily="18" charset="0"/>
                <a:cs typeface="Times New Roman" panose="02020603050405020304" pitchFamily="18" charset="0"/>
              </a:rPr>
              <a:t>);</a:t>
            </a:r>
            <a:endParaRPr lang="ru-RU"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Conditions of Contract for Plant &amp; Design-Build for Electrical &amp; Mechanical Plant &amp; for Building &amp; Engineering Works Designed by the Contractor (“Yellow book”), Second edition </a:t>
            </a:r>
            <a:r>
              <a:rPr lang="en-US" dirty="0" smtClean="0">
                <a:latin typeface="Times New Roman" panose="02020603050405020304" pitchFamily="18" charset="0"/>
                <a:cs typeface="Times New Roman" panose="02020603050405020304" pitchFamily="18" charset="0"/>
              </a:rPr>
              <a:t>2017</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Условия контракта на поставку оборудования, проектирование и строительство» (Жёлтая книга</a:t>
            </a:r>
            <a:r>
              <a:rPr lang="ru-RU" b="1" dirty="0" smtClean="0">
                <a:latin typeface="Times New Roman" panose="02020603050405020304" pitchFamily="18" charset="0"/>
                <a:cs typeface="Times New Roman" panose="02020603050405020304" pitchFamily="18" charset="0"/>
              </a:rPr>
              <a:t>) ;</a:t>
            </a:r>
          </a:p>
          <a:p>
            <a:pPr algn="just"/>
            <a:r>
              <a:rPr lang="ru-RU"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Conditions of Contract for EPC Turnkey Projects (“Silver book”), Second Edition, 2017</a:t>
            </a:r>
            <a:r>
              <a:rPr lang="en-US" dirty="0" smtClean="0">
                <a:latin typeface="Times New Roman" panose="02020603050405020304" pitchFamily="18" charset="0"/>
                <a:cs typeface="Times New Roman" panose="02020603050405020304" pitchFamily="18" charset="0"/>
              </a:rPr>
              <a:t>)</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Условия контракта для проектов типа «ИПС» («</a:t>
            </a:r>
            <a:r>
              <a:rPr lang="ru-RU" b="1" dirty="0" smtClean="0">
                <a:latin typeface="Times New Roman" panose="02020603050405020304" pitchFamily="18" charset="0"/>
                <a:cs typeface="Times New Roman" panose="02020603050405020304" pitchFamily="18" charset="0"/>
              </a:rPr>
              <a:t>инжиниринг – поставка -строительство</a:t>
            </a:r>
            <a:r>
              <a:rPr lang="ru-RU" b="1" dirty="0">
                <a:latin typeface="Times New Roman" panose="02020603050405020304" pitchFamily="18" charset="0"/>
                <a:cs typeface="Times New Roman" panose="02020603050405020304" pitchFamily="18" charset="0"/>
              </a:rPr>
              <a:t>») и проектов, выполняемых «под ключ»» (Серебряная книга</a:t>
            </a:r>
            <a:r>
              <a:rPr lang="ru-RU"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0688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800" b="1" dirty="0">
                <a:latin typeface="Times New Roman" panose="02020603050405020304" pitchFamily="18" charset="0"/>
                <a:cs typeface="Times New Roman" panose="02020603050405020304" pitchFamily="18" charset="0"/>
              </a:rPr>
              <a:t>Тенденции развития применения типовых контрактов ФИДИК</a:t>
            </a:r>
            <a:endParaRPr lang="ru-RU" sz="2800" dirty="0"/>
          </a:p>
        </p:txBody>
      </p:sp>
      <p:sp>
        <p:nvSpPr>
          <p:cNvPr id="3" name="Объект 2"/>
          <p:cNvSpPr>
            <a:spLocks noGrp="1"/>
          </p:cNvSpPr>
          <p:nvPr>
            <p:ph idx="1"/>
          </p:nvPr>
        </p:nvSpPr>
        <p:spPr>
          <a:solidFill>
            <a:schemeClr val="accent6">
              <a:lumMod val="60000"/>
              <a:lumOff val="40000"/>
            </a:schemeClr>
          </a:solidFill>
        </p:spPr>
        <p:txBody>
          <a:bodyPr>
            <a:normAutofit fontScale="85000" lnSpcReduction="20000"/>
          </a:bodyPr>
          <a:lstStyle/>
          <a:p>
            <a:r>
              <a:rPr lang="ru-RU"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Client/Consultant Model Services Agreement (“White book”), Fifth Edition </a:t>
            </a:r>
            <a:r>
              <a:rPr lang="en-US" dirty="0" smtClean="0">
                <a:latin typeface="Times New Roman" panose="02020603050405020304" pitchFamily="18" charset="0"/>
                <a:cs typeface="Times New Roman" panose="02020603050405020304" pitchFamily="18" charset="0"/>
              </a:rPr>
              <a:t>2017</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Типовой договор на оказание услуг между клиентом и консультантом» (Белая книга</a:t>
            </a:r>
            <a:r>
              <a:rPr lang="ru-RU" b="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a:t>
            </a:r>
            <a:endParaRPr lang="ru-RU" b="1" dirty="0" smtClean="0">
              <a:latin typeface="Times New Roman" panose="02020603050405020304" pitchFamily="18" charset="0"/>
              <a:cs typeface="Times New Roman" panose="02020603050405020304" pitchFamily="18" charset="0"/>
            </a:endParaRPr>
          </a:p>
          <a:p>
            <a:r>
              <a:rPr lang="ru-RU"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Conditions of Contract for Design, Build and Operate Projects (“Gold book”) First Edition </a:t>
            </a:r>
            <a:r>
              <a:rPr lang="en-US" dirty="0" smtClean="0">
                <a:latin typeface="Times New Roman" panose="02020603050405020304" pitchFamily="18" charset="0"/>
                <a:cs typeface="Times New Roman" panose="02020603050405020304" pitchFamily="18" charset="0"/>
              </a:rPr>
              <a:t>2008</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Условия контракта на проектирование, строительство и эксплуатацию объектов» (Золотая книга</a:t>
            </a:r>
            <a:r>
              <a:rPr lang="ru-RU" b="1"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The Short Form of Contract (“Green book”), First Edition </a:t>
            </a:r>
            <a:r>
              <a:rPr lang="en-US" dirty="0" smtClean="0">
                <a:latin typeface="Times New Roman" panose="02020603050405020304" pitchFamily="18" charset="0"/>
                <a:cs typeface="Times New Roman" panose="02020603050405020304" pitchFamily="18" charset="0"/>
              </a:rPr>
              <a:t>1999</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Краткая </a:t>
            </a:r>
            <a:r>
              <a:rPr lang="ru-RU" b="1" dirty="0">
                <a:latin typeface="Times New Roman" panose="02020603050405020304" pitchFamily="18" charset="0"/>
                <a:cs typeface="Times New Roman" panose="02020603050405020304" pitchFamily="18" charset="0"/>
              </a:rPr>
              <a:t>форма </a:t>
            </a:r>
            <a:r>
              <a:rPr lang="ru-RU" b="1" dirty="0" smtClean="0">
                <a:latin typeface="Times New Roman" panose="02020603050405020304" pitchFamily="18" charset="0"/>
                <a:cs typeface="Times New Roman" panose="02020603050405020304" pitchFamily="18" charset="0"/>
              </a:rPr>
              <a:t>контракта </a:t>
            </a:r>
            <a:r>
              <a:rPr lang="ru-RU" b="1" dirty="0">
                <a:latin typeface="Times New Roman" panose="02020603050405020304" pitchFamily="18" charset="0"/>
                <a:cs typeface="Times New Roman" panose="02020603050405020304" pitchFamily="18" charset="0"/>
              </a:rPr>
              <a:t>(Зелёная книга</a:t>
            </a:r>
            <a:r>
              <a:rPr lang="ru-RU" b="1" dirty="0" smtClean="0">
                <a:latin typeface="Times New Roman" panose="02020603050405020304" pitchFamily="18" charset="0"/>
                <a:cs typeface="Times New Roman" panose="02020603050405020304" pitchFamily="18" charset="0"/>
              </a:rPr>
              <a:t>)</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642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tx2">
              <a:lumMod val="60000"/>
              <a:lumOff val="40000"/>
            </a:schemeClr>
          </a:solidFill>
        </p:spPr>
        <p:txBody>
          <a:bodyPr>
            <a:normAutofit/>
          </a:bodyPr>
          <a:lstStyle/>
          <a:p>
            <a:r>
              <a:rPr lang="ru-RU" sz="2400" b="1" dirty="0">
                <a:latin typeface="Times New Roman" panose="02020603050405020304" pitchFamily="18" charset="0"/>
                <a:cs typeface="Times New Roman" panose="02020603050405020304" pitchFamily="18" charset="0"/>
              </a:rPr>
              <a:t>Тенденции развития применения типовых контрактов ФИДИК</a:t>
            </a:r>
            <a:endParaRPr lang="ru-RU" sz="2400" dirty="0"/>
          </a:p>
        </p:txBody>
      </p:sp>
      <p:sp>
        <p:nvSpPr>
          <p:cNvPr id="3" name="Объект 2"/>
          <p:cNvSpPr>
            <a:spLocks noGrp="1"/>
          </p:cNvSpPr>
          <p:nvPr>
            <p:ph idx="1"/>
          </p:nvPr>
        </p:nvSpPr>
        <p:spPr>
          <a:solidFill>
            <a:schemeClr val="accent6">
              <a:lumMod val="60000"/>
              <a:lumOff val="40000"/>
            </a:schemeClr>
          </a:solidFill>
        </p:spPr>
        <p:txBody>
          <a:bodyPr>
            <a:normAutofit fontScale="92500" lnSpcReduction="20000"/>
          </a:bodyPr>
          <a:lstStyle/>
          <a:p>
            <a:pPr algn="just"/>
            <a:r>
              <a:rPr lang="ru-RU" dirty="0">
                <a:latin typeface="Times New Roman" panose="02020603050405020304" pitchFamily="18" charset="0"/>
                <a:cs typeface="Times New Roman" panose="02020603050405020304" pitchFamily="18" charset="0"/>
              </a:rPr>
              <a:t>Распоряжением Правительства РФ от 14.08.2019 N 1797-р (ред. от 14.03.2023) утверждена  Стратегия развития экспорта услуг до 2025 года.</a:t>
            </a:r>
          </a:p>
          <a:p>
            <a:pPr algn="just"/>
            <a:r>
              <a:rPr lang="ru-RU" dirty="0">
                <a:latin typeface="Times New Roman" panose="02020603050405020304" pitchFamily="18" charset="0"/>
                <a:cs typeface="Times New Roman" panose="02020603050405020304" pitchFamily="18" charset="0"/>
              </a:rPr>
              <a:t>Основные направления и меры по развитию экспорта строительных услуг включают в том числе:</a:t>
            </a:r>
          </a:p>
          <a:p>
            <a:pPr algn="just"/>
            <a:r>
              <a:rPr lang="ru-RU" b="1" dirty="0">
                <a:latin typeface="Times New Roman" panose="02020603050405020304" pitchFamily="18" charset="0"/>
                <a:cs typeface="Times New Roman" panose="02020603050405020304" pitchFamily="18" charset="0"/>
              </a:rPr>
              <a:t>создание официальной универсальной контрактной базы на основе базы Международной федерации инженеров-консультантов ("FIDIC") .</a:t>
            </a:r>
          </a:p>
          <a:p>
            <a:endParaRPr lang="ru-RU" dirty="0"/>
          </a:p>
        </p:txBody>
      </p:sp>
    </p:spTree>
    <p:extLst>
      <p:ext uri="{BB962C8B-B14F-4D97-AF65-F5344CB8AC3E}">
        <p14:creationId xmlns:p14="http://schemas.microsoft.com/office/powerpoint/2010/main" val="161663576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1127</TotalTime>
  <Words>2706</Words>
  <Application>Microsoft Office PowerPoint</Application>
  <PresentationFormat>Экран (4:3)</PresentationFormat>
  <Paragraphs>174</Paragraphs>
  <Slides>32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32</vt:i4>
      </vt:variant>
    </vt:vector>
  </HeadingPairs>
  <TitlesOfParts>
    <vt:vector size="33" baseType="lpstr">
      <vt:lpstr>Тема Office</vt:lpstr>
      <vt:lpstr>Презентация PowerPoint</vt:lpstr>
      <vt:lpstr>Раздел 1. </vt:lpstr>
      <vt:lpstr>История и цели создания Международной федерации инженеров-консультантов</vt:lpstr>
      <vt:lpstr>Члены Международной федерации инженеров-консультантов</vt:lpstr>
      <vt:lpstr>Члены Международной федерации инженеров-консультантов</vt:lpstr>
      <vt:lpstr>Тенденции развития применения типовых контрактов ФИДИК</vt:lpstr>
      <vt:lpstr>Тенденции развития применения типовых контрактов ФИДИК</vt:lpstr>
      <vt:lpstr>Тенденции развития применения типовых контрактов ФИДИК</vt:lpstr>
      <vt:lpstr>Тенденции развития применения типовых контрактов ФИДИК</vt:lpstr>
      <vt:lpstr>Тенденции развития применения типовых контрактов ФИДИК</vt:lpstr>
      <vt:lpstr>Общая характеристика  стандартных форм контрактов ФИДИК</vt:lpstr>
      <vt:lpstr>Общая характеристика  стандартных форм контрактов ФИДИК</vt:lpstr>
      <vt:lpstr>Общая характеристика  стандартных форм контрактов ФИДИК</vt:lpstr>
      <vt:lpstr>Общая характеристика  стандартных форм контрактов ФИДИК</vt:lpstr>
      <vt:lpstr>Общая характеристика  стандартных форм контрактов ФИДИК</vt:lpstr>
      <vt:lpstr>Общая характеристика  стандартных форм контрактов ФИДИК</vt:lpstr>
      <vt:lpstr>Общая характеристика  стандартных форм контрактов ФИДИК</vt:lpstr>
      <vt:lpstr>Структура контрактов ФИДИК</vt:lpstr>
      <vt:lpstr>Структура контрактов ФИДИК</vt:lpstr>
      <vt:lpstr>Золотые принципы ФИДИК</vt:lpstr>
      <vt:lpstr>Золотые принципы ФИДИК</vt:lpstr>
      <vt:lpstr>Условия контрактов на поставку оборудования, проектирование и строительство  (Желтая книга)</vt:lpstr>
      <vt:lpstr>Условия контракта на строительство (Красная книга)</vt:lpstr>
      <vt:lpstr>Условия подряда  на подземные работы (Изумрудная книга)</vt:lpstr>
      <vt:lpstr>Краткая форма контракта (Зеленая книга)</vt:lpstr>
      <vt:lpstr>Применимое право</vt:lpstr>
      <vt:lpstr>Источники правового регулирования строительства энергетических объектов в Российской Федерации</vt:lpstr>
      <vt:lpstr>Источники правового регулирования строительства энергетических объектов в Российской Федерации</vt:lpstr>
      <vt:lpstr>Источники правового регулирования строительства энергетических объектов в Российской Федерации</vt:lpstr>
      <vt:lpstr>РЕКОМЕНДАЦИИ ДЛЯ САМОСТОЯТЕЛЬНОЙ РАБОТЫ</vt:lpstr>
      <vt:lpstr>НАУЧНЫЕ И УЧЕБНЫЕ ИЗДАНИЯ ДЛЯ САМОСТОЯТЕЛЬНОЙ РАБОТЫ</vt:lpstr>
      <vt:lpstr>ВОПРОСЫ ДЛЯ ЗАЧЕТА</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79</cp:revision>
  <dcterms:created xsi:type="dcterms:W3CDTF">2023-08-29T21:08:56Z</dcterms:created>
  <dcterms:modified xsi:type="dcterms:W3CDTF">2023-09-10T22:47:37Z</dcterms:modified>
</cp:coreProperties>
</file>