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5" r:id="rId6"/>
    <p:sldId id="293" r:id="rId7"/>
    <p:sldId id="294" r:id="rId8"/>
    <p:sldId id="259" r:id="rId9"/>
    <p:sldId id="279" r:id="rId10"/>
    <p:sldId id="281" r:id="rId11"/>
    <p:sldId id="282" r:id="rId12"/>
    <p:sldId id="283" r:id="rId13"/>
    <p:sldId id="284" r:id="rId14"/>
    <p:sldId id="280" r:id="rId15"/>
    <p:sldId id="285" r:id="rId16"/>
    <p:sldId id="287" r:id="rId17"/>
    <p:sldId id="288" r:id="rId18"/>
    <p:sldId id="289" r:id="rId19"/>
    <p:sldId id="290" r:id="rId20"/>
    <p:sldId id="291" r:id="rId21"/>
    <p:sldId id="292" r:id="rId22"/>
    <p:sldId id="286" r:id="rId23"/>
    <p:sldId id="272" r:id="rId24"/>
    <p:sldId id="273" r:id="rId25"/>
    <p:sldId id="274" r:id="rId26"/>
    <p:sldId id="275" r:id="rId27"/>
    <p:sldId id="260" r:id="rId28"/>
    <p:sldId id="266" r:id="rId29"/>
    <p:sldId id="268" r:id="rId30"/>
    <p:sldId id="276" r:id="rId31"/>
    <p:sldId id="269" r:id="rId32"/>
    <p:sldId id="270" r:id="rId33"/>
    <p:sldId id="278" r:id="rId34"/>
    <p:sldId id="271" r:id="rId35"/>
    <p:sldId id="267" r:id="rId36"/>
    <p:sldId id="277" r:id="rId37"/>
    <p:sldId id="261" r:id="rId38"/>
    <p:sldId id="262" r:id="rId39"/>
    <p:sldId id="263" r:id="rId4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EF6FFAA-500F-4170-8DA2-087943BD322C}" type="datetimeFigureOut">
              <a:rPr lang="ru-RU" smtClean="0"/>
              <a:t>14.09.2023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4F3537-6D93-4305-AFB6-DE3D31DF9028}" type="slidenum">
              <a:rPr lang="ru-RU" smtClean="0"/>
              <a:t>‹#›</a:t>
            </a:fld>
            <a:endParaRPr lang="ru-RU"/>
          </a:p>
        </p:txBody>
      </p:sp>
    </p:spTree>
    <p:extLst>
      <p:ext uri="{BB962C8B-B14F-4D97-AF65-F5344CB8AC3E}">
        <p14:creationId xmlns:p14="http://schemas.microsoft.com/office/powerpoint/2010/main" val="870098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F6FFAA-500F-4170-8DA2-087943BD322C}" type="datetimeFigureOut">
              <a:rPr lang="ru-RU" smtClean="0"/>
              <a:t>14.09.2023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4F3537-6D93-4305-AFB6-DE3D31DF9028}" type="slidenum">
              <a:rPr lang="ru-RU" smtClean="0"/>
              <a:t>‹#›</a:t>
            </a:fld>
            <a:endParaRPr lang="ru-RU"/>
          </a:p>
        </p:txBody>
      </p:sp>
    </p:spTree>
    <p:extLst>
      <p:ext uri="{BB962C8B-B14F-4D97-AF65-F5344CB8AC3E}">
        <p14:creationId xmlns:p14="http://schemas.microsoft.com/office/powerpoint/2010/main" val="1607115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F6FFAA-500F-4170-8DA2-087943BD322C}" type="datetimeFigureOut">
              <a:rPr lang="ru-RU" smtClean="0"/>
              <a:t>14.09.2023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4F3537-6D93-4305-AFB6-DE3D31DF9028}" type="slidenum">
              <a:rPr lang="ru-RU" smtClean="0"/>
              <a:t>‹#›</a:t>
            </a:fld>
            <a:endParaRPr lang="ru-RU"/>
          </a:p>
        </p:txBody>
      </p:sp>
    </p:spTree>
    <p:extLst>
      <p:ext uri="{BB962C8B-B14F-4D97-AF65-F5344CB8AC3E}">
        <p14:creationId xmlns:p14="http://schemas.microsoft.com/office/powerpoint/2010/main" val="1107307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F6FFAA-500F-4170-8DA2-087943BD322C}" type="datetimeFigureOut">
              <a:rPr lang="ru-RU" smtClean="0"/>
              <a:t>14.09.2023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4F3537-6D93-4305-AFB6-DE3D31DF9028}" type="slidenum">
              <a:rPr lang="ru-RU" smtClean="0"/>
              <a:t>‹#›</a:t>
            </a:fld>
            <a:endParaRPr lang="ru-RU"/>
          </a:p>
        </p:txBody>
      </p:sp>
    </p:spTree>
    <p:extLst>
      <p:ext uri="{BB962C8B-B14F-4D97-AF65-F5344CB8AC3E}">
        <p14:creationId xmlns:p14="http://schemas.microsoft.com/office/powerpoint/2010/main" val="2083095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EF6FFAA-500F-4170-8DA2-087943BD322C}" type="datetimeFigureOut">
              <a:rPr lang="ru-RU" smtClean="0"/>
              <a:t>14.09.2023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4F3537-6D93-4305-AFB6-DE3D31DF9028}" type="slidenum">
              <a:rPr lang="ru-RU" smtClean="0"/>
              <a:t>‹#›</a:t>
            </a:fld>
            <a:endParaRPr lang="ru-RU"/>
          </a:p>
        </p:txBody>
      </p:sp>
    </p:spTree>
    <p:extLst>
      <p:ext uri="{BB962C8B-B14F-4D97-AF65-F5344CB8AC3E}">
        <p14:creationId xmlns:p14="http://schemas.microsoft.com/office/powerpoint/2010/main" val="710679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EF6FFAA-500F-4170-8DA2-087943BD322C}" type="datetimeFigureOut">
              <a:rPr lang="ru-RU" smtClean="0"/>
              <a:t>14.09.2023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54F3537-6D93-4305-AFB6-DE3D31DF9028}" type="slidenum">
              <a:rPr lang="ru-RU" smtClean="0"/>
              <a:t>‹#›</a:t>
            </a:fld>
            <a:endParaRPr lang="ru-RU"/>
          </a:p>
        </p:txBody>
      </p:sp>
    </p:spTree>
    <p:extLst>
      <p:ext uri="{BB962C8B-B14F-4D97-AF65-F5344CB8AC3E}">
        <p14:creationId xmlns:p14="http://schemas.microsoft.com/office/powerpoint/2010/main" val="2586521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EF6FFAA-500F-4170-8DA2-087943BD322C}" type="datetimeFigureOut">
              <a:rPr lang="ru-RU" smtClean="0"/>
              <a:t>14.09.2023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54F3537-6D93-4305-AFB6-DE3D31DF9028}" type="slidenum">
              <a:rPr lang="ru-RU" smtClean="0"/>
              <a:t>‹#›</a:t>
            </a:fld>
            <a:endParaRPr lang="ru-RU"/>
          </a:p>
        </p:txBody>
      </p:sp>
    </p:spTree>
    <p:extLst>
      <p:ext uri="{BB962C8B-B14F-4D97-AF65-F5344CB8AC3E}">
        <p14:creationId xmlns:p14="http://schemas.microsoft.com/office/powerpoint/2010/main" val="867038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EF6FFAA-500F-4170-8DA2-087943BD322C}" type="datetimeFigureOut">
              <a:rPr lang="ru-RU" smtClean="0"/>
              <a:t>14.09.2023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54F3537-6D93-4305-AFB6-DE3D31DF9028}" type="slidenum">
              <a:rPr lang="ru-RU" smtClean="0"/>
              <a:t>‹#›</a:t>
            </a:fld>
            <a:endParaRPr lang="ru-RU"/>
          </a:p>
        </p:txBody>
      </p:sp>
    </p:spTree>
    <p:extLst>
      <p:ext uri="{BB962C8B-B14F-4D97-AF65-F5344CB8AC3E}">
        <p14:creationId xmlns:p14="http://schemas.microsoft.com/office/powerpoint/2010/main" val="2476468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EF6FFAA-500F-4170-8DA2-087943BD322C}" type="datetimeFigureOut">
              <a:rPr lang="ru-RU" smtClean="0"/>
              <a:t>14.09.2023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54F3537-6D93-4305-AFB6-DE3D31DF9028}" type="slidenum">
              <a:rPr lang="ru-RU" smtClean="0"/>
              <a:t>‹#›</a:t>
            </a:fld>
            <a:endParaRPr lang="ru-RU"/>
          </a:p>
        </p:txBody>
      </p:sp>
    </p:spTree>
    <p:extLst>
      <p:ext uri="{BB962C8B-B14F-4D97-AF65-F5344CB8AC3E}">
        <p14:creationId xmlns:p14="http://schemas.microsoft.com/office/powerpoint/2010/main" val="3490713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EF6FFAA-500F-4170-8DA2-087943BD322C}" type="datetimeFigureOut">
              <a:rPr lang="ru-RU" smtClean="0"/>
              <a:t>14.09.2023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54F3537-6D93-4305-AFB6-DE3D31DF9028}" type="slidenum">
              <a:rPr lang="ru-RU" smtClean="0"/>
              <a:t>‹#›</a:t>
            </a:fld>
            <a:endParaRPr lang="ru-RU"/>
          </a:p>
        </p:txBody>
      </p:sp>
    </p:spTree>
    <p:extLst>
      <p:ext uri="{BB962C8B-B14F-4D97-AF65-F5344CB8AC3E}">
        <p14:creationId xmlns:p14="http://schemas.microsoft.com/office/powerpoint/2010/main" val="1572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EF6FFAA-500F-4170-8DA2-087943BD322C}" type="datetimeFigureOut">
              <a:rPr lang="ru-RU" smtClean="0"/>
              <a:t>14.09.2023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54F3537-6D93-4305-AFB6-DE3D31DF9028}" type="slidenum">
              <a:rPr lang="ru-RU" smtClean="0"/>
              <a:t>‹#›</a:t>
            </a:fld>
            <a:endParaRPr lang="ru-RU"/>
          </a:p>
        </p:txBody>
      </p:sp>
    </p:spTree>
    <p:extLst>
      <p:ext uri="{BB962C8B-B14F-4D97-AF65-F5344CB8AC3E}">
        <p14:creationId xmlns:p14="http://schemas.microsoft.com/office/powerpoint/2010/main" val="82362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6FFAA-500F-4170-8DA2-087943BD322C}" type="datetimeFigureOut">
              <a:rPr lang="ru-RU" smtClean="0"/>
              <a:t>14.09.2023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4F3537-6D93-4305-AFB6-DE3D31DF9028}" type="slidenum">
              <a:rPr lang="ru-RU" smtClean="0"/>
              <a:t>‹#›</a:t>
            </a:fld>
            <a:endParaRPr lang="ru-RU"/>
          </a:p>
        </p:txBody>
      </p:sp>
    </p:spTree>
    <p:extLst>
      <p:ext uri="{BB962C8B-B14F-4D97-AF65-F5344CB8AC3E}">
        <p14:creationId xmlns:p14="http://schemas.microsoft.com/office/powerpoint/2010/main" val="1731637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login.consultant.ru/link/?req=doc&amp;base=LAW&amp;n=2692&amp;dst=100019&amp;field=134&amp;date=03.09.2023"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iccwbo.org/dispute-resolution/dispute-resolution-services/icc-international-court-of-arbitration/"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oot.arbitration.ru/upload/medialibrary/a4c/j57jc83v6955ds72sxlpcbaqyht17hwo/Pravila_ICC_2021.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kas.tpprf.ru/ru/"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file:///C:\Users\user\Downloads\bae74490c7f19001b3d204be48e09799.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file:///C:\Users\user\Downloads\bae74490c7f19001b3d204be48e09799.pdf" TargetMode="External"/><Relationship Id="rId2" Type="http://schemas.openxmlformats.org/officeDocument/2006/relationships/hyperlink" Target="https://moot.arbitration.ru/upload/medialibrary/a4c/j57jc83v6955ds72sxlpcbaqyht17hwo/Pravila_ICC_2021.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solidFill>
            <a:schemeClr val="tx2">
              <a:lumMod val="60000"/>
              <a:lumOff val="40000"/>
            </a:schemeClr>
          </a:solidFill>
        </p:spPr>
        <p:txBody>
          <a:bodyPr/>
          <a:lstStyle/>
          <a:p>
            <a:r>
              <a:rPr lang="ru-RU" b="1" dirty="0" smtClean="0">
                <a:latin typeface="Times New Roman" panose="02020603050405020304" pitchFamily="18" charset="0"/>
                <a:cs typeface="Times New Roman" panose="02020603050405020304" pitchFamily="18" charset="0"/>
              </a:rPr>
              <a:t>РАЗДЕЛ 3</a:t>
            </a:r>
            <a:endParaRPr lang="ru-RU"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solidFill>
            <a:schemeClr val="accent6">
              <a:lumMod val="75000"/>
            </a:schemeClr>
          </a:solidFill>
        </p:spPr>
        <p:txBody>
          <a:bodyPr>
            <a:normAutofit/>
          </a:bodyPr>
          <a:lstStyle/>
          <a:p>
            <a:r>
              <a:rPr lang="ru-RU" sz="2400" b="1" dirty="0" smtClean="0">
                <a:solidFill>
                  <a:schemeClr val="tx1"/>
                </a:solidFill>
                <a:latin typeface="Times New Roman" panose="02020603050405020304" pitchFamily="18" charset="0"/>
                <a:cs typeface="Times New Roman" panose="02020603050405020304" pitchFamily="18" charset="0"/>
              </a:rPr>
              <a:t>Порядок урегулирования разногласий, возникающих при заключении и исполнении договоров на строительство энергетических объектов</a:t>
            </a:r>
            <a:endParaRPr lang="ru-RU"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7689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fontScale="90000"/>
          </a:bodyPr>
          <a:lstStyle/>
          <a:p>
            <a:r>
              <a:rPr lang="ru-RU" b="1" dirty="0">
                <a:latin typeface="Times New Roman" panose="02020603050405020304" pitchFamily="18" charset="0"/>
                <a:cs typeface="Times New Roman" panose="02020603050405020304" pitchFamily="18" charset="0"/>
              </a:rPr>
              <a:t>Совет по урегулированию споров</a:t>
            </a:r>
            <a:endParaRPr lang="ru-RU" dirty="0"/>
          </a:p>
        </p:txBody>
      </p:sp>
      <p:sp>
        <p:nvSpPr>
          <p:cNvPr id="3" name="Объект 2"/>
          <p:cNvSpPr>
            <a:spLocks noGrp="1"/>
          </p:cNvSpPr>
          <p:nvPr>
            <p:ph idx="1"/>
          </p:nvPr>
        </p:nvSpPr>
        <p:spPr>
          <a:solidFill>
            <a:schemeClr val="accent6">
              <a:lumMod val="60000"/>
              <a:lumOff val="40000"/>
            </a:schemeClr>
          </a:solidFill>
        </p:spPr>
        <p:txBody>
          <a:bodyPr/>
          <a:lstStyle/>
          <a:p>
            <a:pPr algn="just"/>
            <a:r>
              <a:rPr lang="ru-RU" dirty="0" smtClean="0">
                <a:latin typeface="Times New Roman" pitchFamily="18" charset="0"/>
                <a:cs typeface="Times New Roman" pitchFamily="18" charset="0"/>
              </a:rPr>
              <a:t>Условия вознаграждения члена СПУС либо каждого из трех членов, включая вознаграждение эксперта, с которым консультируется СПУС определяется по совместной договоренности Сторонами при согласовании условий соглашения СПУС. </a:t>
            </a:r>
          </a:p>
          <a:p>
            <a:pPr algn="just"/>
            <a:r>
              <a:rPr lang="ru-RU" dirty="0" smtClean="0">
                <a:latin typeface="Times New Roman" pitchFamily="18" charset="0"/>
                <a:cs typeface="Times New Roman" pitchFamily="18" charset="0"/>
              </a:rPr>
              <a:t>Каждая Сторона несет ответственность за оплату половины этого вознаграждения.</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268554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fontScale="90000"/>
          </a:bodyPr>
          <a:lstStyle/>
          <a:p>
            <a:r>
              <a:rPr lang="ru-RU" b="1" dirty="0">
                <a:latin typeface="Times New Roman" panose="02020603050405020304" pitchFamily="18" charset="0"/>
                <a:cs typeface="Times New Roman" panose="02020603050405020304" pitchFamily="18" charset="0"/>
              </a:rPr>
              <a:t>Совет по урегулированию споров</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20000"/>
          </a:bodyPr>
          <a:lstStyle/>
          <a:p>
            <a:pPr algn="just"/>
            <a:r>
              <a:rPr lang="ru-RU" dirty="0" smtClean="0">
                <a:latin typeface="Times New Roman" pitchFamily="18" charset="0"/>
                <a:cs typeface="Times New Roman" pitchFamily="18" charset="0"/>
              </a:rPr>
              <a:t>Невозможность назначения членов СПУС:</a:t>
            </a:r>
          </a:p>
          <a:p>
            <a:pPr algn="just"/>
            <a:r>
              <a:rPr lang="ru-RU" dirty="0" smtClean="0">
                <a:latin typeface="Times New Roman" pitchFamily="18" charset="0"/>
                <a:cs typeface="Times New Roman" pitchFamily="18" charset="0"/>
              </a:rPr>
              <a:t>Если СПУС состоит из одного члена, а Стороны не приходят к согласию в отношении назначения такого члена к обусловленной дате;</a:t>
            </a:r>
          </a:p>
          <a:p>
            <a:pPr algn="just"/>
            <a:r>
              <a:rPr lang="ru-RU" dirty="0" smtClean="0">
                <a:latin typeface="Times New Roman" pitchFamily="18" charset="0"/>
                <a:cs typeface="Times New Roman" pitchFamily="18" charset="0"/>
              </a:rPr>
              <a:t>Если СПУС состоит из трех членов, при этом:</a:t>
            </a:r>
          </a:p>
          <a:p>
            <a:pPr algn="just"/>
            <a:r>
              <a:rPr lang="ru-RU" dirty="0" smtClean="0">
                <a:latin typeface="Times New Roman" pitchFamily="18" charset="0"/>
                <a:cs typeface="Times New Roman" pitchFamily="18" charset="0"/>
              </a:rPr>
              <a:t>- одна из Сторон не выберет члена для согласования с другой Стороной,</a:t>
            </a:r>
          </a:p>
          <a:p>
            <a:pPr algn="just"/>
            <a:r>
              <a:rPr lang="ru-RU" dirty="0" smtClean="0">
                <a:latin typeface="Times New Roman" pitchFamily="18" charset="0"/>
                <a:cs typeface="Times New Roman" pitchFamily="18" charset="0"/>
              </a:rPr>
              <a:t>Одна из Сторон не согласует члена, выбранного другой Стороной, и(или)</a:t>
            </a:r>
          </a:p>
          <a:p>
            <a:pPr algn="just"/>
            <a:r>
              <a:rPr lang="ru-RU" dirty="0" smtClean="0">
                <a:latin typeface="Times New Roman" pitchFamily="18" charset="0"/>
                <a:cs typeface="Times New Roman" pitchFamily="18" charset="0"/>
              </a:rPr>
              <a:t>Стороны не придут к согласию в отношении третьего члена СПУС.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804322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fontScale="90000"/>
          </a:bodyPr>
          <a:lstStyle/>
          <a:p>
            <a:r>
              <a:rPr lang="ru-RU" b="1" dirty="0">
                <a:latin typeface="Times New Roman" panose="02020603050405020304" pitchFamily="18" charset="0"/>
                <a:cs typeface="Times New Roman" panose="02020603050405020304" pitchFamily="18" charset="0"/>
              </a:rPr>
              <a:t>Совет по урегулированию споров</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70000" lnSpcReduction="20000"/>
          </a:bodyPr>
          <a:lstStyle/>
          <a:p>
            <a:r>
              <a:rPr lang="ru-RU" dirty="0" smtClean="0">
                <a:latin typeface="Times New Roman" pitchFamily="18" charset="0"/>
                <a:cs typeface="Times New Roman" pitchFamily="18" charset="0"/>
              </a:rPr>
              <a:t>Полномочия любого члена СПУС могут быть прекращены по взаимной договоренности обеих Сторон, но не Заказчиком или Подрядчиком, действующим единолично.</a:t>
            </a: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Если Стороны не придут к иному соглашению, срок действия полномочий СПУС (включая срок назначения каждого члена) истекает:</a:t>
            </a:r>
          </a:p>
          <a:p>
            <a:r>
              <a:rPr lang="ru-RU" dirty="0" smtClean="0">
                <a:latin typeface="Times New Roman" pitchFamily="18" charset="0"/>
                <a:cs typeface="Times New Roman" pitchFamily="18" charset="0"/>
              </a:rPr>
              <a:t>● либо в дату, когда вступает в силу подтверждение исполнения обязательств  (п.14.12 Условий контракта ИПС);</a:t>
            </a:r>
          </a:p>
          <a:p>
            <a:r>
              <a:rPr lang="ru-RU" dirty="0" smtClean="0">
                <a:latin typeface="Times New Roman" pitchFamily="18" charset="0"/>
                <a:cs typeface="Times New Roman" pitchFamily="18" charset="0"/>
              </a:rPr>
              <a:t>● через 28 дней после того, как СПУС предоставит свое решение по всем спорам, переданным ему на рассмотрение – до вступления в силу подтверждения исполнения обязательств,</a:t>
            </a:r>
          </a:p>
          <a:p>
            <a:r>
              <a:rPr lang="ru-RU" dirty="0" smtClean="0">
                <a:latin typeface="Times New Roman" pitchFamily="18" charset="0"/>
                <a:cs typeface="Times New Roman" pitchFamily="18" charset="0"/>
              </a:rPr>
              <a:t>В зависимости от того, какая из указанных дат наступит позже.</a:t>
            </a:r>
          </a:p>
          <a:p>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755772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fontScale="90000"/>
          </a:bodyPr>
          <a:lstStyle/>
          <a:p>
            <a:r>
              <a:rPr lang="ru-RU" b="1" dirty="0">
                <a:latin typeface="Times New Roman" panose="02020603050405020304" pitchFamily="18" charset="0"/>
                <a:cs typeface="Times New Roman" panose="02020603050405020304" pitchFamily="18" charset="0"/>
              </a:rPr>
              <a:t>Совет по урегулированию споров</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62500" lnSpcReduction="20000"/>
          </a:bodyPr>
          <a:lstStyle/>
          <a:p>
            <a:pPr algn="just"/>
            <a:r>
              <a:rPr lang="ru-RU" dirty="0" smtClean="0">
                <a:latin typeface="Times New Roman" pitchFamily="18" charset="0"/>
                <a:cs typeface="Times New Roman" pitchFamily="18" charset="0"/>
              </a:rPr>
              <a:t>СПУС выносит и представляет свое решение в течение:</a:t>
            </a:r>
          </a:p>
          <a:p>
            <a:pPr algn="just"/>
            <a:r>
              <a:rPr lang="ru-RU" dirty="0" smtClean="0">
                <a:latin typeface="Times New Roman" pitchFamily="18" charset="0"/>
                <a:cs typeface="Times New Roman" pitchFamily="18" charset="0"/>
              </a:rPr>
              <a:t>● 84 дней после передачи Сторон на рассмотрение; или</a:t>
            </a:r>
          </a:p>
          <a:p>
            <a:pPr algn="just"/>
            <a:r>
              <a:rPr lang="ru-RU" dirty="0" smtClean="0">
                <a:latin typeface="Times New Roman" pitchFamily="18" charset="0"/>
                <a:cs typeface="Times New Roman" pitchFamily="18" charset="0"/>
              </a:rPr>
              <a:t>● иного периода, который может быть предложен СПУС и согласован обеими Сторонами.</a:t>
            </a:r>
          </a:p>
          <a:p>
            <a:pPr algn="just"/>
            <a:r>
              <a:rPr lang="ru-RU" dirty="0" smtClean="0">
                <a:latin typeface="Times New Roman" pitchFamily="18" charset="0"/>
                <a:cs typeface="Times New Roman" pitchFamily="18" charset="0"/>
              </a:rPr>
              <a:t>Однако если по окончании этого периода истечет срок оплаты какого-либо счета (счетов) членов СПУС и при этом такие счета остаются неоплаченными, СПУС не обязан предоставить свое решение до тех пор, пока такие неоплаченные счета не будут оплачены в полном объеме, и в этом случае СПУС предоставляет свое решение в кратчайший срок после получения оплаты.</a:t>
            </a:r>
          </a:p>
          <a:p>
            <a:pPr algn="just"/>
            <a:r>
              <a:rPr lang="ru-RU" dirty="0" smtClean="0">
                <a:latin typeface="Times New Roman" pitchFamily="18" charset="0"/>
                <a:cs typeface="Times New Roman" pitchFamily="18" charset="0"/>
              </a:rPr>
              <a:t>Решение предоставляется в письменной форме и должно быть обосновано.</a:t>
            </a:r>
          </a:p>
          <a:p>
            <a:pPr algn="just"/>
            <a:r>
              <a:rPr lang="ru-RU" dirty="0" smtClean="0">
                <a:latin typeface="Times New Roman" pitchFamily="18" charset="0"/>
                <a:cs typeface="Times New Roman" pitchFamily="18" charset="0"/>
              </a:rPr>
              <a:t>Решение СПУС является обязательным для исполнения обеими Сторонами , независимо от того, направляет ли одна из Сторон Уведомление о несогласии в отношении такого решения.</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638604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fontScale="90000"/>
          </a:bodyPr>
          <a:lstStyle/>
          <a:p>
            <a:r>
              <a:rPr lang="ru-RU" b="1" dirty="0">
                <a:latin typeface="Times New Roman" panose="02020603050405020304" pitchFamily="18" charset="0"/>
                <a:cs typeface="Times New Roman" panose="02020603050405020304" pitchFamily="18" charset="0"/>
              </a:rPr>
              <a:t>Совет по урегулированию споров</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20000"/>
          </a:bodyPr>
          <a:lstStyle/>
          <a:p>
            <a:r>
              <a:rPr lang="ru-RU" b="1" u="sng" dirty="0" smtClean="0"/>
              <a:t>Несогласие с решением СПУС</a:t>
            </a:r>
          </a:p>
          <a:p>
            <a:pPr algn="just"/>
            <a:r>
              <a:rPr lang="ru-RU" dirty="0" smtClean="0">
                <a:latin typeface="Times New Roman" pitchFamily="18" charset="0"/>
                <a:cs typeface="Times New Roman" pitchFamily="18" charset="0"/>
              </a:rPr>
              <a:t>Если любая из Сторон не согласна с решением СПУС, то такая Сторона в течение 28 дней после получения решения СПУС может направить другой Стороне и в копии в адрес СПУС Уведомление о несогласии с обоснованием причин такого несогласия.</a:t>
            </a:r>
          </a:p>
          <a:p>
            <a:pPr algn="just"/>
            <a:r>
              <a:rPr lang="ru-RU" dirty="0" smtClean="0">
                <a:latin typeface="Times New Roman" pitchFamily="18" charset="0"/>
                <a:cs typeface="Times New Roman" pitchFamily="18" charset="0"/>
              </a:rPr>
              <a:t>При этом обе Стороны обязаны попытаться урегулировать спор мирным путем, прежде чем будет инициирована арбитражная процедура.</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285841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3200" b="1" dirty="0" smtClean="0">
                <a:latin typeface="Times New Roman" pitchFamily="18" charset="0"/>
                <a:cs typeface="Times New Roman" pitchFamily="18" charset="0"/>
              </a:rPr>
              <a:t>Соглашение о предотвращении</a:t>
            </a:r>
            <a:r>
              <a:rPr lang="en-US" sz="3200" b="1" dirty="0" smtClean="0">
                <a:latin typeface="Times New Roman" pitchFamily="18" charset="0"/>
                <a:cs typeface="Times New Roman" pitchFamily="18" charset="0"/>
              </a:rPr>
              <a:t>/</a:t>
            </a:r>
            <a:r>
              <a:rPr lang="ru-RU" sz="3200" b="1" dirty="0" smtClean="0">
                <a:latin typeface="Times New Roman" pitchFamily="18" charset="0"/>
                <a:cs typeface="Times New Roman" pitchFamily="18" charset="0"/>
              </a:rPr>
              <a:t>урегулировании споров</a:t>
            </a:r>
            <a:endParaRPr lang="ru-RU" sz="3200" b="1" dirty="0">
              <a:latin typeface="Times New Roman" pitchFamily="18" charset="0"/>
              <a:cs typeface="Times New Roman"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10000"/>
          </a:bodyPr>
          <a:lstStyle/>
          <a:p>
            <a:pPr algn="just"/>
            <a:r>
              <a:rPr lang="ru-RU" dirty="0" smtClean="0">
                <a:latin typeface="Times New Roman" pitchFamily="18" charset="0"/>
                <a:cs typeface="Times New Roman" pitchFamily="18" charset="0"/>
              </a:rPr>
              <a:t>Общие условия контрактов ФИДИК предусматривают Соглашение о предотвращении</a:t>
            </a:r>
            <a:r>
              <a:rPr lang="en-US"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урегулировании споров.</a:t>
            </a:r>
          </a:p>
          <a:p>
            <a:pPr algn="just"/>
            <a:r>
              <a:rPr lang="ru-RU" dirty="0" smtClean="0">
                <a:latin typeface="Times New Roman" pitchFamily="18" charset="0"/>
                <a:cs typeface="Times New Roman" pitchFamily="18" charset="0"/>
              </a:rPr>
              <a:t>Соглашение о предотвращении</a:t>
            </a:r>
            <a:r>
              <a:rPr lang="en-US"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урегулировании споров (Соглашение ПУС) означает трехстороннее соглашение, заключенное между:</a:t>
            </a:r>
          </a:p>
          <a:p>
            <a:pPr algn="just"/>
            <a:r>
              <a:rPr lang="ru-RU" dirty="0" smtClean="0">
                <a:latin typeface="Times New Roman" pitchFamily="18" charset="0"/>
                <a:cs typeface="Times New Roman" pitchFamily="18" charset="0"/>
              </a:rPr>
              <a:t>● Заказчиком;</a:t>
            </a:r>
          </a:p>
          <a:p>
            <a:pPr algn="just"/>
            <a:r>
              <a:rPr lang="ru-RU" dirty="0" smtClean="0">
                <a:latin typeface="Times New Roman" pitchFamily="18" charset="0"/>
                <a:cs typeface="Times New Roman" pitchFamily="18" charset="0"/>
              </a:rPr>
              <a:t>● Подрядчиком; и</a:t>
            </a:r>
          </a:p>
          <a:p>
            <a:pPr algn="just"/>
            <a:r>
              <a:rPr lang="ru-RU" dirty="0" smtClean="0">
                <a:latin typeface="Times New Roman" pitchFamily="18" charset="0"/>
                <a:cs typeface="Times New Roman" pitchFamily="18" charset="0"/>
              </a:rPr>
              <a:t>● членом СПУС ( единственным членом или одним из трех членов или председателем СПУС).</a:t>
            </a:r>
          </a:p>
          <a:p>
            <a:endParaRPr lang="ru-RU" dirty="0"/>
          </a:p>
        </p:txBody>
      </p:sp>
    </p:spTree>
    <p:extLst>
      <p:ext uri="{BB962C8B-B14F-4D97-AF65-F5344CB8AC3E}">
        <p14:creationId xmlns:p14="http://schemas.microsoft.com/office/powerpoint/2010/main" val="4006224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3200" b="1" dirty="0">
                <a:latin typeface="Times New Roman" pitchFamily="18" charset="0"/>
                <a:cs typeface="Times New Roman" pitchFamily="18" charset="0"/>
              </a:rPr>
              <a:t>Соглашение о предотвращении</a:t>
            </a:r>
            <a:r>
              <a:rPr lang="en-US" sz="3200" b="1" dirty="0">
                <a:latin typeface="Times New Roman" pitchFamily="18" charset="0"/>
                <a:cs typeface="Times New Roman" pitchFamily="18" charset="0"/>
              </a:rPr>
              <a:t>/</a:t>
            </a:r>
            <a:r>
              <a:rPr lang="ru-RU" sz="3200" b="1" dirty="0">
                <a:latin typeface="Times New Roman" pitchFamily="18" charset="0"/>
                <a:cs typeface="Times New Roman" pitchFamily="18" charset="0"/>
              </a:rPr>
              <a:t>урегулировании споров</a:t>
            </a:r>
            <a:endParaRPr lang="ru-RU" sz="3200" dirty="0"/>
          </a:p>
        </p:txBody>
      </p:sp>
      <p:sp>
        <p:nvSpPr>
          <p:cNvPr id="3" name="Объект 2"/>
          <p:cNvSpPr>
            <a:spLocks noGrp="1"/>
          </p:cNvSpPr>
          <p:nvPr>
            <p:ph idx="1"/>
          </p:nvPr>
        </p:nvSpPr>
        <p:spPr>
          <a:solidFill>
            <a:schemeClr val="accent6">
              <a:lumMod val="60000"/>
              <a:lumOff val="40000"/>
            </a:schemeClr>
          </a:solidFill>
        </p:spPr>
        <p:txBody>
          <a:bodyPr>
            <a:normAutofit lnSpcReduction="10000"/>
          </a:bodyPr>
          <a:lstStyle/>
          <a:p>
            <a:pPr algn="just"/>
            <a:r>
              <a:rPr lang="ru-RU" dirty="0" smtClean="0">
                <a:latin typeface="Times New Roman" pitchFamily="18" charset="0"/>
                <a:cs typeface="Times New Roman" pitchFamily="18" charset="0"/>
              </a:rPr>
              <a:t>Незамедлительно после даты вступления в силу Соглашения ПУС (дата подписания соглашения ПУС) любая из Сторон или обе Стороны направляют Уведомление Члену СПУС о том, что соглашение ПУС вступило в силу. Если Член СПУС не получает Уведомление  в течение 182 дней после заключения соглашения ПУС, оно теряет силу и становится недействительным.</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975092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3200" b="1" dirty="0">
                <a:latin typeface="Times New Roman" pitchFamily="18" charset="0"/>
                <a:cs typeface="Times New Roman" pitchFamily="18" charset="0"/>
              </a:rPr>
              <a:t>Соглашение о предотвращении</a:t>
            </a:r>
            <a:r>
              <a:rPr lang="en-US" sz="3200" b="1" dirty="0">
                <a:latin typeface="Times New Roman" pitchFamily="18" charset="0"/>
                <a:cs typeface="Times New Roman" pitchFamily="18" charset="0"/>
              </a:rPr>
              <a:t>/</a:t>
            </a:r>
            <a:r>
              <a:rPr lang="ru-RU" sz="3200" b="1" dirty="0">
                <a:latin typeface="Times New Roman" pitchFamily="18" charset="0"/>
                <a:cs typeface="Times New Roman" pitchFamily="18" charset="0"/>
              </a:rPr>
              <a:t>урегулировании споров</a:t>
            </a:r>
            <a:endParaRPr lang="ru-RU" sz="3200" dirty="0"/>
          </a:p>
        </p:txBody>
      </p:sp>
      <p:sp>
        <p:nvSpPr>
          <p:cNvPr id="3" name="Объект 2"/>
          <p:cNvSpPr>
            <a:spLocks noGrp="1"/>
          </p:cNvSpPr>
          <p:nvPr>
            <p:ph idx="1"/>
          </p:nvPr>
        </p:nvSpPr>
        <p:spPr>
          <a:solidFill>
            <a:schemeClr val="accent6">
              <a:lumMod val="60000"/>
              <a:lumOff val="40000"/>
            </a:schemeClr>
          </a:solidFill>
        </p:spPr>
        <p:txBody>
          <a:bodyPr>
            <a:normAutofit fontScale="62500" lnSpcReduction="20000"/>
          </a:bodyPr>
          <a:lstStyle/>
          <a:p>
            <a:pPr algn="just"/>
            <a:r>
              <a:rPr lang="ru-RU" b="1" dirty="0" smtClean="0">
                <a:latin typeface="Times New Roman" pitchFamily="18" charset="0"/>
                <a:cs typeface="Times New Roman" pitchFamily="18" charset="0"/>
              </a:rPr>
              <a:t>Гарантии члена СПУС</a:t>
            </a:r>
          </a:p>
          <a:p>
            <a:pPr algn="just"/>
            <a:r>
              <a:rPr lang="ru-RU" dirty="0" smtClean="0">
                <a:latin typeface="Times New Roman" pitchFamily="18" charset="0"/>
                <a:cs typeface="Times New Roman" pitchFamily="18" charset="0"/>
              </a:rPr>
              <a:t>Член СПУС гарантирует и соглашается с тем, что на протяжении всего Срока полномочий СПУС является и будет оставаться непредвзятым и независимым от Заказчика, Подрядчика, Персонала Заказчика и Персонала Подрядчика.</a:t>
            </a:r>
          </a:p>
          <a:p>
            <a:pPr algn="just"/>
            <a:r>
              <a:rPr lang="ru-RU" dirty="0" smtClean="0">
                <a:latin typeface="Times New Roman" pitchFamily="18" charset="0"/>
                <a:cs typeface="Times New Roman" pitchFamily="18" charset="0"/>
              </a:rPr>
              <a:t>Если после подписания Соглашения ПУС члену СПУС станет известно о фактах и обстоятельствах, которые могут:</a:t>
            </a:r>
          </a:p>
          <a:p>
            <a:pPr algn="just"/>
            <a:r>
              <a:rPr lang="ru-RU" dirty="0" smtClean="0">
                <a:latin typeface="Times New Roman" pitchFamily="18" charset="0"/>
                <a:cs typeface="Times New Roman" pitchFamily="18" charset="0"/>
              </a:rPr>
              <a:t>● поставить под вопрос его независимость или непредвзятость; и (или)</a:t>
            </a:r>
          </a:p>
          <a:p>
            <a:pPr algn="just"/>
            <a:r>
              <a:rPr lang="ru-RU" dirty="0" smtClean="0">
                <a:latin typeface="Times New Roman" pitchFamily="18" charset="0"/>
                <a:cs typeface="Times New Roman" pitchFamily="18" charset="0"/>
              </a:rPr>
              <a:t>● не соответствовать или отказаться несоответствующими гарантиям и согласию </a:t>
            </a:r>
            <a:r>
              <a:rPr lang="ru-RU" dirty="0">
                <a:latin typeface="Times New Roman" pitchFamily="18" charset="0"/>
                <a:cs typeface="Times New Roman" pitchFamily="18" charset="0"/>
              </a:rPr>
              <a:t>оставаться непредвзятым и независимым от Заказчика, Подрядчика, Персонала Заказчика и Персонала </a:t>
            </a:r>
            <a:r>
              <a:rPr lang="ru-RU" dirty="0" smtClean="0">
                <a:latin typeface="Times New Roman" pitchFamily="18" charset="0"/>
                <a:cs typeface="Times New Roman" pitchFamily="18" charset="0"/>
              </a:rPr>
              <a:t>Подрядчика,</a:t>
            </a:r>
          </a:p>
          <a:p>
            <a:pPr algn="just"/>
            <a:r>
              <a:rPr lang="ru-RU" dirty="0" smtClean="0">
                <a:latin typeface="Times New Roman" pitchFamily="18" charset="0"/>
                <a:cs typeface="Times New Roman" pitchFamily="18" charset="0"/>
              </a:rPr>
              <a:t>Член СПУС гарантирует и соглашается с тем, что он </a:t>
            </a:r>
            <a:r>
              <a:rPr lang="ru-RU" dirty="0" err="1" smtClean="0">
                <a:latin typeface="Times New Roman" pitchFamily="18" charset="0"/>
                <a:cs typeface="Times New Roman" pitchFamily="18" charset="0"/>
              </a:rPr>
              <a:t>незамедительно</a:t>
            </a:r>
            <a:r>
              <a:rPr lang="ru-RU" dirty="0" smtClean="0">
                <a:latin typeface="Times New Roman" pitchFamily="18" charset="0"/>
                <a:cs typeface="Times New Roman" pitchFamily="18" charset="0"/>
              </a:rPr>
              <a:t> в письменной форме сообщит об этом Сторонам и другим членам ( при наличии других членов).</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131893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3200" b="1" dirty="0">
                <a:latin typeface="Times New Roman" pitchFamily="18" charset="0"/>
                <a:cs typeface="Times New Roman" pitchFamily="18" charset="0"/>
              </a:rPr>
              <a:t>Соглашение о предотвращении</a:t>
            </a:r>
            <a:r>
              <a:rPr lang="en-US" sz="3200" b="1" dirty="0">
                <a:latin typeface="Times New Roman" pitchFamily="18" charset="0"/>
                <a:cs typeface="Times New Roman" pitchFamily="18" charset="0"/>
              </a:rPr>
              <a:t>/</a:t>
            </a:r>
            <a:r>
              <a:rPr lang="ru-RU" sz="3200" b="1" dirty="0">
                <a:latin typeface="Times New Roman" pitchFamily="18" charset="0"/>
                <a:cs typeface="Times New Roman" pitchFamily="18" charset="0"/>
              </a:rPr>
              <a:t>урегулировании споров</a:t>
            </a:r>
            <a:endParaRPr lang="ru-RU" sz="3200" dirty="0"/>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10000"/>
          </a:bodyPr>
          <a:lstStyle/>
          <a:p>
            <a:pPr algn="just"/>
            <a:r>
              <a:rPr lang="ru-RU" dirty="0" smtClean="0">
                <a:latin typeface="Times New Roman" pitchFamily="18" charset="0"/>
                <a:cs typeface="Times New Roman" pitchFamily="18" charset="0"/>
              </a:rPr>
              <a:t>При назначении члена СПУС каждая Сторона опирается на заверения члена СПУС о том, что он:</a:t>
            </a:r>
          </a:p>
          <a:p>
            <a:pPr algn="just"/>
            <a:r>
              <a:rPr lang="ru-RU" dirty="0">
                <a:latin typeface="Times New Roman" pitchFamily="18" charset="0"/>
                <a:cs typeface="Times New Roman" pitchFamily="18" charset="0"/>
              </a:rPr>
              <a:t>●</a:t>
            </a:r>
            <a:r>
              <a:rPr lang="ru-RU" dirty="0" smtClean="0">
                <a:latin typeface="Times New Roman" pitchFamily="18" charset="0"/>
                <a:cs typeface="Times New Roman" pitchFamily="18" charset="0"/>
              </a:rPr>
              <a:t> обладает опытом и (или) знаниями в отношении характера работ, подлежащих выполнению Подрядчиком по Контракту;</a:t>
            </a:r>
          </a:p>
          <a:p>
            <a:pPr algn="just"/>
            <a:r>
              <a:rPr lang="ru-RU" dirty="0" smtClean="0">
                <a:latin typeface="Times New Roman" pitchFamily="18" charset="0"/>
                <a:cs typeface="Times New Roman" pitchFamily="18" charset="0"/>
              </a:rPr>
              <a:t>● обладает опытом работы с документацией по договорам строительства и (или) проектирования; и</a:t>
            </a:r>
          </a:p>
          <a:p>
            <a:pPr algn="just"/>
            <a:r>
              <a:rPr lang="ru-RU" dirty="0" smtClean="0">
                <a:latin typeface="Times New Roman" pitchFamily="18" charset="0"/>
                <a:cs typeface="Times New Roman" pitchFamily="18" charset="0"/>
              </a:rPr>
              <a:t>● свободно владеет языком обмена сообщениями, указанными в Контрактных данных или языком, оговоренным между Сторонами и СПУС.</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629677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3200" b="1" dirty="0">
                <a:latin typeface="Times New Roman" pitchFamily="18" charset="0"/>
                <a:cs typeface="Times New Roman" pitchFamily="18" charset="0"/>
              </a:rPr>
              <a:t>Соглашение</a:t>
            </a:r>
            <a:r>
              <a:rPr lang="ru-RU" sz="2800" b="1" dirty="0">
                <a:latin typeface="Times New Roman" pitchFamily="18" charset="0"/>
                <a:cs typeface="Times New Roman" pitchFamily="18" charset="0"/>
              </a:rPr>
              <a:t> о предотвращении</a:t>
            </a:r>
            <a:r>
              <a:rPr lang="en-US" sz="2800" b="1" dirty="0">
                <a:latin typeface="Times New Roman" pitchFamily="18" charset="0"/>
                <a:cs typeface="Times New Roman" pitchFamily="18" charset="0"/>
              </a:rPr>
              <a:t>/</a:t>
            </a:r>
            <a:r>
              <a:rPr lang="ru-RU" sz="2800" b="1" dirty="0">
                <a:latin typeface="Times New Roman" pitchFamily="18" charset="0"/>
                <a:cs typeface="Times New Roman" pitchFamily="18" charset="0"/>
              </a:rPr>
              <a:t>урегулировании споров</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55000" lnSpcReduction="20000"/>
          </a:bodyPr>
          <a:lstStyle/>
          <a:p>
            <a:pPr algn="just"/>
            <a:r>
              <a:rPr lang="ru-RU" dirty="0" smtClean="0">
                <a:latin typeface="Times New Roman" pitchFamily="18" charset="0"/>
                <a:cs typeface="Times New Roman" pitchFamily="18" charset="0"/>
              </a:rPr>
              <a:t>В дополнение к гарантиям члена СПУС, член СПУС:</a:t>
            </a:r>
          </a:p>
          <a:p>
            <a:pPr algn="just"/>
            <a:r>
              <a:rPr lang="ru-RU" dirty="0" smtClean="0">
                <a:latin typeface="Times New Roman" pitchFamily="18" charset="0"/>
                <a:cs typeface="Times New Roman" pitchFamily="18" charset="0"/>
              </a:rPr>
              <a:t>● не должен иметь финансовой заинтересованности в Контракте или в проекте, частью которого являются работы;</a:t>
            </a:r>
          </a:p>
          <a:p>
            <a:pPr algn="just"/>
            <a:r>
              <a:rPr lang="ru-RU" dirty="0" smtClean="0">
                <a:latin typeface="Times New Roman" pitchFamily="18" charset="0"/>
                <a:cs typeface="Times New Roman" pitchFamily="18" charset="0"/>
              </a:rPr>
              <a:t>● не должен иметь любого рода заинтересованности в отношении Заказчика, Подрядчика, Персонала Заказчика или Персонала Подрядчика;</a:t>
            </a:r>
          </a:p>
          <a:p>
            <a:pPr algn="just"/>
            <a:r>
              <a:rPr lang="ru-RU" dirty="0" smtClean="0">
                <a:latin typeface="Times New Roman" pitchFamily="18" charset="0"/>
                <a:cs typeface="Times New Roman" pitchFamily="18" charset="0"/>
              </a:rPr>
              <a:t>● в течение десяти лет до подписания Соглашения ПУС не должен работать у Заказчика, Подрядчика, Персонала Заказчика или Подрядчика в качестве консультанта или иного специалиста;</a:t>
            </a:r>
          </a:p>
          <a:p>
            <a:pPr algn="just"/>
            <a:r>
              <a:rPr lang="ru-RU" dirty="0" smtClean="0">
                <a:latin typeface="Times New Roman" pitchFamily="18" charset="0"/>
                <a:cs typeface="Times New Roman" pitchFamily="18" charset="0"/>
              </a:rPr>
              <a:t>● не должен был ни ранее, ни в настоящий момент выступать в качестве судьи или арбитра в отношении Контракта;</a:t>
            </a:r>
          </a:p>
          <a:p>
            <a:pPr algn="just"/>
            <a:r>
              <a:rPr lang="ru-RU" dirty="0" smtClean="0">
                <a:latin typeface="Times New Roman" pitchFamily="18" charset="0"/>
                <a:cs typeface="Times New Roman" pitchFamily="18" charset="0"/>
              </a:rPr>
              <a:t>● должен в письменной форме до подписания Соглашения ПУС сообщить Сторонам и другим членам (при наличии) о :</a:t>
            </a:r>
          </a:p>
          <a:p>
            <a:pPr algn="just"/>
            <a:r>
              <a:rPr lang="ru-RU" dirty="0" smtClean="0">
                <a:latin typeface="Times New Roman" pitchFamily="18" charset="0"/>
                <a:cs typeface="Times New Roman" pitchFamily="18" charset="0"/>
              </a:rPr>
              <a:t>- существующих и (или) прошлых профессиональных или личных взаимоотношениях с директорами, должностными лицами или сотрудниками Заказчика, Подрядчика, Персонала Заказчика или Подрядчика;</a:t>
            </a:r>
          </a:p>
          <a:p>
            <a:pPr algn="just"/>
            <a:r>
              <a:rPr lang="ru-RU" dirty="0" smtClean="0">
                <a:latin typeface="Times New Roman" pitchFamily="18" charset="0"/>
                <a:cs typeface="Times New Roman" pitchFamily="18" charset="0"/>
              </a:rPr>
              <a:t>- фактах или обстоятельствах, которые могут поставить под сомнение его независимость или непредвзятость;</a:t>
            </a:r>
          </a:p>
          <a:p>
            <a:pPr algn="just"/>
            <a:r>
              <a:rPr lang="ru-RU" dirty="0" smtClean="0">
                <a:latin typeface="Times New Roman" pitchFamily="18" charset="0"/>
                <a:cs typeface="Times New Roman" pitchFamily="18" charset="0"/>
              </a:rPr>
              <a:t>- прежнем участии в проекте, частью которого является Контракт;</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420939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smtClean="0">
                <a:latin typeface="Times New Roman" panose="02020603050405020304" pitchFamily="18" charset="0"/>
                <a:cs typeface="Times New Roman" panose="02020603050405020304" pitchFamily="18" charset="0"/>
              </a:rPr>
              <a:t>Порядок урегулирования споров согласно проформам контрактов ФИДИК</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a:bodyPr>
          <a:lstStyle/>
          <a:p>
            <a:pPr algn="just"/>
            <a:r>
              <a:rPr lang="ru-RU" sz="2800" dirty="0" smtClean="0">
                <a:latin typeface="Times New Roman" panose="02020603050405020304" pitchFamily="18" charset="0"/>
                <a:cs typeface="Times New Roman" panose="02020603050405020304" pitchFamily="18" charset="0"/>
              </a:rPr>
              <a:t>Порядок разрешения споров согласно проформам контрактов ФИДИК предусматривает три стадии:</a:t>
            </a:r>
          </a:p>
          <a:p>
            <a:pPr algn="just"/>
            <a:r>
              <a:rPr lang="ru-RU" sz="2800" dirty="0" smtClean="0">
                <a:latin typeface="Times New Roman" panose="02020603050405020304" pitchFamily="18" charset="0"/>
                <a:cs typeface="Times New Roman" panose="02020603050405020304" pitchFamily="18" charset="0"/>
              </a:rPr>
              <a:t>1- претензионный порядок;</a:t>
            </a:r>
          </a:p>
          <a:p>
            <a:pPr algn="just"/>
            <a:r>
              <a:rPr lang="ru-RU" sz="2800" dirty="0" smtClean="0">
                <a:latin typeface="Times New Roman" panose="02020603050405020304" pitchFamily="18" charset="0"/>
                <a:cs typeface="Times New Roman" panose="02020603050405020304" pitchFamily="18" charset="0"/>
              </a:rPr>
              <a:t>2 – разрешение споров Советом по урегулированию споров;</a:t>
            </a:r>
          </a:p>
          <a:p>
            <a:pPr algn="just"/>
            <a:r>
              <a:rPr lang="ru-RU" sz="2800" dirty="0" smtClean="0">
                <a:latin typeface="Times New Roman" panose="02020603050405020304" pitchFamily="18" charset="0"/>
                <a:cs typeface="Times New Roman" panose="02020603050405020304" pitchFamily="18" charset="0"/>
              </a:rPr>
              <a:t>3 – арбитраж.</a:t>
            </a:r>
          </a:p>
          <a:p>
            <a:pPr algn="just"/>
            <a:r>
              <a:rPr lang="ru-RU" sz="2800" dirty="0" smtClean="0">
                <a:latin typeface="Times New Roman" panose="02020603050405020304" pitchFamily="18" charset="0"/>
                <a:cs typeface="Times New Roman" panose="02020603050405020304" pitchFamily="18" charset="0"/>
              </a:rPr>
              <a:t>Рассмотрим подробнее порядок урегулирования споров на примере проформы для проектов типа «ИПС» и проектов, выполняемых «под ключ</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8267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3200" b="1" dirty="0">
                <a:latin typeface="Times New Roman" pitchFamily="18" charset="0"/>
                <a:cs typeface="Times New Roman" pitchFamily="18" charset="0"/>
              </a:rPr>
              <a:t>Соглашение о предотвращении</a:t>
            </a:r>
            <a:r>
              <a:rPr lang="en-US" sz="3200" b="1" dirty="0">
                <a:latin typeface="Times New Roman" pitchFamily="18" charset="0"/>
                <a:cs typeface="Times New Roman" pitchFamily="18" charset="0"/>
              </a:rPr>
              <a:t>/</a:t>
            </a:r>
            <a:r>
              <a:rPr lang="ru-RU" sz="3200" b="1" dirty="0">
                <a:latin typeface="Times New Roman" pitchFamily="18" charset="0"/>
                <a:cs typeface="Times New Roman" pitchFamily="18" charset="0"/>
              </a:rPr>
              <a:t>урегулировании споров</a:t>
            </a:r>
            <a:endParaRPr lang="ru-RU" sz="3200" dirty="0"/>
          </a:p>
        </p:txBody>
      </p:sp>
      <p:sp>
        <p:nvSpPr>
          <p:cNvPr id="3" name="Объект 2"/>
          <p:cNvSpPr>
            <a:spLocks noGrp="1"/>
          </p:cNvSpPr>
          <p:nvPr>
            <p:ph idx="1"/>
          </p:nvPr>
        </p:nvSpPr>
        <p:spPr>
          <a:solidFill>
            <a:schemeClr val="accent6">
              <a:lumMod val="60000"/>
              <a:lumOff val="40000"/>
            </a:schemeClr>
          </a:solidFill>
        </p:spPr>
        <p:txBody>
          <a:bodyPr>
            <a:normAutofit fontScale="62500" lnSpcReduction="20000"/>
          </a:bodyPr>
          <a:lstStyle/>
          <a:p>
            <a:pPr algn="just"/>
            <a:r>
              <a:rPr lang="ru-RU" dirty="0" smtClean="0">
                <a:latin typeface="Times New Roman" pitchFamily="18" charset="0"/>
                <a:cs typeface="Times New Roman" pitchFamily="18" charset="0"/>
              </a:rPr>
              <a:t>● будучи членом СПУС в течение срока полномочий СПУС:</a:t>
            </a:r>
          </a:p>
          <a:p>
            <a:pPr algn="just"/>
            <a:r>
              <a:rPr lang="ru-RU" dirty="0" smtClean="0">
                <a:latin typeface="Times New Roman" pitchFamily="18" charset="0"/>
                <a:cs typeface="Times New Roman" pitchFamily="18" charset="0"/>
              </a:rPr>
              <a:t>- не должен работать консультантом или в ином качестве, и (или)</a:t>
            </a:r>
          </a:p>
          <a:p>
            <a:pPr algn="just"/>
            <a:r>
              <a:rPr lang="ru-RU" dirty="0" smtClean="0">
                <a:latin typeface="Times New Roman" pitchFamily="18" charset="0"/>
                <a:cs typeface="Times New Roman" pitchFamily="18" charset="0"/>
              </a:rPr>
              <a:t>- не должен вступать в переговоры или заключать какие-либо соглашения касательно будущей трудовой деятельности у Заказчика, Подрядчика, за исключением случаев оговоренных с Заказчиком, Подрядчиком и другими членами ( при наличии);</a:t>
            </a:r>
          </a:p>
          <a:p>
            <a:pPr algn="just"/>
            <a:r>
              <a:rPr lang="ru-RU" dirty="0" smtClean="0">
                <a:latin typeface="Times New Roman" pitchFamily="18" charset="0"/>
                <a:cs typeface="Times New Roman" pitchFamily="18" charset="0"/>
              </a:rPr>
              <a:t>● не вправе требовать, принимать или получать (прямо либо косвенно) от Заказчика, Подрядчика, Персонала Заказчика или Подрядчика какие-либо подарки, денежное вознаграждение, комиссионные или другие вещи, за исключением оплаты по Соглашению ПУС.</a:t>
            </a:r>
          </a:p>
          <a:p>
            <a:pPr algn="just"/>
            <a:r>
              <a:rPr lang="ru-RU" dirty="0" smtClean="0">
                <a:latin typeface="Times New Roman" pitchFamily="18" charset="0"/>
                <a:cs typeface="Times New Roman" pitchFamily="18" charset="0"/>
              </a:rPr>
              <a:t>Член СПУС обязуется относиться к сведениям о Контракте, обо всех видах деятельности СПУС и предоставляемых документах как к конфиденциальным, не публиковать и не разглашать их без предварительного письменного согласия Сторон и других членов (при наличии).</a:t>
            </a:r>
          </a:p>
          <a:p>
            <a:endParaRPr lang="ru-RU" dirty="0"/>
          </a:p>
        </p:txBody>
      </p:sp>
    </p:spTree>
    <p:extLst>
      <p:ext uri="{BB962C8B-B14F-4D97-AF65-F5344CB8AC3E}">
        <p14:creationId xmlns:p14="http://schemas.microsoft.com/office/powerpoint/2010/main" val="1762207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3200" b="1" dirty="0" smtClean="0">
                <a:latin typeface="Times New Roman" pitchFamily="18" charset="0"/>
                <a:cs typeface="Times New Roman" pitchFamily="18" charset="0"/>
              </a:rPr>
              <a:t>Регламент работы Совета по урегулированию споров</a:t>
            </a:r>
            <a:endParaRPr lang="ru-RU" sz="3200" b="1" dirty="0">
              <a:latin typeface="Times New Roman" pitchFamily="18" charset="0"/>
              <a:cs typeface="Times New Roman"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70000" lnSpcReduction="20000"/>
          </a:bodyPr>
          <a:lstStyle/>
          <a:p>
            <a:r>
              <a:rPr lang="ru-RU" dirty="0" smtClean="0">
                <a:latin typeface="Times New Roman" pitchFamily="18" charset="0"/>
                <a:cs typeface="Times New Roman" pitchFamily="18" charset="0"/>
              </a:rPr>
              <a:t>Контракты ФИДИК содержат также Приложение – Регламент работы СПУС.</a:t>
            </a:r>
          </a:p>
          <a:p>
            <a:r>
              <a:rPr lang="ru-RU" dirty="0" smtClean="0">
                <a:latin typeface="Times New Roman" pitchFamily="18" charset="0"/>
                <a:cs typeface="Times New Roman" pitchFamily="18" charset="0"/>
              </a:rPr>
              <a:t> Регламент предусматривает следующие положения, в том числе:</a:t>
            </a:r>
          </a:p>
          <a:p>
            <a:r>
              <a:rPr lang="ru-RU" dirty="0" smtClean="0">
                <a:latin typeface="Times New Roman" pitchFamily="18" charset="0"/>
                <a:cs typeface="Times New Roman" pitchFamily="18" charset="0"/>
              </a:rPr>
              <a:t>- о целях Регламента;</a:t>
            </a:r>
          </a:p>
          <a:p>
            <a:r>
              <a:rPr lang="ru-RU" dirty="0" smtClean="0">
                <a:latin typeface="Times New Roman" pitchFamily="18" charset="0"/>
                <a:cs typeface="Times New Roman" pitchFamily="18" charset="0"/>
              </a:rPr>
              <a:t>- о совещаниях и посещении площадки;</a:t>
            </a:r>
          </a:p>
          <a:p>
            <a:r>
              <a:rPr lang="ru-RU" dirty="0" smtClean="0">
                <a:latin typeface="Times New Roman" pitchFamily="18" charset="0"/>
                <a:cs typeface="Times New Roman" pitchFamily="18" charset="0"/>
              </a:rPr>
              <a:t>- о сообщениях и документации;</a:t>
            </a:r>
          </a:p>
          <a:p>
            <a:r>
              <a:rPr lang="ru-RU" dirty="0" smtClean="0">
                <a:latin typeface="Times New Roman" pitchFamily="18" charset="0"/>
                <a:cs typeface="Times New Roman" pitchFamily="18" charset="0"/>
              </a:rPr>
              <a:t>- о полномочиях СПУС;</a:t>
            </a:r>
          </a:p>
          <a:p>
            <a:r>
              <a:rPr lang="ru-RU" dirty="0" smtClean="0">
                <a:latin typeface="Times New Roman" pitchFamily="18" charset="0"/>
                <a:cs typeface="Times New Roman" pitchFamily="18" charset="0"/>
              </a:rPr>
              <a:t>- о спорах;</a:t>
            </a:r>
          </a:p>
          <a:p>
            <a:r>
              <a:rPr lang="ru-RU" dirty="0" smtClean="0">
                <a:latin typeface="Times New Roman" pitchFamily="18" charset="0"/>
                <a:cs typeface="Times New Roman" pitchFamily="18" charset="0"/>
              </a:rPr>
              <a:t>- о слушаниях;</a:t>
            </a:r>
          </a:p>
          <a:p>
            <a:r>
              <a:rPr lang="ru-RU" dirty="0" smtClean="0">
                <a:latin typeface="Times New Roman" pitchFamily="18" charset="0"/>
                <a:cs typeface="Times New Roman" pitchFamily="18" charset="0"/>
              </a:rPr>
              <a:t>- о решении СПУС;</a:t>
            </a:r>
          </a:p>
          <a:p>
            <a:r>
              <a:rPr lang="ru-RU" dirty="0" smtClean="0">
                <a:latin typeface="Times New Roman" pitchFamily="18" charset="0"/>
                <a:cs typeface="Times New Roman" pitchFamily="18" charset="0"/>
              </a:rPr>
              <a:t>- о случаях расторжения Соглашения ПУС ;</a:t>
            </a:r>
          </a:p>
          <a:p>
            <a:r>
              <a:rPr lang="ru-RU" dirty="0" smtClean="0">
                <a:latin typeface="Times New Roman" pitchFamily="18" charset="0"/>
                <a:cs typeface="Times New Roman" pitchFamily="18" charset="0"/>
              </a:rPr>
              <a:t>- о процедуре опротестования ( при наличии возражений против кандидатуры члена СПУС).</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0805369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3200" b="1" dirty="0" smtClean="0">
                <a:latin typeface="Times New Roman" pitchFamily="18" charset="0"/>
                <a:cs typeface="Times New Roman" pitchFamily="18" charset="0"/>
              </a:rPr>
              <a:t>Регламент работы Совета по урегулированию споров </a:t>
            </a:r>
            <a:endParaRPr lang="ru-RU" sz="3200" b="1" dirty="0">
              <a:latin typeface="Times New Roman" pitchFamily="18" charset="0"/>
              <a:cs typeface="Times New Roman"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70000" lnSpcReduction="20000"/>
          </a:bodyPr>
          <a:lstStyle/>
          <a:p>
            <a:pPr algn="just"/>
            <a:r>
              <a:rPr lang="ru-RU" dirty="0" smtClean="0">
                <a:latin typeface="Times New Roman" pitchFamily="18" charset="0"/>
                <a:cs typeface="Times New Roman" pitchFamily="18" charset="0"/>
              </a:rPr>
              <a:t>СПУС вправе самостоятельно решать, использовать ли полномочия, предоставленные ему согласно Условиям Контракта, Регламенту работы СПУС и в какой мере.</a:t>
            </a:r>
          </a:p>
          <a:p>
            <a:pPr algn="just"/>
            <a:r>
              <a:rPr lang="ru-RU" dirty="0" smtClean="0">
                <a:latin typeface="Times New Roman" pitchFamily="18" charset="0"/>
                <a:cs typeface="Times New Roman" pitchFamily="18" charset="0"/>
              </a:rPr>
              <a:t>Дополнительные полномочия СПУС согласно Регламенты включают в том числе:</a:t>
            </a:r>
          </a:p>
          <a:p>
            <a:pPr algn="just"/>
            <a:r>
              <a:rPr lang="ru-RU" dirty="0" smtClean="0">
                <a:latin typeface="Times New Roman" pitchFamily="18" charset="0"/>
                <a:cs typeface="Times New Roman" pitchFamily="18" charset="0"/>
              </a:rPr>
              <a:t>- определять порядок посещений Площадки;</a:t>
            </a:r>
          </a:p>
          <a:p>
            <a:pPr algn="just"/>
            <a:r>
              <a:rPr lang="ru-RU" dirty="0" smtClean="0">
                <a:latin typeface="Times New Roman" pitchFamily="18" charset="0"/>
                <a:cs typeface="Times New Roman" pitchFamily="18" charset="0"/>
              </a:rPr>
              <a:t>- принимать решения в отношении собственной юрисдикции СПУС и предмета спора, передаваемого на рассмотрение СПУС;</a:t>
            </a:r>
          </a:p>
          <a:p>
            <a:pPr algn="just"/>
            <a:r>
              <a:rPr lang="ru-RU" dirty="0" smtClean="0">
                <a:latin typeface="Times New Roman" pitchFamily="18" charset="0"/>
                <a:cs typeface="Times New Roman" pitchFamily="18" charset="0"/>
              </a:rPr>
              <a:t>- с согласия Сторон назначать одного или нескольких экспертов по правовым и техническим вопросам;</a:t>
            </a:r>
          </a:p>
          <a:p>
            <a:pPr algn="just"/>
            <a:r>
              <a:rPr lang="ru-RU" dirty="0" smtClean="0">
                <a:latin typeface="Times New Roman" pitchFamily="18" charset="0"/>
                <a:cs typeface="Times New Roman" pitchFamily="18" charset="0"/>
              </a:rPr>
              <a:t>- проводить совещания со Сторонами, которые СПУС сочтет целесообразными;</a:t>
            </a:r>
          </a:p>
          <a:p>
            <a:pPr algn="just"/>
            <a:r>
              <a:rPr lang="ru-RU" dirty="0" smtClean="0">
                <a:latin typeface="Times New Roman" pitchFamily="18" charset="0"/>
                <a:cs typeface="Times New Roman" pitchFamily="18" charset="0"/>
              </a:rPr>
              <a:t>- брать на себя инициативу по установлению фактов и обстоятельств, необходимых СПУС для принятия решения и др.</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27122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b="1" dirty="0">
                <a:latin typeface="Times New Roman" panose="02020603050405020304" pitchFamily="18" charset="0"/>
                <a:cs typeface="Times New Roman" panose="02020603050405020304" pitchFamily="18" charset="0"/>
              </a:rPr>
              <a:t>Арбитраж</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10000"/>
          </a:bodyPr>
          <a:lstStyle/>
          <a:p>
            <a:pPr algn="just"/>
            <a:r>
              <a:rPr lang="ru-RU" dirty="0" smtClean="0"/>
              <a:t>Проформы контрактов ФИДИК предусматривают и положения об арбитраже.</a:t>
            </a:r>
          </a:p>
          <a:p>
            <a:pPr algn="just"/>
            <a:r>
              <a:rPr lang="ru-RU" dirty="0" smtClean="0"/>
              <a:t>Так, в проформе для проектов ИПС и «под ключ» данному условию посвящен пункт 21.6 .</a:t>
            </a:r>
          </a:p>
          <a:p>
            <a:pPr algn="just"/>
            <a:r>
              <a:rPr lang="ru-RU" dirty="0" smtClean="0"/>
              <a:t>При этом нужно помнить, что проформы содержат условия, которые с высокой вероятностью могут применяться к соответствующим контрактам. В любом случае необходимо учитывать Ваши интересы при рассмотрении условия контракта, касающегося арбитражной оговорки – арбитражного соглашения.</a:t>
            </a:r>
            <a:endParaRPr lang="ru-RU" dirty="0"/>
          </a:p>
        </p:txBody>
      </p:sp>
    </p:spTree>
    <p:extLst>
      <p:ext uri="{BB962C8B-B14F-4D97-AF65-F5344CB8AC3E}">
        <p14:creationId xmlns:p14="http://schemas.microsoft.com/office/powerpoint/2010/main" val="5825011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b="1" dirty="0">
                <a:latin typeface="Times New Roman" panose="02020603050405020304" pitchFamily="18" charset="0"/>
                <a:cs typeface="Times New Roman" panose="02020603050405020304" pitchFamily="18" charset="0"/>
              </a:rPr>
              <a:t>Арбитраж</a:t>
            </a:r>
            <a:endParaRPr lang="ru-RU" dirty="0"/>
          </a:p>
        </p:txBody>
      </p:sp>
      <p:sp>
        <p:nvSpPr>
          <p:cNvPr id="3" name="Объект 2"/>
          <p:cNvSpPr>
            <a:spLocks noGrp="1"/>
          </p:cNvSpPr>
          <p:nvPr>
            <p:ph idx="1"/>
          </p:nvPr>
        </p:nvSpPr>
        <p:spPr>
          <a:solidFill>
            <a:schemeClr val="accent6">
              <a:lumMod val="60000"/>
              <a:lumOff val="40000"/>
            </a:schemeClr>
          </a:solidFill>
        </p:spPr>
        <p:txBody>
          <a:bodyPr>
            <a:noAutofit/>
          </a:bodyPr>
          <a:lstStyle/>
          <a:p>
            <a:pPr algn="just"/>
            <a:r>
              <a:rPr lang="ru-RU" sz="1400" b="1" dirty="0" smtClean="0">
                <a:latin typeface="Times New Roman" panose="02020603050405020304" pitchFamily="18" charset="0"/>
                <a:cs typeface="Times New Roman" panose="02020603050405020304" pitchFamily="18" charset="0"/>
              </a:rPr>
              <a:t>Понятие арбитражного соглашения</a:t>
            </a:r>
          </a:p>
          <a:p>
            <a:pPr algn="just"/>
            <a:r>
              <a:rPr lang="ru-RU" sz="1200" dirty="0">
                <a:latin typeface="Times New Roman" panose="02020603050405020304" pitchFamily="18" charset="0"/>
                <a:cs typeface="Times New Roman" panose="02020603050405020304" pitchFamily="18" charset="0"/>
              </a:rPr>
              <a:t>Каждое Договаривающееся Государство признает письменное соглашение, по которому стороны обязуются передавать в арбитраж все или какие-либо споры, возникшие или могущие возникнуть между ними в связи с каким-либо конкретным договорным или иным правоотношением, объект которого может быть предметом арбитражного разбирательства. </a:t>
            </a:r>
            <a:r>
              <a:rPr lang="ru-RU" sz="1200" dirty="0" smtClean="0">
                <a:latin typeface="Times New Roman" panose="02020603050405020304" pitchFamily="18" charset="0"/>
                <a:cs typeface="Times New Roman" panose="02020603050405020304" pitchFamily="18" charset="0"/>
              </a:rPr>
              <a:t> </a:t>
            </a:r>
            <a:r>
              <a:rPr lang="ru-RU" sz="1200" dirty="0">
                <a:latin typeface="Times New Roman" panose="02020603050405020304" pitchFamily="18" charset="0"/>
                <a:cs typeface="Times New Roman" panose="02020603050405020304" pitchFamily="18" charset="0"/>
              </a:rPr>
              <a:t>Термин "письменное соглашение" включает арбитражную оговорку в договоре, или арбитражное соглашение, подписанное сторонами, или содержащееся в обмене письмами или телеграммами. </a:t>
            </a:r>
            <a:r>
              <a:rPr lang="ru-RU" sz="1200" b="1" dirty="0">
                <a:latin typeface="Times New Roman" panose="02020603050405020304" pitchFamily="18" charset="0"/>
                <a:cs typeface="Times New Roman" panose="02020603050405020304" pitchFamily="18" charset="0"/>
              </a:rPr>
              <a:t>Конвенция Организации Объединенных Наций о признании и приведении в исполнение иностранных арбитражных решений</a:t>
            </a:r>
            <a:r>
              <a:rPr lang="ru-RU" sz="1200" dirty="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a:t>
            </a:r>
            <a:r>
              <a:rPr lang="ru-RU" sz="1200" dirty="0">
                <a:latin typeface="Times New Roman" panose="02020603050405020304" pitchFamily="18" charset="0"/>
                <a:cs typeface="Times New Roman" panose="02020603050405020304" pitchFamily="18" charset="0"/>
              </a:rPr>
              <a:t>Заключена в г. Нью-Йорке в 1958 г.) </a:t>
            </a:r>
          </a:p>
          <a:p>
            <a:pPr algn="just"/>
            <a:endParaRPr lang="ru-RU" sz="1200" dirty="0" smtClean="0">
              <a:latin typeface="Times New Roman" panose="02020603050405020304" pitchFamily="18" charset="0"/>
              <a:cs typeface="Times New Roman" panose="02020603050405020304" pitchFamily="18" charset="0"/>
            </a:endParaRPr>
          </a:p>
          <a:p>
            <a:pPr algn="just"/>
            <a:r>
              <a:rPr lang="ru-RU" sz="1200" dirty="0" smtClean="0">
                <a:latin typeface="Times New Roman" panose="02020603050405020304" pitchFamily="18" charset="0"/>
                <a:cs typeface="Times New Roman" panose="02020603050405020304" pitchFamily="18" charset="0"/>
              </a:rPr>
              <a:t>Арбитражное </a:t>
            </a:r>
            <a:r>
              <a:rPr lang="ru-RU" sz="1200" dirty="0">
                <a:latin typeface="Times New Roman" panose="02020603050405020304" pitchFamily="18" charset="0"/>
                <a:cs typeface="Times New Roman" panose="02020603050405020304" pitchFamily="18" charset="0"/>
              </a:rPr>
              <a:t>соглашение является соглашением сторон о передаче в арбитраж всех или определенных споров, которые возникли или могут возникнуть между ними в связи с каким-либо конкретным правоотношением, независимо от того, носило такое правоотношение договорный характер или нет. Арбитражное соглашение может быть заключено в виде арбитражной оговорки в договоре или в виде отдельного соглашения. </a:t>
            </a:r>
            <a:r>
              <a:rPr lang="ru-RU" sz="1200" b="1" dirty="0">
                <a:latin typeface="Times New Roman" panose="02020603050405020304" pitchFamily="18" charset="0"/>
                <a:cs typeface="Times New Roman" panose="02020603050405020304" pitchFamily="18" charset="0"/>
              </a:rPr>
              <a:t>Федеральный закон от 29.12.2015 N 382-ФЗ </a:t>
            </a:r>
            <a:r>
              <a:rPr lang="ru-RU" sz="1200" b="1" dirty="0" smtClean="0">
                <a:latin typeface="Times New Roman" panose="02020603050405020304" pitchFamily="18" charset="0"/>
                <a:cs typeface="Times New Roman" panose="02020603050405020304" pitchFamily="18" charset="0"/>
              </a:rPr>
              <a:t>(</a:t>
            </a:r>
            <a:r>
              <a:rPr lang="ru-RU" sz="1200" b="1" dirty="0">
                <a:latin typeface="Times New Roman" panose="02020603050405020304" pitchFamily="18" charset="0"/>
                <a:cs typeface="Times New Roman" panose="02020603050405020304" pitchFamily="18" charset="0"/>
              </a:rPr>
              <a:t>ред. от 27.12.2018) </a:t>
            </a:r>
            <a:r>
              <a:rPr lang="ru-RU" sz="1200" b="1" dirty="0" smtClean="0">
                <a:latin typeface="Times New Roman" panose="02020603050405020304" pitchFamily="18" charset="0"/>
                <a:cs typeface="Times New Roman" panose="02020603050405020304" pitchFamily="18" charset="0"/>
              </a:rPr>
              <a:t>«Об </a:t>
            </a:r>
            <a:r>
              <a:rPr lang="ru-RU" sz="1200" b="1" dirty="0">
                <a:latin typeface="Times New Roman" panose="02020603050405020304" pitchFamily="18" charset="0"/>
                <a:cs typeface="Times New Roman" panose="02020603050405020304" pitchFamily="18" charset="0"/>
              </a:rPr>
              <a:t>арбитраже (третейском разбирательстве) в Российской </a:t>
            </a:r>
            <a:r>
              <a:rPr lang="ru-RU" sz="1200" b="1" dirty="0" smtClean="0">
                <a:latin typeface="Times New Roman" panose="02020603050405020304" pitchFamily="18" charset="0"/>
                <a:cs typeface="Times New Roman" panose="02020603050405020304" pitchFamily="18" charset="0"/>
              </a:rPr>
              <a:t>Федерации»</a:t>
            </a:r>
            <a:endParaRPr lang="ru-RU" sz="1200" b="1" dirty="0">
              <a:latin typeface="Times New Roman" panose="02020603050405020304" pitchFamily="18" charset="0"/>
              <a:cs typeface="Times New Roman" panose="02020603050405020304" pitchFamily="18" charset="0"/>
            </a:endParaRPr>
          </a:p>
          <a:p>
            <a:pPr algn="just"/>
            <a:endParaRPr lang="ru-RU" sz="1200" dirty="0" smtClean="0">
              <a:latin typeface="Times New Roman" panose="02020603050405020304" pitchFamily="18" charset="0"/>
              <a:cs typeface="Times New Roman" panose="02020603050405020304" pitchFamily="18" charset="0"/>
            </a:endParaRPr>
          </a:p>
          <a:p>
            <a:pPr algn="just"/>
            <a:r>
              <a:rPr lang="ru-RU" sz="1200" dirty="0" smtClean="0">
                <a:latin typeface="Times New Roman" panose="02020603050405020304" pitchFamily="18" charset="0"/>
                <a:cs typeface="Times New Roman" panose="02020603050405020304" pitchFamily="18" charset="0"/>
              </a:rPr>
              <a:t>Арбитражное </a:t>
            </a:r>
            <a:r>
              <a:rPr lang="ru-RU" sz="1200" dirty="0">
                <a:latin typeface="Times New Roman" panose="02020603050405020304" pitchFamily="18" charset="0"/>
                <a:cs typeface="Times New Roman" panose="02020603050405020304" pitchFamily="18" charset="0"/>
              </a:rPr>
              <a:t>соглашение - это соглашение сторон о передаче в арбитраж всех или определенных споров, которые возникли или могут возникнуть между ними в связи с каким-либо конкретным правоотношением или его частью независимо от того, носило такое правоотношение договорный характер или нет. Арбитражное соглашение может быть заключено в виде арбитражной оговорки в договоре или в виде отдельного соглашения. </a:t>
            </a:r>
            <a:r>
              <a:rPr lang="ru-RU" sz="1200" b="1" dirty="0">
                <a:latin typeface="Times New Roman" panose="02020603050405020304" pitchFamily="18" charset="0"/>
                <a:cs typeface="Times New Roman" panose="02020603050405020304" pitchFamily="18" charset="0"/>
              </a:rPr>
              <a:t>Закон РФ от 07.07.1993 N 5338-1 </a:t>
            </a:r>
            <a:r>
              <a:rPr lang="ru-RU" sz="1200" b="1" dirty="0" smtClean="0">
                <a:latin typeface="Times New Roman" panose="02020603050405020304" pitchFamily="18" charset="0"/>
                <a:cs typeface="Times New Roman" panose="02020603050405020304" pitchFamily="18" charset="0"/>
              </a:rPr>
              <a:t>(</a:t>
            </a:r>
            <a:r>
              <a:rPr lang="ru-RU" sz="1200" b="1" dirty="0">
                <a:latin typeface="Times New Roman" panose="02020603050405020304" pitchFamily="18" charset="0"/>
                <a:cs typeface="Times New Roman" panose="02020603050405020304" pitchFamily="18" charset="0"/>
              </a:rPr>
              <a:t>ред. от 30.12.2021) </a:t>
            </a:r>
            <a:r>
              <a:rPr lang="ru-RU" sz="1200" b="1" dirty="0" smtClean="0">
                <a:latin typeface="Times New Roman" panose="02020603050405020304" pitchFamily="18" charset="0"/>
                <a:cs typeface="Times New Roman" panose="02020603050405020304" pitchFamily="18" charset="0"/>
              </a:rPr>
              <a:t>«О </a:t>
            </a:r>
            <a:r>
              <a:rPr lang="ru-RU" sz="1200" b="1" dirty="0">
                <a:latin typeface="Times New Roman" panose="02020603050405020304" pitchFamily="18" charset="0"/>
                <a:cs typeface="Times New Roman" panose="02020603050405020304" pitchFamily="18" charset="0"/>
              </a:rPr>
              <a:t>международном коммерческом </a:t>
            </a:r>
            <a:r>
              <a:rPr lang="ru-RU" sz="1200" b="1" dirty="0" smtClean="0">
                <a:latin typeface="Times New Roman" panose="02020603050405020304" pitchFamily="18" charset="0"/>
                <a:cs typeface="Times New Roman" panose="02020603050405020304" pitchFamily="18" charset="0"/>
              </a:rPr>
              <a:t>арбитраже» </a:t>
            </a:r>
            <a:endParaRPr lang="ru-RU" sz="1200" b="1" dirty="0">
              <a:latin typeface="Times New Roman" panose="02020603050405020304" pitchFamily="18" charset="0"/>
              <a:cs typeface="Times New Roman" panose="02020603050405020304" pitchFamily="18" charset="0"/>
            </a:endParaRPr>
          </a:p>
          <a:p>
            <a:pPr algn="just"/>
            <a:endParaRPr lang="ru-RU" sz="1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1445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b="1" dirty="0">
                <a:latin typeface="Times New Roman" panose="02020603050405020304" pitchFamily="18" charset="0"/>
                <a:cs typeface="Times New Roman" panose="02020603050405020304" pitchFamily="18" charset="0"/>
              </a:rPr>
              <a:t>Арбитраж</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55000" lnSpcReduction="20000"/>
          </a:bodyPr>
          <a:lstStyle/>
          <a:p>
            <a:endParaRPr lang="ru-RU" dirty="0" smtClean="0"/>
          </a:p>
          <a:p>
            <a:pPr algn="just"/>
            <a:r>
              <a:rPr lang="ru-RU" dirty="0">
                <a:latin typeface="Times New Roman" panose="02020603050405020304" pitchFamily="18" charset="0"/>
                <a:cs typeface="Times New Roman" panose="02020603050405020304" pitchFamily="18" charset="0"/>
              </a:rPr>
              <a:t>Постановление Пленума Верховного Суда РФ от 10.12.2019 N 53 </a:t>
            </a:r>
            <a:r>
              <a:rPr lang="ru-RU" b="1" dirty="0" smtClean="0">
                <a:latin typeface="Times New Roman" panose="02020603050405020304" pitchFamily="18" charset="0"/>
                <a:cs typeface="Times New Roman" panose="02020603050405020304" pitchFamily="18" charset="0"/>
              </a:rPr>
              <a:t>«О </a:t>
            </a:r>
            <a:r>
              <a:rPr lang="ru-RU" b="1" dirty="0">
                <a:latin typeface="Times New Roman" panose="02020603050405020304" pitchFamily="18" charset="0"/>
                <a:cs typeface="Times New Roman" panose="02020603050405020304" pitchFamily="18" charset="0"/>
              </a:rPr>
              <a:t>выполнении судами Российской Федерации функций содействия и контроля в отношении третейского разбирательства, международного коммерческого </a:t>
            </a:r>
            <a:r>
              <a:rPr lang="ru-RU" b="1" dirty="0" smtClean="0">
                <a:latin typeface="Times New Roman" panose="02020603050405020304" pitchFamily="18" charset="0"/>
                <a:cs typeface="Times New Roman" panose="02020603050405020304" pitchFamily="18" charset="0"/>
              </a:rPr>
              <a:t>арбитража» </a:t>
            </a:r>
          </a:p>
          <a:p>
            <a:pPr algn="just"/>
            <a:r>
              <a:rPr lang="ru-RU" dirty="0" smtClean="0">
                <a:latin typeface="Times New Roman" panose="02020603050405020304" pitchFamily="18" charset="0"/>
                <a:cs typeface="Times New Roman" panose="02020603050405020304" pitchFamily="18" charset="0"/>
              </a:rPr>
              <a:t>Пункт 27 Постановления </a:t>
            </a:r>
            <a:r>
              <a:rPr lang="ru-RU" dirty="0">
                <a:latin typeface="Times New Roman" panose="02020603050405020304" pitchFamily="18" charset="0"/>
                <a:cs typeface="Times New Roman" panose="02020603050405020304" pitchFamily="18" charset="0"/>
              </a:rPr>
              <a:t>Пленума Верховного Суда РФ от 10.12.2019 N 53 </a:t>
            </a:r>
          </a:p>
          <a:p>
            <a:pPr algn="just"/>
            <a:endParaRPr lang="ru-RU" dirty="0">
              <a:latin typeface="Times New Roman" panose="02020603050405020304" pitchFamily="18" charset="0"/>
              <a:cs typeface="Times New Roman" panose="02020603050405020304" pitchFamily="18" charset="0"/>
            </a:endParaRPr>
          </a:p>
          <a:p>
            <a:pPr algn="just"/>
            <a:r>
              <a:rPr lang="ru-RU" u="sng" dirty="0" smtClean="0">
                <a:latin typeface="Times New Roman" panose="02020603050405020304" pitchFamily="18" charset="0"/>
                <a:cs typeface="Times New Roman" panose="02020603050405020304" pitchFamily="18" charset="0"/>
              </a:rPr>
              <a:t>По </a:t>
            </a:r>
            <a:r>
              <a:rPr lang="ru-RU" u="sng" dirty="0">
                <a:latin typeface="Times New Roman" panose="02020603050405020304" pitchFamily="18" charset="0"/>
                <a:cs typeface="Times New Roman" panose="02020603050405020304" pitchFamily="18" charset="0"/>
              </a:rPr>
              <a:t>смыслу </a:t>
            </a:r>
            <a:r>
              <a:rPr lang="ru-RU" u="sng" dirty="0">
                <a:latin typeface="Times New Roman" panose="02020603050405020304" pitchFamily="18" charset="0"/>
                <a:cs typeface="Times New Roman" panose="02020603050405020304" pitchFamily="18" charset="0"/>
                <a:hlinkClick r:id="rId2"/>
              </a:rPr>
              <a:t>подпункта "а" пункта 1 статьи V</a:t>
            </a:r>
            <a:r>
              <a:rPr lang="ru-RU" dirty="0">
                <a:latin typeface="Times New Roman" panose="02020603050405020304" pitchFamily="18" charset="0"/>
                <a:cs typeface="Times New Roman" panose="02020603050405020304" pitchFamily="18" charset="0"/>
              </a:rPr>
              <a:t> Конвенции 1958 года вопросы </a:t>
            </a:r>
            <a:r>
              <a:rPr lang="ru-RU" dirty="0" err="1">
                <a:latin typeface="Times New Roman" panose="02020603050405020304" pitchFamily="18" charset="0"/>
                <a:cs typeface="Times New Roman" panose="02020603050405020304" pitchFamily="18" charset="0"/>
              </a:rPr>
              <a:t>заключенности</a:t>
            </a:r>
            <a:r>
              <a:rPr lang="ru-RU" dirty="0">
                <a:latin typeface="Times New Roman" panose="02020603050405020304" pitchFamily="18" charset="0"/>
                <a:cs typeface="Times New Roman" panose="02020603050405020304" pitchFamily="18" charset="0"/>
              </a:rPr>
              <a:t>, действительности, исполнимости и толкования арбитражного соглашения регулируются правом, применимым к арбитражному соглашению. </a:t>
            </a:r>
            <a:r>
              <a:rPr lang="ru-RU" b="1" dirty="0">
                <a:latin typeface="Times New Roman" panose="02020603050405020304" pitchFamily="18" charset="0"/>
                <a:cs typeface="Times New Roman" panose="02020603050405020304" pitchFamily="18" charset="0"/>
              </a:rPr>
              <a:t>Стороны вправе самостоятельно выбрать право, применимое к арбитражному соглашению</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В силу принципа автономности арбитражного соглашения право, применимое к арбитражному соглашению, может отличаться от права, применимого к основному договору, и права, применимого к процедуре арбитража. При отсутствии выбора сторонами права, применимого к арбитражному соглашению, оно подчинено праву страны, в котором вынесено или должно быть вынесено арбитражное решение в соответствии с арбитражным соглашением. </a:t>
            </a:r>
          </a:p>
          <a:p>
            <a:endParaRPr lang="ru-RU" dirty="0"/>
          </a:p>
          <a:p>
            <a:endParaRPr lang="ru-RU" dirty="0"/>
          </a:p>
        </p:txBody>
      </p:sp>
    </p:spTree>
    <p:extLst>
      <p:ext uri="{BB962C8B-B14F-4D97-AF65-F5344CB8AC3E}">
        <p14:creationId xmlns:p14="http://schemas.microsoft.com/office/powerpoint/2010/main" val="21728453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b="1" dirty="0">
                <a:latin typeface="Times New Roman" panose="02020603050405020304" pitchFamily="18" charset="0"/>
                <a:cs typeface="Times New Roman" panose="02020603050405020304" pitchFamily="18" charset="0"/>
              </a:rPr>
              <a:t>Арбитраж</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55000" lnSpcReduction="20000"/>
          </a:bodyPr>
          <a:lstStyle/>
          <a:p>
            <a:pPr algn="just"/>
            <a:r>
              <a:rPr lang="ru-RU" dirty="0" smtClean="0">
                <a:latin typeface="Times New Roman" panose="02020603050405020304" pitchFamily="18" charset="0"/>
                <a:cs typeface="Times New Roman" panose="02020603050405020304" pitchFamily="18" charset="0"/>
              </a:rPr>
              <a:t>Пункты 29, 30  </a:t>
            </a:r>
            <a:r>
              <a:rPr lang="ru-RU" dirty="0">
                <a:latin typeface="Times New Roman" panose="02020603050405020304" pitchFamily="18" charset="0"/>
                <a:cs typeface="Times New Roman" panose="02020603050405020304" pitchFamily="18" charset="0"/>
              </a:rPr>
              <a:t>Постановления Пленума Верховного Суда РФ от 10.12.2019 N 53 </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Под недействительным арбитражным соглашением понимается соглашение, заключенное при наличии порока воли (обман, угроза, насилие), с несоблюдением формы или противоречащее иным императивным требованиям применимого права. </a:t>
            </a:r>
          </a:p>
          <a:p>
            <a:pPr algn="just"/>
            <a:endParaRPr lang="ru-RU" dirty="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Под </a:t>
            </a:r>
            <a:r>
              <a:rPr lang="ru-RU" dirty="0">
                <a:latin typeface="Times New Roman" panose="02020603050405020304" pitchFamily="18" charset="0"/>
                <a:cs typeface="Times New Roman" panose="02020603050405020304" pitchFamily="18" charset="0"/>
              </a:rPr>
              <a:t>неисполнимым арбитражным соглашением понимается такое соглашение, из содержания которого не может быть установлена воля сторон в отношении выбранной ими процедуры арбитража (например, невозможно установить, осуществлен ли выбор определенного институционального арбитража или арбитража </a:t>
            </a:r>
            <a:r>
              <a:rPr lang="ru-RU" dirty="0" err="1">
                <a:latin typeface="Times New Roman" panose="02020603050405020304" pitchFamily="18" charset="0"/>
                <a:cs typeface="Times New Roman" panose="02020603050405020304" pitchFamily="18" charset="0"/>
              </a:rPr>
              <a:t>ad</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hoc</a:t>
            </a:r>
            <a:r>
              <a:rPr lang="ru-RU" dirty="0">
                <a:latin typeface="Times New Roman" panose="02020603050405020304" pitchFamily="18" charset="0"/>
                <a:cs typeface="Times New Roman" panose="02020603050405020304" pitchFamily="18" charset="0"/>
              </a:rPr>
              <a:t>) или которое не может быть исполнено в соответствии с волей сторон (например, согласованное арбитражное учреждение не вправе осуществлять администрирование арбитража в соответствии с требованиями применимого права). </a:t>
            </a:r>
          </a:p>
          <a:p>
            <a:pPr algn="just"/>
            <a:r>
              <a:rPr lang="ru-RU" dirty="0">
                <a:latin typeface="Times New Roman" panose="02020603050405020304" pitchFamily="18" charset="0"/>
                <a:cs typeface="Times New Roman" panose="02020603050405020304" pitchFamily="18" charset="0"/>
              </a:rPr>
              <a:t>О неисполнимости арбитражной оговорки может свидетельствовать, в частности, указание на несуществующее арбитражное учреждение. </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9814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b="1" dirty="0" smtClean="0">
                <a:latin typeface="Times New Roman" panose="02020603050405020304" pitchFamily="18" charset="0"/>
                <a:cs typeface="Times New Roman" panose="02020603050405020304" pitchFamily="18" charset="0"/>
              </a:rPr>
              <a:t>Арбитраж</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20000"/>
          </a:bodyPr>
          <a:lstStyle/>
          <a:p>
            <a:pPr algn="just"/>
            <a:r>
              <a:rPr lang="ru-RU" sz="2400" dirty="0" smtClean="0">
                <a:latin typeface="Times New Roman" panose="02020603050405020304" pitchFamily="18" charset="0"/>
                <a:cs typeface="Times New Roman" panose="02020603050405020304" pitchFamily="18" charset="0"/>
              </a:rPr>
              <a:t>Согласно проформам контрактов ФИДИК, в </a:t>
            </a:r>
            <a:r>
              <a:rPr lang="ru-RU" sz="2400" dirty="0">
                <a:latin typeface="Times New Roman" panose="02020603050405020304" pitchFamily="18" charset="0"/>
                <a:cs typeface="Times New Roman" panose="02020603050405020304" pitchFamily="18" charset="0"/>
              </a:rPr>
              <a:t>частности </a:t>
            </a:r>
            <a:r>
              <a:rPr lang="ru-RU" sz="2400" dirty="0" smtClean="0">
                <a:latin typeface="Times New Roman" panose="02020603050405020304" pitchFamily="18" charset="0"/>
                <a:cs typeface="Times New Roman" panose="02020603050405020304" pitchFamily="18" charset="0"/>
              </a:rPr>
              <a:t>проформы </a:t>
            </a:r>
            <a:r>
              <a:rPr lang="ru-RU" sz="2400" dirty="0">
                <a:latin typeface="Times New Roman" panose="02020603050405020304" pitchFamily="18" charset="0"/>
                <a:cs typeface="Times New Roman" panose="02020603050405020304" pitchFamily="18" charset="0"/>
              </a:rPr>
              <a:t>контракта для проектов типа «ИПС» и проектов, выполняемых «под ключ</a:t>
            </a:r>
            <a:r>
              <a:rPr lang="ru-RU" sz="2400" dirty="0" smtClean="0">
                <a:latin typeface="Times New Roman" panose="02020603050405020304" pitchFamily="18" charset="0"/>
                <a:cs typeface="Times New Roman" panose="02020603050405020304" pitchFamily="18" charset="0"/>
              </a:rPr>
              <a:t>»:</a:t>
            </a:r>
          </a:p>
          <a:p>
            <a:pPr algn="just"/>
            <a:r>
              <a:rPr lang="ru-RU" sz="2400" dirty="0" smtClean="0">
                <a:latin typeface="Times New Roman" panose="02020603050405020304" pitchFamily="18" charset="0"/>
                <a:cs typeface="Times New Roman" panose="02020603050405020304" pitchFamily="18" charset="0"/>
              </a:rPr>
              <a:t>В случае, если решение, принятое Советом по урегулированию споров не приобрело статус окончательного и обязательного для исполнения, спор подлежит окончательному урегулированию в рамках </a:t>
            </a:r>
            <a:r>
              <a:rPr lang="ru-RU" sz="2400" b="1" dirty="0" smtClean="0">
                <a:latin typeface="Times New Roman" panose="02020603050405020304" pitchFamily="18" charset="0"/>
                <a:cs typeface="Times New Roman" panose="02020603050405020304" pitchFamily="18" charset="0"/>
              </a:rPr>
              <a:t>международного арбитража в соответствии с Арбитражным  регламентом </a:t>
            </a:r>
            <a:r>
              <a:rPr lang="ru-RU" sz="2400" b="1" dirty="0">
                <a:latin typeface="Times New Roman" panose="02020603050405020304" pitchFamily="18" charset="0"/>
                <a:cs typeface="Times New Roman" panose="02020603050405020304" pitchFamily="18" charset="0"/>
              </a:rPr>
              <a:t>Международной торговой палаты</a:t>
            </a:r>
            <a:r>
              <a:rPr lang="ru-RU" sz="2400" dirty="0" smtClean="0">
                <a:latin typeface="Times New Roman" panose="02020603050405020304" pitchFamily="18" charset="0"/>
                <a:cs typeface="Times New Roman" panose="02020603050405020304" pitchFamily="18" charset="0"/>
              </a:rPr>
              <a:t>. </a:t>
            </a:r>
          </a:p>
          <a:p>
            <a:pPr algn="just"/>
            <a:r>
              <a:rPr lang="ru-RU" sz="2400" dirty="0" smtClean="0">
                <a:latin typeface="Times New Roman" panose="02020603050405020304" pitchFamily="18" charset="0"/>
                <a:cs typeface="Times New Roman" panose="02020603050405020304" pitchFamily="18" charset="0"/>
              </a:rPr>
              <a:t>Арбитражное разбирательство проводится на официальном языке контракта.</a:t>
            </a:r>
            <a:endParaRPr lang="ru-RU" sz="2400" dirty="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П.21.6 Проформы контракта для проектов типа «ИПС» и проектов, выполняемых «под ключ».</a:t>
            </a:r>
          </a:p>
          <a:p>
            <a:pPr algn="just"/>
            <a:endParaRPr lang="ru-RU" sz="2400" dirty="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35912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b="1" dirty="0">
                <a:latin typeface="Times New Roman" panose="02020603050405020304" pitchFamily="18" charset="0"/>
                <a:cs typeface="Times New Roman" panose="02020603050405020304" pitchFamily="18" charset="0"/>
              </a:rPr>
              <a:t>Арбитраж</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77500" lnSpcReduction="20000"/>
          </a:bodyPr>
          <a:lstStyle/>
          <a:p>
            <a:pPr algn="just"/>
            <a:r>
              <a:rPr lang="ru-RU" dirty="0">
                <a:latin typeface="Times New Roman" panose="02020603050405020304" pitchFamily="18" charset="0"/>
                <a:cs typeface="Times New Roman" panose="02020603050405020304" pitchFamily="18" charset="0"/>
              </a:rPr>
              <a:t>Международный арбитражный суд («Суд») Международной торговой палаты («ICC») является независимым арбитражным органом ICC. Суд сам споры не разрешает. Он администрирует процесс разрешения споров составами арбитража в соответствии с арбитражным регламентом ICC («Регламент»). Суд является единственным органом, уполномоченным администрировать арбитражное производство согласно Регламенту, включая проверку и одобрение арбитражных решений, вынесенных в соответствии с </a:t>
            </a:r>
            <a:r>
              <a:rPr lang="ru-RU" dirty="0" smtClean="0">
                <a:latin typeface="Times New Roman" panose="02020603050405020304" pitchFamily="18" charset="0"/>
                <a:cs typeface="Times New Roman" panose="02020603050405020304" pitchFamily="18" charset="0"/>
              </a:rPr>
              <a:t>регламентом.</a:t>
            </a:r>
          </a:p>
          <a:p>
            <a:pPr algn="just"/>
            <a:r>
              <a:rPr lang="en-US" dirty="0">
                <a:latin typeface="Times New Roman" panose="02020603050405020304" pitchFamily="18" charset="0"/>
                <a:cs typeface="Times New Roman" panose="02020603050405020304" pitchFamily="18" charset="0"/>
                <a:hlinkClick r:id="rId2"/>
              </a:rPr>
              <a:t>https://iccwbo.org/dispute-resolution/dispute-resolution-services/icc-international-court-of-arbitration</a:t>
            </a:r>
            <a:r>
              <a:rPr lang="en-US" dirty="0" smtClean="0">
                <a:latin typeface="Times New Roman" panose="02020603050405020304" pitchFamily="18" charset="0"/>
                <a:cs typeface="Times New Roman" panose="02020603050405020304" pitchFamily="18" charset="0"/>
                <a:hlinkClick r:id="rId2"/>
              </a:rPr>
              <a:t>/</a:t>
            </a:r>
            <a:r>
              <a:rPr lang="ru-RU" dirty="0" smtClean="0">
                <a:latin typeface="Times New Roman" panose="02020603050405020304" pitchFamily="18" charset="0"/>
                <a:cs typeface="Times New Roman" panose="02020603050405020304" pitchFamily="18" charset="0"/>
              </a:rPr>
              <a:t> </a:t>
            </a:r>
          </a:p>
          <a:p>
            <a:pPr algn="just"/>
            <a:endParaRPr lang="ru-RU" dirty="0"/>
          </a:p>
        </p:txBody>
      </p:sp>
    </p:spTree>
    <p:extLst>
      <p:ext uri="{BB962C8B-B14F-4D97-AF65-F5344CB8AC3E}">
        <p14:creationId xmlns:p14="http://schemas.microsoft.com/office/powerpoint/2010/main" val="8257748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b="1" dirty="0">
                <a:latin typeface="Times New Roman" panose="02020603050405020304" pitchFamily="18" charset="0"/>
                <a:cs typeface="Times New Roman" panose="02020603050405020304" pitchFamily="18" charset="0"/>
              </a:rPr>
              <a:t>Арбитраж</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20000"/>
          </a:bodyPr>
          <a:lstStyle/>
          <a:p>
            <a:pPr algn="just"/>
            <a:r>
              <a:rPr lang="ru-RU" dirty="0"/>
              <a:t>Правила, применяемые к процедуре разбирательства При рассмотрении дела состав арбитража руководствуется Регламентом, а по вопросам, не урегулированным Регламентом, – любыми правилами, установленными сторонами, а при отсутствии таковых – правилами, установленными составом арбитража, со ссылкой или без ссылки на процессуальные нормы национального права, применимые к </a:t>
            </a:r>
            <a:r>
              <a:rPr lang="ru-RU" dirty="0" smtClean="0"/>
              <a:t>арбитражу. Ст. 19 Регламента</a:t>
            </a:r>
          </a:p>
          <a:p>
            <a:pPr algn="just"/>
            <a:r>
              <a:rPr lang="en-US" dirty="0">
                <a:hlinkClick r:id="rId2"/>
              </a:rPr>
              <a:t>https://</a:t>
            </a:r>
            <a:r>
              <a:rPr lang="en-US" dirty="0" smtClean="0">
                <a:hlinkClick r:id="rId2"/>
              </a:rPr>
              <a:t>moot.arbitration.ru/upload/medialibrary/a4c/j57jc83v6955ds72sxlpcbaqyht17hwo/Pravila_ICC_2021.pdf</a:t>
            </a:r>
            <a:r>
              <a:rPr lang="ru-RU" dirty="0" smtClean="0"/>
              <a:t> </a:t>
            </a:r>
            <a:endParaRPr lang="ru-RU" dirty="0"/>
          </a:p>
        </p:txBody>
      </p:sp>
    </p:spTree>
    <p:extLst>
      <p:ext uri="{BB962C8B-B14F-4D97-AF65-F5344CB8AC3E}">
        <p14:creationId xmlns:p14="http://schemas.microsoft.com/office/powerpoint/2010/main" val="2403876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dirty="0" smtClean="0">
                <a:latin typeface="Times New Roman" panose="02020603050405020304" pitchFamily="18" charset="0"/>
                <a:cs typeface="Times New Roman" panose="02020603050405020304" pitchFamily="18" charset="0"/>
              </a:rPr>
              <a:t>Претензионный порядок</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20000"/>
          </a:bodyPr>
          <a:lstStyle/>
          <a:p>
            <a:r>
              <a:rPr lang="ru-RU" dirty="0" smtClean="0">
                <a:latin typeface="Times New Roman"/>
                <a:cs typeface="Times New Roman"/>
              </a:rPr>
              <a:t>►</a:t>
            </a:r>
            <a:r>
              <a:rPr lang="ru-RU" sz="2000" b="1" dirty="0" smtClean="0">
                <a:latin typeface="Times New Roman" panose="02020603050405020304" pitchFamily="18" charset="0"/>
                <a:cs typeface="Times New Roman" panose="02020603050405020304" pitchFamily="18" charset="0"/>
              </a:rPr>
              <a:t>Уведомление о предъявлении Претензии</a:t>
            </a:r>
          </a:p>
          <a:p>
            <a:pPr algn="just"/>
            <a:r>
              <a:rPr lang="ru-RU" sz="2000" dirty="0" smtClean="0">
                <a:latin typeface="Times New Roman" panose="02020603050405020304" pitchFamily="18" charset="0"/>
                <a:cs typeface="Times New Roman" panose="02020603050405020304" pitchFamily="18" charset="0"/>
              </a:rPr>
              <a:t>Заявляющая претензию Сторона направляет другой Стороне Уведомление, в котором описывается событие или обстоятельство, повлекшее возникновение затрат, убытков, задержки или продлении периода уведомления о недостатках (ПУН), в отношении которых заявляется Претензия, в кратчайшие сроки, но не позднее чем через 28 дней после того, как заявляющей Стороне стало известно или должно было стать известно о таком событии или обстоятельстве.</a:t>
            </a:r>
          </a:p>
          <a:p>
            <a:pPr algn="just"/>
            <a:r>
              <a:rPr lang="ru-RU" sz="2000" dirty="0" smtClean="0">
                <a:latin typeface="Times New Roman" panose="02020603050405020304" pitchFamily="18" charset="0"/>
                <a:cs typeface="Times New Roman" panose="02020603050405020304" pitchFamily="18" charset="0"/>
              </a:rPr>
              <a:t>Если заявляющая претензию Сторона не направляет Уведомление о предъявлении Претензии в течение 28-дневного периода, то заявляющая претензию Сторона не имеет права на дополнительную выплату, снижение Цены Контракта (если заявителем претензии выступает Заказчик), на продление Срока завершения Работ (если  заявителем претензии выступает Подрядчик) или </a:t>
            </a:r>
            <a:r>
              <a:rPr lang="ru-RU" sz="2000" dirty="0">
                <a:latin typeface="Times New Roman" panose="02020603050405020304" pitchFamily="18" charset="0"/>
                <a:cs typeface="Times New Roman" panose="02020603050405020304" pitchFamily="18" charset="0"/>
              </a:rPr>
              <a:t>ПУН (если заявителем претензии выступает Заказчик</a:t>
            </a:r>
            <a:r>
              <a:rPr lang="ru-RU" sz="2000" dirty="0" smtClean="0">
                <a:latin typeface="Times New Roman" panose="02020603050405020304" pitchFamily="18" charset="0"/>
                <a:cs typeface="Times New Roman" panose="02020603050405020304" pitchFamily="18" charset="0"/>
              </a:rPr>
              <a:t>), а другая Сторона освобождается от ответственности в связи с таким событием или обстоятельством, ставшим причиной предъявления Претензии.</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33682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b="1" dirty="0">
                <a:latin typeface="Times New Roman" panose="02020603050405020304" pitchFamily="18" charset="0"/>
                <a:cs typeface="Times New Roman" panose="02020603050405020304" pitchFamily="18" charset="0"/>
              </a:rPr>
              <a:t>Арбитраж</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20000"/>
          </a:bodyPr>
          <a:lstStyle/>
          <a:p>
            <a:pPr algn="just"/>
            <a:r>
              <a:rPr lang="ru-RU" dirty="0" smtClean="0"/>
              <a:t>Статья 4 Регламента </a:t>
            </a:r>
          </a:p>
          <a:p>
            <a:pPr algn="just"/>
            <a:r>
              <a:rPr lang="ru-RU" dirty="0" smtClean="0"/>
              <a:t>Сторона</a:t>
            </a:r>
            <a:r>
              <a:rPr lang="ru-RU" dirty="0"/>
              <a:t>, желающая начать арбитражное производство в соответствии с Регламентом, представляет свое Заявление об арбитраже («Заявление») в любой из указанных во Внутреннем регламенте офис Секретариата. Секретариат уведомляет истца и ответчика о получении Заявления и дате его получения</a:t>
            </a:r>
            <a:r>
              <a:rPr lang="ru-RU" dirty="0" smtClean="0"/>
              <a:t>.</a:t>
            </a:r>
          </a:p>
          <a:p>
            <a:pPr algn="just"/>
            <a:r>
              <a:rPr lang="ru-RU" dirty="0" smtClean="0"/>
              <a:t> </a:t>
            </a:r>
            <a:r>
              <a:rPr lang="ru-RU" dirty="0"/>
              <a:t>2 Дата получения Заявления Секретариатом считается для всех целей датой начала арбитражного производства.</a:t>
            </a:r>
          </a:p>
        </p:txBody>
      </p:sp>
    </p:spTree>
    <p:extLst>
      <p:ext uri="{BB962C8B-B14F-4D97-AF65-F5344CB8AC3E}">
        <p14:creationId xmlns:p14="http://schemas.microsoft.com/office/powerpoint/2010/main" val="4572676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b="1" dirty="0">
                <a:latin typeface="Times New Roman" panose="02020603050405020304" pitchFamily="18" charset="0"/>
                <a:cs typeface="Times New Roman" panose="02020603050405020304" pitchFamily="18" charset="0"/>
              </a:rPr>
              <a:t>Арбитраж</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10000"/>
          </a:bodyPr>
          <a:lstStyle/>
          <a:p>
            <a:pPr algn="just"/>
            <a:r>
              <a:rPr lang="ru-RU" sz="2400" dirty="0">
                <a:latin typeface="Times New Roman" panose="02020603050405020304" pitchFamily="18" charset="0"/>
                <a:cs typeface="Times New Roman" panose="02020603050405020304" pitchFamily="18" charset="0"/>
              </a:rPr>
              <a:t>Применимые нормы права </a:t>
            </a:r>
            <a:endParaRPr lang="ru-RU" sz="2400" dirty="0" smtClean="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1 </a:t>
            </a:r>
            <a:r>
              <a:rPr lang="ru-RU" sz="2400" dirty="0">
                <a:latin typeface="Times New Roman" panose="02020603050405020304" pitchFamily="18" charset="0"/>
                <a:cs typeface="Times New Roman" panose="02020603050405020304" pitchFamily="18" charset="0"/>
              </a:rPr>
              <a:t>Стороны свободны в выборе норм права, которые должны применяться составом арбитража к существу спора. При отсутствии такого соглашения состав арбитража применяет нормы права, которые сочтет подходящими. </a:t>
            </a:r>
            <a:endParaRPr lang="ru-RU" sz="2400" dirty="0" smtClean="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2 </a:t>
            </a:r>
            <a:r>
              <a:rPr lang="ru-RU" sz="2400" dirty="0">
                <a:latin typeface="Times New Roman" panose="02020603050405020304" pitchFamily="18" charset="0"/>
                <a:cs typeface="Times New Roman" panose="02020603050405020304" pitchFamily="18" charset="0"/>
              </a:rPr>
              <a:t>Состав арбитража принимает во внимание положения контракта, если таковой существует между сторонами, и любые соответствующие торговые обычаи. </a:t>
            </a:r>
            <a:endParaRPr lang="ru-RU" sz="2400" dirty="0" smtClean="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3 </a:t>
            </a:r>
            <a:r>
              <a:rPr lang="ru-RU" sz="2400" dirty="0">
                <a:latin typeface="Times New Roman" panose="02020603050405020304" pitchFamily="18" charset="0"/>
                <a:cs typeface="Times New Roman" panose="02020603050405020304" pitchFamily="18" charset="0"/>
              </a:rPr>
              <a:t>Состав арбитража принимает на себя полномочия </a:t>
            </a:r>
            <a:r>
              <a:rPr lang="ru-RU" sz="2400" dirty="0" err="1">
                <a:latin typeface="Times New Roman" panose="02020603050405020304" pitchFamily="18" charset="0"/>
                <a:cs typeface="Times New Roman" panose="02020603050405020304" pitchFamily="18" charset="0"/>
              </a:rPr>
              <a:t>amiable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compositeur</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(«дружеского посредника»)или </a:t>
            </a:r>
            <a:r>
              <a:rPr lang="ru-RU" sz="2400" dirty="0">
                <a:latin typeface="Times New Roman" panose="02020603050405020304" pitchFamily="18" charset="0"/>
                <a:cs typeface="Times New Roman" panose="02020603050405020304" pitchFamily="18" charset="0"/>
              </a:rPr>
              <a:t>решает спор </a:t>
            </a:r>
            <a:r>
              <a:rPr lang="ru-RU" sz="2400" dirty="0" err="1">
                <a:latin typeface="Times New Roman" panose="02020603050405020304" pitchFamily="18" charset="0"/>
                <a:cs typeface="Times New Roman" panose="02020603050405020304" pitchFamily="18" charset="0"/>
              </a:rPr>
              <a:t>ex</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aequo</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et</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bono</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по добру и справедливости</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только если стороны согласились предоставить ему такие полномочия</a:t>
            </a:r>
            <a:r>
              <a:rPr lang="ru-RU" sz="2400" dirty="0" smtClean="0">
                <a:latin typeface="Times New Roman" panose="02020603050405020304" pitchFamily="18" charset="0"/>
                <a:cs typeface="Times New Roman" panose="02020603050405020304" pitchFamily="18" charset="0"/>
              </a:rPr>
              <a:t>. Ст.21 Регламента.</a:t>
            </a:r>
          </a:p>
          <a:p>
            <a:pPr algn="just"/>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2939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b="1" dirty="0">
                <a:latin typeface="Times New Roman" panose="02020603050405020304" pitchFamily="18" charset="0"/>
                <a:cs typeface="Times New Roman" panose="02020603050405020304" pitchFamily="18" charset="0"/>
              </a:rPr>
              <a:t>Арбитраж</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62500" lnSpcReduction="20000"/>
          </a:bodyPr>
          <a:lstStyle/>
          <a:p>
            <a:pPr algn="just"/>
            <a:r>
              <a:rPr lang="ru-RU" dirty="0" smtClean="0">
                <a:latin typeface="Times New Roman" panose="02020603050405020304" pitchFamily="18" charset="0"/>
                <a:cs typeface="Times New Roman" panose="02020603050405020304" pitchFamily="18" charset="0"/>
              </a:rPr>
              <a:t>Слушания</a:t>
            </a:r>
          </a:p>
          <a:p>
            <a:pPr algn="just"/>
            <a:r>
              <a:rPr lang="ru-RU" dirty="0" smtClean="0">
                <a:latin typeface="Times New Roman" panose="02020603050405020304" pitchFamily="18" charset="0"/>
                <a:cs typeface="Times New Roman" panose="02020603050405020304" pitchFamily="18" charset="0"/>
              </a:rPr>
              <a:t>Ст. 26 Регламента</a:t>
            </a:r>
          </a:p>
          <a:p>
            <a:pPr algn="just"/>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1 Слушание проводится, если любая из сторон просит об этом или при отсутствии такой просьбы если состав арбитража по собственной инициативе принимает решение заслушать стороны. В случае проведения слушания состав арбитража приглашает стороны прибыть в установленные им день и место, известив их об этом в разумные сроки. После консультаций со сторонами и на основе имеющих значение фактов и обстоятельств дела состав арбитража может решить, что любое слушание будет проводиться путём физического присутствия или удалённо посредством видеоконференции, по телефону или с помощью иных подходящих средств связи. </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2 </a:t>
            </a:r>
            <a:r>
              <a:rPr lang="ru-RU" dirty="0">
                <a:latin typeface="Times New Roman" panose="02020603050405020304" pitchFamily="18" charset="0"/>
                <a:cs typeface="Times New Roman" panose="02020603050405020304" pitchFamily="18" charset="0"/>
              </a:rPr>
              <a:t>Если любая из сторон, извещённая надлежащим образом, не является без уважительной причины, состав арбитража имеет право провести слушание</a:t>
            </a:r>
          </a:p>
        </p:txBody>
      </p:sp>
    </p:spTree>
    <p:extLst>
      <p:ext uri="{BB962C8B-B14F-4D97-AF65-F5344CB8AC3E}">
        <p14:creationId xmlns:p14="http://schemas.microsoft.com/office/powerpoint/2010/main" val="37638190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b="1" dirty="0">
                <a:latin typeface="Times New Roman" panose="02020603050405020304" pitchFamily="18" charset="0"/>
                <a:cs typeface="Times New Roman" panose="02020603050405020304" pitchFamily="18" charset="0"/>
              </a:rPr>
              <a:t>Арбитраж</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20000"/>
          </a:bodyPr>
          <a:lstStyle/>
          <a:p>
            <a:r>
              <a:rPr lang="ru-RU" dirty="0" smtClean="0">
                <a:latin typeface="Times New Roman" panose="02020603050405020304" pitchFamily="18" charset="0"/>
                <a:cs typeface="Times New Roman" panose="02020603050405020304" pitchFamily="18" charset="0"/>
              </a:rPr>
              <a:t>По структуре Арбитражный регламент Международной торговой палаты включает следующие разделы:</a:t>
            </a:r>
          </a:p>
          <a:p>
            <a:r>
              <a:rPr lang="ru-RU" dirty="0" smtClean="0">
                <a:latin typeface="Times New Roman" panose="02020603050405020304" pitchFamily="18" charset="0"/>
                <a:cs typeface="Times New Roman" panose="02020603050405020304" pitchFamily="18" charset="0"/>
              </a:rPr>
              <a:t>►Общие положения;</a:t>
            </a:r>
          </a:p>
          <a:p>
            <a:r>
              <a:rPr lang="ru-RU" dirty="0" smtClean="0">
                <a:latin typeface="Times New Roman" panose="02020603050405020304" pitchFamily="18" charset="0"/>
                <a:cs typeface="Times New Roman" panose="02020603050405020304" pitchFamily="18" charset="0"/>
              </a:rPr>
              <a:t>►Начало арбитражного производства</a:t>
            </a:r>
          </a:p>
          <a:p>
            <a:r>
              <a:rPr lang="ru-RU" dirty="0" smtClean="0">
                <a:latin typeface="Times New Roman" panose="02020603050405020304" pitchFamily="18" charset="0"/>
                <a:cs typeface="Times New Roman" panose="02020603050405020304" pitchFamily="18" charset="0"/>
              </a:rPr>
              <a:t>►Множественность сторон, множественность контрактов и объединение;</a:t>
            </a:r>
          </a:p>
          <a:p>
            <a:r>
              <a:rPr lang="ru-RU" dirty="0" smtClean="0">
                <a:latin typeface="Times New Roman" panose="02020603050405020304" pitchFamily="18" charset="0"/>
                <a:cs typeface="Times New Roman" panose="02020603050405020304" pitchFamily="18" charset="0"/>
              </a:rPr>
              <a:t>►Состав арбитража;</a:t>
            </a:r>
          </a:p>
          <a:p>
            <a:r>
              <a:rPr lang="ru-RU" dirty="0" smtClean="0">
                <a:latin typeface="Times New Roman" panose="02020603050405020304" pitchFamily="18" charset="0"/>
                <a:cs typeface="Times New Roman" panose="02020603050405020304" pitchFamily="18" charset="0"/>
              </a:rPr>
              <a:t>►Арбитражные решения;</a:t>
            </a:r>
          </a:p>
          <a:p>
            <a:r>
              <a:rPr lang="ru-RU" dirty="0" smtClean="0">
                <a:latin typeface="Times New Roman" panose="02020603050405020304" pitchFamily="18" charset="0"/>
                <a:cs typeface="Times New Roman" panose="02020603050405020304" pitchFamily="18" charset="0"/>
              </a:rPr>
              <a:t>►Расходы;</a:t>
            </a:r>
          </a:p>
          <a:p>
            <a:r>
              <a:rPr lang="ru-RU" dirty="0" smtClean="0">
                <a:latin typeface="Times New Roman" panose="02020603050405020304" pitchFamily="18" charset="0"/>
                <a:cs typeface="Times New Roman" panose="02020603050405020304" pitchFamily="18" charset="0"/>
              </a:rPr>
              <a:t>►Прочие положения.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75479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b="1" dirty="0">
                <a:latin typeface="Times New Roman" panose="02020603050405020304" pitchFamily="18" charset="0"/>
                <a:cs typeface="Times New Roman" panose="02020603050405020304" pitchFamily="18" charset="0"/>
              </a:rPr>
              <a:t>Арбитраж</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a:bodyPr>
          <a:lstStyle/>
          <a:p>
            <a:pPr algn="just"/>
            <a:r>
              <a:rPr lang="ru-RU" sz="2400" dirty="0" smtClean="0">
                <a:latin typeface="Times New Roman" panose="02020603050405020304" pitchFamily="18" charset="0"/>
                <a:cs typeface="Times New Roman" panose="02020603050405020304" pitchFamily="18" charset="0"/>
              </a:rPr>
              <a:t>При заключении арбитражного соглашения в период </a:t>
            </a:r>
            <a:r>
              <a:rPr lang="ru-RU" sz="2400" dirty="0" err="1" smtClean="0">
                <a:latin typeface="Times New Roman" panose="02020603050405020304" pitchFamily="18" charset="0"/>
                <a:cs typeface="Times New Roman" panose="02020603050405020304" pitchFamily="18" charset="0"/>
              </a:rPr>
              <a:t>санкционного</a:t>
            </a:r>
            <a:r>
              <a:rPr lang="ru-RU" sz="2400" dirty="0" smtClean="0">
                <a:latin typeface="Times New Roman" panose="02020603050405020304" pitchFamily="18" charset="0"/>
                <a:cs typeface="Times New Roman" panose="02020603050405020304" pitchFamily="18" charset="0"/>
              </a:rPr>
              <a:t> давления предпочтительнее использовать отечественные арбитражные институты – например, Международный коммерческий арбитражный суд при Торгово-промышленной палате Российской Федерации.</a:t>
            </a:r>
          </a:p>
          <a:p>
            <a:r>
              <a:rPr lang="en-US" dirty="0">
                <a:hlinkClick r:id="rId2"/>
              </a:rPr>
              <a:t>https://mkas.tpprf.ru/ru</a:t>
            </a:r>
            <a:r>
              <a:rPr lang="en-US" dirty="0" smtClean="0">
                <a:hlinkClick r:id="rId2"/>
              </a:rPr>
              <a:t>/</a:t>
            </a:r>
            <a:r>
              <a:rPr lang="ru-RU" dirty="0" smtClean="0"/>
              <a:t> </a:t>
            </a:r>
          </a:p>
          <a:p>
            <a:endParaRPr lang="ru-RU" sz="2400" dirty="0" smtClean="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МКАС </a:t>
            </a:r>
            <a:r>
              <a:rPr lang="ru-RU" sz="2400" dirty="0">
                <a:latin typeface="Times New Roman" panose="02020603050405020304" pitchFamily="18" charset="0"/>
                <a:cs typeface="Times New Roman" panose="02020603050405020304" pitchFamily="18" charset="0"/>
              </a:rPr>
              <a:t>входит в число наиболее крупных и авторитетных арбитражных центров мира, признанных как отечественными, так и зарубежными предпринимателями.</a:t>
            </a:r>
          </a:p>
        </p:txBody>
      </p:sp>
    </p:spTree>
    <p:extLst>
      <p:ext uri="{BB962C8B-B14F-4D97-AF65-F5344CB8AC3E}">
        <p14:creationId xmlns:p14="http://schemas.microsoft.com/office/powerpoint/2010/main" val="15223247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b="1" dirty="0">
                <a:latin typeface="Times New Roman" panose="02020603050405020304" pitchFamily="18" charset="0"/>
                <a:cs typeface="Times New Roman" panose="02020603050405020304" pitchFamily="18" charset="0"/>
              </a:rPr>
              <a:t>Арбитраж</a:t>
            </a:r>
            <a:endParaRPr lang="ru-RU" dirty="0"/>
          </a:p>
        </p:txBody>
      </p:sp>
      <p:sp>
        <p:nvSpPr>
          <p:cNvPr id="3" name="Объект 2"/>
          <p:cNvSpPr>
            <a:spLocks noGrp="1"/>
          </p:cNvSpPr>
          <p:nvPr>
            <p:ph idx="1"/>
          </p:nvPr>
        </p:nvSpPr>
        <p:spPr>
          <a:solidFill>
            <a:schemeClr val="accent6">
              <a:lumMod val="60000"/>
              <a:lumOff val="40000"/>
            </a:schemeClr>
          </a:solidFill>
        </p:spPr>
        <p:txBody>
          <a:bodyPr/>
          <a:lstStyle/>
          <a:p>
            <a:pPr algn="just"/>
            <a:r>
              <a:rPr lang="ru-RU" dirty="0" smtClean="0">
                <a:latin typeface="Times New Roman" panose="02020603050405020304" pitchFamily="18" charset="0"/>
                <a:cs typeface="Times New Roman" panose="02020603050405020304" pitchFamily="18" charset="0"/>
              </a:rPr>
              <a:t>Передаваемые в МКАС при ТПП РФ споры рассматриваются в соответствии с Правилами </a:t>
            </a:r>
            <a:r>
              <a:rPr lang="ru-RU" dirty="0">
                <a:latin typeface="Times New Roman" panose="02020603050405020304" pitchFamily="18" charset="0"/>
                <a:cs typeface="Times New Roman" panose="02020603050405020304" pitchFamily="18" charset="0"/>
              </a:rPr>
              <a:t>арбитража международных коммерческих </a:t>
            </a:r>
            <a:r>
              <a:rPr lang="ru-RU" dirty="0" smtClean="0">
                <a:latin typeface="Times New Roman" panose="02020603050405020304" pitchFamily="18" charset="0"/>
                <a:cs typeface="Times New Roman" panose="02020603050405020304" pitchFamily="18" charset="0"/>
              </a:rPr>
              <a:t>споров</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Приложение 2 к приказу ТПП РФ от 11.01.2017 N 6) </a:t>
            </a:r>
          </a:p>
          <a:p>
            <a:pPr algn="just"/>
            <a:r>
              <a:rPr lang="en-US" dirty="0" smtClean="0">
                <a:latin typeface="Times New Roman" panose="02020603050405020304" pitchFamily="18" charset="0"/>
                <a:cs typeface="Times New Roman" panose="02020603050405020304" pitchFamily="18" charset="0"/>
                <a:hlinkClick r:id="rId2" action="ppaction://hlinkfile"/>
              </a:rPr>
              <a:t>file</a:t>
            </a:r>
            <a:r>
              <a:rPr lang="en-US" dirty="0">
                <a:latin typeface="Times New Roman" panose="02020603050405020304" pitchFamily="18" charset="0"/>
                <a:cs typeface="Times New Roman" panose="02020603050405020304" pitchFamily="18" charset="0"/>
                <a:hlinkClick r:id="rId2" action="ppaction://hlinkfile"/>
              </a:rPr>
              <a:t>:///C:/</a:t>
            </a:r>
            <a:r>
              <a:rPr lang="en-US" dirty="0" smtClean="0">
                <a:latin typeface="Times New Roman" panose="02020603050405020304" pitchFamily="18" charset="0"/>
                <a:cs typeface="Times New Roman" panose="02020603050405020304" pitchFamily="18" charset="0"/>
                <a:hlinkClick r:id="rId2" action="ppaction://hlinkfile"/>
              </a:rPr>
              <a:t>Users/user/Downloads/bae74490c7f19001b3d204be48e09799.pdf</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00090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b="1" dirty="0">
                <a:latin typeface="Times New Roman" panose="02020603050405020304" pitchFamily="18" charset="0"/>
                <a:cs typeface="Times New Roman" panose="02020603050405020304" pitchFamily="18" charset="0"/>
              </a:rPr>
              <a:t>Арбитраж</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20000"/>
          </a:bodyPr>
          <a:lstStyle/>
          <a:p>
            <a:r>
              <a:rPr lang="ru-RU" dirty="0" smtClean="0"/>
              <a:t>Правила </a:t>
            </a:r>
            <a:r>
              <a:rPr lang="ru-RU" dirty="0">
                <a:latin typeface="Times New Roman" panose="02020603050405020304" pitchFamily="18" charset="0"/>
                <a:cs typeface="Times New Roman" panose="02020603050405020304" pitchFamily="18" charset="0"/>
              </a:rPr>
              <a:t>арбитража международных коммерческих споров </a:t>
            </a:r>
            <a:r>
              <a:rPr lang="ru-RU" dirty="0" smtClean="0"/>
              <a:t>состоят из 8 разделов:</a:t>
            </a:r>
          </a:p>
          <a:p>
            <a:r>
              <a:rPr lang="en-US" dirty="0" smtClean="0"/>
              <a:t>I</a:t>
            </a:r>
            <a:r>
              <a:rPr lang="ru-RU" dirty="0" smtClean="0"/>
              <a:t>. Общие положения.</a:t>
            </a:r>
          </a:p>
          <a:p>
            <a:r>
              <a:rPr lang="en-US" dirty="0" smtClean="0"/>
              <a:t>II</a:t>
            </a:r>
            <a:r>
              <a:rPr lang="ru-RU" dirty="0" smtClean="0"/>
              <a:t>. Начало арбитражного разбирательства.</a:t>
            </a:r>
          </a:p>
          <a:p>
            <a:r>
              <a:rPr lang="en-US" dirty="0" smtClean="0"/>
              <a:t>III</a:t>
            </a:r>
            <a:r>
              <a:rPr lang="ru-RU" dirty="0" smtClean="0"/>
              <a:t>. Представление и передача документов.</a:t>
            </a:r>
          </a:p>
          <a:p>
            <a:r>
              <a:rPr lang="en-US" dirty="0" smtClean="0"/>
              <a:t>IV. </a:t>
            </a:r>
            <a:r>
              <a:rPr lang="ru-RU" dirty="0" smtClean="0"/>
              <a:t>Множественность требований и участников арбитражного разбирательства.</a:t>
            </a:r>
          </a:p>
          <a:p>
            <a:r>
              <a:rPr lang="en-US" dirty="0" smtClean="0"/>
              <a:t>V.</a:t>
            </a:r>
            <a:r>
              <a:rPr lang="ru-RU" dirty="0" smtClean="0"/>
              <a:t> </a:t>
            </a:r>
            <a:r>
              <a:rPr lang="ru-RU" dirty="0"/>
              <a:t>Состав третейского суда.</a:t>
            </a:r>
            <a:endParaRPr lang="en-US" dirty="0"/>
          </a:p>
          <a:p>
            <a:r>
              <a:rPr lang="en-US" dirty="0" smtClean="0"/>
              <a:t>VI.</a:t>
            </a:r>
            <a:r>
              <a:rPr lang="ru-RU" dirty="0" smtClean="0"/>
              <a:t> </a:t>
            </a:r>
            <a:r>
              <a:rPr lang="ru-RU" dirty="0"/>
              <a:t>Ведение арбитражного разбирательства.</a:t>
            </a:r>
            <a:endParaRPr lang="ru-RU" dirty="0" smtClean="0"/>
          </a:p>
          <a:p>
            <a:r>
              <a:rPr lang="en-US" dirty="0" smtClean="0"/>
              <a:t>VII.</a:t>
            </a:r>
            <a:r>
              <a:rPr lang="ru-RU" dirty="0"/>
              <a:t> Прекращение арбитражного разбирательства.</a:t>
            </a:r>
            <a:endParaRPr lang="en-US" dirty="0"/>
          </a:p>
          <a:p>
            <a:r>
              <a:rPr lang="en-US" dirty="0" smtClean="0"/>
              <a:t>VIII.</a:t>
            </a:r>
            <a:r>
              <a:rPr lang="ru-RU" dirty="0" smtClean="0"/>
              <a:t>Прочие положения.</a:t>
            </a:r>
            <a:endParaRPr lang="ru-RU" dirty="0"/>
          </a:p>
        </p:txBody>
      </p:sp>
    </p:spTree>
    <p:extLst>
      <p:ext uri="{BB962C8B-B14F-4D97-AF65-F5344CB8AC3E}">
        <p14:creationId xmlns:p14="http://schemas.microsoft.com/office/powerpoint/2010/main" val="7647571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75000"/>
            </a:schemeClr>
          </a:solidFill>
        </p:spPr>
        <p:txBody>
          <a:bodyPr>
            <a:normAutofit/>
          </a:bodyPr>
          <a:lstStyle/>
          <a:p>
            <a:r>
              <a:rPr lang="ru-RU" sz="3200" b="1" dirty="0" smtClean="0">
                <a:latin typeface="Times New Roman" panose="02020603050405020304" pitchFamily="18" charset="0"/>
                <a:cs typeface="Times New Roman" panose="02020603050405020304" pitchFamily="18" charset="0"/>
              </a:rPr>
              <a:t>РЕКОМЕНДАЦИИ ДЛЯ САМОСТОЯТЕЛЬНОЙ РАБОТЫ</a:t>
            </a:r>
            <a:endParaRPr lang="ru-RU" sz="3200" dirty="0"/>
          </a:p>
        </p:txBody>
      </p:sp>
      <p:sp>
        <p:nvSpPr>
          <p:cNvPr id="3" name="Объект 2"/>
          <p:cNvSpPr>
            <a:spLocks noGrp="1"/>
          </p:cNvSpPr>
          <p:nvPr>
            <p:ph idx="1"/>
          </p:nvPr>
        </p:nvSpPr>
        <p:spPr>
          <a:solidFill>
            <a:schemeClr val="accent6">
              <a:lumMod val="60000"/>
              <a:lumOff val="40000"/>
            </a:schemeClr>
          </a:solidFill>
        </p:spPr>
        <p:txBody>
          <a:bodyPr>
            <a:normAutofit lnSpcReduction="10000"/>
          </a:bodyPr>
          <a:lstStyle/>
          <a:p>
            <a:r>
              <a:rPr lang="ru-RU" sz="1700" b="1" dirty="0" smtClean="0">
                <a:latin typeface="Times New Roman" panose="02020603050405020304" pitchFamily="18" charset="0"/>
                <a:cs typeface="Times New Roman" panose="02020603050405020304" pitchFamily="18" charset="0"/>
              </a:rPr>
              <a:t>Рекомендуется проанализировать положения:</a:t>
            </a:r>
          </a:p>
          <a:p>
            <a:r>
              <a:rPr lang="ru-RU" sz="1700" b="1" dirty="0" smtClean="0">
                <a:latin typeface="Times New Roman" panose="02020603050405020304" pitchFamily="18" charset="0"/>
                <a:cs typeface="Times New Roman" panose="02020603050405020304" pitchFamily="18" charset="0"/>
              </a:rPr>
              <a:t>Конвенции </a:t>
            </a:r>
            <a:r>
              <a:rPr lang="ru-RU" sz="1700" b="1" dirty="0">
                <a:latin typeface="Times New Roman" panose="02020603050405020304" pitchFamily="18" charset="0"/>
                <a:cs typeface="Times New Roman" panose="02020603050405020304" pitchFamily="18" charset="0"/>
              </a:rPr>
              <a:t>Организации Объединенных Наций о признании и приведении в исполнение иностранных арбитражных </a:t>
            </a:r>
            <a:r>
              <a:rPr lang="ru-RU" sz="1700" b="1" dirty="0" smtClean="0">
                <a:latin typeface="Times New Roman" panose="02020603050405020304" pitchFamily="18" charset="0"/>
                <a:cs typeface="Times New Roman" panose="02020603050405020304" pitchFamily="18" charset="0"/>
              </a:rPr>
              <a:t>решений</a:t>
            </a:r>
            <a:r>
              <a:rPr lang="ru-RU" sz="1700" dirty="0" smtClean="0">
                <a:latin typeface="Times New Roman" panose="02020603050405020304" pitchFamily="18" charset="0"/>
                <a:cs typeface="Times New Roman" panose="02020603050405020304" pitchFamily="18" charset="0"/>
              </a:rPr>
              <a:t> 1958 г.</a:t>
            </a:r>
          </a:p>
          <a:p>
            <a:r>
              <a:rPr lang="ru-RU" sz="1700" b="1" dirty="0" smtClean="0">
                <a:latin typeface="Times New Roman" panose="02020603050405020304" pitchFamily="18" charset="0"/>
                <a:cs typeface="Times New Roman" panose="02020603050405020304" pitchFamily="18" charset="0"/>
              </a:rPr>
              <a:t>Федерального закона </a:t>
            </a:r>
            <a:r>
              <a:rPr lang="ru-RU" sz="1700" b="1" dirty="0">
                <a:latin typeface="Times New Roman" panose="02020603050405020304" pitchFamily="18" charset="0"/>
                <a:cs typeface="Times New Roman" panose="02020603050405020304" pitchFamily="18" charset="0"/>
              </a:rPr>
              <a:t>от 29.12.2015 N 382-ФЗ (ред. от 27.12.2018) «Об арбитраже (третейском разбирательстве) в Российской Федерации</a:t>
            </a:r>
            <a:r>
              <a:rPr lang="ru-RU" sz="1700" b="1" dirty="0" smtClean="0">
                <a:latin typeface="Times New Roman" panose="02020603050405020304" pitchFamily="18" charset="0"/>
                <a:cs typeface="Times New Roman" panose="02020603050405020304" pitchFamily="18" charset="0"/>
              </a:rPr>
              <a:t>»</a:t>
            </a:r>
          </a:p>
          <a:p>
            <a:r>
              <a:rPr lang="ru-RU" sz="1700" b="1" dirty="0" smtClean="0">
                <a:latin typeface="Times New Roman" panose="02020603050405020304" pitchFamily="18" charset="0"/>
                <a:cs typeface="Times New Roman" panose="02020603050405020304" pitchFamily="18" charset="0"/>
              </a:rPr>
              <a:t>Закона </a:t>
            </a:r>
            <a:r>
              <a:rPr lang="ru-RU" sz="1700" b="1" dirty="0">
                <a:latin typeface="Times New Roman" panose="02020603050405020304" pitchFamily="18" charset="0"/>
                <a:cs typeface="Times New Roman" panose="02020603050405020304" pitchFamily="18" charset="0"/>
              </a:rPr>
              <a:t>РФ от 07.07.1993 N 5338-1 (ред. от 30.12.2021) «О международном коммерческом арбитраже» </a:t>
            </a:r>
            <a:endParaRPr lang="ru-RU" sz="1700" b="1" dirty="0" smtClean="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Постановления </a:t>
            </a:r>
            <a:r>
              <a:rPr lang="ru-RU" sz="1800" dirty="0">
                <a:latin typeface="Times New Roman" panose="02020603050405020304" pitchFamily="18" charset="0"/>
                <a:cs typeface="Times New Roman" panose="02020603050405020304" pitchFamily="18" charset="0"/>
              </a:rPr>
              <a:t>Пленума Верховного Суда РФ от 10.12.2019 N 53 </a:t>
            </a:r>
            <a:r>
              <a:rPr lang="ru-RU" sz="1800" b="1" dirty="0">
                <a:latin typeface="Times New Roman" panose="02020603050405020304" pitchFamily="18" charset="0"/>
                <a:cs typeface="Times New Roman" panose="02020603050405020304" pitchFamily="18" charset="0"/>
              </a:rPr>
              <a:t>«О выполнении судами Российской Федерации функций содействия и контроля в отношении третейского разбирательства, международного коммерческого арбитража» </a:t>
            </a:r>
          </a:p>
          <a:p>
            <a:r>
              <a:rPr lang="ru-RU" sz="1700" b="1" dirty="0" smtClean="0">
                <a:latin typeface="Times New Roman" panose="02020603050405020304" pitchFamily="18" charset="0"/>
                <a:cs typeface="Times New Roman" panose="02020603050405020304" pitchFamily="18" charset="0"/>
              </a:rPr>
              <a:t>Арбитражного регламента Международной торговой палаты</a:t>
            </a:r>
            <a:r>
              <a:rPr lang="en-US" sz="1700" b="1" dirty="0">
                <a:latin typeface="Times New Roman" panose="02020603050405020304" pitchFamily="18" charset="0"/>
                <a:cs typeface="Times New Roman" panose="02020603050405020304" pitchFamily="18" charset="0"/>
              </a:rPr>
              <a:t> </a:t>
            </a:r>
            <a:r>
              <a:rPr lang="en-US" sz="1700" b="1" dirty="0">
                <a:latin typeface="Times New Roman" panose="02020603050405020304" pitchFamily="18" charset="0"/>
                <a:cs typeface="Times New Roman" panose="02020603050405020304" pitchFamily="18" charset="0"/>
                <a:hlinkClick r:id="rId2"/>
              </a:rPr>
              <a:t>https://</a:t>
            </a:r>
            <a:r>
              <a:rPr lang="en-US" sz="1700" b="1" dirty="0" smtClean="0">
                <a:latin typeface="Times New Roman" panose="02020603050405020304" pitchFamily="18" charset="0"/>
                <a:cs typeface="Times New Roman" panose="02020603050405020304" pitchFamily="18" charset="0"/>
                <a:hlinkClick r:id="rId2"/>
              </a:rPr>
              <a:t>moot.arbitration.ru/upload/medialibrary/a4c/j57jc83v6955ds72sxlpcbaqyht17hwo/Pravila_ICC_2021.pdf</a:t>
            </a:r>
            <a:r>
              <a:rPr lang="ru-RU" sz="1700" b="1" dirty="0" smtClean="0">
                <a:latin typeface="Times New Roman" panose="02020603050405020304" pitchFamily="18" charset="0"/>
                <a:cs typeface="Times New Roman" panose="02020603050405020304" pitchFamily="18" charset="0"/>
              </a:rPr>
              <a:t> </a:t>
            </a:r>
          </a:p>
          <a:p>
            <a:pPr algn="just"/>
            <a:r>
              <a:rPr lang="ru-RU" sz="1800" b="1" dirty="0" smtClean="0">
                <a:latin typeface="Times New Roman" panose="02020603050405020304" pitchFamily="18" charset="0"/>
                <a:cs typeface="Times New Roman" panose="02020603050405020304" pitchFamily="18" charset="0"/>
              </a:rPr>
              <a:t>Правил </a:t>
            </a:r>
            <a:r>
              <a:rPr lang="ru-RU" sz="1800" b="1" dirty="0">
                <a:latin typeface="Times New Roman" panose="02020603050405020304" pitchFamily="18" charset="0"/>
                <a:cs typeface="Times New Roman" panose="02020603050405020304" pitchFamily="18" charset="0"/>
              </a:rPr>
              <a:t>арбитража международных коммерческих споров (Приложение 2 к приказу ТПП РФ от 11.01.2017 N 6) </a:t>
            </a:r>
          </a:p>
          <a:p>
            <a:pPr algn="just"/>
            <a:r>
              <a:rPr lang="en-US" sz="1800" dirty="0">
                <a:latin typeface="Times New Roman" panose="02020603050405020304" pitchFamily="18" charset="0"/>
                <a:cs typeface="Times New Roman" panose="02020603050405020304" pitchFamily="18" charset="0"/>
                <a:hlinkClick r:id="rId3" action="ppaction://hlinkfile"/>
              </a:rPr>
              <a:t>file:///C:/Users/user/Downloads/bae74490c7f19001b3d204be48e09799.pdf</a:t>
            </a:r>
            <a:r>
              <a:rPr lang="ru-RU" sz="1800" dirty="0">
                <a:latin typeface="Times New Roman" panose="02020603050405020304" pitchFamily="18" charset="0"/>
                <a:cs typeface="Times New Roman" panose="02020603050405020304" pitchFamily="18" charset="0"/>
              </a:rPr>
              <a:t> </a:t>
            </a:r>
          </a:p>
          <a:p>
            <a:endParaRPr lang="ru-RU" sz="1700" b="1" dirty="0">
              <a:latin typeface="Times New Roman" panose="02020603050405020304" pitchFamily="18" charset="0"/>
              <a:cs typeface="Times New Roman" panose="02020603050405020304" pitchFamily="18" charset="0"/>
            </a:endParaRPr>
          </a:p>
          <a:p>
            <a:endParaRPr lang="ru-RU" b="1"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8628790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75000"/>
            </a:schemeClr>
          </a:solidFill>
        </p:spPr>
        <p:txBody>
          <a:bodyPr>
            <a:normAutofit/>
          </a:bodyPr>
          <a:lstStyle/>
          <a:p>
            <a:r>
              <a:rPr lang="ru-RU" sz="2400" b="1" dirty="0" smtClean="0">
                <a:latin typeface="Times New Roman" panose="02020603050405020304" pitchFamily="18" charset="0"/>
                <a:cs typeface="Times New Roman" panose="02020603050405020304" pitchFamily="18" charset="0"/>
              </a:rPr>
              <a:t>НАУЧНЫЕ И УЧЕБНЫЕ ИЗДАНИЯ ДЛЯ САМОСТОЯТЕЛЬНОЙ РАБОТЫ</a:t>
            </a:r>
            <a:endParaRPr lang="ru-RU" sz="2400" dirty="0"/>
          </a:p>
        </p:txBody>
      </p:sp>
      <p:sp>
        <p:nvSpPr>
          <p:cNvPr id="3" name="Объект 2"/>
          <p:cNvSpPr>
            <a:spLocks noGrp="1"/>
          </p:cNvSpPr>
          <p:nvPr>
            <p:ph idx="1"/>
          </p:nvPr>
        </p:nvSpPr>
        <p:spPr>
          <a:solidFill>
            <a:schemeClr val="accent6">
              <a:lumMod val="60000"/>
              <a:lumOff val="40000"/>
            </a:schemeClr>
          </a:solidFill>
        </p:spPr>
        <p:txBody>
          <a:bodyPr>
            <a:normAutofit/>
          </a:bodyPr>
          <a:lstStyle/>
          <a:p>
            <a:pPr algn="just"/>
            <a:r>
              <a:rPr lang="ru-RU" sz="2000" dirty="0">
                <a:latin typeface="Times New Roman" panose="02020603050405020304" pitchFamily="18" charset="0"/>
                <a:cs typeface="Times New Roman" panose="02020603050405020304" pitchFamily="18" charset="0"/>
              </a:rPr>
              <a:t>Романова В.В. Правовое регулирование строительства и модернизации энергетических объектов. М.: Юрист, 2012. 426 с. </a:t>
            </a:r>
          </a:p>
          <a:p>
            <a:pPr algn="just"/>
            <a:r>
              <a:rPr lang="ru-RU" sz="2000" dirty="0" smtClean="0">
                <a:latin typeface="Times New Roman" panose="02020603050405020304" pitchFamily="18" charset="0"/>
                <a:cs typeface="Times New Roman" panose="02020603050405020304" pitchFamily="18" charset="0"/>
              </a:rPr>
              <a:t>Лисицын-</a:t>
            </a:r>
            <a:r>
              <a:rPr lang="ru-RU" sz="2000" dirty="0" err="1" smtClean="0">
                <a:latin typeface="Times New Roman" panose="02020603050405020304" pitchFamily="18" charset="0"/>
                <a:cs typeface="Times New Roman" panose="02020603050405020304" pitchFamily="18" charset="0"/>
              </a:rPr>
              <a:t>Светланов</a:t>
            </a:r>
            <a:r>
              <a:rPr lang="ru-RU" sz="2000" dirty="0" smtClean="0">
                <a:latin typeface="Times New Roman" panose="02020603050405020304" pitchFamily="18" charset="0"/>
                <a:cs typeface="Times New Roman" panose="02020603050405020304" pitchFamily="18" charset="0"/>
              </a:rPr>
              <a:t> А.Г. Рассмотрение </a:t>
            </a:r>
            <a:r>
              <a:rPr lang="ru-RU" sz="2000" dirty="0">
                <a:latin typeface="Times New Roman" panose="02020603050405020304" pitchFamily="18" charset="0"/>
                <a:cs typeface="Times New Roman" panose="02020603050405020304" pitchFamily="18" charset="0"/>
              </a:rPr>
              <a:t>споров по инвестиционным проектам с иностранным </a:t>
            </a:r>
            <a:r>
              <a:rPr lang="ru-RU" sz="2000" dirty="0" smtClean="0">
                <a:latin typeface="Times New Roman" panose="02020603050405020304" pitchFamily="18" charset="0"/>
                <a:cs typeface="Times New Roman" panose="02020603050405020304" pitchFamily="18" charset="0"/>
              </a:rPr>
              <a:t>участием. Правовой энергетический форум. 2021.№ 2.8-13</a:t>
            </a:r>
            <a:r>
              <a:rPr lang="ru-RU" sz="2000" dirty="0" smtClean="0">
                <a:latin typeface="Times New Roman" panose="02020603050405020304" pitchFamily="18" charset="0"/>
                <a:cs typeface="Times New Roman" panose="02020603050405020304" pitchFamily="18" charset="0"/>
              </a:rPr>
              <a:t>.</a:t>
            </a:r>
          </a:p>
          <a:p>
            <a:pPr algn="just"/>
            <a:r>
              <a:rPr lang="ru-RU" sz="2000" dirty="0">
                <a:latin typeface="Times New Roman" pitchFamily="18" charset="0"/>
                <a:cs typeface="Times New Roman" pitchFamily="18" charset="0"/>
              </a:rPr>
              <a:t>Международный коммерческий арбитраж: Учебник / С.А. </a:t>
            </a:r>
            <a:r>
              <a:rPr lang="ru-RU" sz="2000" dirty="0" err="1">
                <a:latin typeface="Times New Roman" pitchFamily="18" charset="0"/>
                <a:cs typeface="Times New Roman" pitchFamily="18" charset="0"/>
              </a:rPr>
              <a:t>Абесадзе</a:t>
            </a:r>
            <a:r>
              <a:rPr lang="ru-RU" sz="2000" dirty="0">
                <a:latin typeface="Times New Roman" pitchFamily="18" charset="0"/>
                <a:cs typeface="Times New Roman" pitchFamily="18" charset="0"/>
              </a:rPr>
              <a:t>, Т.К. Андреева, В.Н. Ануров и др.; отв. ред. Т.А. </a:t>
            </a:r>
            <a:r>
              <a:rPr lang="ru-RU" sz="2000" dirty="0" err="1">
                <a:latin typeface="Times New Roman" pitchFamily="18" charset="0"/>
                <a:cs typeface="Times New Roman" pitchFamily="18" charset="0"/>
              </a:rPr>
              <a:t>Лунаева</a:t>
            </a:r>
            <a:r>
              <a:rPr lang="ru-RU" sz="2000" dirty="0">
                <a:latin typeface="Times New Roman" pitchFamily="18" charset="0"/>
                <a:cs typeface="Times New Roman" pitchFamily="18" charset="0"/>
              </a:rPr>
              <a:t>; науч. ред. О.Ю. Скворцов, М.Ю. </a:t>
            </a:r>
            <a:r>
              <a:rPr lang="ru-RU" sz="2000" dirty="0" err="1">
                <a:latin typeface="Times New Roman" pitchFamily="18" charset="0"/>
                <a:cs typeface="Times New Roman" pitchFamily="18" charset="0"/>
              </a:rPr>
              <a:t>Савранский</a:t>
            </a:r>
            <a:r>
              <a:rPr lang="ru-RU" sz="2000" dirty="0">
                <a:latin typeface="Times New Roman" pitchFamily="18" charset="0"/>
                <a:cs typeface="Times New Roman" pitchFamily="18" charset="0"/>
              </a:rPr>
              <a:t>, Г.В. Севастьянов. 2-е изд., </a:t>
            </a:r>
            <a:r>
              <a:rPr lang="ru-RU" sz="2000" dirty="0" err="1">
                <a:latin typeface="Times New Roman" pitchFamily="18" charset="0"/>
                <a:cs typeface="Times New Roman" pitchFamily="18" charset="0"/>
              </a:rPr>
              <a:t>перераб</a:t>
            </a:r>
            <a:r>
              <a:rPr lang="ru-RU" sz="2000" dirty="0">
                <a:latin typeface="Times New Roman" pitchFamily="18" charset="0"/>
                <a:cs typeface="Times New Roman" pitchFamily="18" charset="0"/>
              </a:rPr>
              <a:t>. и доп. СПб.: Редакция журнала "Третейский суд"; М.: Статут, 2018</a:t>
            </a:r>
            <a:r>
              <a:rPr lang="ru-RU" sz="2000" dirty="0"/>
              <a:t>.</a:t>
            </a:r>
          </a:p>
          <a:p>
            <a:pPr algn="just"/>
            <a:r>
              <a:rPr lang="ru-RU" sz="2000" dirty="0" smtClean="0">
                <a:latin typeface="Times New Roman" panose="02020603050405020304" pitchFamily="18" charset="0"/>
                <a:cs typeface="Times New Roman" panose="02020603050405020304" pitchFamily="18" charset="0"/>
              </a:rPr>
              <a:t>Актуальные </a:t>
            </a:r>
            <a:r>
              <a:rPr lang="ru-RU" sz="2000" dirty="0" smtClean="0">
                <a:latin typeface="Times New Roman" panose="02020603050405020304" pitchFamily="18" charset="0"/>
                <a:cs typeface="Times New Roman" panose="02020603050405020304" pitchFamily="18" charset="0"/>
              </a:rPr>
              <a:t>задачи энергетического права. Монография под ред. </a:t>
            </a:r>
            <a:r>
              <a:rPr lang="ru-RU" sz="2000" dirty="0" err="1" smtClean="0">
                <a:latin typeface="Times New Roman" panose="02020603050405020304" pitchFamily="18" charset="0"/>
                <a:cs typeface="Times New Roman" panose="02020603050405020304" pitchFamily="18" charset="0"/>
              </a:rPr>
              <a:t>В.В.Романовой</a:t>
            </a:r>
            <a:r>
              <a:rPr lang="ru-RU" sz="2000" dirty="0" smtClean="0">
                <a:latin typeface="Times New Roman" panose="02020603050405020304" pitchFamily="18" charset="0"/>
                <a:cs typeface="Times New Roman" panose="02020603050405020304" pitchFamily="18" charset="0"/>
              </a:rPr>
              <a:t>. М.: ООО «Интеграция: Образование и наука». 2022.</a:t>
            </a:r>
          </a:p>
          <a:p>
            <a:pPr algn="just"/>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39887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3">
              <a:lumMod val="75000"/>
            </a:schemeClr>
          </a:solidFill>
        </p:spPr>
        <p:txBody>
          <a:bodyPr/>
          <a:lstStyle/>
          <a:p>
            <a:r>
              <a:rPr lang="ru-RU" b="1" dirty="0" smtClean="0">
                <a:latin typeface="Times New Roman" panose="02020603050405020304" pitchFamily="18" charset="0"/>
                <a:cs typeface="Times New Roman" panose="02020603050405020304" pitchFamily="18" charset="0"/>
              </a:rPr>
              <a:t>ВОПРОСЫ ДЛЯ ЗАЧЕТА</a:t>
            </a:r>
            <a:endParaRPr lang="ru-RU" dirty="0"/>
          </a:p>
        </p:txBody>
      </p:sp>
      <p:sp>
        <p:nvSpPr>
          <p:cNvPr id="3" name="Объект 2"/>
          <p:cNvSpPr>
            <a:spLocks noGrp="1"/>
          </p:cNvSpPr>
          <p:nvPr>
            <p:ph idx="1"/>
          </p:nvPr>
        </p:nvSpPr>
        <p:spPr>
          <a:solidFill>
            <a:schemeClr val="accent6">
              <a:lumMod val="60000"/>
              <a:lumOff val="40000"/>
            </a:schemeClr>
          </a:solidFill>
        </p:spPr>
        <p:txBody>
          <a:bodyPr/>
          <a:lstStyle/>
          <a:p>
            <a:r>
              <a:rPr lang="ru-RU" dirty="0" smtClean="0">
                <a:latin typeface="Times New Roman" pitchFamily="18" charset="0"/>
                <a:cs typeface="Times New Roman" pitchFamily="18" charset="0"/>
              </a:rPr>
              <a:t>1. Порядок и сроки предъявления претензии.</a:t>
            </a:r>
          </a:p>
          <a:p>
            <a:r>
              <a:rPr lang="ru-RU" dirty="0" smtClean="0">
                <a:latin typeface="Times New Roman" pitchFamily="18" charset="0"/>
                <a:cs typeface="Times New Roman" pitchFamily="18" charset="0"/>
              </a:rPr>
              <a:t>2. Порядок и сроки разрешения споров Советом по урегулированию споров.</a:t>
            </a:r>
          </a:p>
          <a:p>
            <a:r>
              <a:rPr lang="ru-RU" dirty="0" smtClean="0">
                <a:latin typeface="Times New Roman" pitchFamily="18" charset="0"/>
                <a:cs typeface="Times New Roman" pitchFamily="18" charset="0"/>
              </a:rPr>
              <a:t>3. </a:t>
            </a:r>
            <a:r>
              <a:rPr lang="ru-RU" dirty="0" smtClean="0">
                <a:latin typeface="Times New Roman" pitchFamily="18" charset="0"/>
                <a:cs typeface="Times New Roman" pitchFamily="18" charset="0"/>
              </a:rPr>
              <a:t>Порядок урегулирования споров в рамках международного арбитража.</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645584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dirty="0">
                <a:latin typeface="Times New Roman" panose="02020603050405020304" pitchFamily="18" charset="0"/>
                <a:cs typeface="Times New Roman" panose="02020603050405020304" pitchFamily="18" charset="0"/>
              </a:rPr>
              <a:t>Претензионный порядок</a:t>
            </a:r>
            <a:endParaRPr lang="ru-RU" dirty="0"/>
          </a:p>
        </p:txBody>
      </p:sp>
      <p:sp>
        <p:nvSpPr>
          <p:cNvPr id="3" name="Объект 2"/>
          <p:cNvSpPr>
            <a:spLocks noGrp="1"/>
          </p:cNvSpPr>
          <p:nvPr>
            <p:ph idx="1"/>
          </p:nvPr>
        </p:nvSpPr>
        <p:spPr>
          <a:solidFill>
            <a:schemeClr val="accent6">
              <a:lumMod val="60000"/>
              <a:lumOff val="40000"/>
            </a:schemeClr>
          </a:solidFill>
        </p:spPr>
        <p:txBody>
          <a:bodyPr/>
          <a:lstStyle/>
          <a:p>
            <a:pPr algn="just"/>
            <a:r>
              <a:rPr lang="ru-RU" dirty="0" smtClean="0">
                <a:latin typeface="Times New Roman" pitchFamily="18" charset="0"/>
                <a:cs typeface="Times New Roman" pitchFamily="18" charset="0"/>
              </a:rPr>
              <a:t>Если другая Сторона считает, что заявляющая претензию Сторона не направила Уведомление о предъявлении Претензии в течении 28 дней, то другая Сторона в течение 14 дней направляет соответствующее Уведомление. Если такое Уведомление не направлено в указанный срок, Уведомление о предъявлении претензии считается действительным.</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382147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dirty="0">
                <a:latin typeface="Times New Roman" panose="02020603050405020304" pitchFamily="18" charset="0"/>
                <a:cs typeface="Times New Roman" panose="02020603050405020304" pitchFamily="18" charset="0"/>
              </a:rPr>
              <a:t>Претензионный порядок</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20000"/>
          </a:bodyPr>
          <a:lstStyle/>
          <a:p>
            <a:r>
              <a:rPr lang="ru-RU" b="1" dirty="0" smtClean="0">
                <a:latin typeface="Times New Roman" pitchFamily="18" charset="0"/>
                <a:cs typeface="Times New Roman" pitchFamily="18" charset="0"/>
              </a:rPr>
              <a:t>«Подробно изложенная Претензия»</a:t>
            </a:r>
          </a:p>
          <a:p>
            <a:pPr algn="just"/>
            <a:r>
              <a:rPr lang="ru-RU" dirty="0" smtClean="0">
                <a:latin typeface="Times New Roman" pitchFamily="18" charset="0"/>
                <a:cs typeface="Times New Roman" pitchFamily="18" charset="0"/>
              </a:rPr>
              <a:t>Направляется Стороной Представителю другой Стороны в течение либо:</a:t>
            </a:r>
          </a:p>
          <a:p>
            <a:pPr algn="just"/>
            <a:r>
              <a:rPr lang="ru-RU" dirty="0" smtClean="0">
                <a:latin typeface="Times New Roman" pitchFamily="18" charset="0"/>
                <a:cs typeface="Times New Roman" pitchFamily="18" charset="0"/>
              </a:rPr>
              <a:t>● 84 дней после того, как заявляюще</a:t>
            </a:r>
            <a:r>
              <a:rPr lang="ru-RU" dirty="0" smtClean="0">
                <a:latin typeface="Times New Roman" pitchFamily="18" charset="0"/>
                <a:cs typeface="Times New Roman" pitchFamily="18" charset="0"/>
              </a:rPr>
              <a:t>й претензию Стороне станет известно или должно стать известно о событии или обстоятельстве, ставшем причиной предъявления Претензии;</a:t>
            </a:r>
          </a:p>
          <a:p>
            <a:pPr algn="just"/>
            <a:r>
              <a:rPr lang="ru-RU" dirty="0" smtClean="0">
                <a:latin typeface="Times New Roman" pitchFamily="18" charset="0"/>
                <a:cs typeface="Times New Roman" pitchFamily="18" charset="0"/>
              </a:rPr>
              <a:t>● иного периода , который может быть предложен Стороной, предъявляющей Претензию, и согласован другой Стороной.</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82474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dirty="0">
                <a:latin typeface="Times New Roman" panose="02020603050405020304" pitchFamily="18" charset="0"/>
                <a:cs typeface="Times New Roman" panose="02020603050405020304" pitchFamily="18" charset="0"/>
              </a:rPr>
              <a:t>Претензионный порядок</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70000" lnSpcReduction="20000"/>
          </a:bodyPr>
          <a:lstStyle/>
          <a:p>
            <a:pPr algn="just"/>
            <a:r>
              <a:rPr lang="ru-RU" dirty="0" smtClean="0">
                <a:latin typeface="Times New Roman" pitchFamily="18" charset="0"/>
                <a:cs typeface="Times New Roman" pitchFamily="18" charset="0"/>
              </a:rPr>
              <a:t>Подробно изложенная Претензия включает в себя:</a:t>
            </a:r>
          </a:p>
          <a:p>
            <a:pPr algn="just"/>
            <a:r>
              <a:rPr lang="ru-RU" dirty="0" smtClean="0">
                <a:latin typeface="Times New Roman" pitchFamily="18" charset="0"/>
                <a:cs typeface="Times New Roman" pitchFamily="18" charset="0"/>
              </a:rPr>
              <a:t>- подробное описание события или обстоятельства, ставшего причиной предъявления Претензии;</a:t>
            </a:r>
          </a:p>
          <a:p>
            <a:pPr algn="just"/>
            <a:r>
              <a:rPr lang="ru-RU" dirty="0" smtClean="0">
                <a:latin typeface="Times New Roman" pitchFamily="18" charset="0"/>
                <a:cs typeface="Times New Roman" pitchFamily="18" charset="0"/>
              </a:rPr>
              <a:t>- описание договорных и (или) других правовых оснований для предъявления Претензии;</a:t>
            </a:r>
          </a:p>
          <a:p>
            <a:pPr algn="just"/>
            <a:r>
              <a:rPr lang="ru-RU" dirty="0" smtClean="0">
                <a:latin typeface="Times New Roman" pitchFamily="18" charset="0"/>
                <a:cs typeface="Times New Roman" pitchFamily="18" charset="0"/>
              </a:rPr>
              <a:t>- все данные оперативного учета, на которые опирается Стороны, заявляющая Претензию;</a:t>
            </a:r>
          </a:p>
          <a:p>
            <a:pPr algn="just"/>
            <a:r>
              <a:rPr lang="ru-RU" dirty="0" smtClean="0">
                <a:latin typeface="Times New Roman" pitchFamily="18" charset="0"/>
                <a:cs typeface="Times New Roman" pitchFamily="18" charset="0"/>
              </a:rPr>
              <a:t>- подробные подтверждающие сведения об искомой сумме дополнительной выплаты ( или сумме снижения Цены Контракта- если заявляет претензию Заказчик), и (или) об искомом продлении срока ( если речь идет о Подрядчике) или об искомом продлении периода уведомления о недостатках (если речь идет о Заказчике).</a:t>
            </a:r>
          </a:p>
          <a:p>
            <a:pPr algn="just"/>
            <a:r>
              <a:rPr lang="ru-RU" dirty="0">
                <a:latin typeface="Times New Roman" pitchFamily="18" charset="0"/>
                <a:cs typeface="Times New Roman" pitchFamily="18" charset="0"/>
              </a:rPr>
              <a:t>Срок ответа на претензию 42 дня или иной срок , согласованный Сторонами.</a:t>
            </a: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037532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dirty="0">
                <a:latin typeface="Times New Roman" panose="02020603050405020304" pitchFamily="18" charset="0"/>
                <a:cs typeface="Times New Roman" panose="02020603050405020304" pitchFamily="18" charset="0"/>
              </a:rPr>
              <a:t>Претензионный порядок</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70000" lnSpcReduction="20000"/>
          </a:bodyPr>
          <a:lstStyle/>
          <a:p>
            <a:pPr algn="just"/>
            <a:r>
              <a:rPr lang="ru-RU" b="1" dirty="0" smtClean="0">
                <a:latin typeface="Times New Roman" pitchFamily="18" charset="0"/>
                <a:cs typeface="Times New Roman" pitchFamily="18" charset="0"/>
              </a:rPr>
              <a:t>Претензии продолжительного действия</a:t>
            </a:r>
            <a:r>
              <a:rPr lang="ru-RU" dirty="0" smtClean="0">
                <a:latin typeface="Times New Roman" pitchFamily="18" charset="0"/>
                <a:cs typeface="Times New Roman" pitchFamily="18" charset="0"/>
              </a:rPr>
              <a:t>.</a:t>
            </a:r>
          </a:p>
          <a:p>
            <a:pPr algn="just"/>
            <a:r>
              <a:rPr lang="ru-RU" dirty="0" smtClean="0">
                <a:latin typeface="Times New Roman" pitchFamily="18" charset="0"/>
                <a:cs typeface="Times New Roman" pitchFamily="18" charset="0"/>
              </a:rPr>
              <a:t>Если событие ставшее причиной предъявления Претензии носит продолжительный характер:</a:t>
            </a:r>
          </a:p>
          <a:p>
            <a:pPr algn="just"/>
            <a:r>
              <a:rPr lang="ru-RU" dirty="0" smtClean="0">
                <a:latin typeface="Times New Roman" pitchFamily="18" charset="0"/>
                <a:cs typeface="Times New Roman" pitchFamily="18" charset="0"/>
              </a:rPr>
              <a:t>● Подробно изложенная Претензия считается промежуточной;</a:t>
            </a:r>
          </a:p>
          <a:p>
            <a:pPr algn="just"/>
            <a:r>
              <a:rPr lang="ru-RU" dirty="0" smtClean="0">
                <a:latin typeface="Times New Roman" pitchFamily="18" charset="0"/>
                <a:cs typeface="Times New Roman" pitchFamily="18" charset="0"/>
              </a:rPr>
              <a:t>● в отношении первой промежуточной претензии представитель Заказчика предоставляет свой ответ в течение 42 дней или иного срока, согласованного Сторонами;</a:t>
            </a:r>
          </a:p>
          <a:p>
            <a:pPr algn="just"/>
            <a:r>
              <a:rPr lang="ru-RU" dirty="0" smtClean="0">
                <a:latin typeface="Times New Roman" pitchFamily="18" charset="0"/>
                <a:cs typeface="Times New Roman" pitchFamily="18" charset="0"/>
              </a:rPr>
              <a:t>● после предъявления первой промежуточной претензии заявляющая претензию Сторона с периодичностью один раз в месяц направляет дополнительные промежуточные претензии;</a:t>
            </a:r>
          </a:p>
          <a:p>
            <a:pPr algn="just"/>
            <a:r>
              <a:rPr lang="ru-RU" dirty="0" smtClean="0">
                <a:latin typeface="Times New Roman" pitchFamily="18" charset="0"/>
                <a:cs typeface="Times New Roman" pitchFamily="18" charset="0"/>
              </a:rPr>
              <a:t>● заявляющая претензию Сторона представляет окончательную подробно изложенную Претензию в течение 28 дней после прекращения последствий события или обстоятельств, или в течение иного срока, согласованного Сторонами.</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347333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3200" b="1" dirty="0" smtClean="0">
                <a:latin typeface="Times New Roman" panose="02020603050405020304" pitchFamily="18" charset="0"/>
                <a:cs typeface="Times New Roman" panose="02020603050405020304" pitchFamily="18" charset="0"/>
              </a:rPr>
              <a:t>Совет по урегулированию споров</a:t>
            </a:r>
            <a:endParaRPr lang="ru-RU" sz="32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70000" lnSpcReduction="20000"/>
          </a:bodyPr>
          <a:lstStyle/>
          <a:p>
            <a:pPr algn="just"/>
            <a:r>
              <a:rPr lang="ru-RU" dirty="0" smtClean="0">
                <a:latin typeface="Times New Roman" pitchFamily="18" charset="0"/>
                <a:cs typeface="Times New Roman" pitchFamily="18" charset="0"/>
              </a:rPr>
              <a:t>Споры разрешаются силами Совета по урегулированию споров (СПУС) с соответствии с положениями контрактов ( например, п.21.1 Условий контрактов на проекты типа «ИПС» (инжиниринг-поставка-строительство) и проекты, выполняемые «под ключ». </a:t>
            </a:r>
          </a:p>
          <a:p>
            <a:pPr algn="just"/>
            <a:r>
              <a:rPr lang="ru-RU" dirty="0" smtClean="0">
                <a:latin typeface="Times New Roman" pitchFamily="18" charset="0"/>
                <a:cs typeface="Times New Roman" pitchFamily="18" charset="0"/>
              </a:rPr>
              <a:t>Стороны совместно назначают члена (или членов) СПУС в сроки, указанные в «Контрактных данных», а в отсутствии такого указания – в течение 28 дней после даты подписания обеими сторонами Контрактного соглашения. </a:t>
            </a:r>
          </a:p>
          <a:p>
            <a:pPr algn="just"/>
            <a:r>
              <a:rPr lang="ru-RU" dirty="0" smtClean="0">
                <a:latin typeface="Times New Roman" pitchFamily="18" charset="0"/>
                <a:cs typeface="Times New Roman" pitchFamily="18" charset="0"/>
              </a:rPr>
              <a:t>СПУС может состоять из одного обладающего надлежащей квалификации члена (единственный член)или из трех обладающих надлежащей квалификацией членов. В отсутствии указания на количество и если иное не будет согласовано Сторонами, СПУС состоит из трех членов.</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090207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fontScale="90000"/>
          </a:bodyPr>
          <a:lstStyle/>
          <a:p>
            <a:r>
              <a:rPr lang="ru-RU" b="1" dirty="0">
                <a:latin typeface="Times New Roman" panose="02020603050405020304" pitchFamily="18" charset="0"/>
                <a:cs typeface="Times New Roman" panose="02020603050405020304" pitchFamily="18" charset="0"/>
              </a:rPr>
              <a:t>Совет по урегулированию споров</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70000" lnSpcReduction="20000"/>
          </a:bodyPr>
          <a:lstStyle/>
          <a:p>
            <a:pPr algn="just"/>
            <a:r>
              <a:rPr lang="ru-RU" dirty="0" smtClean="0">
                <a:latin typeface="Times New Roman" pitchFamily="18" charset="0"/>
                <a:cs typeface="Times New Roman" pitchFamily="18" charset="0"/>
              </a:rPr>
              <a:t>Единственный член или три члена (в зависимости от обстоятельств) избирается (избираются) из числа лиц, указанных в списке Контрактных данных.</a:t>
            </a:r>
          </a:p>
          <a:p>
            <a:pPr algn="just"/>
            <a:r>
              <a:rPr lang="ru-RU" dirty="0" smtClean="0">
                <a:latin typeface="Times New Roman" pitchFamily="18" charset="0"/>
                <a:cs typeface="Times New Roman" pitchFamily="18" charset="0"/>
              </a:rPr>
              <a:t>Контрактные данные согласно Терминам и определениям означает страницы с Контрактными данными, которые составляют раздел А «Особых условий».</a:t>
            </a:r>
          </a:p>
          <a:p>
            <a:pPr algn="just"/>
            <a:r>
              <a:rPr lang="ru-RU" dirty="0" smtClean="0">
                <a:latin typeface="Times New Roman" pitchFamily="18" charset="0"/>
                <a:cs typeface="Times New Roman" pitchFamily="18" charset="0"/>
              </a:rPr>
              <a:t>Если СПУС должен состоять из трех членов, каждая Сторона выбирает одного члена для согласования с другой Стороной. Стороны проводят консультации с такими членами и согласовывают кандидатуру третьего члена, который назначается для выполнения функций председателя.</a:t>
            </a:r>
          </a:p>
          <a:p>
            <a:pPr algn="just"/>
            <a:r>
              <a:rPr lang="ru-RU" dirty="0" smtClean="0">
                <a:latin typeface="Times New Roman" pitchFamily="18" charset="0"/>
                <a:cs typeface="Times New Roman" pitchFamily="18" charset="0"/>
              </a:rPr>
              <a:t>СПУС считается сформированным в дату, когда Стороны и единственный член или три члена (в зависимости от обстоятельств) СПУС подписали соглашение СПУС.</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28795026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832</TotalTime>
  <Words>3593</Words>
  <Application>Microsoft Office PowerPoint</Application>
  <PresentationFormat>Экран (4:3)</PresentationFormat>
  <Paragraphs>223</Paragraphs>
  <Slides>39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39</vt:i4>
      </vt:variant>
    </vt:vector>
  </HeadingPairs>
  <TitlesOfParts>
    <vt:vector size="40" baseType="lpstr">
      <vt:lpstr>Тема Office</vt:lpstr>
      <vt:lpstr>РАЗДЕЛ 3</vt:lpstr>
      <vt:lpstr>Порядок урегулирования споров согласно проформам контрактов ФИДИК</vt:lpstr>
      <vt:lpstr>Претензионный порядок</vt:lpstr>
      <vt:lpstr>Претензионный порядок</vt:lpstr>
      <vt:lpstr>Претензионный порядок</vt:lpstr>
      <vt:lpstr>Претензионный порядок</vt:lpstr>
      <vt:lpstr>Претензионный порядок</vt:lpstr>
      <vt:lpstr>Совет по урегулированию споров</vt:lpstr>
      <vt:lpstr>Совет по урегулированию споров</vt:lpstr>
      <vt:lpstr>Совет по урегулированию споров</vt:lpstr>
      <vt:lpstr>Совет по урегулированию споров</vt:lpstr>
      <vt:lpstr>Совет по урегулированию споров</vt:lpstr>
      <vt:lpstr>Совет по урегулированию споров</vt:lpstr>
      <vt:lpstr>Совет по урегулированию споров</vt:lpstr>
      <vt:lpstr>Соглашение о предотвращении/урегулировании споров</vt:lpstr>
      <vt:lpstr>Соглашение о предотвращении/урегулировании споров</vt:lpstr>
      <vt:lpstr>Соглашение о предотвращении/урегулировании споров</vt:lpstr>
      <vt:lpstr>Соглашение о предотвращении/урегулировании споров</vt:lpstr>
      <vt:lpstr>Соглашение о предотвращении/урегулировании споров</vt:lpstr>
      <vt:lpstr>Соглашение о предотвращении/урегулировании споров</vt:lpstr>
      <vt:lpstr>Регламент работы Совета по урегулированию споров</vt:lpstr>
      <vt:lpstr>Регламент работы Совета по урегулированию споров </vt:lpstr>
      <vt:lpstr>Арбитраж</vt:lpstr>
      <vt:lpstr>Арбитраж</vt:lpstr>
      <vt:lpstr>Арбитраж</vt:lpstr>
      <vt:lpstr>Арбитраж</vt:lpstr>
      <vt:lpstr>Арбитраж</vt:lpstr>
      <vt:lpstr>Арбитраж</vt:lpstr>
      <vt:lpstr>Арбитраж</vt:lpstr>
      <vt:lpstr>Арбитраж</vt:lpstr>
      <vt:lpstr>Арбитраж</vt:lpstr>
      <vt:lpstr>Арбитраж</vt:lpstr>
      <vt:lpstr>Арбитраж</vt:lpstr>
      <vt:lpstr>Арбитраж</vt:lpstr>
      <vt:lpstr>Арбитраж</vt:lpstr>
      <vt:lpstr>Арбитраж</vt:lpstr>
      <vt:lpstr>РЕКОМЕНДАЦИИ ДЛЯ САМОСТОЯТЕЛЬНОЙ РАБОТЫ</vt:lpstr>
      <vt:lpstr>НАУЧНЫЕ И УЧЕБНЫЕ ИЗДАНИЯ ДЛЯ САМОСТОЯТЕЛЬНОЙ РАБОТЫ</vt:lpstr>
      <vt:lpstr>ВОПРОСЫ ДЛЯ ЗАЧЕТА</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РАЗДЕЛ 3</dc:title>
  <dc:creator>user</dc:creator>
  <cp:lastModifiedBy>user</cp:lastModifiedBy>
  <cp:revision>61</cp:revision>
  <dcterms:created xsi:type="dcterms:W3CDTF">2023-08-29T22:11:04Z</dcterms:created>
  <dcterms:modified xsi:type="dcterms:W3CDTF">2023-09-14T21:33:57Z</dcterms:modified>
</cp:coreProperties>
</file>