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0" r:id="rId4"/>
    <p:sldId id="271" r:id="rId5"/>
    <p:sldId id="267" r:id="rId6"/>
    <p:sldId id="272" r:id="rId7"/>
    <p:sldId id="273" r:id="rId8"/>
    <p:sldId id="266" r:id="rId9"/>
    <p:sldId id="268" r:id="rId10"/>
    <p:sldId id="269" r:id="rId11"/>
    <p:sldId id="275" r:id="rId12"/>
    <p:sldId id="303" r:id="rId13"/>
    <p:sldId id="304" r:id="rId14"/>
    <p:sldId id="305" r:id="rId15"/>
    <p:sldId id="276" r:id="rId16"/>
    <p:sldId id="302" r:id="rId17"/>
    <p:sldId id="277" r:id="rId18"/>
    <p:sldId id="300" r:id="rId19"/>
    <p:sldId id="301" r:id="rId20"/>
    <p:sldId id="280" r:id="rId21"/>
    <p:sldId id="285" r:id="rId22"/>
    <p:sldId id="286" r:id="rId23"/>
    <p:sldId id="288" r:id="rId24"/>
    <p:sldId id="289" r:id="rId25"/>
    <p:sldId id="287" r:id="rId26"/>
    <p:sldId id="284" r:id="rId27"/>
    <p:sldId id="291" r:id="rId28"/>
    <p:sldId id="292" r:id="rId29"/>
    <p:sldId id="295" r:id="rId30"/>
    <p:sldId id="298" r:id="rId31"/>
    <p:sldId id="299" r:id="rId32"/>
    <p:sldId id="296" r:id="rId33"/>
    <p:sldId id="297" r:id="rId34"/>
    <p:sldId id="261" r:id="rId35"/>
    <p:sldId id="306" r:id="rId36"/>
    <p:sldId id="262" r:id="rId37"/>
    <p:sldId id="263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6F06-A8B6-4033-B892-C43B56F74A8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98F5-586F-4A81-9469-1F28DBA603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1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6F06-A8B6-4033-B892-C43B56F74A8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98F5-586F-4A81-9469-1F28DBA603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7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6F06-A8B6-4033-B892-C43B56F74A8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98F5-586F-4A81-9469-1F28DBA603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81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6F06-A8B6-4033-B892-C43B56F74A8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98F5-586F-4A81-9469-1F28DBA603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041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6F06-A8B6-4033-B892-C43B56F74A8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98F5-586F-4A81-9469-1F28DBA603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030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6F06-A8B6-4033-B892-C43B56F74A8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98F5-586F-4A81-9469-1F28DBA603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94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6F06-A8B6-4033-B892-C43B56F74A8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98F5-586F-4A81-9469-1F28DBA603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62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6F06-A8B6-4033-B892-C43B56F74A8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98F5-586F-4A81-9469-1F28DBA603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84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6F06-A8B6-4033-B892-C43B56F74A8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98F5-586F-4A81-9469-1F28DBA603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46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6F06-A8B6-4033-B892-C43B56F74A8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98F5-586F-4A81-9469-1F28DBA603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42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F6F06-A8B6-4033-B892-C43B56F74A8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98F5-586F-4A81-9469-1F28DBA603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78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F6F06-A8B6-4033-B892-C43B56F74A89}" type="datetimeFigureOut">
              <a:rPr lang="ru-RU" smtClean="0"/>
              <a:t>17.09.2023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A98F5-586F-4A81-9469-1F28DBA603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655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uslugi.tpprf.ru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fidic.org/books/fidic-procurement-procedures-guide-1st-ed-201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Раздел 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типовых контрактов ФИДИК при строительстве энергетических объектов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031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заключения контракта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также учитывать нормативные правовые акты, принимаемые в целях противодействия экономическим санкциям, в том числе:</a:t>
            </a:r>
          </a:p>
          <a:p>
            <a:pPr algn="just"/>
            <a:endParaRPr lang="ru-RU" sz="6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16.09.2016 N 925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ред. от 16.05.2022)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приоритете товаров российского происхождения, работ, услуг, выполняемых, оказываемых российскими лицами, по отношению к товарам, происходящим из иностранного государства, работам, услугам, выполняемым, оказываемым иностранными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лицами»;</a:t>
            </a:r>
          </a:p>
          <a:p>
            <a:pPr algn="just"/>
            <a:endParaRPr lang="ru-RU" sz="6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06.03.2022 N 301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ред. от 20.12.2022)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основаниях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неразмещения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официальном сайте единой информационной системы в сфере закупок товаров, работ, услуг для обеспечения государственных и муниципальных нужд в информационно-телекоммуникационной сети "Интернет" сведений о закупках товаров, работ, услуг, информации о поставщиках (подрядчиках, исполнителях), с которыми заключены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договоры»;</a:t>
            </a:r>
          </a:p>
          <a:p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поступающими вопросами о применении постановления Правительства Российской Федерации от 6 марта 2022 г. N 301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Минфин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опубликовал Информационное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от 18.04.2022 </a:t>
            </a:r>
            <a:r>
              <a:rPr lang="en-US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24-01-09/34211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также учитывать требования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о закупках товаров, работ,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услуг, которые утверждены Заказчиком.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4804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Обязанности Сторон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Обязанности Сторон подробно изложены в Общих условиях контракта и уточняются в Рекомендациях по составлению Особых условий контракта.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о правах и  обязанностях Заказчика включают условия об обеспечении доступа Подрядчика на Площадку, оказание разумного содействия Подрядчику, финансовые обязательства, предоставление данных Подрядчику о Площадке,  условия об администрировании со стороны Заказчика, об инструкциях Подрядчику, о согласовании или принятии решения, порядке проведения совещаний.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058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Обязанности Сторон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обязанности Подрядчика также подробно изложены в Общих условиях и уточняются в Рекомендациях по составлению Особых условий контракта.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Подрядчик обязан выполнить работы, которые включают в себя любые работы (результаты работ), необходимые для обеспечения стабильности либо для завершения, либо для надлежащей  эксплуатации  работ (результатов работ). Подрядчик несет ответственности за достаточность, стабильность, безопасность всех своих операций и деятельности, всех технологий строительства и всех работ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(результатов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235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Обязанности Сторон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обязанностей Подрядчика – обязанность получить Гарантию исполнения обязательств для обеспечения надлежащего исполнения Подрядчиком условий контракта  ( пункт 4.2).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Рекомендациях по составлению Особых условий контракта указано, что приемлемая формы (или формы) Гарантии исполнения обязательств следует включить в конкурсную документацию. При этом сделана оговорка, что в целях соблюдения применимого законодательства может возникнуть необходимость внести изменения в образцы форм, которые представлены в разделе «Образцы форм» и формулировки данного пункта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9223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Обязанности Сторон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положений об обязанностях Подрядчика включены в том числе обязанность по назначению Представителя Подрядчика, об ответственности за работу всех Субподрядчиков, обязательства по охране труда и здоровья, обязанности разработки и внедрения Системы менеджмента качества, использования данных о площадке, об отчетах о ходе выполнения работ, охране площадки и др.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222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о цене контракта и порядке оплаты подробно изложены в Общих условиях, с оговоркой, что иное может быть оговорено в Особых условиях контракта.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о цене контракта и порядке оплаты предусмотрены в разделе 14 Общих условиях и содержат положения в том числе об авансовом платеже, промежуточном платеже, графике платежей, задержке платежей, окончательном платеже.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499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Рекомендациях по составлению Особых условий контракта отмечается, что как правило, контракт типа ИПС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строительства «под ключ» основывается на паушальной цене, таким образом, Подрядчик принимает на себя риск изменений, возникающих по результатам выполняемого Подрядчиком проектирования.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оценки изменений участникам конкурса может быть предъявлено требование включить в Конкурсные предложения подробные сведения о ценах, включая количество, единичные расценки и прочую ценовую информацию. </a:t>
            </a:r>
          </a:p>
        </p:txBody>
      </p:sp>
    </p:spTree>
    <p:extLst>
      <p:ext uri="{BB962C8B-B14F-4D97-AF65-F5344CB8AC3E}">
        <p14:creationId xmlns:p14="http://schemas.microsoft.com/office/powerpoint/2010/main" val="4230768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требования к страхованию содержатся в разделе 19 Общих условий контракта.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пункту 19.1 без ограничения обязательств или ответственности любой из Сторон по контракту Подрядчик заключает все виды договоров страхования, входящие в сфере его ответственности, а также продлевает срок их действия с такими страховщиками и на таких условиях, которые подлежат предварительному одобрению Заказчиком.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356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Рекомендациях по составлению Особых условий указано, что если Заказчик желает изменить положения пункта 19, то следует, чтобы: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 конкурсная документация включала сведения о таких страховых полисах в виде приложения к Специальным положениям, в результате чего участники торгов смогли бы понять, какие иные виды страхового покрытия необходимы, чтобы обеспечить собственную защиту. Такие сведения должны включать условия страхования, лимиты, исключения и франшизы, желательно в виде копии каждого страхового полиса; а также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 Заказчик при подготовке формулировок пересматриваемых подпунктов проконсультировался со специалистом, имеющим большой опыт в страховании строительных работ и ответственности. Если условия страхования меняются без надлежащей осмотрительности и внимания, существует риск непреднамеренного обременения Заказчика обязательствами, к которым он не готов и которые не покрыты страхованием.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3693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 о страховании объекта строительства закреплены в статье 742 Гражданского кодекса Российской Федерации, согласно которым: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Договором строительного подряда может быть предусмотрена обязанность стороны, на которой лежит риск случайной гибели или случайного повреждения объекта строительства, материала, оборудования и другого имущества, используемых при строительстве, либо ответственность за причинение при осуществлении строительства вреда другим лицам, застраховать соответствующие риски.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Сторона, на которую возлагается обязанность по страхованию, должна предоставить другой стороне доказательства заключения ею договора страхования на условиях, предусмотренных договором строительного подряда, включая данные о страховщике, размере страховой суммы и застрахованных рисках.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Страхование не освобождает соответствующую сторону от обязанности принять необходимые меры для предотвращения наступления страхового случая.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5645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Стратегические задачи применения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EPC(M)-контрактов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47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Энергетические компании различных отраслей ТЭК давно и активно используют контракты, предусматривающие строительство объектов «под ключ» и проекты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11.06.2020 N 1546-р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 План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("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дорожная карта")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инжиниринга и промышленного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дизайна.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Дорожная карта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инжиниринга и промышленного дизайна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призвана обеспечить создание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национальных лидеров в области услуг по комплексному созданию объектов строительства, включая управление проектом (EPC(M)-контракты)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целям дорожной карты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инжиниринга и промышленного дизайна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отнесено сокращение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отставания Российской Федерации от развитых стран в части EPC(M)-компетенций для выполнения высокотехнологичных проектов в отраслях металлургии, химии и иных отраслях обрабатывающей промышленности, освоения месторождений шельфа и Восточной Сибири, создания новых отечественных технологий в области сжижения природного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показатели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дорожной карты в области инжиниринга и промышленного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дизайна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EPC(M)-контрактов в структуре внутреннего рынка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определены на 2023 год  в размере 35%:  на 2025 год - 40%. На 2020 год доля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доли EPC(M)-контрактов в структуре внутреннего рынка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составляла 30%.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 стратегические задачи применения EPC -контрактов рассмотрим подробнее основные положения Условия контрактов на проекты типа «ИПС» и проекты, выполняемые «под ключ» 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90956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Расторжение контракта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Расторжение Контракта Заказчиком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Рекомендациях ФИДИК по составлению Особых условий отмечается, что до публикации приглашения к участию в конкурсе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Заказчику следует убедиться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формулировка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настоящего пункта 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основания для расторжения Контракта соответствует законодательству, регулирующему Контракт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 пункт 15)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490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Расторжение контракта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в Рекомендациях ФИДИК по составлению Особых условий обращается внимание, что во многих странах в соответствии с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применимым законодательством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Заказчик может не иметь права на расторжение Контракта по собственной инициативе (расторжение).</a:t>
            </a:r>
          </a:p>
        </p:txBody>
      </p:sp>
    </p:spTree>
    <p:extLst>
      <p:ext uri="{BB962C8B-B14F-4D97-AF65-F5344CB8AC3E}">
        <p14:creationId xmlns:p14="http://schemas.microsoft.com/office/powerpoint/2010/main" val="10989983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Расторжение контракта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4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условия предусматривают следующий порядок расторжения контракта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(пункты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15.1 -15.7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об исправлении недостатка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Подрядчик не исполняет какое-либо обязательство по Контракту, то Заказчик вправе, направив Подрядчику Уведомление, потребовать от Подрядчика исправить неисполнение и исполнить обязательстве в течение определенного времени.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Уведомлении об исправлении недостатка: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(а) описывается неисполнение со стороны Подрядчика;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указывается подпункт и (или) положение Контракта, согласно которым Подрядчика о неисполненное обязательство ; 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(с) указывается период, в течение которого Подрядчик обязан устранить неисполнение, причем такой период должен быть обоснованным и учитывать характер неисполнения, а также работы и (или) иные меры, необходимые для его устранения.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Подрядчик после получения Уведомления об исправлении недостатка должен ответит незамедлительно.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Срок, определенный в Уведомлении об исправлении недостатка, не предполагает продления Срока завершения Работ.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768981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Расторжение контракта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►</a:t>
            </a:r>
            <a:r>
              <a:rPr lang="ru-RU" b="1" dirty="0" smtClean="0">
                <a:latin typeface="Times New Roman"/>
                <a:cs typeface="Times New Roman"/>
              </a:rPr>
              <a:t>Расторжение Контракта вследствие неисполнения обязательств Подрядчиком</a:t>
            </a:r>
          </a:p>
          <a:p>
            <a:pPr algn="just"/>
            <a:r>
              <a:rPr lang="ru-RU" b="1" dirty="0" smtClean="0">
                <a:latin typeface="Times New Roman"/>
                <a:cs typeface="Times New Roman"/>
              </a:rPr>
              <a:t>Уведомление о намерении расторгнуть контракт  направляется Заказчиком Подрядчику, если Подрядчик ( пункт15.2.1 Общих условий)</a:t>
            </a:r>
            <a:r>
              <a:rPr lang="ru-RU" dirty="0" smtClean="0">
                <a:latin typeface="Times New Roman"/>
                <a:cs typeface="Times New Roman"/>
              </a:rPr>
              <a:t>:</a:t>
            </a:r>
          </a:p>
          <a:p>
            <a:pPr algn="just"/>
            <a:r>
              <a:rPr lang="ru-RU" dirty="0" smtClean="0">
                <a:latin typeface="Times New Roman"/>
                <a:cs typeface="Times New Roman"/>
              </a:rPr>
              <a:t>● </a:t>
            </a:r>
            <a:r>
              <a:rPr lang="ru-RU" dirty="0">
                <a:latin typeface="Times New Roman"/>
                <a:cs typeface="Times New Roman"/>
              </a:rPr>
              <a:t>не выполняет условия </a:t>
            </a:r>
            <a:r>
              <a:rPr lang="ru-RU" dirty="0" smtClean="0">
                <a:latin typeface="Times New Roman"/>
                <a:cs typeface="Times New Roman"/>
              </a:rPr>
              <a:t>Уведомления об исправлении недостатка;</a:t>
            </a:r>
          </a:p>
          <a:p>
            <a:pPr algn="just"/>
            <a:r>
              <a:rPr lang="ru-RU" dirty="0" smtClean="0">
                <a:latin typeface="Times New Roman"/>
                <a:cs typeface="Times New Roman"/>
              </a:rPr>
              <a:t>● не исполняет Решения СПУС;</a:t>
            </a:r>
          </a:p>
          <a:p>
            <a:pPr algn="just"/>
            <a:r>
              <a:rPr lang="ru-RU" dirty="0" smtClean="0">
                <a:latin typeface="Times New Roman"/>
                <a:cs typeface="Times New Roman"/>
              </a:rPr>
              <a:t>● передает на субподряд выполнение работ или части работ в нарушение условий контракта о субподряде, или уступает права и обязанности по контракту, не получив необходимое одобрение в соответствии с условиями контракта;</a:t>
            </a:r>
          </a:p>
          <a:p>
            <a:pPr algn="just"/>
            <a:r>
              <a:rPr lang="ru-RU" dirty="0" smtClean="0">
                <a:latin typeface="Times New Roman"/>
                <a:cs typeface="Times New Roman"/>
              </a:rPr>
              <a:t>● становится банкротом или неплатежеспособным; инициирует процедуру ликвидации, реорганизации;</a:t>
            </a:r>
          </a:p>
          <a:p>
            <a:pPr algn="just"/>
            <a:r>
              <a:rPr lang="ru-RU" dirty="0" smtClean="0">
                <a:latin typeface="Times New Roman"/>
                <a:cs typeface="Times New Roman"/>
              </a:rPr>
              <a:t>● на основании разумных свидетельств уличен в коррупционных или мошеннических действиях, сговоре или в применении мер принуждения с использованием насилия в отношении работ (результатов работ) или контракта.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3914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Расторжение контракта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Подрядчик в течение 14 дней с момента получения Уведомления о намерении расторгнуть договор не исправит нарушения, Заказчик вправе направив Подрядчику повторное Уведомление, немедленно расторгнуть контракт.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Датой расторжения будет являться дата получения Подрядчиком такого повторного Уведомления.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4793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Расторжение контракта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 smtClean="0">
                <a:latin typeface="Times New Roman"/>
                <a:cs typeface="Times New Roman"/>
              </a:rPr>
              <a:t>►Помимо случаев расторжения контракта по инициативе Заказчика при нарушении Подрядчиком условий контракта, контракт может быть расторгнут </a:t>
            </a:r>
            <a:r>
              <a:rPr lang="ru-RU" b="1" dirty="0" smtClean="0">
                <a:latin typeface="Times New Roman"/>
                <a:cs typeface="Times New Roman"/>
              </a:rPr>
              <a:t>по инициативе Заказчика в любое время, направив Подрядчику Уведомление со ссылкой на пункт 15.5 Общих условий</a:t>
            </a:r>
            <a:r>
              <a:rPr lang="ru-RU" dirty="0" smtClean="0">
                <a:latin typeface="Times New Roman"/>
                <a:cs typeface="Times New Roman"/>
              </a:rPr>
              <a:t>.</a:t>
            </a:r>
          </a:p>
          <a:p>
            <a:pPr algn="just"/>
            <a:r>
              <a:rPr lang="ru-RU" dirty="0" smtClean="0">
                <a:latin typeface="Times New Roman"/>
                <a:cs typeface="Times New Roman"/>
              </a:rPr>
              <a:t>В этом случае Заказчик:</a:t>
            </a:r>
          </a:p>
          <a:p>
            <a:pPr algn="just"/>
            <a:r>
              <a:rPr lang="ru-RU" dirty="0" smtClean="0">
                <a:latin typeface="Times New Roman"/>
                <a:cs typeface="Times New Roman"/>
              </a:rPr>
              <a:t>● утрачивает право дальнейшего использования документов Подрядчика;</a:t>
            </a:r>
          </a:p>
          <a:p>
            <a:pPr algn="just"/>
            <a:r>
              <a:rPr lang="ru-RU" dirty="0" smtClean="0">
                <a:latin typeface="Times New Roman"/>
                <a:cs typeface="Times New Roman"/>
              </a:rPr>
              <a:t>● утрачивает право предоставлять разрешение на дальнейшее использование оборудования Подрядчика, временных объектов, технических средств Подрядчика;</a:t>
            </a:r>
          </a:p>
          <a:p>
            <a:pPr algn="just"/>
            <a:r>
              <a:rPr lang="ru-RU" dirty="0" smtClean="0">
                <a:latin typeface="Times New Roman"/>
                <a:cs typeface="Times New Roman"/>
              </a:rPr>
              <a:t>● организует возврат Гарантии исполнения обязательств исполнения Подрядчику.</a:t>
            </a:r>
          </a:p>
          <a:p>
            <a:pPr algn="just"/>
            <a:r>
              <a:rPr lang="ru-RU" dirty="0" smtClean="0">
                <a:latin typeface="Times New Roman"/>
                <a:cs typeface="Times New Roman"/>
              </a:rPr>
              <a:t>Условия контракта предусматривают также положения о  порядке оценки суммы, которая должна быть выплачена Подрядчику Заказчику  в зависимости от того, на основании какого пункта Заказчик направляет уведомление о расторжении контракта.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4957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Расторжение контракта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Расторжение Контракта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Подрядчиком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условия содержат также положения о случаях, когда Подрядчик может приостановить работы ( п.16.1).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и порядок расторжения контракта по инициативе Подрядчика предусмотрены в пунктах 16.2 -16.4 Общих условий.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Подрядчик уполномочен направить Заказчику Уведомление о своем намерении расторгнуть контракт, если Заказчик: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●Уступит контракт в нарушении порядка, предусмотренного условиями контракта;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продление приостановки повлияет на все работы, результаты работ 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Заказчик обанкротится или станет неплатежеспособным; инициирует процедуру ликвидации, реорганизации;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 Заказчик на основании разумных свидетельств уличен в совершенных когда-либо коррупционных или мошеннических действиях, сговоре или в применении мер принуждения с использованием насилия в отношении работ, результатов работ или контракта.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1648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Расторжение контракта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 algn="just"/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регулировании отношений сторон по контракту в соответствии с законодательством Российской Федерации необходимо учитывать положения Гражданского кодекса Российской Федерации, в том числе: </a:t>
            </a:r>
            <a:r>
              <a:rPr lang="ru-RU" sz="5600" b="1" dirty="0" smtClean="0"/>
              <a:t>статьи 310</a:t>
            </a:r>
            <a:r>
              <a:rPr lang="ru-RU" sz="5600" b="1" dirty="0"/>
              <a:t>,</a:t>
            </a:r>
            <a:r>
              <a:rPr lang="ru-RU" sz="5600" b="1" dirty="0" smtClean="0"/>
              <a:t> 405</a:t>
            </a:r>
            <a:r>
              <a:rPr lang="ru-RU" sz="5600" b="1" dirty="0"/>
              <a:t>,</a:t>
            </a:r>
            <a:r>
              <a:rPr lang="ru-RU" sz="5600" b="1" dirty="0" smtClean="0"/>
              <a:t> 450</a:t>
            </a:r>
            <a:r>
              <a:rPr lang="ru-RU" sz="5600" b="1" dirty="0"/>
              <a:t>,</a:t>
            </a:r>
            <a:r>
              <a:rPr lang="ru-RU" sz="5600" b="1" dirty="0" smtClean="0"/>
              <a:t> 450.1</a:t>
            </a:r>
            <a:r>
              <a:rPr lang="ru-RU" sz="5600" b="1" dirty="0"/>
              <a:t>,</a:t>
            </a:r>
            <a:r>
              <a:rPr lang="ru-RU" sz="5600" b="1" dirty="0" smtClean="0"/>
              <a:t> 451</a:t>
            </a:r>
            <a:r>
              <a:rPr lang="ru-RU" sz="5600" b="1" dirty="0"/>
              <a:t>,</a:t>
            </a:r>
            <a:r>
              <a:rPr lang="ru-RU" sz="5600" b="1" dirty="0" smtClean="0"/>
              <a:t> 452</a:t>
            </a:r>
            <a:r>
              <a:rPr lang="ru-RU" sz="5600" b="1" dirty="0"/>
              <a:t>,</a:t>
            </a:r>
            <a:r>
              <a:rPr lang="ru-RU" sz="5600" b="1" dirty="0" smtClean="0"/>
              <a:t>453</a:t>
            </a:r>
            <a:r>
              <a:rPr lang="ru-RU" sz="5600" b="1" dirty="0"/>
              <a:t>,</a:t>
            </a:r>
            <a:r>
              <a:rPr lang="ru-RU" sz="5600" b="1" dirty="0" smtClean="0"/>
              <a:t> 708</a:t>
            </a:r>
            <a:r>
              <a:rPr lang="ru-RU" sz="5600" b="1" dirty="0"/>
              <a:t>, </a:t>
            </a:r>
            <a:r>
              <a:rPr lang="ru-RU" sz="5600" b="1" dirty="0" smtClean="0"/>
              <a:t>709</a:t>
            </a:r>
            <a:r>
              <a:rPr lang="ru-RU" sz="5600" b="1" dirty="0"/>
              <a:t>,</a:t>
            </a:r>
            <a:r>
              <a:rPr lang="ru-RU" sz="5600" b="1" dirty="0" smtClean="0"/>
              <a:t> 715</a:t>
            </a:r>
            <a:r>
              <a:rPr lang="ru-RU" sz="5600" b="1" dirty="0"/>
              <a:t>,</a:t>
            </a:r>
            <a:r>
              <a:rPr lang="ru-RU" sz="5600" b="1" dirty="0" smtClean="0"/>
              <a:t> 716</a:t>
            </a:r>
            <a:r>
              <a:rPr lang="ru-RU" sz="5600" b="1" dirty="0"/>
              <a:t>,</a:t>
            </a:r>
            <a:r>
              <a:rPr lang="ru-RU" sz="5600" b="1" dirty="0" smtClean="0"/>
              <a:t> 717</a:t>
            </a:r>
            <a:r>
              <a:rPr lang="ru-RU" sz="5600" b="1" dirty="0"/>
              <a:t>,</a:t>
            </a:r>
            <a:r>
              <a:rPr lang="ru-RU" sz="5600" b="1" dirty="0" smtClean="0"/>
              <a:t> 719, 723ГК </a:t>
            </a:r>
            <a:r>
              <a:rPr lang="ru-RU" sz="5600" b="1" dirty="0"/>
              <a:t>РФ </a:t>
            </a:r>
          </a:p>
          <a:p>
            <a:pPr algn="just"/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хотелось бы обратить внимание на положения ГК РФ о приостановлении договора строительного подряда.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приостановления необходимо учитывать положения статьи 743 ГК РФ ( пункты 3, 4, 5):   </a:t>
            </a:r>
          </a:p>
          <a:p>
            <a:pPr algn="just"/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3.Подрядчик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обнаруживший в ходе строительства не учтенные в технической документации работы и в связи с этим необходимость проведения дополнительных работ и увеличения сметной стоимости строительства, обязан сообщить об этом заказчику. </a:t>
            </a:r>
          </a:p>
          <a:p>
            <a:pPr algn="just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неполучении от заказчика ответа на свое сообщение в течение десяти дней, если законом или договором строительного подряда не предусмотрен для этого иной срок, подрядчик обязан приостановить соответствующие работы с отнесением убытков, вызванных простоем, на счет заказчика. Заказчик освобождается от возмещения этих убытков, если докажет отсутствие необходимости в проведении дополнительных работ. </a:t>
            </a:r>
          </a:p>
          <a:p>
            <a:pPr algn="just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Подрядчик, не выполнивший обязанности, установленной пунктом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статьи 743 ГК РФ,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лишается права требовать от заказчика оплаты выполненных им дополнительных работ и возмещения вызванных этим убытков, если не докажет необходимость немедленных действий в интересах заказчика, в частности в связи с тем, что приостановление работ могло привести к гибели или повреждению объекта строительства. </a:t>
            </a:r>
          </a:p>
          <a:p>
            <a:pPr algn="just"/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При согласии заказчика на проведение и оплату дополнительных работ подрядчик вправе отказаться от их выполнения лишь в случаях, когда они не входят в сферу профессиональной деятельности подрядчика либо не могут быть выполнены подрядчиком по не зависящим от него причинам. </a:t>
            </a: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8343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Расторжение контракта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также следует учитывать и иные положения ГК РФ, в том числе в отношении поставки, проектных работ, если речь идет о смешанном договоре.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пункту 3 статьи 421 ГК РФ 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отношениям сторон по смешанному договору применяются в соответствующих частях правила о договорах, элементы которых содержатся в смешанном договоре, если иное не вытекает из соглашения сторон или существа смешанного договора.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касается не только расторжения договора, но и иных условий.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99054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Исключительные события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пункту 18.1 Общих условий термин «Исключительное событие» означает событие или обстоятельство: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 которое не подконтрольно Стороне;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 в отношении которого такая Сторона не смогла бы принять разумные меры до заключения контракта;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 которое в случае его возникновения такая Стороне не могла бы избежать или преодолеть с помощью разумных мер;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 которое по сути своей не связано с другой Стороной.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127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Преимущественное значение Особых условий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контракта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Условий контракта на проекты типа «ИПС» и проекты, выполняемые «под ключ» рекомендованы в тех случаях, когда Подрядчик полностью берет на себя ответственность за инженерное обеспечение проекта, включая проектирование, изготовление, поставку и монтаж оборудования и техники, за проектирование и выполнение строительных и инженерных работ. Внесение изменений в Общие условия может понадобиться для учета  юридических требований в соответствии с правом, которое применяется к контракту.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контракта на проекты типа «ИПС» и проекты, выполняемые «под ключ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состоят из Общих условий , Контрактных данных (раздел А Особых условий), Специальных положений (раздел В Особых условий).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Специальных положений во всех случаях имеет преимущественную силу и заменяет аналогичные положения Общих условий.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9826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Исключительные события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соблюдении вышеуказанных условий исключительное событие может включать в себя любое из следующих событий или обстоятельств: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война, военные действия и пр.;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восстание, террористический акт и пр.;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массовые волнения, выступления или беспорядка, организованные лицами, отличными от персонала Подрядчика и других сотрудников Подрядчика и Субподрядчиков;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забастовка или массовые увольнения, затрагивающие не только персонал Подрядчика, но и других сотрудников Подрядчика и Субподрядчиков;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обнаружение военного снаряжения, взрывчатых материалов, ионизирующего излучения или радиоактивного загрязнения, за исключением случаев, когда это связано с использованием Подрядчиком такого снаряжения, взрывчатых материалов, ионизирующего излучения или радиоактивного загрязнения;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 природные катастрофы, такие как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землетресение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цунами, вулканическая активность, ураган или тайфун.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529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Исключительные события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Общих условиях закреплены также положения о порядке взаимодействия Сторон в случае наступления Исключительного события: пункты 18.2, 18.3.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об Исключительном событии направляется затронутой Стороной в течение 14 дней после того как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затронутой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Стороне стало известно или должно было стать известно об Исключительном событии. Если такое Уведомление было направлено позже, то затронутая Сторона освобождается от исполнения обязательств, исполнение которых временно невозможно, только с даты, в которую такое Уведомление получено другой Стороной. Если исполнение существенной части незавершенных работ остается невозможным в течение 84 дней по причине Исключительного события, о котором было направлено Уведомление, или в течение нескольких периодов общей продолжительностью 140 дней, любая из Сторон вправе направить другой Стороне Уведомление  расторжении контракта.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Датой расторжения будет считаться дата, наступающая через 7 дней после получения уведомления другой Стороной.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5929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Обстоятельства непреодолимой силы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данных условий контракта, подчиненного законодательству Российской Федерации следует учитывать положения ГК РФ, акты высших судебных инстанций.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пункту 38 Постановления Пленума Верховного Суда Российской Федерации от 11.06.2020 N 6 «О некоторых вопросах применения положений Гражданского кодекса Российской Федерации о прекращении обязательств» :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Наступление обстоятельств непреодолимой силы само по себе не прекращает обязательство должника, если исполнение остается возможным после того, как они отпали. Сторона освобождается от возмещения убытков или уплаты другой стороне неустойки и иных санкций, вызванных просрочкой исполнения обязательства ввиду непреодолимой силы (статьи 401, 405, 406, 417 ГК РФ).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может предусматривать специальные правила о прекращении обязательств на случай возникновения обстоятельств непреодолимой силы, например об автоматическом прекращении договорных отношений при наличии указанных обстоятельств либо о прекращении договорных отношений по истечении определенного срока с момента возникновения указанных обстоятельств (статья 421 ГК РФ).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31999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Обстоятельства непреодолимой силы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Целесообразно также ознакомиться с Положением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свидетельствования Торгово-промышленной палатой Российской Федерации обстоятельств непреодолимой силы (форс-мажор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Приложение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постановлению Правления ТПП РФ от 23.12.2015 N 173-14) (ред. от 30.03.2023)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&lt;div class=&quot;doc www&quot;&gt;&lt;span class=&quot;aligner&quot;&gt;&lt;div class=&quot;icon listDocWWW-16&quot;&gt;&lt;/div&gt;&lt;/span&gt;https://uslugi.tpprf.ru&lt;/div&gt;"/>
              </a:rPr>
              <a:t>https://uslugi.tpprf.ru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полезным изучить Письмо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Торгово-промышленной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палаты Российской Федерации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27.03.2020 N 02в/0241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рекомендациях по вопросам выдачи торгово-промышленными палатами заключений об обстоятельствах непреодолимой силы по договорам, заключаемым между российскими субъектами предпринимательской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деятельности»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2166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ДЛЯ САМОСТОЯТЕЛЬНОЙ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Проанализировать положения документов стратегического планирования об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EPC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контрактах.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Проанализировать положения действующего законодательства о  договорах строительного подряда, договорах поставки, смешанных договорах, договорах строительства «под ключ», страховании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ответственности владельца опасного объекта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Проанализировать актуальные требования нормативных правовых актов о закупках.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 Положение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свидетельствования Торгово-промышленной палатой Российской Федерации обстоятельств непреодолимой силы (форс-мажор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- Приложение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постановлению Правления ТПП РФ от 23.12.2015 N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173-14.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ред. от 30.03.2023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871163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ДЛЯ САМОСТОЯТЕЛЬНОЙ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Целесообразно также проанализировать акты высших судебных инстанций, судебные акты по отдельным делам: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Пленума Верховного Суда РФ от 04.03.2021 N 2 «О некоторых вопросах, возникающих в связи с применением судами антимонопольного законодательства»;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Пленума Верховного Суда РФ от 24.03.2016 N 7 (ред. от 22.06.2021) «О применении судами некоторых положений Гражданского кодекса Российской Федерации об ответственности за нарушение обязательств»;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Пленума Верховного Суда РФ от 11.06.2020 N 6 «О некоторых вопросах применения положений Гражданского кодекса Российской Федерации о прекращении обязательств»;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Судебной коллегии по экономическим спорам Верховного Суда Российской Федерации от 25.08.2023 N 305-ЭС23-5624 по делу N А40-193861/2022, судебные акты по делу N А40-193861/2022;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Верховного Суда РФ от 25.12.2020 N 310-ЭС20-21241 по делу N А84-4031/2019, судебные акты по делу N А84-4031/2019.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21659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И УЧЕБНЫЕ ИЗДАНИЯ ДЛЯ САМОСТОЯТЕЛЬНОЙ РАБОТЫ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err="1"/>
              <a:t>Варавенко</a:t>
            </a:r>
            <a:r>
              <a:rPr lang="ru-RU" dirty="0"/>
              <a:t> В.Е. Обязанность подрядчика по выполнению работ в ИПС-контракте: сравнение условий типового договора FIDIC для проектов ИПС/"под ключ" и российского законодательства // Международное публичное и частное право. 2019. N 3. С. 18 - 21. </a:t>
            </a:r>
            <a:endParaRPr lang="ru-RU" dirty="0" smtClean="0"/>
          </a:p>
          <a:p>
            <a:pPr algn="just"/>
            <a:r>
              <a:rPr lang="ru-RU" dirty="0" err="1"/>
              <a:t>Варавенко</a:t>
            </a:r>
            <a:r>
              <a:rPr lang="ru-RU" dirty="0"/>
              <a:t> В.Е. Определение цены и порядка оплаты работ в ИПС-договоре: сравнение условий типового договора Международной федерации инженеров-консультантов (FIDIC) и российского законодательства // Международное публичное и частное право. 2020. N 3. С. 20 - 24. </a:t>
            </a:r>
          </a:p>
          <a:p>
            <a:pPr algn="just"/>
            <a:r>
              <a:rPr lang="ru-RU" dirty="0" smtClean="0"/>
              <a:t>Романова </a:t>
            </a:r>
            <a:r>
              <a:rPr lang="ru-RU" dirty="0"/>
              <a:t>В.В. Правовое регулирование строительства и модернизации энергетических объектов. М., 2012. 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12256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ДЛЯ ЗАЧЕТА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Общая характеристика Порядка заключения контракта типа ИПС и контракта «под ключ».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характеристика прав и обязанностей Сторон.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Общая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Условия о цене.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характеристика положений о расторжении контракта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характеристика Исключительных событий.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73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заявление для конкурсной документации согласно Условиям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на проекты типа «ИПС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и проекты, выполняемые «под ключ»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Положения, включенные в «Специальные положения» (раздел В «Особых условий»), имеют преимущественную силу по отношению к эквивалентным положениям под тем же номеров (номерами) подпунктов «Общих условий», в положения «Контрактных данных» (раздел А «Особых условий»), имеют преимущественную силу по отношению к «Специальным положениям» (раздел В «Особых условий»).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515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заключения контракта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п.1.6 Общих условий : Контракт вступает в силу в дату, указанную в Контрактном соглашении.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Подробных положений о конкурсной документации,  конкурсных процедурах в Общих условиях нет, примечания к составлению конкурсной документации содержатся в рекомендациях по составлению Особых условий контракта.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9058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заключения контракта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подготовке документации для проведения конкурса и планирования конкурсной процедуры Заказчикам рекомендуется ознакомиться с публикацией ФИДИК «Руководство по закупочным процедурам».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fidic.org/books/fidic-procurement-procedures-guide-1st-ed-2011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Примечаниях к составлению конкурсной документации указано, что конкурсную документацию должны составлять инженеры, имеющие соответствующую квалификацию, которые знакомы с техническими аспектами необходимых работ, а также с особыми требованиями и с соответствующими контрактными положениями для проектов типа «проектирование и строительство». Также рекомендуется дополнительно обратиться за оценкой к юристу, имеющему соответствующую квалификацию.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916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заключения контракта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пакет конкурсной документации согласно Примечаниям к конкурсной документации включают, как правило, следующее:</a:t>
            </a:r>
          </a:p>
          <a:p>
            <a:r>
              <a:rPr lang="ru-RU" dirty="0">
                <a:latin typeface="Times New Roman"/>
                <a:cs typeface="Times New Roman"/>
              </a:rPr>
              <a:t>►</a:t>
            </a:r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приглашение к участию в конкурсе;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► инструкции для участников конкурса;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► форму Заявки на участие в конкурсе и необходимые приложения (при наличии);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► Условия Контракта: Общие и Особые условия;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► Общие сведения и данные о проекте;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► техническую информацию и данные ( в том числе Данные о Площадке и Справочная информация;</a:t>
            </a:r>
            <a:endParaRPr lang="ru-RU" dirty="0" smtClean="0"/>
          </a:p>
          <a:p>
            <a:r>
              <a:rPr lang="ru-RU" dirty="0" smtClean="0">
                <a:latin typeface="Times New Roman"/>
                <a:cs typeface="Times New Roman"/>
              </a:rPr>
              <a:t>► Требования Заказчика;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► Приложения ( возможно чертежи эскизного проекта), представленные Заказчиком;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► сведения о приложениях и чертежах, а также иную информацию, требуемую к представлению участниками конкурса;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► необходимые формы договоров,  гарантий.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0510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заключения контракта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47500" lnSpcReduction="20000"/>
          </a:bodyPr>
          <a:lstStyle/>
          <a:p>
            <a:pPr algn="just"/>
            <a:endParaRPr lang="ru-RU" b="1" dirty="0" smtClean="0"/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заключении контракта по законодательству Российской Федерации необходимо учитывать не только требования Гражданского кодекса Российской Федерации, но и требования «закупочного» законодательства , включая требования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 закона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05.04.2013 N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44-ФЗ,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18.07.2011 N 223-ФЗ  , естественно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сферы их распространения.</a:t>
            </a:r>
          </a:p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2021 году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от 05.04.2013 N 44-ФЗ (ред. от 04.08.2023) «О контрактной системе в сфере закупок товаров, работ, услуг для обеспечения государственных и муниципальных нужд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был дополнен в том числе статьей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110.2. Особенности заключения и исполнения контракта, предметом которого является подготовка проектной документации и (или) выполнение инженерных изысканий, и контрактов, предметом которых являются строительство, реконструкция объектов капитального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следует учитывать, что согласно п.11 статьи 34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от 05.04.2013 N 44-ФЗ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вправе установить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условия контрактов, подлежащие применению заказчиками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осуществлении закупок.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 реализации предусмотренных полномочий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Российской Федерации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утвердило типовые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контрактов на выполнение работ по строительству, реконструкции, капитальному ремонту, сносу объекта капитального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29.06.2023 N 1066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типовых условиях контрактов на выполнение работ по строительству, реконструкции, капитальному ремонту, сносу объекта капитального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4362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заключения контракта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на заказчика распространяются положения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18.07.2011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223-ФЗ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закупках товаров, работ, услуг отдельными видами юридических лиц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то необходимо учитывать в том числе положения с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татьи 3.1-3 об  Особенностях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и исполнения договоров, предметом которых являются подготовка проектной документации и (или) выполнение инженерных изысканий, строительство, реконструкция и (или) капитальный ремонт объектов капитального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Данные положения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сегодняшний день - в редакции.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от 16.04.2022 N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104-ФЗ.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82584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3666</Words>
  <Application>Microsoft Office PowerPoint</Application>
  <PresentationFormat>Экран (4:3)</PresentationFormat>
  <Paragraphs>189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Тема Office</vt:lpstr>
      <vt:lpstr>Раздел 2</vt:lpstr>
      <vt:lpstr>Стратегические задачи применения EPC(M)-контрактов </vt:lpstr>
      <vt:lpstr>Преимущественное значение Особых условий контракта</vt:lpstr>
      <vt:lpstr>Обязательное заявление для конкурсной документации согласно Условиям контракта на проекты типа «ИПС» и проекты, выполняемые «под ключ» </vt:lpstr>
      <vt:lpstr>Порядок заключения контракта</vt:lpstr>
      <vt:lpstr>Порядок заключения контракта</vt:lpstr>
      <vt:lpstr>Порядок заключения контракта</vt:lpstr>
      <vt:lpstr>Порядок заключения контракта</vt:lpstr>
      <vt:lpstr>Порядок заключения контракта</vt:lpstr>
      <vt:lpstr>Порядок заключения контракта</vt:lpstr>
      <vt:lpstr>Права и Обязанности Сторон</vt:lpstr>
      <vt:lpstr>Права и Обязанности Сторон</vt:lpstr>
      <vt:lpstr>Права и Обязанности Сторон</vt:lpstr>
      <vt:lpstr>Права и Обязанности Сторон</vt:lpstr>
      <vt:lpstr>Цена</vt:lpstr>
      <vt:lpstr>Цена</vt:lpstr>
      <vt:lpstr>Страхование </vt:lpstr>
      <vt:lpstr>Страхование </vt:lpstr>
      <vt:lpstr>Страхование</vt:lpstr>
      <vt:lpstr>Расторжение контракта</vt:lpstr>
      <vt:lpstr>Расторжение контракта</vt:lpstr>
      <vt:lpstr>Расторжение контракта</vt:lpstr>
      <vt:lpstr>Расторжение контракта</vt:lpstr>
      <vt:lpstr>Расторжение контракта</vt:lpstr>
      <vt:lpstr>Расторжение контракта</vt:lpstr>
      <vt:lpstr>Расторжение контракта</vt:lpstr>
      <vt:lpstr>Расторжение контракта</vt:lpstr>
      <vt:lpstr>Расторжение контракта</vt:lpstr>
      <vt:lpstr>Исключительные события</vt:lpstr>
      <vt:lpstr>Исключительные события</vt:lpstr>
      <vt:lpstr>Исключительные события</vt:lpstr>
      <vt:lpstr>Обстоятельства непреодолимой силы</vt:lpstr>
      <vt:lpstr>Обстоятельства непреодолимой силы</vt:lpstr>
      <vt:lpstr>РЕКОМЕНДАЦИИ ДЛЯ САМОСТОЯТЕЛЬНОЙ РАБОТЫ</vt:lpstr>
      <vt:lpstr>РЕКОМЕНДАЦИИ ДЛЯ САМОСТОЯТЕЛЬНОЙ РАБОТЫ</vt:lpstr>
      <vt:lpstr>НАУЧНЫЕ И УЧЕБНЫЕ ИЗДАНИЯ ДЛЯ САМОСТОЯТЕЛЬНОЙ РАБОТЫ</vt:lpstr>
      <vt:lpstr>ВОПРОСЫ ДЛЯ ЗАЧЕТА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Раздел 2</dc:title>
  <dc:creator>user</dc:creator>
  <cp:lastModifiedBy>user</cp:lastModifiedBy>
  <cp:revision>79</cp:revision>
  <dcterms:created xsi:type="dcterms:W3CDTF">2023-08-29T22:04:23Z</dcterms:created>
  <dcterms:modified xsi:type="dcterms:W3CDTF">2023-09-17T20:42:55Z</dcterms:modified>
</cp:coreProperties>
</file>