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5" r:id="rId8"/>
    <p:sldId id="272" r:id="rId9"/>
    <p:sldId id="274" r:id="rId10"/>
    <p:sldId id="273" r:id="rId11"/>
    <p:sldId id="267" r:id="rId12"/>
    <p:sldId id="270" r:id="rId13"/>
    <p:sldId id="275" r:id="rId14"/>
    <p:sldId id="268" r:id="rId15"/>
    <p:sldId id="261" r:id="rId16"/>
    <p:sldId id="263" r:id="rId17"/>
    <p:sldId id="26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3348270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242175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2954242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401607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249808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F2B489A-D4E1-4B6C-8949-02BF28DA17BA}"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316087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2B489A-D4E1-4B6C-8949-02BF28DA17BA}" type="datetimeFigureOut">
              <a:rPr lang="ru-RU" smtClean="0"/>
              <a:t>05.07.2023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165192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F2B489A-D4E1-4B6C-8949-02BF28DA17BA}" type="datetimeFigureOut">
              <a:rPr lang="ru-RU" smtClean="0"/>
              <a:t>05.07.2023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684943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2B489A-D4E1-4B6C-8949-02BF28DA17BA}" type="datetimeFigureOut">
              <a:rPr lang="ru-RU" smtClean="0"/>
              <a:t>05.07.2023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52954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F2B489A-D4E1-4B6C-8949-02BF28DA17BA}"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3548859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F2B489A-D4E1-4B6C-8949-02BF28DA17BA}"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7C5E9-940B-4E1A-BF4E-85787A84D1EF}" type="slidenum">
              <a:rPr lang="ru-RU" smtClean="0"/>
              <a:t>‹#›</a:t>
            </a:fld>
            <a:endParaRPr lang="ru-RU"/>
          </a:p>
        </p:txBody>
      </p:sp>
    </p:spTree>
    <p:extLst>
      <p:ext uri="{BB962C8B-B14F-4D97-AF65-F5344CB8AC3E}">
        <p14:creationId xmlns:p14="http://schemas.microsoft.com/office/powerpoint/2010/main" val="4015660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B489A-D4E1-4B6C-8949-02BF28DA17BA}" type="datetimeFigureOut">
              <a:rPr lang="ru-RU" smtClean="0"/>
              <a:t>05.07.2023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7C5E9-940B-4E1A-BF4E-85787A84D1EF}" type="slidenum">
              <a:rPr lang="ru-RU" smtClean="0"/>
              <a:t>‹#›</a:t>
            </a:fld>
            <a:endParaRPr lang="ru-RU"/>
          </a:p>
        </p:txBody>
      </p:sp>
    </p:spTree>
    <p:extLst>
      <p:ext uri="{BB962C8B-B14F-4D97-AF65-F5344CB8AC3E}">
        <p14:creationId xmlns:p14="http://schemas.microsoft.com/office/powerpoint/2010/main" val="2049031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avo.gov.ru/" TargetMode="External"/><Relationship Id="rId2" Type="http://schemas.openxmlformats.org/officeDocument/2006/relationships/hyperlink" Target="http://pravo.gov.r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lcjournal.ru/" TargetMode="External"/><Relationship Id="rId2" Type="http://schemas.openxmlformats.org/officeDocument/2006/relationships/hyperlink" Target="https://iprmedia.ru/products/ipr-book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musinlc@musinlc.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usinlc.ru/specialist-po-energeticheskomu-pravu/" TargetMode="External"/><Relationship Id="rId2" Type="http://schemas.openxmlformats.org/officeDocument/2006/relationships/hyperlink" Target="https://musinlc.ru/sveden/pravila-priioma/" TargetMode="External"/><Relationship Id="rId1" Type="http://schemas.openxmlformats.org/officeDocument/2006/relationships/slideLayout" Target="../slideLayouts/slideLayout2.xml"/><Relationship Id="rId4" Type="http://schemas.openxmlformats.org/officeDocument/2006/relationships/hyperlink" Target="https://musinlc.ru/sveden/progr-dpo/"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1"/>
            <a:ext cx="7558608" cy="1440159"/>
          </a:xfrm>
          <a:solidFill>
            <a:schemeClr val="accent6">
              <a:lumMod val="60000"/>
              <a:lumOff val="40000"/>
            </a:schemeClr>
          </a:solidFill>
        </p:spPr>
        <p:txBody>
          <a:bodyPr/>
          <a:lstStyle/>
          <a:p>
            <a:endParaRPr lang="ru-RU" dirty="0"/>
          </a:p>
        </p:txBody>
      </p:sp>
      <p:sp>
        <p:nvSpPr>
          <p:cNvPr id="3" name="Подзаголовок 2"/>
          <p:cNvSpPr>
            <a:spLocks noGrp="1"/>
          </p:cNvSpPr>
          <p:nvPr>
            <p:ph type="subTitle" idx="1"/>
          </p:nvPr>
        </p:nvSpPr>
        <p:spPr>
          <a:xfrm>
            <a:off x="755576" y="2780928"/>
            <a:ext cx="7488832" cy="3024336"/>
          </a:xfrm>
          <a:solidFill>
            <a:schemeClr val="tx2">
              <a:lumMod val="60000"/>
              <a:lumOff val="40000"/>
            </a:schemeClr>
          </a:solidFill>
        </p:spPr>
        <p:txBody>
          <a:bodyPr>
            <a:normAutofit/>
          </a:bodyPr>
          <a:lstStyle/>
          <a:p>
            <a:r>
              <a:rPr lang="ru-RU" sz="3600" b="1" dirty="0" smtClean="0">
                <a:solidFill>
                  <a:schemeClr val="tx1"/>
                </a:solidFill>
                <a:latin typeface="Times New Roman" panose="02020603050405020304" pitchFamily="18" charset="0"/>
                <a:cs typeface="Times New Roman" panose="02020603050405020304" pitchFamily="18" charset="0"/>
              </a:rPr>
              <a:t>СОВРЕМЕННОЕ ЭНЕРГЕТИЧЕСКОЕ ПРАВО</a:t>
            </a:r>
          </a:p>
          <a:p>
            <a:r>
              <a:rPr lang="ru-RU" sz="3600" b="1" dirty="0" smtClean="0">
                <a:solidFill>
                  <a:schemeClr val="tx1"/>
                </a:solidFill>
                <a:latin typeface="Times New Roman" panose="02020603050405020304" pitchFamily="18" charset="0"/>
                <a:cs typeface="Times New Roman" panose="02020603050405020304" pitchFamily="18" charset="0"/>
              </a:rPr>
              <a:t>2023 </a:t>
            </a:r>
          </a:p>
          <a:p>
            <a:r>
              <a:rPr lang="ru-RU" sz="2400" b="1" dirty="0" smtClean="0">
                <a:solidFill>
                  <a:schemeClr val="tx1"/>
                </a:solidFill>
                <a:latin typeface="Times New Roman" panose="02020603050405020304" pitchFamily="18" charset="0"/>
                <a:cs typeface="Times New Roman" panose="02020603050405020304" pitchFamily="18" charset="0"/>
              </a:rPr>
              <a:t>ПОВЫШЕНИЕ КВАЛИФАКАЦИИ</a:t>
            </a:r>
          </a:p>
          <a:p>
            <a:endParaRPr lang="ru-RU" sz="1600" b="1" dirty="0" smtClean="0">
              <a:solidFill>
                <a:schemeClr val="tx1"/>
              </a:solidFill>
              <a:latin typeface="Times New Roman" panose="02020603050405020304" pitchFamily="18" charset="0"/>
              <a:cs typeface="Times New Roman" panose="02020603050405020304" pitchFamily="18" charset="0"/>
            </a:endParaRPr>
          </a:p>
          <a:p>
            <a:r>
              <a:rPr lang="ru-RU" sz="1600" b="1" dirty="0" smtClean="0">
                <a:solidFill>
                  <a:schemeClr val="tx1"/>
                </a:solidFill>
                <a:latin typeface="Times New Roman" panose="02020603050405020304" pitchFamily="18" charset="0"/>
                <a:cs typeface="Times New Roman" panose="02020603050405020304" pitchFamily="18" charset="0"/>
              </a:rPr>
              <a:t>©  </a:t>
            </a:r>
            <a:r>
              <a:rPr lang="ru-RU" sz="1600" b="1" dirty="0" err="1" smtClean="0">
                <a:solidFill>
                  <a:schemeClr val="tx1"/>
                </a:solidFill>
                <a:latin typeface="Times New Roman" panose="02020603050405020304" pitchFamily="18" charset="0"/>
                <a:cs typeface="Times New Roman" panose="02020603050405020304" pitchFamily="18" charset="0"/>
              </a:rPr>
              <a:t>В.В.Романова</a:t>
            </a:r>
            <a:r>
              <a:rPr lang="ru-RU" sz="1600" b="1" dirty="0" smtClean="0">
                <a:solidFill>
                  <a:schemeClr val="tx1"/>
                </a:solidFill>
                <a:latin typeface="Times New Roman" panose="02020603050405020304" pitchFamily="18" charset="0"/>
                <a:cs typeface="Times New Roman" panose="02020603050405020304" pitchFamily="18" charset="0"/>
              </a:rPr>
              <a:t>. 2023.</a:t>
            </a:r>
            <a:endParaRPr lang="ru-RU" sz="1600" b="1" dirty="0">
              <a:solidFill>
                <a:schemeClr val="tx1"/>
              </a:solidFill>
              <a:latin typeface="Times New Roman" panose="02020603050405020304" pitchFamily="18" charset="0"/>
              <a:cs typeface="Times New Roman" panose="02020603050405020304" pitchFamily="18" charset="0"/>
            </a:endParaRPr>
          </a:p>
          <a:p>
            <a:endParaRPr lang="ru-RU" sz="2400" b="1" dirty="0" smtClean="0">
              <a:solidFill>
                <a:schemeClr val="tx1"/>
              </a:solidFill>
              <a:latin typeface="Times New Roman" panose="02020603050405020304" pitchFamily="18" charset="0"/>
              <a:cs typeface="Times New Roman" panose="02020603050405020304" pitchFamily="18" charset="0"/>
            </a:endParaRPr>
          </a:p>
          <a:p>
            <a:endParaRPr lang="ru-RU" sz="2400" b="1" dirty="0" smtClean="0">
              <a:solidFill>
                <a:schemeClr val="tx1"/>
              </a:solidFill>
              <a:latin typeface="Times New Roman" panose="02020603050405020304" pitchFamily="18" charset="0"/>
              <a:cs typeface="Times New Roman" panose="02020603050405020304" pitchFamily="18" charset="0"/>
            </a:endParaRPr>
          </a:p>
        </p:txBody>
      </p:sp>
      <p:pic>
        <p:nvPicPr>
          <p:cNvPr id="5" name="Рисунок 4" descr="C:\Users\Admin\Documents\Логотипы\logo.png"/>
          <p:cNvPicPr/>
          <p:nvPr/>
        </p:nvPicPr>
        <p:blipFill>
          <a:blip r:embed="rId2">
            <a:extLst>
              <a:ext uri="{28A0092B-C50C-407E-A947-70E740481C1C}">
                <a14:useLocalDpi xmlns:a14="http://schemas.microsoft.com/office/drawing/2010/main" val="0"/>
              </a:ext>
            </a:extLst>
          </a:blip>
          <a:srcRect/>
          <a:stretch>
            <a:fillRect/>
          </a:stretch>
        </p:blipFill>
        <p:spPr bwMode="auto">
          <a:xfrm>
            <a:off x="3248660" y="908720"/>
            <a:ext cx="2646680" cy="781050"/>
          </a:xfrm>
          <a:prstGeom prst="rect">
            <a:avLst/>
          </a:prstGeom>
          <a:noFill/>
          <a:ln>
            <a:noFill/>
          </a:ln>
        </p:spPr>
      </p:pic>
    </p:spTree>
    <p:extLst>
      <p:ext uri="{BB962C8B-B14F-4D97-AF65-F5344CB8AC3E}">
        <p14:creationId xmlns:p14="http://schemas.microsoft.com/office/powerpoint/2010/main" val="3481492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2800" b="1" dirty="0">
                <a:latin typeface="Times New Roman" panose="02020603050405020304" pitchFamily="18" charset="0"/>
                <a:cs typeface="Times New Roman" panose="02020603050405020304" pitchFamily="18" charset="0"/>
              </a:rPr>
              <a:t>ИСТОЧНИКИ ЭНЕРГЕТИЧЕСКОГО ПРАВА</a:t>
            </a:r>
            <a:br>
              <a:rPr lang="ru-RU" sz="28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н</a:t>
            </a:r>
            <a:r>
              <a:rPr lang="ru-RU" sz="2700" b="1" dirty="0" smtClean="0">
                <a:latin typeface="Times New Roman" panose="02020603050405020304" pitchFamily="18" charset="0"/>
                <a:cs typeface="Times New Roman" panose="02020603050405020304" pitchFamily="18" charset="0"/>
              </a:rPr>
              <a:t>ормативные правовые акты</a:t>
            </a:r>
            <a:r>
              <a:rPr lang="ru-RU" sz="2700" b="1" dirty="0">
                <a:latin typeface="Times New Roman" panose="02020603050405020304" pitchFamily="18" charset="0"/>
                <a:cs typeface="Times New Roman" panose="02020603050405020304" pitchFamily="18" charset="0"/>
                <a:sym typeface="Symbol"/>
              </a:rPr>
              <a:t> Государственной корпорации по атомной  энергии «</a:t>
            </a:r>
            <a:r>
              <a:rPr lang="ru-RU" sz="2700" b="1" dirty="0" err="1">
                <a:latin typeface="Times New Roman" panose="02020603050405020304" pitchFamily="18" charset="0"/>
                <a:cs typeface="Times New Roman" panose="02020603050405020304" pitchFamily="18" charset="0"/>
                <a:sym typeface="Symbol"/>
              </a:rPr>
              <a:t>Росатом</a:t>
            </a:r>
            <a:r>
              <a:rPr lang="ru-RU" sz="2700" b="1" dirty="0" smtClean="0">
                <a:latin typeface="Times New Roman" panose="02020603050405020304" pitchFamily="18" charset="0"/>
                <a:cs typeface="Times New Roman" panose="02020603050405020304" pitchFamily="18" charset="0"/>
                <a:sym typeface="Symbol"/>
              </a:rPr>
              <a:t>»</a:t>
            </a:r>
            <a:endParaRPr lang="ru-RU" sz="27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marL="0" indent="0" algn="just">
              <a:buNone/>
            </a:pPr>
            <a:r>
              <a:rPr lang="ru-RU" sz="1400" dirty="0" smtClean="0">
                <a:latin typeface="Times New Roman"/>
                <a:cs typeface="Times New Roman"/>
                <a:sym typeface="Symbol"/>
              </a:rPr>
              <a:t>	</a:t>
            </a:r>
            <a:r>
              <a:rPr lang="ru-RU" sz="1400" dirty="0" smtClean="0">
                <a:latin typeface="Times New Roman" panose="02020603050405020304" pitchFamily="18" charset="0"/>
                <a:cs typeface="Times New Roman" panose="02020603050405020304" pitchFamily="18" charset="0"/>
                <a:sym typeface="Symbol"/>
              </a:rPr>
              <a:t>Рассматривая </a:t>
            </a:r>
            <a:r>
              <a:rPr lang="ru-RU" sz="1400" dirty="0">
                <a:latin typeface="Times New Roman" panose="02020603050405020304" pitchFamily="18" charset="0"/>
                <a:cs typeface="Times New Roman" panose="02020603050405020304" pitchFamily="18" charset="0"/>
                <a:sym typeface="Symbol"/>
              </a:rPr>
              <a:t>нормативные правовые акты как источник энергетического права, </a:t>
            </a:r>
            <a:r>
              <a:rPr lang="ru-RU" sz="1400" dirty="0" smtClean="0">
                <a:latin typeface="Times New Roman" panose="02020603050405020304" pitchFamily="18" charset="0"/>
                <a:cs typeface="Times New Roman" panose="02020603050405020304" pitchFamily="18" charset="0"/>
                <a:sym typeface="Symbol"/>
              </a:rPr>
              <a:t>следует  </a:t>
            </a:r>
            <a:r>
              <a:rPr lang="ru-RU" sz="1400" dirty="0">
                <a:latin typeface="Times New Roman" panose="02020603050405020304" pitchFamily="18" charset="0"/>
                <a:cs typeface="Times New Roman" panose="02020603050405020304" pitchFamily="18" charset="0"/>
                <a:sym typeface="Symbol"/>
              </a:rPr>
              <a:t>отдельно остановиться на </a:t>
            </a:r>
            <a:r>
              <a:rPr lang="ru-RU" sz="1400" b="1" dirty="0">
                <a:latin typeface="Times New Roman" panose="02020603050405020304" pitchFamily="18" charset="0"/>
                <a:cs typeface="Times New Roman" panose="02020603050405020304" pitchFamily="18" charset="0"/>
                <a:sym typeface="Symbol"/>
              </a:rPr>
              <a:t>нормативных правовых актах </a:t>
            </a:r>
            <a:r>
              <a:rPr lang="ru-RU" sz="1400" b="1" dirty="0" smtClean="0">
                <a:latin typeface="Times New Roman" panose="02020603050405020304" pitchFamily="18" charset="0"/>
                <a:cs typeface="Times New Roman" panose="02020603050405020304" pitchFamily="18" charset="0"/>
                <a:sym typeface="Symbol"/>
              </a:rPr>
              <a:t>Государственной </a:t>
            </a:r>
            <a:r>
              <a:rPr lang="ru-RU" sz="1400" b="1" dirty="0">
                <a:latin typeface="Times New Roman" panose="02020603050405020304" pitchFamily="18" charset="0"/>
                <a:cs typeface="Times New Roman" panose="02020603050405020304" pitchFamily="18" charset="0"/>
                <a:sym typeface="Symbol"/>
              </a:rPr>
              <a:t>корпорации по </a:t>
            </a:r>
            <a:r>
              <a:rPr lang="ru-RU" sz="1400" b="1" dirty="0" smtClean="0">
                <a:latin typeface="Times New Roman" panose="02020603050405020304" pitchFamily="18" charset="0"/>
                <a:cs typeface="Times New Roman" panose="02020603050405020304" pitchFamily="18" charset="0"/>
                <a:sym typeface="Symbol"/>
              </a:rPr>
              <a:t>атомной  энергии «</a:t>
            </a:r>
            <a:r>
              <a:rPr lang="ru-RU" sz="1400" b="1" dirty="0" err="1">
                <a:latin typeface="Times New Roman" panose="02020603050405020304" pitchFamily="18" charset="0"/>
                <a:cs typeface="Times New Roman" panose="02020603050405020304" pitchFamily="18" charset="0"/>
                <a:sym typeface="Symbol"/>
              </a:rPr>
              <a:t>Росатом</a:t>
            </a:r>
            <a:r>
              <a:rPr lang="ru-RU" sz="1400" b="1" dirty="0">
                <a:latin typeface="Times New Roman" panose="02020603050405020304" pitchFamily="18" charset="0"/>
                <a:cs typeface="Times New Roman" panose="02020603050405020304" pitchFamily="18" charset="0"/>
                <a:sym typeface="Symbol"/>
              </a:rPr>
              <a:t>»</a:t>
            </a:r>
            <a:r>
              <a:rPr lang="ru-RU" sz="1400" dirty="0">
                <a:latin typeface="Times New Roman" panose="02020603050405020304" pitchFamily="18" charset="0"/>
                <a:cs typeface="Times New Roman" panose="02020603050405020304" pitchFamily="18" charset="0"/>
                <a:sym typeface="Symbol"/>
              </a:rPr>
              <a:t>, наделенной соответствующими полномочиями</a:t>
            </a:r>
            <a:r>
              <a:rPr lang="ru-RU" sz="1400" dirty="0" smtClean="0">
                <a:latin typeface="Times New Roman" panose="02020603050405020304" pitchFamily="18" charset="0"/>
                <a:cs typeface="Times New Roman" panose="02020603050405020304" pitchFamily="18" charset="0"/>
                <a:sym typeface="Symbol"/>
              </a:rPr>
              <a:t>.</a:t>
            </a:r>
          </a:p>
          <a:p>
            <a:pPr marL="0" indent="0" algn="just">
              <a:buNone/>
            </a:pPr>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соответствии со </a:t>
            </a:r>
            <a:r>
              <a:rPr lang="ru-RU" sz="1400" b="1" dirty="0">
                <a:latin typeface="Times New Roman" panose="02020603050405020304" pitchFamily="18" charset="0"/>
                <a:cs typeface="Times New Roman" panose="02020603050405020304" pitchFamily="18" charset="0"/>
              </a:rPr>
              <a:t>ст. 8 Федерального закона от 01.12.2007 № 317-ФЗ «О Государственной корпорации по атомной энергии «</a:t>
            </a:r>
            <a:r>
              <a:rPr lang="ru-RU" sz="1400" b="1" dirty="0" err="1">
                <a:latin typeface="Times New Roman" panose="02020603050405020304" pitchFamily="18" charset="0"/>
                <a:cs typeface="Times New Roman" panose="02020603050405020304" pitchFamily="18" charset="0"/>
              </a:rPr>
              <a:t>Росатом</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закреплены полномочия Корпорации по нормативно-правовому регулированию в установленной сфере деятельности. </a:t>
            </a:r>
            <a:endParaRPr lang="ru-RU" sz="1400" dirty="0">
              <a:latin typeface="Times New Roman" panose="02020603050405020304" pitchFamily="18" charset="0"/>
              <a:cs typeface="Times New Roman" panose="02020603050405020304" pitchFamily="18" charset="0"/>
              <a:sym typeface="Symbol"/>
            </a:endParaRPr>
          </a:p>
          <a:p>
            <a:pPr marL="0" indent="0" algn="just">
              <a:buNone/>
            </a:pPr>
            <a:r>
              <a:rPr lang="ru-RU" sz="1400" dirty="0" smtClean="0">
                <a:latin typeface="Times New Roman" panose="02020603050405020304" pitchFamily="18" charset="0"/>
                <a:cs typeface="Times New Roman" panose="02020603050405020304" pitchFamily="18" charset="0"/>
              </a:rPr>
              <a:t>►	Нормативные </a:t>
            </a:r>
            <a:r>
              <a:rPr lang="ru-RU" sz="1400" dirty="0">
                <a:latin typeface="Times New Roman" panose="02020603050405020304" pitchFamily="18" charset="0"/>
                <a:cs typeface="Times New Roman" panose="02020603050405020304" pitchFamily="18" charset="0"/>
              </a:rPr>
              <a:t>правовые акты Корпорации в установленной сфере деятельности издаются в форме приказов, положений и инструкций, обязательных для федеральных органов государственной власти, органов государственной власти субъектов Российской Федерации, органов местного самоуправления муниципальных образований, юридических и физических лиц</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Нормативные правовые акты Государственной корпорации по атомной энергии «</a:t>
            </a:r>
            <a:r>
              <a:rPr lang="ru-RU" sz="1400" dirty="0" err="1" smtClean="0">
                <a:latin typeface="Times New Roman" panose="02020603050405020304" pitchFamily="18" charset="0"/>
                <a:cs typeface="Times New Roman" panose="02020603050405020304" pitchFamily="18" charset="0"/>
              </a:rPr>
              <a:t>Росатом</a:t>
            </a:r>
            <a:r>
              <a:rPr lang="ru-RU" sz="1400" dirty="0" smtClean="0">
                <a:latin typeface="Times New Roman" panose="02020603050405020304" pitchFamily="18" charset="0"/>
                <a:cs typeface="Times New Roman" panose="02020603050405020304" pitchFamily="18" charset="0"/>
              </a:rPr>
              <a:t>» подлежат регистрации и опубликованию в порядке, установленном для государственной регистрации и опубликования нормативных правовых актов федеральных органов исполнительной власти. </a:t>
            </a:r>
          </a:p>
          <a:p>
            <a:pPr marL="0" indent="0" algn="just">
              <a:buNone/>
            </a:pPr>
            <a:r>
              <a:rPr lang="ru-RU" sz="1400" dirty="0" smtClean="0">
                <a:latin typeface="Times New Roman" panose="02020603050405020304" pitchFamily="18" charset="0"/>
                <a:cs typeface="Times New Roman" panose="02020603050405020304" pitchFamily="18" charset="0"/>
              </a:rPr>
              <a:t>	См., например: Приказ </a:t>
            </a:r>
            <a:r>
              <a:rPr lang="ru-RU" sz="1400" dirty="0" err="1">
                <a:latin typeface="Times New Roman" panose="02020603050405020304" pitchFamily="18" charset="0"/>
                <a:cs typeface="Times New Roman" panose="02020603050405020304" pitchFamily="18" charset="0"/>
              </a:rPr>
              <a:t>Госкорпорации</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a:t>
            </a:r>
            <a:r>
              <a:rPr lang="ru-RU" sz="1400" dirty="0" err="1" smtClean="0">
                <a:latin typeface="Times New Roman" panose="02020603050405020304" pitchFamily="18" charset="0"/>
                <a:cs typeface="Times New Roman" panose="02020603050405020304" pitchFamily="18" charset="0"/>
              </a:rPr>
              <a:t>Росатом</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от 04.05.2022 N 1/12-НПА </a:t>
            </a:r>
            <a:r>
              <a:rPr lang="ru-RU" sz="1400" dirty="0" smtClean="0">
                <a:latin typeface="Times New Roman" panose="02020603050405020304" pitchFamily="18" charset="0"/>
                <a:cs typeface="Times New Roman" panose="02020603050405020304" pitchFamily="18" charset="0"/>
              </a:rPr>
              <a:t>«О </a:t>
            </a:r>
            <a:r>
              <a:rPr lang="ru-RU" sz="1400" dirty="0">
                <a:latin typeface="Times New Roman" panose="02020603050405020304" pitchFamily="18" charset="0"/>
                <a:cs typeface="Times New Roman" panose="02020603050405020304" pitchFamily="18" charset="0"/>
              </a:rPr>
              <a:t>утверждении Порядка организации и осуществления федерального государственного строительного надзора при строительстве, реконструкции объектов федеральных ядерных </a:t>
            </a:r>
            <a:r>
              <a:rPr lang="ru-RU" sz="1400" dirty="0" smtClean="0">
                <a:latin typeface="Times New Roman" panose="02020603050405020304" pitchFamily="18" charset="0"/>
                <a:cs typeface="Times New Roman" panose="02020603050405020304" pitchFamily="18" charset="0"/>
              </a:rPr>
              <a:t>организаций»</a:t>
            </a:r>
            <a:r>
              <a:rPr lang="en-US" sz="1400" dirty="0" smtClean="0">
                <a:latin typeface="Times New Roman" panose="02020603050405020304" pitchFamily="18" charset="0"/>
                <a:cs typeface="Times New Roman" panose="02020603050405020304" pitchFamily="18" charset="0"/>
              </a:rPr>
              <a:t>//</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Зарегистрировано в Минюсте России 29.06.2022 N </a:t>
            </a:r>
            <a:r>
              <a:rPr lang="ru-RU" sz="1400" dirty="0" smtClean="0">
                <a:latin typeface="Times New Roman" panose="02020603050405020304" pitchFamily="18" charset="0"/>
                <a:cs typeface="Times New Roman" panose="02020603050405020304" pitchFamily="18" charset="0"/>
              </a:rPr>
              <a:t>69065,</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Опубликован: Официальный </a:t>
            </a:r>
            <a:r>
              <a:rPr lang="ru-RU" sz="1400" dirty="0">
                <a:latin typeface="Times New Roman" panose="02020603050405020304" pitchFamily="18" charset="0"/>
                <a:cs typeface="Times New Roman" panose="02020603050405020304" pitchFamily="18" charset="0"/>
              </a:rPr>
              <a:t>интернет-портал правовой информации </a:t>
            </a:r>
            <a:r>
              <a:rPr lang="ru-RU" sz="1400" dirty="0">
                <a:latin typeface="Times New Roman" panose="02020603050405020304" pitchFamily="18" charset="0"/>
                <a:cs typeface="Times New Roman" panose="02020603050405020304" pitchFamily="18" charset="0"/>
                <a:hlinkClick r:id="rId2" tooltip="&lt;div class=&quot;doc www&quot;&gt;&lt;span class=&quot;aligner&quot;&gt;&lt;div class=&quot;icon listDocWWW-16&quot;&gt;&lt;/div&gt;&lt;/span&gt;http://pravo.gov.ru&lt;/div&gt;"/>
              </a:rPr>
              <a:t>http://pravo.gov.ru</a:t>
            </a:r>
            <a:r>
              <a:rPr lang="ru-RU" sz="1400" dirty="0">
                <a:latin typeface="Times New Roman" panose="02020603050405020304" pitchFamily="18" charset="0"/>
                <a:cs typeface="Times New Roman" panose="02020603050405020304" pitchFamily="18" charset="0"/>
              </a:rPr>
              <a:t>, 29.06.2022 </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Приказ </a:t>
            </a:r>
            <a:r>
              <a:rPr lang="ru-RU" sz="1400" dirty="0" err="1">
                <a:latin typeface="Times New Roman" panose="02020603050405020304" pitchFamily="18" charset="0"/>
                <a:cs typeface="Times New Roman" panose="02020603050405020304" pitchFamily="18" charset="0"/>
              </a:rPr>
              <a:t>Госкорпорации</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a:t>
            </a:r>
            <a:r>
              <a:rPr lang="ru-RU" sz="1400" dirty="0" err="1" smtClean="0">
                <a:latin typeface="Times New Roman" panose="02020603050405020304" pitchFamily="18" charset="0"/>
                <a:cs typeface="Times New Roman" panose="02020603050405020304" pitchFamily="18" charset="0"/>
              </a:rPr>
              <a:t>Росатом</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от 27.09.2017 N 1/27-НПА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 утверждении Порядка осуществления ведомственного контроля за обеспечением физической защиты ядерных материалов, ядерных установок и пунктов хранения ядерных материалов" </a:t>
            </a:r>
            <a:r>
              <a:rPr lang="en-US" sz="1400" dirty="0" smtClean="0">
                <a:latin typeface="Times New Roman" panose="02020603050405020304" pitchFamily="18" charset="0"/>
                <a:cs typeface="Times New Roman" panose="02020603050405020304" pitchFamily="18" charset="0"/>
              </a:rPr>
              <a:t>//</a:t>
            </a:r>
            <a:r>
              <a:rPr lang="ru-RU" sz="1400" dirty="0" smtClean="0">
                <a:latin typeface="Times New Roman" panose="02020603050405020304" pitchFamily="18" charset="0"/>
                <a:cs typeface="Times New Roman" panose="02020603050405020304" pitchFamily="18" charset="0"/>
              </a:rPr>
              <a:t> Зарегистрировано </a:t>
            </a:r>
            <a:r>
              <a:rPr lang="ru-RU" sz="1400" dirty="0">
                <a:latin typeface="Times New Roman" panose="02020603050405020304" pitchFamily="18" charset="0"/>
                <a:cs typeface="Times New Roman" panose="02020603050405020304" pitchFamily="18" charset="0"/>
              </a:rPr>
              <a:t>в Минюсте России 18.12.2017 N </a:t>
            </a:r>
            <a:r>
              <a:rPr lang="ru-RU" sz="1400" dirty="0" smtClean="0">
                <a:latin typeface="Times New Roman" panose="02020603050405020304" pitchFamily="18" charset="0"/>
                <a:cs typeface="Times New Roman" panose="02020603050405020304" pitchFamily="18" charset="0"/>
              </a:rPr>
              <a:t>49283. Опубликован:  </a:t>
            </a:r>
            <a:r>
              <a:rPr lang="ru-RU" sz="1400" dirty="0">
                <a:latin typeface="Times New Roman" panose="02020603050405020304" pitchFamily="18" charset="0"/>
                <a:cs typeface="Times New Roman" panose="02020603050405020304" pitchFamily="18" charset="0"/>
              </a:rPr>
              <a:t>Официальный интернет-портал правовой информации </a:t>
            </a:r>
            <a:r>
              <a:rPr lang="ru-RU" sz="1400" dirty="0">
                <a:latin typeface="Times New Roman" panose="02020603050405020304" pitchFamily="18" charset="0"/>
                <a:cs typeface="Times New Roman" panose="02020603050405020304" pitchFamily="18" charset="0"/>
                <a:hlinkClick r:id="rId3" tooltip="&lt;div class=&quot;doc www&quot;&gt;&lt;span class=&quot;aligner&quot;&gt;&lt;div class=&quot;icon listDocWWW-16&quot;&gt;&lt;/div&gt;&lt;/span&gt;http://www.pravo.gov.ru&lt;/div&gt;"/>
              </a:rPr>
              <a:t>http://www.pravo.gov.ru</a:t>
            </a:r>
            <a:r>
              <a:rPr lang="ru-RU" sz="1400" dirty="0">
                <a:latin typeface="Times New Roman" panose="02020603050405020304" pitchFamily="18" charset="0"/>
                <a:cs typeface="Times New Roman" panose="02020603050405020304" pitchFamily="18" charset="0"/>
              </a:rPr>
              <a:t>, 19.12.2017 </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и др.</a:t>
            </a:r>
            <a:endParaRPr lang="ru-RU" sz="1400" dirty="0">
              <a:latin typeface="Times New Roman" panose="02020603050405020304" pitchFamily="18" charset="0"/>
              <a:cs typeface="Times New Roman" panose="02020603050405020304" pitchFamily="18" charset="0"/>
            </a:endParaRPr>
          </a:p>
          <a:p>
            <a:endParaRPr lang="ru-RU" sz="1200" dirty="0"/>
          </a:p>
          <a:p>
            <a:endParaRPr lang="ru-RU" sz="1200" dirty="0"/>
          </a:p>
          <a:p>
            <a:pPr algn="just"/>
            <a:endParaRPr lang="ru-RU" sz="1200" dirty="0">
              <a:latin typeface="Times New Roman" panose="02020603050405020304" pitchFamily="18" charset="0"/>
              <a:cs typeface="Times New Roman" panose="02020603050405020304" pitchFamily="18" charset="0"/>
            </a:endParaRPr>
          </a:p>
          <a:p>
            <a:pPr algn="just"/>
            <a:endParaRPr lang="ru-RU" sz="1200" dirty="0">
              <a:latin typeface="Times New Roman" panose="02020603050405020304" pitchFamily="18" charset="0"/>
              <a:cs typeface="Times New Roman" panose="02020603050405020304" pitchFamily="18" charset="0"/>
            </a:endParaRPr>
          </a:p>
          <a:p>
            <a:endParaRPr lang="ru-RU" sz="1200" dirty="0">
              <a:latin typeface="Times New Roman" panose="02020603050405020304" pitchFamily="18" charset="0"/>
              <a:cs typeface="Times New Roman" panose="02020603050405020304" pitchFamily="18" charset="0"/>
            </a:endParaRP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962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ИСТОЧНИКИ ЭНЕРГЕТИЧЕСКОГО ПРАВА</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международные договоры</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1500" b="1" dirty="0" smtClean="0">
                <a:latin typeface="Times New Roman" panose="02020603050405020304" pitchFamily="18" charset="0"/>
                <a:cs typeface="Times New Roman" panose="02020603050405020304" pitchFamily="18" charset="0"/>
              </a:rPr>
              <a:t>Международные договоры являются источником энергетического права. Для энергетической сферы характерно использование всех предусмотренных Федеральным законом «О международных договорах Российской Федерации» разновидностей международных договорах. </a:t>
            </a:r>
          </a:p>
          <a:p>
            <a:pPr marL="0" indent="0" algn="just">
              <a:buNone/>
            </a:pPr>
            <a:r>
              <a:rPr lang="ru-RU" sz="1500" dirty="0">
                <a:latin typeface="Times New Roman" panose="02020603050405020304" pitchFamily="18" charset="0"/>
                <a:cs typeface="Times New Roman" panose="02020603050405020304" pitchFamily="18" charset="0"/>
              </a:rPr>
              <a:t>(1) межгосударственные договоры — международные договоры, которые заключаются с иностранными государствами, а также международными организациями и иными образованиями от имени Российской Федерации; (2) межправительственные договоры — международные договоры, которые заключаются с иностранными государствами, а также международными организациями и иными образованиями от имени Правительства Российской Федерации; (3) договоры межведомственного характера — международные договоры, которые заключаются с иностранными государствами, а также международными организациями и иными образованиями от имени федеральных органов исполнительной власти или уполномоченных организаций.</a:t>
            </a:r>
          </a:p>
          <a:p>
            <a:pPr marL="0" indent="0" algn="just">
              <a:buNone/>
            </a:pPr>
            <a:r>
              <a:rPr lang="ru-RU" sz="1500" b="1" dirty="0" smtClean="0">
                <a:latin typeface="Times New Roman" panose="02020603050405020304" pitchFamily="18" charset="0"/>
                <a:cs typeface="Times New Roman" panose="02020603050405020304" pitchFamily="18" charset="0"/>
              </a:rPr>
              <a:t> </a:t>
            </a:r>
            <a:r>
              <a:rPr lang="ru-RU" sz="1500" b="1" dirty="0" smtClean="0">
                <a:latin typeface="Times New Roman"/>
                <a:cs typeface="Times New Roman"/>
              </a:rPr>
              <a:t>►</a:t>
            </a:r>
            <a:r>
              <a:rPr lang="ru-RU" sz="1500" dirty="0" smtClean="0">
                <a:latin typeface="Times New Roman" panose="02020603050405020304" pitchFamily="18" charset="0"/>
                <a:cs typeface="Times New Roman" panose="02020603050405020304" pitchFamily="18" charset="0"/>
              </a:rPr>
              <a:t>Из </a:t>
            </a:r>
            <a:r>
              <a:rPr lang="ru-RU" sz="1500" dirty="0">
                <a:latin typeface="Times New Roman" panose="02020603050405020304" pitchFamily="18" charset="0"/>
                <a:cs typeface="Times New Roman" panose="02020603050405020304" pitchFamily="18" charset="0"/>
              </a:rPr>
              <a:t>межгосударственных договоров </a:t>
            </a:r>
            <a:r>
              <a:rPr lang="ru-RU" sz="1500" dirty="0" smtClean="0">
                <a:latin typeface="Times New Roman" panose="02020603050405020304" pitchFamily="18" charset="0"/>
                <a:cs typeface="Times New Roman" panose="02020603050405020304" pitchFamily="18" charset="0"/>
              </a:rPr>
              <a:t>целесообразно отметить, в том числе: </a:t>
            </a:r>
          </a:p>
          <a:p>
            <a:pPr marL="0" indent="0" algn="just">
              <a:buNone/>
            </a:pPr>
            <a:r>
              <a:rPr lang="ru-RU" sz="1500" dirty="0" smtClean="0">
                <a:latin typeface="Times New Roman" panose="02020603050405020304" pitchFamily="18" charset="0"/>
                <a:cs typeface="Times New Roman" panose="02020603050405020304" pitchFamily="18" charset="0"/>
              </a:rPr>
              <a:t>Венскую </a:t>
            </a:r>
            <a:r>
              <a:rPr lang="ru-RU" sz="1500" dirty="0">
                <a:latin typeface="Times New Roman" panose="02020603050405020304" pitchFamily="18" charset="0"/>
                <a:cs typeface="Times New Roman" panose="02020603050405020304" pitchFamily="18" charset="0"/>
              </a:rPr>
              <a:t>конвенцию о международной купле-продаже товаров 1980 </a:t>
            </a:r>
            <a:r>
              <a:rPr lang="ru-RU" sz="1500" dirty="0" smtClean="0">
                <a:latin typeface="Times New Roman" panose="02020603050405020304" pitchFamily="18" charset="0"/>
                <a:cs typeface="Times New Roman" panose="02020603050405020304" pitchFamily="18" charset="0"/>
              </a:rPr>
              <a:t>года; Конвенцию </a:t>
            </a:r>
            <a:r>
              <a:rPr lang="ru-RU" sz="1500" dirty="0">
                <a:latin typeface="Times New Roman" panose="02020603050405020304" pitchFamily="18" charset="0"/>
                <a:cs typeface="Times New Roman" panose="02020603050405020304" pitchFamily="18" charset="0"/>
              </a:rPr>
              <a:t>от 22.06.1993 о предотвращении крупных промышленных </a:t>
            </a:r>
            <a:r>
              <a:rPr lang="ru-RU" sz="1500" dirty="0" smtClean="0">
                <a:latin typeface="Times New Roman" panose="02020603050405020304" pitchFamily="18" charset="0"/>
                <a:cs typeface="Times New Roman" panose="02020603050405020304" pitchFamily="18" charset="0"/>
              </a:rPr>
              <a:t>аварий; </a:t>
            </a:r>
            <a:r>
              <a:rPr lang="ru-RU" sz="1500" dirty="0">
                <a:latin typeface="Times New Roman" panose="02020603050405020304" pitchFamily="18" charset="0"/>
                <a:cs typeface="Times New Roman" panose="02020603050405020304" pitchFamily="18" charset="0"/>
              </a:rPr>
              <a:t>Рамочная конвенция Организации Объединенных Наций об изменении </a:t>
            </a:r>
            <a:r>
              <a:rPr lang="ru-RU" sz="1500" dirty="0" smtClean="0">
                <a:latin typeface="Times New Roman" panose="02020603050405020304" pitchFamily="18" charset="0"/>
                <a:cs typeface="Times New Roman" panose="02020603050405020304" pitchFamily="18" charset="0"/>
              </a:rPr>
              <a:t>климата;  Парижское соглашении </a:t>
            </a:r>
            <a:r>
              <a:rPr lang="ru-RU" sz="1500" dirty="0">
                <a:latin typeface="Times New Roman" panose="02020603050405020304" pitchFamily="18" charset="0"/>
                <a:cs typeface="Times New Roman" panose="02020603050405020304" pitchFamily="18" charset="0"/>
              </a:rPr>
              <a:t>(по </a:t>
            </a:r>
            <a:r>
              <a:rPr lang="ru-RU" sz="1500" dirty="0" smtClean="0">
                <a:latin typeface="Times New Roman" panose="02020603050405020304" pitchFamily="18" charset="0"/>
                <a:cs typeface="Times New Roman" panose="02020603050405020304" pitchFamily="18" charset="0"/>
              </a:rPr>
              <a:t>климату) 2015 года ; Договор о Евразийском экономическом союзе и др. </a:t>
            </a:r>
          </a:p>
          <a:p>
            <a:pPr marL="0" indent="0" algn="just">
              <a:buNone/>
            </a:pPr>
            <a:r>
              <a:rPr lang="ru-RU" sz="1500" dirty="0" smtClean="0">
                <a:latin typeface="Times New Roman"/>
                <a:cs typeface="Times New Roman"/>
              </a:rPr>
              <a:t>►	</a:t>
            </a:r>
            <a:r>
              <a:rPr lang="ru-RU" sz="1500" dirty="0" smtClean="0">
                <a:latin typeface="Times New Roman" panose="02020603050405020304" pitchFamily="18" charset="0"/>
                <a:cs typeface="Times New Roman" panose="02020603050405020304" pitchFamily="18" charset="0"/>
              </a:rPr>
              <a:t>Заключено значительное количество межправительственных соглашений в сфере энергетики.</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См., напр.: Соглашение </a:t>
            </a:r>
            <a:r>
              <a:rPr lang="ru-RU" sz="1500" dirty="0">
                <a:latin typeface="Times New Roman" panose="02020603050405020304" pitchFamily="18" charset="0"/>
                <a:cs typeface="Times New Roman" panose="02020603050405020304" pitchFamily="18" charset="0"/>
              </a:rPr>
              <a:t>между Правительством Российской Федерации и Правительством Турецкой Республики по проекту газопровода "Турецкий поток" </a:t>
            </a:r>
            <a:r>
              <a:rPr lang="ru-RU" sz="1500" dirty="0" smtClean="0">
                <a:latin typeface="Times New Roman" panose="02020603050405020304" pitchFamily="18" charset="0"/>
                <a:cs typeface="Times New Roman" panose="02020603050405020304" pitchFamily="18" charset="0"/>
              </a:rPr>
              <a:t>; Соглашение </a:t>
            </a:r>
            <a:r>
              <a:rPr lang="ru-RU" sz="1500" dirty="0">
                <a:latin typeface="Times New Roman" panose="02020603050405020304" pitchFamily="18" charset="0"/>
                <a:cs typeface="Times New Roman" panose="02020603050405020304" pitchFamily="18" charset="0"/>
              </a:rPr>
              <a:t/>
            </a:r>
            <a:br>
              <a:rPr lang="ru-RU" sz="1500" dirty="0">
                <a:latin typeface="Times New Roman" panose="02020603050405020304" pitchFamily="18" charset="0"/>
                <a:cs typeface="Times New Roman" panose="02020603050405020304" pitchFamily="18" charset="0"/>
              </a:rPr>
            </a:br>
            <a:r>
              <a:rPr lang="ru-RU" sz="1500" dirty="0">
                <a:latin typeface="Times New Roman" panose="02020603050405020304" pitchFamily="18" charset="0"/>
                <a:cs typeface="Times New Roman" panose="02020603050405020304" pitchFamily="18" charset="0"/>
              </a:rPr>
              <a:t>между Правительством Российской Федерации и Правительством Турецкой Республики о сотрудничестве в сфере строительства и эксплуатации атомной электростанции на площадке "</a:t>
            </a:r>
            <a:r>
              <a:rPr lang="ru-RU" sz="1500" dirty="0" err="1">
                <a:latin typeface="Times New Roman" panose="02020603050405020304" pitchFamily="18" charset="0"/>
                <a:cs typeface="Times New Roman" panose="02020603050405020304" pitchFamily="18" charset="0"/>
              </a:rPr>
              <a:t>Аккую</a:t>
            </a:r>
            <a:r>
              <a:rPr lang="ru-RU" sz="1500" dirty="0">
                <a:latin typeface="Times New Roman" panose="02020603050405020304" pitchFamily="18" charset="0"/>
                <a:cs typeface="Times New Roman" panose="02020603050405020304" pitchFamily="18" charset="0"/>
              </a:rPr>
              <a:t>" в Турецкой </a:t>
            </a:r>
            <a:r>
              <a:rPr lang="ru-RU" sz="1500" dirty="0" smtClean="0">
                <a:latin typeface="Times New Roman" panose="02020603050405020304" pitchFamily="18" charset="0"/>
                <a:cs typeface="Times New Roman" panose="02020603050405020304" pitchFamily="18" charset="0"/>
              </a:rPr>
              <a:t>Республике и др.</a:t>
            </a:r>
            <a:endParaRPr lang="ru-RU" sz="1500" dirty="0">
              <a:latin typeface="Times New Roman" panose="02020603050405020304" pitchFamily="18" charset="0"/>
              <a:cs typeface="Times New Roman" panose="02020603050405020304" pitchFamily="18" charset="0"/>
            </a:endParaRPr>
          </a:p>
          <a:p>
            <a:pPr marL="0" indent="0" algn="just">
              <a:buNone/>
            </a:pPr>
            <a:r>
              <a:rPr lang="ru-RU" sz="1500" dirty="0" smtClean="0">
                <a:latin typeface="Times New Roman" panose="02020603050405020304" pitchFamily="18" charset="0"/>
                <a:cs typeface="Times New Roman" panose="02020603050405020304" pitchFamily="18" charset="0"/>
              </a:rPr>
              <a:t>	На сегодняшний день международно</a:t>
            </a:r>
            <a:r>
              <a:rPr lang="ru-RU" sz="1500" dirty="0">
                <a:latin typeface="Times New Roman" panose="02020603050405020304" pitchFamily="18" charset="0"/>
                <a:cs typeface="Times New Roman" panose="02020603050405020304" pitchFamily="18" charset="0"/>
              </a:rPr>
              <a:t>-</a:t>
            </a:r>
            <a:r>
              <a:rPr lang="ru-RU" sz="1500" dirty="0" smtClean="0">
                <a:latin typeface="Times New Roman" panose="02020603050405020304" pitchFamily="18" charset="0"/>
                <a:cs typeface="Times New Roman" panose="02020603050405020304" pitchFamily="18" charset="0"/>
              </a:rPr>
              <a:t>правовое регулирование в сфере  энергетики продолжает развиваться преимущественно на региональном и отраслевом уровнях. Наибольшее количество международных соглашений принято в области использования атомной энергии. </a:t>
            </a:r>
          </a:p>
          <a:p>
            <a:pPr marL="0" indent="0" algn="just">
              <a:buNone/>
            </a:pPr>
            <a:endParaRPr lang="ru-RU"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3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ИСТОЧНИКИ ЭНЕРГЕТИЧЕСКОГО </a:t>
            </a:r>
            <a:r>
              <a:rPr lang="ru-RU" sz="2400" b="1" dirty="0" smtClean="0">
                <a:latin typeface="Times New Roman" panose="02020603050405020304" pitchFamily="18" charset="0"/>
                <a:cs typeface="Times New Roman" panose="02020603050405020304" pitchFamily="18" charset="0"/>
              </a:rPr>
              <a:t>ПРАВА</a:t>
            </a:r>
            <a:r>
              <a:rPr lang="ru-RU" sz="2000" b="1" dirty="0" smtClean="0">
                <a:latin typeface="Times New Roman" panose="02020603050405020304" pitchFamily="18" charset="0"/>
                <a:cs typeface="Times New Roman" panose="02020603050405020304" pitchFamily="18" charset="0"/>
              </a:rPr>
              <a:t/>
            </a:r>
            <a:br>
              <a:rPr lang="ru-RU" sz="2000" b="1" dirty="0" smtClean="0">
                <a:latin typeface="Times New Roman" panose="02020603050405020304" pitchFamily="18" charset="0"/>
                <a:cs typeface="Times New Roman" panose="02020603050405020304" pitchFamily="18" charset="0"/>
              </a:rPr>
            </a:br>
            <a:r>
              <a:rPr lang="ru-RU" sz="1800" b="1" dirty="0" smtClean="0">
                <a:latin typeface="Times New Roman" panose="02020603050405020304" pitchFamily="18" charset="0"/>
                <a:cs typeface="Times New Roman" panose="02020603050405020304" pitchFamily="18" charset="0"/>
              </a:rPr>
              <a:t>ОБЫЧАИ, ЛОКАЛЬНЫЕ АКТЫ ЮРИДИЧЕСКИХ ЛИЦ</a:t>
            </a:r>
            <a:br>
              <a:rPr lang="ru-RU" sz="1800" b="1" dirty="0" smtClean="0">
                <a:latin typeface="Times New Roman" panose="02020603050405020304" pitchFamily="18" charset="0"/>
                <a:cs typeface="Times New Roman" panose="02020603050405020304" pitchFamily="18" charset="0"/>
              </a:rPr>
            </a:br>
            <a:endParaRPr lang="ru-RU" sz="1800" dirty="0"/>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pPr marL="0" indent="0" algn="just">
              <a:buNone/>
            </a:pPr>
            <a:r>
              <a:rPr lang="ru-RU" sz="1400" dirty="0" smtClean="0">
                <a:latin typeface="Times New Roman"/>
                <a:cs typeface="Times New Roman"/>
              </a:rPr>
              <a:t>●	</a:t>
            </a:r>
            <a:r>
              <a:rPr lang="ru-RU" sz="1400" b="1" dirty="0" smtClean="0">
                <a:latin typeface="Times New Roman" panose="02020603050405020304" pitchFamily="18" charset="0"/>
                <a:cs typeface="Times New Roman" panose="02020603050405020304" pitchFamily="18" charset="0"/>
              </a:rPr>
              <a:t>Обычаи </a:t>
            </a:r>
            <a:r>
              <a:rPr lang="ru-RU" sz="1400" b="1" dirty="0">
                <a:latin typeface="Times New Roman" panose="02020603050405020304" pitchFamily="18" charset="0"/>
                <a:cs typeface="Times New Roman" panose="02020603050405020304" pitchFamily="18" charset="0"/>
              </a:rPr>
              <a:t>также являются источником энергетического права</a:t>
            </a:r>
            <a:r>
              <a:rPr lang="ru-RU" sz="1400" b="1" dirty="0" smtClean="0">
                <a:latin typeface="Times New Roman" panose="02020603050405020304" pitchFamily="18" charset="0"/>
                <a:cs typeface="Times New Roman" panose="02020603050405020304" pitchFamily="18" charset="0"/>
              </a:rPr>
              <a:t>.</a:t>
            </a:r>
          </a:p>
          <a:p>
            <a:pPr marL="0" indent="0" algn="just">
              <a:buNone/>
            </a:pPr>
            <a:r>
              <a:rPr lang="ru-RU" sz="1400" dirty="0">
                <a:latin typeface="Times New Roman" panose="02020603050405020304" pitchFamily="18" charset="0"/>
                <a:cs typeface="Times New Roman" panose="02020603050405020304" pitchFamily="18" charset="0"/>
              </a:rPr>
              <a:t>Исторически правовой обычай как источник права предшествует всем другим источникам права. Значение обычая как источника права нельзя недооценивать, несмотря на большое количество принимаемых законов и других нормативно-правовых </a:t>
            </a:r>
            <a:r>
              <a:rPr lang="ru-RU" sz="1400" dirty="0" smtClean="0">
                <a:latin typeface="Times New Roman" panose="02020603050405020304" pitchFamily="18" charset="0"/>
                <a:cs typeface="Times New Roman" panose="02020603050405020304" pitchFamily="18" charset="0"/>
              </a:rPr>
              <a:t>актов.</a:t>
            </a:r>
          </a:p>
          <a:p>
            <a:pPr marL="0" indent="0" algn="just">
              <a:buNone/>
            </a:pPr>
            <a:r>
              <a:rPr lang="ru-RU" sz="1400" dirty="0" smtClean="0">
                <a:latin typeface="Times New Roman" panose="02020603050405020304" pitchFamily="18" charset="0"/>
                <a:cs typeface="Times New Roman" panose="02020603050405020304" pitchFamily="18" charset="0"/>
              </a:rPr>
              <a:t>Контрагентами  в сфере энергетики в зависимости от предмета договора, естественно, характерно использование , например, </a:t>
            </a:r>
            <a:r>
              <a:rPr lang="ru-RU" sz="1400" b="1" dirty="0" smtClean="0">
                <a:latin typeface="Times New Roman" panose="02020603050405020304" pitchFamily="18" charset="0"/>
                <a:cs typeface="Times New Roman" panose="02020603050405020304" pitchFamily="18" charset="0"/>
              </a:rPr>
              <a:t>обычаев – условий поставок</a:t>
            </a:r>
            <a:r>
              <a:rPr lang="ru-RU" sz="1400" dirty="0" smtClean="0">
                <a:latin typeface="Times New Roman" panose="02020603050405020304" pitchFamily="18" charset="0"/>
                <a:cs typeface="Times New Roman" panose="02020603050405020304" pitchFamily="18" charset="0"/>
              </a:rPr>
              <a:t>, которые нашли отражение в </a:t>
            </a:r>
            <a:r>
              <a:rPr lang="ru-RU" sz="1400" b="1" dirty="0" smtClean="0">
                <a:latin typeface="Times New Roman" panose="02020603050405020304" pitchFamily="18" charset="0"/>
                <a:cs typeface="Times New Roman" panose="02020603050405020304" pitchFamily="18" charset="0"/>
              </a:rPr>
              <a:t>ИНКОТЕРМС</a:t>
            </a:r>
            <a:r>
              <a:rPr lang="ru-RU" sz="1400" dirty="0" smtClean="0">
                <a:latin typeface="Times New Roman" panose="02020603050405020304" pitchFamily="18" charset="0"/>
                <a:cs typeface="Times New Roman" panose="02020603050405020304" pitchFamily="18" charset="0"/>
              </a:rPr>
              <a:t>, а также </a:t>
            </a:r>
            <a:r>
              <a:rPr lang="ru-RU" sz="1400" b="1" dirty="0" smtClean="0">
                <a:latin typeface="Times New Roman" panose="02020603050405020304" pitchFamily="18" charset="0"/>
                <a:cs typeface="Times New Roman" panose="02020603050405020304" pitchFamily="18" charset="0"/>
              </a:rPr>
              <a:t>обычаев – условий строительства</a:t>
            </a:r>
            <a:r>
              <a:rPr lang="ru-RU" sz="1400" dirty="0" smtClean="0">
                <a:latin typeface="Times New Roman" panose="02020603050405020304" pitchFamily="18" charset="0"/>
                <a:cs typeface="Times New Roman" panose="02020603050405020304" pitchFamily="18" charset="0"/>
              </a:rPr>
              <a:t>, нашедших отражение в проформах </a:t>
            </a:r>
            <a:r>
              <a:rPr lang="ru-RU" sz="1400" b="1" dirty="0" smtClean="0">
                <a:latin typeface="Times New Roman" panose="02020603050405020304" pitchFamily="18" charset="0"/>
                <a:cs typeface="Times New Roman" panose="02020603050405020304" pitchFamily="18" charset="0"/>
              </a:rPr>
              <a:t>ФИДИК</a:t>
            </a:r>
            <a:r>
              <a:rPr lang="ru-RU" sz="1400" dirty="0" smtClean="0">
                <a:latin typeface="Times New Roman" panose="02020603050405020304" pitchFamily="18" charset="0"/>
                <a:cs typeface="Times New Roman" panose="02020603050405020304" pitchFamily="18" charset="0"/>
              </a:rPr>
              <a:t>.</a:t>
            </a: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r>
              <a:rPr lang="ru-RU" sz="1400" dirty="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Локальные акты юридических </a:t>
            </a:r>
            <a:r>
              <a:rPr lang="ru-RU" sz="1400" b="1" dirty="0" smtClean="0">
                <a:latin typeface="Times New Roman" panose="02020603050405020304" pitchFamily="18" charset="0"/>
                <a:cs typeface="Times New Roman" panose="02020603050405020304" pitchFamily="18" charset="0"/>
              </a:rPr>
              <a:t>лиц</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Регулирующее воздействие локальных актов юридических лиц особенно усилилось после принятия </a:t>
            </a:r>
            <a:r>
              <a:rPr lang="ru-RU" sz="1400" dirty="0">
                <a:latin typeface="Times New Roman" panose="02020603050405020304" pitchFamily="18" charset="0"/>
                <a:cs typeface="Times New Roman" panose="02020603050405020304" pitchFamily="18" charset="0"/>
              </a:rPr>
              <a:t>Федерального закона от 18.07.2011 № 223-ФЗ «О закупках товаров, работ, услуг отдельными видами юридических лиц</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Для </a:t>
            </a:r>
            <a:r>
              <a:rPr lang="ru-RU" sz="1400" dirty="0">
                <a:latin typeface="Times New Roman" panose="02020603050405020304" pitchFamily="18" charset="0"/>
                <a:cs typeface="Times New Roman" panose="02020603050405020304" pitchFamily="18" charset="0"/>
              </a:rPr>
              <a:t>энергетической сферы  характерно наличие отраслевых стандартов закупок – с учетом отдельных отраслей, комплексов, что обусловлено спецификой структуры и порядка взаимодействия субъектов энергетических рынков, входящих в определенные группы компаний, например, группу компаний Государственной корпорации по атомной энергии «</a:t>
            </a:r>
            <a:r>
              <a:rPr lang="ru-RU" sz="1400" dirty="0" err="1">
                <a:latin typeface="Times New Roman" panose="02020603050405020304" pitchFamily="18" charset="0"/>
                <a:cs typeface="Times New Roman" panose="02020603050405020304" pitchFamily="18" charset="0"/>
              </a:rPr>
              <a:t>Росатом</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группу компаний ПАО «Российские сети</a:t>
            </a:r>
            <a:r>
              <a:rPr lang="ru-RU" sz="1400" dirty="0" smtClean="0">
                <a:latin typeface="Times New Roman" panose="02020603050405020304" pitchFamily="18" charset="0"/>
                <a:cs typeface="Times New Roman" panose="02020603050405020304" pitchFamily="18" charset="0"/>
              </a:rPr>
              <a:t>»,  а также положений  о закупочной деятельности для определенной группы компаний, например, Положение о закупках товаров, работ услуг </a:t>
            </a:r>
            <a:r>
              <a:rPr lang="ru-RU" sz="1400" dirty="0">
                <a:latin typeface="Times New Roman" panose="02020603050405020304" pitchFamily="18" charset="0"/>
                <a:cs typeface="Times New Roman" panose="02020603050405020304" pitchFamily="18" charset="0"/>
              </a:rPr>
              <a:t>ПАО «Газпром» и Компаний Группы Газпром</a:t>
            </a:r>
          </a:p>
          <a:p>
            <a:pPr marL="0" indent="0" algn="just">
              <a:buNone/>
            </a:pP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54386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000" b="1" dirty="0">
                <a:latin typeface="Times New Roman" panose="02020603050405020304" pitchFamily="18" charset="0"/>
                <a:cs typeface="Times New Roman" panose="02020603050405020304" pitchFamily="18" charset="0"/>
              </a:rPr>
              <a:t>ИСТОЧНИКИ ЭНЕРГЕТИЧЕСКОГО ПРАВА</a:t>
            </a:r>
            <a:br>
              <a:rPr lang="ru-RU" sz="2000" b="1" dirty="0">
                <a:latin typeface="Times New Roman" panose="02020603050405020304" pitchFamily="18" charset="0"/>
                <a:cs typeface="Times New Roman" panose="02020603050405020304" pitchFamily="18" charset="0"/>
              </a:rPr>
            </a:br>
            <a:r>
              <a:rPr lang="ru-RU" sz="2000" b="1" dirty="0" smtClean="0">
                <a:latin typeface="Times New Roman" panose="02020603050405020304" pitchFamily="18" charset="0"/>
                <a:cs typeface="Times New Roman" panose="02020603050405020304" pitchFamily="18" charset="0"/>
              </a:rPr>
              <a:t> </a:t>
            </a:r>
            <a:r>
              <a:rPr lang="ru-RU" sz="1800" b="1" dirty="0">
                <a:latin typeface="Times New Roman" panose="02020603050405020304" pitchFamily="18" charset="0"/>
                <a:cs typeface="Times New Roman" panose="02020603050405020304" pitchFamily="18" charset="0"/>
              </a:rPr>
              <a:t>АКТЫ ВЫСШИХ СУДЕБНЫХ ИНСТАНЦИЙ</a:t>
            </a:r>
            <a:endParaRPr lang="ru-RU" sz="1800" dirty="0"/>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marL="0" indent="0" algn="just">
              <a:buNone/>
            </a:pPr>
            <a:r>
              <a:rPr lang="ru-RU" sz="4800" b="1" dirty="0">
                <a:latin typeface="Times New Roman" panose="02020603050405020304" pitchFamily="18" charset="0"/>
                <a:cs typeface="Times New Roman" panose="02020603050405020304" pitchFamily="18" charset="0"/>
              </a:rPr>
              <a:t>Акты высших судебных инстанций</a:t>
            </a:r>
          </a:p>
          <a:p>
            <a:pPr marL="0" indent="0" algn="just">
              <a:buNone/>
            </a:pPr>
            <a:r>
              <a:rPr lang="ru-RU" sz="4800" dirty="0">
                <a:latin typeface="Times New Roman" panose="02020603050405020304" pitchFamily="18" charset="0"/>
                <a:cs typeface="Times New Roman" panose="02020603050405020304" pitchFamily="18" charset="0"/>
              </a:rPr>
              <a:t> </a:t>
            </a:r>
            <a:r>
              <a:rPr lang="ru-RU" sz="4800" dirty="0" smtClean="0">
                <a:latin typeface="Times New Roman" panose="02020603050405020304" pitchFamily="18" charset="0"/>
                <a:cs typeface="Times New Roman" panose="02020603050405020304" pitchFamily="18" charset="0"/>
              </a:rPr>
              <a:t>	Вопрос </a:t>
            </a:r>
            <a:r>
              <a:rPr lang="ru-RU" sz="4800" dirty="0">
                <a:latin typeface="Times New Roman" panose="02020603050405020304" pitchFamily="18" charset="0"/>
                <a:cs typeface="Times New Roman" panose="02020603050405020304" pitchFamily="18" charset="0"/>
              </a:rPr>
              <a:t>о природе судебных актов является предметом многочисленных правовых дискуссий. Основная дискуссия связана с тем, что задача судов — </a:t>
            </a:r>
            <a:r>
              <a:rPr lang="ru-RU" sz="4800" dirty="0" err="1">
                <a:latin typeface="Times New Roman" panose="02020603050405020304" pitchFamily="18" charset="0"/>
                <a:cs typeface="Times New Roman" panose="02020603050405020304" pitchFamily="18" charset="0"/>
              </a:rPr>
              <a:t>правоприменение</a:t>
            </a:r>
            <a:r>
              <a:rPr lang="ru-RU" sz="4800" dirty="0">
                <a:latin typeface="Times New Roman" panose="02020603050405020304" pitchFamily="18" charset="0"/>
                <a:cs typeface="Times New Roman" panose="02020603050405020304" pitchFamily="18" charset="0"/>
              </a:rPr>
              <a:t>, а не нормотворческая деятельность. Но невозможно и отрицать регулирующее влияние актов высших судебных инстанций как на частноправовые, так и на публично-правовые отношения, причем соответствующие регулирующие функции закреплены на законодательном уровне. Прежде всего, следует обратить внимание на положения действующего законодательства, касающиеся полномочий Конституционного Суда Российской Федерации</a:t>
            </a:r>
            <a:r>
              <a:rPr lang="ru-RU" sz="4800" dirty="0" smtClean="0">
                <a:latin typeface="Times New Roman" panose="02020603050405020304" pitchFamily="18" charset="0"/>
                <a:cs typeface="Times New Roman" panose="02020603050405020304" pitchFamily="18" charset="0"/>
              </a:rPr>
              <a:t>. Для </a:t>
            </a:r>
            <a:r>
              <a:rPr lang="ru-RU" sz="4800" dirty="0">
                <a:latin typeface="Times New Roman" panose="02020603050405020304" pitchFamily="18" charset="0"/>
                <a:cs typeface="Times New Roman" panose="02020603050405020304" pitchFamily="18" charset="0"/>
              </a:rPr>
              <a:t>изучения тенденций правового регулирования в сфере энергетики, в частности, в сфере теплоснабжения и электроэнергетики, целесообразно ознакомиться с содержанием в том числе следующих Постановлений Конституционного Суда Российской Федерации: </a:t>
            </a:r>
            <a:endParaRPr lang="ru-RU" sz="4800" b="1" dirty="0">
              <a:latin typeface="Times New Roman" panose="02020603050405020304" pitchFamily="18" charset="0"/>
              <a:cs typeface="Times New Roman" panose="02020603050405020304" pitchFamily="18" charset="0"/>
            </a:endParaRPr>
          </a:p>
          <a:p>
            <a:pPr marL="0" indent="0" algn="just">
              <a:buNone/>
            </a:pPr>
            <a:r>
              <a:rPr lang="ru-RU" sz="4800" dirty="0" smtClean="0">
                <a:latin typeface="Times New Roman"/>
                <a:cs typeface="Times New Roman"/>
              </a:rPr>
              <a:t>►	</a:t>
            </a:r>
            <a:r>
              <a:rPr lang="ru-RU" sz="4800" dirty="0" smtClean="0">
                <a:latin typeface="Times New Roman" panose="02020603050405020304" pitchFamily="18" charset="0"/>
                <a:cs typeface="Times New Roman" panose="02020603050405020304" pitchFamily="18" charset="0"/>
              </a:rPr>
              <a:t>Постановление </a:t>
            </a:r>
            <a:r>
              <a:rPr lang="ru-RU" sz="4800" dirty="0">
                <a:latin typeface="Times New Roman" panose="02020603050405020304" pitchFamily="18" charset="0"/>
                <a:cs typeface="Times New Roman" panose="02020603050405020304" pitchFamily="18" charset="0"/>
              </a:rPr>
              <a:t>Конституционного Суда РФ от 23.12.2022 N 57-П "По делу о проверке конституционности пункта 2 статьи 432, пункта 1 статьи 438, пункта 4 статьи 445, пункта 5 статьи 447 и пункта 4 статьи 448 Гражданского кодекса Российской Федерации в связи с жалобой акционерного общества "Системный оператор Единой энергетической системы" </a:t>
            </a:r>
          </a:p>
          <a:p>
            <a:pPr marL="0" indent="0" algn="just">
              <a:buNone/>
            </a:pPr>
            <a:r>
              <a:rPr lang="ru-RU" sz="4800" dirty="0" smtClean="0">
                <a:latin typeface="Times New Roman"/>
                <a:cs typeface="Times New Roman"/>
              </a:rPr>
              <a:t>►	</a:t>
            </a:r>
            <a:r>
              <a:rPr lang="ru-RU" sz="4800" dirty="0" smtClean="0">
                <a:latin typeface="Times New Roman" panose="02020603050405020304" pitchFamily="18" charset="0"/>
                <a:cs typeface="Times New Roman" panose="02020603050405020304" pitchFamily="18" charset="0"/>
              </a:rPr>
              <a:t>Постановление </a:t>
            </a:r>
            <a:r>
              <a:rPr lang="ru-RU" sz="4800" dirty="0">
                <a:latin typeface="Times New Roman" panose="02020603050405020304" pitchFamily="18" charset="0"/>
                <a:cs typeface="Times New Roman" panose="02020603050405020304" pitchFamily="18" charset="0"/>
              </a:rPr>
              <a:t>Конституционного Суда РФ от 13.10.2022 N 43-П «По делу о проверке конституционности подпункта "а" пункта 10 Правил установления охранных зон объектов электросетевого хозяйства и особых условий использования земельных участков, расположенных в границах таких зон, в связи с жалобой гражданина В.Б. Колобаева»</a:t>
            </a:r>
          </a:p>
          <a:p>
            <a:pPr marL="0" indent="0" algn="just">
              <a:buNone/>
            </a:pPr>
            <a:r>
              <a:rPr lang="ru-RU" sz="4800" dirty="0" smtClean="0">
                <a:latin typeface="Times New Roman"/>
                <a:cs typeface="Times New Roman"/>
              </a:rPr>
              <a:t>►	</a:t>
            </a:r>
            <a:r>
              <a:rPr lang="ru-RU" sz="4800" dirty="0" smtClean="0">
                <a:latin typeface="Times New Roman" panose="02020603050405020304" pitchFamily="18" charset="0"/>
                <a:cs typeface="Times New Roman" panose="02020603050405020304" pitchFamily="18" charset="0"/>
              </a:rPr>
              <a:t>Постановление </a:t>
            </a:r>
            <a:r>
              <a:rPr lang="ru-RU" sz="4800" dirty="0">
                <a:latin typeface="Times New Roman" panose="02020603050405020304" pitchFamily="18" charset="0"/>
                <a:cs typeface="Times New Roman" panose="02020603050405020304" pitchFamily="18" charset="0"/>
              </a:rPr>
              <a:t>Конституционного Суда РФ от 11.11.2021 N 48-П «По делу о проверке конституционности положений пункта 6 части четвертой статьи 392 Гражданского процессуального кодекса Российской Федерации, пункта 1 статьи 222 Гражданского кодекса Российской Федерации и статьи 32 Федерального закона "О газоснабжении в Российской Федерации" в связи с жалобой гражданина Ю.В. Тихонова»</a:t>
            </a:r>
          </a:p>
          <a:p>
            <a:pPr marL="0" indent="0" algn="just">
              <a:buNone/>
            </a:pPr>
            <a:r>
              <a:rPr lang="ru-RU" sz="4800" dirty="0" smtClean="0">
                <a:latin typeface="Times New Roman"/>
                <a:cs typeface="Times New Roman"/>
              </a:rPr>
              <a:t>►	</a:t>
            </a:r>
            <a:r>
              <a:rPr lang="ru-RU" sz="4800" dirty="0" smtClean="0">
                <a:latin typeface="Times New Roman" panose="02020603050405020304" pitchFamily="18" charset="0"/>
                <a:cs typeface="Times New Roman" panose="02020603050405020304" pitchFamily="18" charset="0"/>
              </a:rPr>
              <a:t>Постановление </a:t>
            </a:r>
            <a:r>
              <a:rPr lang="ru-RU" sz="4800" dirty="0">
                <a:latin typeface="Times New Roman" panose="02020603050405020304" pitchFamily="18" charset="0"/>
                <a:cs typeface="Times New Roman" panose="02020603050405020304" pitchFamily="18" charset="0"/>
              </a:rPr>
              <a:t>Конституционного Суда РФ от 25.04.2019 N 19-П </a:t>
            </a:r>
            <a:r>
              <a:rPr lang="ru-RU" sz="4800" dirty="0" smtClean="0">
                <a:latin typeface="Times New Roman" panose="02020603050405020304" pitchFamily="18" charset="0"/>
                <a:cs typeface="Times New Roman" panose="02020603050405020304" pitchFamily="18" charset="0"/>
              </a:rPr>
              <a:t>"</a:t>
            </a:r>
            <a:r>
              <a:rPr lang="ru-RU" sz="4800" dirty="0">
                <a:latin typeface="Times New Roman" panose="02020603050405020304" pitchFamily="18" charset="0"/>
                <a:cs typeface="Times New Roman" panose="02020603050405020304" pitchFamily="18" charset="0"/>
              </a:rPr>
              <a:t>По делу о проверке конституционности пункта 6 Правил недискриминационного доступа к услугам по передаче электрической энергии и оказания этих услуг в связи с жалобой акционерного общества "</a:t>
            </a:r>
            <a:r>
              <a:rPr lang="ru-RU" sz="4800" dirty="0" err="1">
                <a:latin typeface="Times New Roman" panose="02020603050405020304" pitchFamily="18" charset="0"/>
                <a:cs typeface="Times New Roman" panose="02020603050405020304" pitchFamily="18" charset="0"/>
              </a:rPr>
              <a:t>Верхневолгоэлектромонтаж</a:t>
            </a:r>
            <a:r>
              <a:rPr lang="ru-RU" sz="4800" dirty="0">
                <a:latin typeface="Times New Roman" panose="02020603050405020304" pitchFamily="18" charset="0"/>
                <a:cs typeface="Times New Roman" panose="02020603050405020304" pitchFamily="18" charset="0"/>
              </a:rPr>
              <a:t>-НН" </a:t>
            </a:r>
            <a:r>
              <a:rPr lang="ru-RU" sz="4800" dirty="0" smtClean="0">
                <a:latin typeface="Times New Roman" panose="02020603050405020304" pitchFamily="18" charset="0"/>
                <a:cs typeface="Times New Roman" panose="02020603050405020304" pitchFamily="18" charset="0"/>
              </a:rPr>
              <a:t>.</a:t>
            </a:r>
          </a:p>
          <a:p>
            <a:pPr marL="0" indent="0" algn="just">
              <a:buNone/>
            </a:pPr>
            <a:r>
              <a:rPr lang="ru-RU" sz="4800" dirty="0" smtClean="0">
                <a:latin typeface="Times New Roman" panose="02020603050405020304" pitchFamily="18" charset="0"/>
                <a:cs typeface="Times New Roman" panose="02020603050405020304" pitchFamily="18" charset="0"/>
              </a:rPr>
              <a:t>	Целесообразно также уделить внимание актам Верховного Суда Российской Федерации, в частности, ознакомиться  с  содержанием: </a:t>
            </a:r>
            <a:r>
              <a:rPr lang="ru-RU" sz="4800" dirty="0">
                <a:latin typeface="Times New Roman" panose="02020603050405020304" pitchFamily="18" charset="0"/>
                <a:cs typeface="Times New Roman" panose="02020603050405020304" pitchFamily="18" charset="0"/>
              </a:rPr>
              <a:t>Постановления Пленума Верховного Суда РФ от 27 июня 2017 года № 22 «О некоторых вопросах рассмотрения судами споров по оплате коммунальных услуг и жилого помещения, занимаемого гражданами в многоквартирном доме по договору социального найма или принадлежащего им на праве собственности»; </a:t>
            </a:r>
            <a:r>
              <a:rPr lang="ru-RU" sz="4800" dirty="0" smtClean="0">
                <a:latin typeface="Times New Roman" panose="02020603050405020304" pitchFamily="18" charset="0"/>
                <a:cs typeface="Times New Roman" panose="02020603050405020304" pitchFamily="18" charset="0"/>
              </a:rPr>
              <a:t> Постановления </a:t>
            </a:r>
            <a:r>
              <a:rPr lang="ru-RU" sz="4800" dirty="0">
                <a:latin typeface="Times New Roman" panose="02020603050405020304" pitchFamily="18" charset="0"/>
                <a:cs typeface="Times New Roman" panose="02020603050405020304" pitchFamily="18" charset="0"/>
              </a:rPr>
              <a:t>Пленума Верховного Суда Российской Федерации от 27 декабря 2016 года № 63 «О рассмотрении судами споров об оплате энергии в случае признания недействующим нормативного правового акта, которым установлена регулируемая </a:t>
            </a:r>
            <a:r>
              <a:rPr lang="ru-RU" sz="4800" dirty="0" smtClean="0">
                <a:latin typeface="Times New Roman" panose="02020603050405020304" pitchFamily="18" charset="0"/>
                <a:cs typeface="Times New Roman" panose="02020603050405020304" pitchFamily="18" charset="0"/>
              </a:rPr>
              <a:t>цена» и др.</a:t>
            </a:r>
            <a:endParaRPr lang="ru-RU" sz="4800" dirty="0">
              <a:latin typeface="Times New Roman" panose="02020603050405020304" pitchFamily="18" charset="0"/>
              <a:cs typeface="Times New Roman" panose="02020603050405020304" pitchFamily="18" charset="0"/>
            </a:endParaRPr>
          </a:p>
          <a:p>
            <a:pPr marL="0" indent="0">
              <a:buNone/>
            </a:pPr>
            <a:endParaRPr lang="ru-RU" sz="4400" dirty="0">
              <a:latin typeface="Times New Roman" panose="02020603050405020304" pitchFamily="18" charset="0"/>
              <a:cs typeface="Times New Roman" panose="02020603050405020304" pitchFamily="18" charset="0"/>
            </a:endParaRPr>
          </a:p>
          <a:p>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1764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АКТУАЛЬНЫЕ ЗАДАЧИ ЭНЕРГЕТИЧЕСКОГО ПРАВА</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fontScale="47500" lnSpcReduction="20000"/>
          </a:bodyPr>
          <a:lstStyle/>
          <a:p>
            <a:pPr marL="0" indent="0" algn="just">
              <a:buNone/>
            </a:pPr>
            <a:r>
              <a:rPr lang="ru-RU" dirty="0" smtClean="0">
                <a:latin typeface="Times New Roman" panose="02020603050405020304" pitchFamily="18" charset="0"/>
                <a:cs typeface="Times New Roman" panose="02020603050405020304" pitchFamily="18" charset="0"/>
              </a:rPr>
              <a:t>В настоящее время  </a:t>
            </a:r>
            <a:r>
              <a:rPr lang="ru-RU" dirty="0">
                <a:latin typeface="Times New Roman" panose="02020603050405020304" pitchFamily="18" charset="0"/>
                <a:cs typeface="Times New Roman" panose="02020603050405020304" pitchFamily="18" charset="0"/>
              </a:rPr>
              <a:t>роль энергетического права особенно значима. Заслуживают внимания все группы отношений, входящих в предмет энергетического права, включая в том числе отношения по добыче, поставке, транспортировке, хранению энергетических ресурсов, по строительству энергетических объектов. Требует укрепления как внутренний, так и международный энергетический правопорядок, поскольку это напрямую связано  с обеспечением энергетической безопасности. Активизируется и развитие основных институтов энергетического права, включая газовое, атомное, электроэнергетическое, нефтяное и др.</a:t>
            </a:r>
          </a:p>
          <a:p>
            <a:pPr marL="0" indent="0" algn="just">
              <a:buNone/>
            </a:pPr>
            <a:r>
              <a:rPr lang="ru-RU" dirty="0">
                <a:latin typeface="Times New Roman" panose="02020603050405020304" pitchFamily="18" charset="0"/>
                <a:cs typeface="Times New Roman" panose="02020603050405020304" pitchFamily="18" charset="0"/>
                <a:sym typeface="Symbol"/>
              </a:rPr>
              <a:t>	Новые вызовы со стороны недружественных зарубежных государств, экономические санкции в отношении российских энергетических компаний, а также компаний смежных отраслей обусловливают усиление защитных механизмов энергетического правопорядка в целях обеспечения энергетической безопасности. </a:t>
            </a:r>
          </a:p>
          <a:p>
            <a:pPr marL="0" indent="0" algn="just">
              <a:buNone/>
            </a:pPr>
            <a:r>
              <a:rPr lang="ru-RU" dirty="0">
                <a:latin typeface="Times New Roman" panose="02020603050405020304" pitchFamily="18" charset="0"/>
                <a:cs typeface="Times New Roman" panose="02020603050405020304" pitchFamily="18" charset="0"/>
                <a:sym typeface="Symbol"/>
              </a:rPr>
              <a:t>	Экономические санкции недружественных государств против Российской Федерации постепенно вводятся с 2015 года. Применяемые на начальном этапе ограничения коснулись в том числе долгосрочного финансирования нефтегазовых компаний, приобретения иностранного оборудования, причем в последующие периода применение </a:t>
            </a:r>
            <a:r>
              <a:rPr lang="ru-RU" dirty="0" err="1">
                <a:latin typeface="Times New Roman" panose="02020603050405020304" pitchFamily="18" charset="0"/>
                <a:cs typeface="Times New Roman" panose="02020603050405020304" pitchFamily="18" charset="0"/>
                <a:sym typeface="Symbol"/>
              </a:rPr>
              <a:t>санкционных</a:t>
            </a:r>
            <a:r>
              <a:rPr lang="ru-RU" dirty="0">
                <a:latin typeface="Times New Roman" panose="02020603050405020304" pitchFamily="18" charset="0"/>
                <a:cs typeface="Times New Roman" panose="02020603050405020304" pitchFamily="18" charset="0"/>
                <a:sym typeface="Symbol"/>
              </a:rPr>
              <a:t> мер только усилилось, особенно после 24 февраля 2022 года.</a:t>
            </a:r>
          </a:p>
          <a:p>
            <a:pPr marL="0" indent="0" algn="just">
              <a:buNone/>
            </a:pPr>
            <a:r>
              <a:rPr lang="ru-RU" dirty="0">
                <a:latin typeface="Times New Roman" panose="02020603050405020304" pitchFamily="18" charset="0"/>
                <a:cs typeface="Times New Roman" panose="02020603050405020304" pitchFamily="18" charset="0"/>
                <a:sym typeface="Symbol"/>
              </a:rPr>
              <a:t>	Вопросы правового обеспечения энергетической безопасности приобретают в настоящее время повышенную актуальность.  Правовое регулирование в области обеспечения энергетической безопасности должно охватывать два направления: предупредительные меры и меры по противодействию угрозам безопасности.  Этой целью обусловлены  на сегодня ключевые задачи энергетического права.</a:t>
            </a:r>
          </a:p>
          <a:p>
            <a:pPr marL="0" indent="0" algn="just">
              <a:buNone/>
            </a:pPr>
            <a:r>
              <a:rPr lang="ru-RU" dirty="0">
                <a:latin typeface="Times New Roman" panose="02020603050405020304" pitchFamily="18" charset="0"/>
                <a:cs typeface="Times New Roman" panose="02020603050405020304" pitchFamily="18" charset="0"/>
                <a:sym typeface="Symbol"/>
              </a:rPr>
              <a:t>	</a:t>
            </a:r>
            <a:r>
              <a:rPr lang="ru-RU" b="1" dirty="0">
                <a:latin typeface="Times New Roman" panose="02020603050405020304" pitchFamily="18" charset="0"/>
                <a:cs typeface="Times New Roman" panose="02020603050405020304" pitchFamily="18" charset="0"/>
                <a:sym typeface="Symbol"/>
              </a:rPr>
              <a:t>См. подробнее: Актуальные задачи энергетического права. Монография под редакцией </a:t>
            </a:r>
            <a:r>
              <a:rPr lang="ru-RU" b="1" dirty="0" err="1">
                <a:latin typeface="Times New Roman" panose="02020603050405020304" pitchFamily="18" charset="0"/>
                <a:cs typeface="Times New Roman" panose="02020603050405020304" pitchFamily="18" charset="0"/>
                <a:sym typeface="Symbol"/>
              </a:rPr>
              <a:t>В.В.Романовой</a:t>
            </a:r>
            <a:r>
              <a:rPr lang="ru-RU" b="1" dirty="0">
                <a:latin typeface="Times New Roman" panose="02020603050405020304" pitchFamily="18" charset="0"/>
                <a:cs typeface="Times New Roman" panose="02020603050405020304" pitchFamily="18" charset="0"/>
                <a:sym typeface="Symbol"/>
              </a:rPr>
              <a:t>. М.:ООО «Интеграция «Образование и наука».2022.</a:t>
            </a:r>
          </a:p>
          <a:p>
            <a:endParaRPr lang="ru-RU" dirty="0"/>
          </a:p>
        </p:txBody>
      </p:sp>
    </p:spTree>
    <p:extLst>
      <p:ext uri="{BB962C8B-B14F-4D97-AF65-F5344CB8AC3E}">
        <p14:creationId xmlns:p14="http://schemas.microsoft.com/office/powerpoint/2010/main" val="2634294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fontScale="90000"/>
          </a:bodyPr>
          <a:lstStyle/>
          <a:p>
            <a:r>
              <a:rPr lang="ru-RU" sz="3600" dirty="0" smtClean="0">
                <a:latin typeface="Times New Roman" panose="02020603050405020304" pitchFamily="18" charset="0"/>
                <a:cs typeface="Times New Roman" panose="02020603050405020304" pitchFamily="18" charset="0"/>
              </a:rPr>
              <a:t>РЕКОМЕНДАЦИИ ДЛЯ САМОСТОЯТЕЛЬНОЙ РАБОТЫ</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lstStyle/>
          <a:p>
            <a:endParaRPr lang="ru-RU" sz="1400" dirty="0" smtClean="0">
              <a:latin typeface="Times New Roman" panose="02020603050405020304" pitchFamily="18" charset="0"/>
              <a:cs typeface="Times New Roman" panose="02020603050405020304" pitchFamily="18" charset="0"/>
            </a:endParaRPr>
          </a:p>
          <a:p>
            <a:r>
              <a:rPr lang="ru-RU" sz="1400" b="1" dirty="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Для подготовки по первому разделу курса рекомендуется:</a:t>
            </a:r>
          </a:p>
          <a:p>
            <a:r>
              <a:rPr lang="ru-RU" sz="1400" dirty="0" smtClean="0">
                <a:latin typeface="Times New Roman" panose="02020603050405020304" pitchFamily="18" charset="0"/>
                <a:cs typeface="Times New Roman" panose="02020603050405020304" pitchFamily="18" charset="0"/>
              </a:rPr>
              <a:t>1.  Ознакомиться с ключевыми научными и учебными изданиями;</a:t>
            </a:r>
          </a:p>
          <a:p>
            <a:r>
              <a:rPr lang="ru-RU" sz="1400" dirty="0" smtClean="0">
                <a:latin typeface="Times New Roman" panose="02020603050405020304" pitchFamily="18" charset="0"/>
                <a:cs typeface="Times New Roman" panose="02020603050405020304" pitchFamily="18" charset="0"/>
              </a:rPr>
              <a:t>2. Проанализировать основные нормативные правовые акты по энергетическому праву;</a:t>
            </a:r>
          </a:p>
          <a:p>
            <a:r>
              <a:rPr lang="ru-RU" sz="1400" dirty="0" smtClean="0">
                <a:latin typeface="Times New Roman" panose="02020603050405020304" pitchFamily="18" charset="0"/>
                <a:cs typeface="Times New Roman" panose="02020603050405020304" pitchFamily="18" charset="0"/>
              </a:rPr>
              <a:t>3. Проанализировать положения международно-правового регулирования в сфере энергетики;</a:t>
            </a:r>
          </a:p>
          <a:p>
            <a:r>
              <a:rPr lang="ru-RU" sz="1400" dirty="0" smtClean="0">
                <a:latin typeface="Times New Roman" panose="02020603050405020304" pitchFamily="18" charset="0"/>
                <a:cs typeface="Times New Roman" panose="02020603050405020304" pitchFamily="18" charset="0"/>
              </a:rPr>
              <a:t>4. Проанализировать положения локального нормативно-правового регулирования.</a:t>
            </a:r>
          </a:p>
          <a:p>
            <a:r>
              <a:rPr lang="ru-RU" sz="1400" dirty="0">
                <a:latin typeface="Times New Roman" panose="02020603050405020304" pitchFamily="18" charset="0"/>
                <a:cs typeface="Times New Roman" panose="02020603050405020304" pitchFamily="18" charset="0"/>
              </a:rPr>
              <a:t>5</a:t>
            </a:r>
            <a:r>
              <a:rPr lang="ru-RU" sz="1400" dirty="0" smtClean="0">
                <a:latin typeface="Times New Roman" panose="02020603050405020304" pitchFamily="18" charset="0"/>
                <a:cs typeface="Times New Roman" panose="02020603050405020304" pitchFamily="18" charset="0"/>
              </a:rPr>
              <a:t>. Проанализировать позиции высших судебных инстанций, судебную практику.</a:t>
            </a: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Autofit/>
          </a:bodyPr>
          <a:lstStyle/>
          <a:p>
            <a:r>
              <a:rPr lang="ru-RU" sz="3200" dirty="0" smtClean="0">
                <a:latin typeface="Times New Roman" panose="02020603050405020304" pitchFamily="18" charset="0"/>
                <a:cs typeface="Times New Roman" panose="02020603050405020304" pitchFamily="18" charset="0"/>
              </a:rPr>
              <a:t>НАУЧНЫЕ И УЧЕБНЫЕ ИЗДАНИЯ ДЛЯ САМОСТОЯТЕЛЬНОГО ИЗУЧЕНИЯ</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sz="1400" dirty="0" smtClean="0">
                <a:latin typeface="Times New Roman" panose="02020603050405020304" pitchFamily="18" charset="0"/>
                <a:cs typeface="Times New Roman" panose="02020603050405020304" pitchFamily="18" charset="0"/>
              </a:rPr>
              <a:t>Рекомендуется следующие научные и учебные издания:</a:t>
            </a:r>
          </a:p>
          <a:p>
            <a:pPr algn="just"/>
            <a:r>
              <a:rPr lang="ru-RU" sz="1400" dirty="0" smtClean="0">
                <a:latin typeface="Times New Roman" panose="02020603050405020304" pitchFamily="18" charset="0"/>
                <a:cs typeface="Times New Roman" panose="02020603050405020304" pitchFamily="18" charset="0"/>
              </a:rPr>
              <a:t>Актуальные задачи энергетического права. Монография под ред. </a:t>
            </a:r>
            <a:r>
              <a:rPr lang="ru-RU" sz="1400" dirty="0" err="1" smtClean="0">
                <a:latin typeface="Times New Roman" panose="02020603050405020304" pitchFamily="18" charset="0"/>
                <a:cs typeface="Times New Roman" panose="02020603050405020304" pitchFamily="18" charset="0"/>
              </a:rPr>
              <a:t>В.В.Романовой</a:t>
            </a:r>
            <a:r>
              <a:rPr lang="ru-RU" sz="1400" dirty="0" smtClean="0">
                <a:latin typeface="Times New Roman" panose="02020603050405020304" pitchFamily="18" charset="0"/>
                <a:cs typeface="Times New Roman" panose="02020603050405020304" pitchFamily="18" charset="0"/>
              </a:rPr>
              <a:t>. М.: Издательство «Интеграция: Образование и наука».2022 г. </a:t>
            </a:r>
          </a:p>
          <a:p>
            <a:pPr algn="just"/>
            <a:r>
              <a:rPr lang="ru-RU" sz="1400" dirty="0">
                <a:latin typeface="Times New Roman" panose="02020603050405020304" pitchFamily="18" charset="0"/>
                <a:cs typeface="Times New Roman" panose="02020603050405020304" pitchFamily="18" charset="0"/>
              </a:rPr>
              <a:t>Романова В.В. Энергетическое право. Учебник для подготовки кадров высшей квалификации.</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М.: Издательская группа «Юрист». 2021 г.</a:t>
            </a:r>
            <a:endParaRPr lang="ru-RU" sz="1400" dirty="0" smtClean="0">
              <a:latin typeface="Times New Roman" panose="02020603050405020304" pitchFamily="18" charset="0"/>
              <a:cs typeface="Times New Roman" panose="02020603050405020304" pitchFamily="18" charset="0"/>
            </a:endParaRPr>
          </a:p>
          <a:p>
            <a:pPr lvl="0"/>
            <a:r>
              <a:rPr lang="ru-RU" sz="1400" dirty="0">
                <a:latin typeface="Times New Roman" panose="02020603050405020304" pitchFamily="18" charset="0"/>
                <a:cs typeface="Times New Roman" panose="02020603050405020304" pitchFamily="18" charset="0"/>
              </a:rPr>
              <a:t>Лисицын-</a:t>
            </a:r>
            <a:r>
              <a:rPr lang="ru-RU" sz="1400" dirty="0" err="1">
                <a:latin typeface="Times New Roman" panose="02020603050405020304" pitchFamily="18" charset="0"/>
                <a:cs typeface="Times New Roman" panose="02020603050405020304" pitchFamily="18" charset="0"/>
              </a:rPr>
              <a:t>Светланов</a:t>
            </a:r>
            <a:r>
              <a:rPr lang="ru-RU" sz="1400" dirty="0">
                <a:latin typeface="Times New Roman" panose="02020603050405020304" pitchFamily="18" charset="0"/>
                <a:cs typeface="Times New Roman" panose="02020603050405020304" pitchFamily="18" charset="0"/>
              </a:rPr>
              <a:t> А.Г. Энергетическое право: задачи дальнейшего развития отрасли / А.Г. Лисицын-</a:t>
            </a:r>
            <a:r>
              <a:rPr lang="ru-RU" sz="1400" dirty="0" err="1">
                <a:latin typeface="Times New Roman" panose="02020603050405020304" pitchFamily="18" charset="0"/>
                <a:cs typeface="Times New Roman" panose="02020603050405020304" pitchFamily="18" charset="0"/>
              </a:rPr>
              <a:t>Светланов</a:t>
            </a:r>
            <a:r>
              <a:rPr lang="ru-RU" sz="1400" dirty="0">
                <a:latin typeface="Times New Roman" panose="02020603050405020304" pitchFamily="18" charset="0"/>
                <a:cs typeface="Times New Roman" panose="02020603050405020304" pitchFamily="18" charset="0"/>
              </a:rPr>
              <a:t> // Сборник материалов международной научно-практической конференции. Москва : Издательство «Юрист», 2013. С. 10–15.</a:t>
            </a:r>
          </a:p>
          <a:p>
            <a:pPr lvl="0"/>
            <a:r>
              <a:rPr lang="ru-RU" sz="1400" dirty="0" err="1">
                <a:latin typeface="Times New Roman" panose="02020603050405020304" pitchFamily="18" charset="0"/>
                <a:cs typeface="Times New Roman" panose="02020603050405020304" pitchFamily="18" charset="0"/>
              </a:rPr>
              <a:t>Клеандров</a:t>
            </a:r>
            <a:r>
              <a:rPr lang="ru-RU" sz="1400" dirty="0">
                <a:latin typeface="Times New Roman" panose="02020603050405020304" pitchFamily="18" charset="0"/>
                <a:cs typeface="Times New Roman" panose="02020603050405020304" pitchFamily="18" charset="0"/>
              </a:rPr>
              <a:t> М.И. Науке энергетического права — светлое будущее / М.И. </a:t>
            </a:r>
            <a:r>
              <a:rPr lang="ru-RU" sz="1400" dirty="0" err="1">
                <a:latin typeface="Times New Roman" panose="02020603050405020304" pitchFamily="18" charset="0"/>
                <a:cs typeface="Times New Roman" panose="02020603050405020304" pitchFamily="18" charset="0"/>
              </a:rPr>
              <a:t>Клеандров</a:t>
            </a:r>
            <a:r>
              <a:rPr lang="ru-RU" sz="1400" dirty="0">
                <a:latin typeface="Times New Roman" panose="02020603050405020304" pitchFamily="18" charset="0"/>
                <a:cs typeface="Times New Roman" panose="02020603050405020304" pitchFamily="18" charset="0"/>
              </a:rPr>
              <a:t> // Правовой энергетический форум. 2018. № 2. С. 9–11.</a:t>
            </a:r>
          </a:p>
          <a:p>
            <a:pPr lvl="0"/>
            <a:r>
              <a:rPr lang="ru-RU" sz="1400" dirty="0" err="1">
                <a:latin typeface="Times New Roman" panose="02020603050405020304" pitchFamily="18" charset="0"/>
                <a:cs typeface="Times New Roman" panose="02020603050405020304" pitchFamily="18" charset="0"/>
              </a:rPr>
              <a:t>Клеандров</a:t>
            </a:r>
            <a:r>
              <a:rPr lang="ru-RU" sz="1400" dirty="0">
                <a:latin typeface="Times New Roman" panose="02020603050405020304" pitchFamily="18" charset="0"/>
                <a:cs typeface="Times New Roman" panose="02020603050405020304" pitchFamily="18" charset="0"/>
              </a:rPr>
              <a:t> М.И. Фундаментальные основы энергетического права / М.И. </a:t>
            </a:r>
            <a:r>
              <a:rPr lang="ru-RU" sz="1400" dirty="0" err="1">
                <a:latin typeface="Times New Roman" panose="02020603050405020304" pitchFamily="18" charset="0"/>
                <a:cs typeface="Times New Roman" panose="02020603050405020304" pitchFamily="18" charset="0"/>
              </a:rPr>
              <a:t>Клеандров</a:t>
            </a:r>
            <a:r>
              <a:rPr lang="ru-RU" sz="1400" dirty="0">
                <a:latin typeface="Times New Roman" panose="02020603050405020304" pitchFamily="18" charset="0"/>
                <a:cs typeface="Times New Roman" panose="02020603050405020304" pitchFamily="18" charset="0"/>
              </a:rPr>
              <a:t> // Правовой энергетический форум. 2020. № 2. С. 16–23.</a:t>
            </a:r>
          </a:p>
          <a:p>
            <a:pPr lvl="0"/>
            <a:r>
              <a:rPr lang="ru-RU" sz="1400" dirty="0">
                <a:latin typeface="Times New Roman" panose="02020603050405020304" pitchFamily="18" charset="0"/>
                <a:cs typeface="Times New Roman" panose="02020603050405020304" pitchFamily="18" charset="0"/>
              </a:rPr>
              <a:t>Яковлев В.Ф. Энергетическое право как комплексная отрасль права России. Энергетическое право России и Германии: сравнительно-правовое исследование / В.Ф. Яковлев, П.Г. </a:t>
            </a:r>
            <a:r>
              <a:rPr lang="ru-RU" sz="1400" dirty="0" err="1">
                <a:latin typeface="Times New Roman" panose="02020603050405020304" pitchFamily="18" charset="0"/>
                <a:cs typeface="Times New Roman" panose="02020603050405020304" pitchFamily="18" charset="0"/>
              </a:rPr>
              <a:t>Лахно</a:t>
            </a:r>
            <a:r>
              <a:rPr lang="ru-RU" sz="1400" dirty="0">
                <a:latin typeface="Times New Roman" panose="02020603050405020304" pitchFamily="18" charset="0"/>
                <a:cs typeface="Times New Roman" panose="02020603050405020304" pitchFamily="18" charset="0"/>
              </a:rPr>
              <a:t> ; под редакцией П.Г. </a:t>
            </a:r>
            <a:r>
              <a:rPr lang="ru-RU" sz="1400" dirty="0" err="1">
                <a:latin typeface="Times New Roman" panose="02020603050405020304" pitchFamily="18" charset="0"/>
                <a:cs typeface="Times New Roman" panose="02020603050405020304" pitchFamily="18" charset="0"/>
              </a:rPr>
              <a:t>Лахно</a:t>
            </a:r>
            <a:r>
              <a:rPr lang="ru-RU" sz="1400" dirty="0">
                <a:latin typeface="Times New Roman" panose="02020603050405020304" pitchFamily="18" charset="0"/>
                <a:cs typeface="Times New Roman" panose="02020603050405020304" pitchFamily="18" charset="0"/>
              </a:rPr>
              <a:t>. Москва : Издательская группа «Юрист», 2011.</a:t>
            </a:r>
          </a:p>
          <a:p>
            <a:pPr lvl="0"/>
            <a:r>
              <a:rPr lang="ru-RU" sz="1400" dirty="0" err="1">
                <a:latin typeface="Times New Roman" panose="02020603050405020304" pitchFamily="18" charset="0"/>
                <a:cs typeface="Times New Roman" panose="02020603050405020304" pitchFamily="18" charset="0"/>
              </a:rPr>
              <a:t>Хеффрон</a:t>
            </a:r>
            <a:r>
              <a:rPr lang="ru-RU" sz="1400" dirty="0">
                <a:latin typeface="Times New Roman" panose="02020603050405020304" pitchFamily="18" charset="0"/>
                <a:cs typeface="Times New Roman" panose="02020603050405020304" pitchFamily="18" charset="0"/>
              </a:rPr>
              <a:t> Р. Энергетическое право в период с 2020 по 2030 гг. Часть 1 / Р. </a:t>
            </a:r>
            <a:r>
              <a:rPr lang="ru-RU" sz="1400" dirty="0" err="1">
                <a:latin typeface="Times New Roman" panose="02020603050405020304" pitchFamily="18" charset="0"/>
                <a:cs typeface="Times New Roman" panose="02020603050405020304" pitchFamily="18" charset="0"/>
              </a:rPr>
              <a:t>Хеффрон</a:t>
            </a:r>
            <a:r>
              <a:rPr lang="ru-RU" sz="1400" dirty="0">
                <a:latin typeface="Times New Roman" panose="02020603050405020304" pitchFamily="18" charset="0"/>
                <a:cs typeface="Times New Roman" panose="02020603050405020304" pitchFamily="18" charset="0"/>
              </a:rPr>
              <a:t> // Правовой энергетический форум. 2020. № 2. С. 30–34; </a:t>
            </a:r>
            <a:r>
              <a:rPr lang="ru-RU" sz="1400" dirty="0" err="1">
                <a:latin typeface="Times New Roman" panose="02020603050405020304" pitchFamily="18" charset="0"/>
                <a:cs typeface="Times New Roman" panose="02020603050405020304" pitchFamily="18" charset="0"/>
              </a:rPr>
              <a:t>Хеффрон</a:t>
            </a:r>
            <a:r>
              <a:rPr lang="ru-RU" sz="1400" dirty="0">
                <a:latin typeface="Times New Roman" panose="02020603050405020304" pitchFamily="18" charset="0"/>
                <a:cs typeface="Times New Roman" panose="02020603050405020304" pitchFamily="18" charset="0"/>
              </a:rPr>
              <a:t> Р. Энергетическое право в период с 2020 по 2030 гг. Часть 2 / Р. </a:t>
            </a:r>
            <a:r>
              <a:rPr lang="ru-RU" sz="1400" dirty="0" err="1">
                <a:latin typeface="Times New Roman" panose="02020603050405020304" pitchFamily="18" charset="0"/>
                <a:cs typeface="Times New Roman" panose="02020603050405020304" pitchFamily="18" charset="0"/>
              </a:rPr>
              <a:t>Хеффрон</a:t>
            </a:r>
            <a:r>
              <a:rPr lang="ru-RU" sz="1400" dirty="0">
                <a:latin typeface="Times New Roman" panose="02020603050405020304" pitchFamily="18" charset="0"/>
                <a:cs typeface="Times New Roman" panose="02020603050405020304" pitchFamily="18" charset="0"/>
              </a:rPr>
              <a:t> // Правовой энергетический форум. 2020. № 3. </a:t>
            </a:r>
          </a:p>
          <a:p>
            <a:pPr lvl="0"/>
            <a:r>
              <a:rPr lang="ru-RU" sz="1400" dirty="0">
                <a:latin typeface="Times New Roman" panose="02020603050405020304" pitchFamily="18" charset="0"/>
                <a:cs typeface="Times New Roman" panose="02020603050405020304" pitchFamily="18" charset="0"/>
              </a:rPr>
              <a:t>Романова В.В</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Современные задачи энергетического права как науки и как учебной дисциплины / В.В</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Романова // Правовой энергетический форум. 2020. № 2. С. 24–29.</a:t>
            </a:r>
          </a:p>
          <a:p>
            <a:pPr algn="just"/>
            <a:endParaRPr lang="ru-RU" sz="1400" b="1" dirty="0" smtClean="0">
              <a:latin typeface="Times New Roman" panose="02020603050405020304" pitchFamily="18" charset="0"/>
              <a:cs typeface="Times New Roman" panose="02020603050405020304" pitchFamily="18" charset="0"/>
            </a:endParaRPr>
          </a:p>
          <a:p>
            <a:pPr algn="just"/>
            <a:r>
              <a:rPr lang="ru-RU" sz="1400" dirty="0" smtClean="0">
                <a:latin typeface="Times New Roman" panose="02020603050405020304" pitchFamily="18" charset="0"/>
                <a:cs typeface="Times New Roman" panose="02020603050405020304" pitchFamily="18" charset="0"/>
              </a:rPr>
              <a:t>Для удобства в работе в разделе данного курса прикреплены </a:t>
            </a:r>
            <a:r>
              <a:rPr lang="en-US" sz="1400" dirty="0" smtClean="0">
                <a:latin typeface="Times New Roman" panose="02020603050405020304" pitchFamily="18" charset="0"/>
                <a:cs typeface="Times New Roman" panose="02020603050405020304" pitchFamily="18" charset="0"/>
              </a:rPr>
              <a:t>pdf </a:t>
            </a:r>
            <a:r>
              <a:rPr lang="ru-RU" sz="1400" dirty="0" smtClean="0">
                <a:latin typeface="Times New Roman" panose="02020603050405020304" pitchFamily="18" charset="0"/>
                <a:cs typeface="Times New Roman" panose="02020603050405020304" pitchFamily="18" charset="0"/>
              </a:rPr>
              <a:t>версии большинства научных и учебных  изданий.</a:t>
            </a:r>
          </a:p>
          <a:p>
            <a:r>
              <a:rPr lang="ru-RU" sz="1400" dirty="0" smtClean="0">
                <a:latin typeface="Times New Roman" panose="02020603050405020304" pitchFamily="18" charset="0"/>
                <a:cs typeface="Times New Roman" panose="02020603050405020304" pitchFamily="18" charset="0"/>
              </a:rPr>
              <a:t>Для слушателей курса предусмотрена возможность работы в электронной библиотечной системе </a:t>
            </a:r>
            <a:r>
              <a:rPr lang="en-US" sz="1400" b="1" dirty="0">
                <a:latin typeface="Times New Roman" panose="02020603050405020304" pitchFamily="18" charset="0"/>
                <a:cs typeface="Times New Roman" panose="02020603050405020304" pitchFamily="18" charset="0"/>
              </a:rPr>
              <a:t>IPR </a:t>
            </a:r>
            <a:r>
              <a:rPr lang="en-US" sz="1400" b="1" dirty="0" smtClean="0">
                <a:latin typeface="Times New Roman" panose="02020603050405020304" pitchFamily="18" charset="0"/>
                <a:cs typeface="Times New Roman" panose="02020603050405020304" pitchFamily="18" charset="0"/>
              </a:rPr>
              <a:t>BOOKS</a:t>
            </a:r>
            <a:r>
              <a:rPr lang="ru-RU"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2"/>
              </a:rPr>
              <a:t>https://iprmedia.ru/products/ipr-books.html</a:t>
            </a:r>
            <a:r>
              <a:rPr lang="ru-RU" sz="1400" dirty="0" smtClean="0">
                <a:latin typeface="Times New Roman" panose="02020603050405020304" pitchFamily="18" charset="0"/>
                <a:cs typeface="Times New Roman" panose="02020603050405020304" pitchFamily="18" charset="0"/>
              </a:rPr>
              <a:t> </a:t>
            </a:r>
          </a:p>
          <a:p>
            <a:r>
              <a:rPr lang="ru-RU" sz="1400" b="1" dirty="0" smtClean="0">
                <a:latin typeface="Times New Roman" panose="02020603050405020304" pitchFamily="18" charset="0"/>
                <a:cs typeface="Times New Roman" panose="02020603050405020304" pitchFamily="18" charset="0"/>
              </a:rPr>
              <a:t>С научными публикациями по энергетическому праву можно также ознакомиться на сайте журнала «Правовой энергетический форум», где размещены в том числе архивные номера журнала</a:t>
            </a:r>
            <a:r>
              <a:rPr lang="ru-RU" sz="1400" dirty="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hlinkClick r:id="rId3"/>
              </a:rPr>
              <a:t>https://mlcjournal.ru/</a:t>
            </a:r>
            <a:r>
              <a:rPr lang="en-US" sz="1400" dirty="0" smtClean="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19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00B050"/>
          </a:solidFill>
        </p:spPr>
        <p:txBody>
          <a:bodyPr>
            <a:normAutofit/>
          </a:bodyPr>
          <a:lstStyle/>
          <a:p>
            <a:r>
              <a:rPr lang="ru-RU" sz="2800" b="1" dirty="0" smtClean="0">
                <a:latin typeface="Times New Roman" panose="02020603050405020304" pitchFamily="18" charset="0"/>
                <a:cs typeface="Times New Roman" panose="02020603050405020304" pitchFamily="18" charset="0"/>
              </a:rPr>
              <a:t>ВОПРОСЫ ДЛЯ ЗАЧЕТА</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r>
              <a:rPr lang="ru-RU" sz="1400" b="1" dirty="0">
                <a:latin typeface="Times New Roman" panose="02020603050405020304" pitchFamily="18" charset="0"/>
                <a:cs typeface="Times New Roman" panose="02020603050405020304" pitchFamily="18" charset="0"/>
              </a:rPr>
              <a:t>1</a:t>
            </a:r>
            <a:r>
              <a:rPr lang="ru-RU" sz="1400" b="1" dirty="0" smtClean="0">
                <a:latin typeface="Times New Roman" panose="02020603050405020304" pitchFamily="18" charset="0"/>
                <a:cs typeface="Times New Roman" panose="02020603050405020304" pitchFamily="18" charset="0"/>
              </a:rPr>
              <a:t>. Какова </a:t>
            </a:r>
            <a:r>
              <a:rPr lang="ru-RU" sz="1400" b="1" dirty="0">
                <a:latin typeface="Times New Roman" panose="02020603050405020304" pitchFamily="18" charset="0"/>
                <a:cs typeface="Times New Roman" panose="02020603050405020304" pitchFamily="18" charset="0"/>
              </a:rPr>
              <a:t>правовая природа отношений, входящих в предмет энергетического права?</a:t>
            </a:r>
          </a:p>
          <a:p>
            <a:pPr lvl="0"/>
            <a:r>
              <a:rPr lang="ru-RU" sz="1400" b="1" dirty="0">
                <a:latin typeface="Times New Roman" panose="02020603050405020304" pitchFamily="18" charset="0"/>
                <a:cs typeface="Times New Roman" panose="02020603050405020304" pitchFamily="18" charset="0"/>
              </a:rPr>
              <a:t>2. Назовите методы энергетического права.</a:t>
            </a:r>
          </a:p>
          <a:p>
            <a:pPr lvl="0"/>
            <a:r>
              <a:rPr lang="ru-RU" sz="1400" b="1" dirty="0">
                <a:latin typeface="Times New Roman" panose="02020603050405020304" pitchFamily="18" charset="0"/>
                <a:cs typeface="Times New Roman" panose="02020603050405020304" pitchFamily="18" charset="0"/>
              </a:rPr>
              <a:t>3. Назовите принципы энергетического права.</a:t>
            </a:r>
          </a:p>
          <a:p>
            <a:pPr lvl="0"/>
            <a:r>
              <a:rPr lang="ru-RU" sz="1400" b="1" dirty="0">
                <a:latin typeface="Times New Roman" panose="02020603050405020304" pitchFamily="18" charset="0"/>
                <a:cs typeface="Times New Roman" panose="02020603050405020304" pitchFamily="18" charset="0"/>
              </a:rPr>
              <a:t>4. Охарактеризуйте систему  источников энергетического права.</a:t>
            </a:r>
          </a:p>
          <a:p>
            <a:pPr lvl="0"/>
            <a:r>
              <a:rPr lang="ru-RU" sz="1400" b="1" dirty="0">
                <a:latin typeface="Times New Roman" panose="02020603050405020304" pitchFamily="18" charset="0"/>
                <a:cs typeface="Times New Roman" panose="02020603050405020304" pitchFamily="18" charset="0"/>
              </a:rPr>
              <a:t>5. Какова правовая природа энергетического законодательства</a:t>
            </a:r>
            <a:r>
              <a:rPr lang="ru-RU" sz="1400" b="1" dirty="0" smtClean="0">
                <a:latin typeface="Times New Roman" panose="02020603050405020304" pitchFamily="18" charset="0"/>
                <a:cs typeface="Times New Roman" panose="02020603050405020304" pitchFamily="18" charset="0"/>
              </a:rPr>
              <a:t>?</a:t>
            </a:r>
          </a:p>
          <a:p>
            <a:pPr lvl="0"/>
            <a:endParaRPr lang="ru-RU" sz="1400" dirty="0">
              <a:latin typeface="Times New Roman" panose="02020603050405020304" pitchFamily="18" charset="0"/>
              <a:cs typeface="Times New Roman" panose="02020603050405020304" pitchFamily="18" charset="0"/>
            </a:endParaRPr>
          </a:p>
          <a:p>
            <a:pPr marL="0" lvl="0" indent="0">
              <a:buNone/>
            </a:pPr>
            <a:r>
              <a:rPr lang="ru-RU" sz="1400" dirty="0" smtClean="0">
                <a:latin typeface="Times New Roman" panose="02020603050405020304" pitchFamily="18" charset="0"/>
                <a:cs typeface="Times New Roman" panose="02020603050405020304" pitchFamily="18" charset="0"/>
              </a:rPr>
              <a:t>Зачет проводится в письменном виде. Необходимо подготовить письменные краткие ответы 	на вопросы. Оформление: формат </a:t>
            </a:r>
            <a:r>
              <a:rPr lang="en-US" sz="1400" dirty="0" smtClean="0">
                <a:latin typeface="Times New Roman" panose="02020603050405020304" pitchFamily="18" charset="0"/>
                <a:cs typeface="Times New Roman" panose="02020603050405020304" pitchFamily="18" charset="0"/>
              </a:rPr>
              <a:t>word</a:t>
            </a:r>
            <a:r>
              <a:rPr lang="ru-RU" sz="1400" dirty="0" smtClean="0">
                <a:latin typeface="Times New Roman" panose="02020603050405020304" pitchFamily="18" charset="0"/>
                <a:cs typeface="Times New Roman" panose="02020603050405020304" pitchFamily="18" charset="0"/>
              </a:rPr>
              <a:t>, шрифт 14, интервал 1,5. Необходимо сверху указать 	ФИО, место работы, должность, дату. Ответ необходимо направить на почту: 	</a:t>
            </a:r>
            <a:r>
              <a:rPr lang="en-US" sz="1400" dirty="0" smtClean="0">
                <a:latin typeface="Times New Roman" panose="02020603050405020304" pitchFamily="18" charset="0"/>
                <a:cs typeface="Times New Roman" panose="02020603050405020304" pitchFamily="18" charset="0"/>
                <a:hlinkClick r:id="rId2"/>
              </a:rPr>
              <a:t>musinlc@musinlc.ru</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до</a:t>
            </a:r>
            <a:r>
              <a:rPr lang="en-US" sz="1400" dirty="0" smtClean="0">
                <a:latin typeface="Times New Roman" panose="02020603050405020304" pitchFamily="18" charset="0"/>
                <a:cs typeface="Times New Roman" panose="02020603050405020304" pitchFamily="18" charset="0"/>
              </a:rPr>
              <a:t> 1</a:t>
            </a:r>
            <a:r>
              <a:rPr lang="ru-RU" sz="1400" dirty="0" smtClean="0">
                <a:latin typeface="Times New Roman" panose="02020603050405020304" pitchFamily="18" charset="0"/>
                <a:cs typeface="Times New Roman" panose="02020603050405020304" pitchFamily="18" charset="0"/>
              </a:rPr>
              <a:t>5</a:t>
            </a:r>
            <a:r>
              <a:rPr lang="en-US" sz="1400" dirty="0" smtClean="0">
                <a:latin typeface="Times New Roman" panose="02020603050405020304" pitchFamily="18" charset="0"/>
                <a:cs typeface="Times New Roman" panose="02020603050405020304" pitchFamily="18" charset="0"/>
              </a:rPr>
              <a:t>.00</a:t>
            </a:r>
            <a:r>
              <a:rPr lang="ru-RU" sz="1400" dirty="0" smtClean="0">
                <a:latin typeface="Times New Roman" panose="02020603050405020304" pitchFamily="18" charset="0"/>
                <a:cs typeface="Times New Roman" panose="02020603050405020304" pitchFamily="18" charset="0"/>
              </a:rPr>
              <a:t>  в дату, установленную для зачета согласно расписанию курса.</a:t>
            </a:r>
            <a:endParaRPr lang="en-US" sz="1400" dirty="0" smtClean="0">
              <a:latin typeface="Times New Roman" panose="02020603050405020304" pitchFamily="18" charset="0"/>
              <a:cs typeface="Times New Roman" panose="02020603050405020304" pitchFamily="18" charset="0"/>
            </a:endParaRPr>
          </a:p>
          <a:p>
            <a:pPr lvl="0"/>
            <a:endParaRPr lang="ru-RU" sz="1400" dirty="0" smtClean="0">
              <a:latin typeface="Times New Roman" panose="02020603050405020304" pitchFamily="18" charset="0"/>
              <a:cs typeface="Times New Roman" panose="02020603050405020304" pitchFamily="18" charset="0"/>
            </a:endParaRPr>
          </a:p>
          <a:p>
            <a:pPr lvl="0"/>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5759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3600" b="1" dirty="0" smtClean="0">
                <a:latin typeface="Times New Roman" panose="02020603050405020304" pitchFamily="18" charset="0"/>
                <a:cs typeface="Times New Roman" panose="02020603050405020304" pitchFamily="18" charset="0"/>
              </a:rPr>
              <a:t>Понятие</a:t>
            </a:r>
            <a:r>
              <a:rPr lang="ru-RU" sz="4000" b="1" dirty="0" smtClean="0">
                <a:latin typeface="Times New Roman" panose="02020603050405020304" pitchFamily="18" charset="0"/>
                <a:cs typeface="Times New Roman" panose="02020603050405020304" pitchFamily="18" charset="0"/>
              </a:rPr>
              <a:t> и история формирования энергетического права</a:t>
            </a:r>
            <a:endParaRPr lang="ru-RU" sz="4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pPr marL="457200" lvl="1" indent="0" algn="just">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Энергетическое право является одной из ключевых отраслей права, поскольку регулирует общественные отношения в связи с использованием энергетических ресурсов, без которых невозможна жизнедеятельность ни физических, ни юридических лиц, ни бытовая, ни какая-либо профессиональная</a:t>
            </a:r>
            <a:r>
              <a:rPr lang="ru-RU" sz="1400" dirty="0" smtClean="0">
                <a:latin typeface="Times New Roman" panose="02020603050405020304" pitchFamily="18" charset="0"/>
                <a:cs typeface="Times New Roman" panose="02020603050405020304" pitchFamily="18" charset="0"/>
              </a:rPr>
              <a:t>.</a:t>
            </a:r>
          </a:p>
          <a:p>
            <a:pPr marL="457200" lvl="1" indent="0" algn="just">
              <a:buNone/>
            </a:pPr>
            <a:r>
              <a:rPr lang="ru-RU" sz="1400" dirty="0" smtClean="0">
                <a:latin typeface="Times New Roman" panose="02020603050405020304" pitchFamily="18" charset="0"/>
                <a:cs typeface="Times New Roman" panose="02020603050405020304" pitchFamily="18" charset="0"/>
              </a:rPr>
              <a:t>● Энергетическое право – отрасль права, объединяющая правовые нормы, регулирующие общественные отношения (как частноправовые, так и публично-правовые), возникающие в связи с добычей, производством, поставкой, переработкой, производством, транспортировкой, передачей, хранением энергетических ресурсов, поставкой, эксплуатацией энергетического оборудования, проектированием, строительством, эксплуатацией, модернизацией энергетических объектов.</a:t>
            </a:r>
          </a:p>
          <a:p>
            <a:pPr marL="457200" lvl="1" indent="0" algn="just">
              <a:buNone/>
            </a:pPr>
            <a:r>
              <a:rPr lang="ru-RU" sz="1400" dirty="0" smtClean="0">
                <a:latin typeface="Times New Roman" panose="02020603050405020304" pitchFamily="18" charset="0"/>
                <a:cs typeface="Times New Roman" panose="02020603050405020304" pitchFamily="18" charset="0"/>
              </a:rPr>
              <a:t>●  Отношения, регулируемые энергетическим правом, складываются: (1) между энергетическими компаниями, которые осуществляют в том числе добычу, переработку, поставку, транспортировку, хранение энергетических ресурсов, и физическими и юридическими лицами, которые приобретают энергетические ресурсы и которым оказываются услуги энергетическими компаниями; (2) между вышеуказанными лицами и уполномоченными государственными органами, а также организациями, наделенными законодателем особыми публичными полномочиями.</a:t>
            </a:r>
          </a:p>
          <a:p>
            <a:pPr marL="457200" lvl="1" indent="0" algn="just">
              <a:buNone/>
            </a:pPr>
            <a:r>
              <a:rPr lang="ru-RU" sz="1400" dirty="0" smtClean="0">
                <a:latin typeface="Times New Roman" panose="02020603050405020304" pitchFamily="18" charset="0"/>
                <a:cs typeface="Times New Roman" panose="02020603050405020304" pitchFamily="18" charset="0"/>
              </a:rPr>
              <a:t>● Международные отношения в сфере энергетики возникают между энергетическими компаниями разных государств (международные частные отношения), между государствами, между государствами и международными организациями, между государствами и международными интеграционными объединениями, между интеграционными объединениями (международные публичные отношения).</a:t>
            </a:r>
          </a:p>
          <a:p>
            <a:pPr marL="457200" lvl="1" indent="0" algn="just">
              <a:buNone/>
            </a:pPr>
            <a:endParaRPr lang="ru-RU" sz="1400" dirty="0" smtClean="0">
              <a:latin typeface="Times New Roman" panose="02020603050405020304" pitchFamily="18" charset="0"/>
              <a:cs typeface="Times New Roman" panose="02020603050405020304" pitchFamily="18" charset="0"/>
            </a:endParaRPr>
          </a:p>
          <a:p>
            <a:pPr marL="457200" lvl="1" indent="0" algn="just">
              <a:buNone/>
            </a:pPr>
            <a:endParaRPr lang="ru-RU" sz="1400" dirty="0" smtClean="0">
              <a:latin typeface="Times New Roman" panose="02020603050405020304" pitchFamily="18" charset="0"/>
              <a:cs typeface="Times New Roman" panose="02020603050405020304" pitchFamily="18" charset="0"/>
            </a:endParaRPr>
          </a:p>
          <a:p>
            <a:pPr marL="457200" lvl="1"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272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3600" b="1" dirty="0" smtClean="0">
                <a:latin typeface="Times New Roman" panose="02020603050405020304" pitchFamily="18" charset="0"/>
                <a:cs typeface="Times New Roman" panose="02020603050405020304" pitchFamily="18" charset="0"/>
              </a:rPr>
              <a:t>ФОРМИРОВАНИЕ И РАЗВИТИЕ ЭНЕРГЕТИЧЕСКОГО ПРАВА</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marL="0" indent="0" algn="just">
              <a:buNone/>
            </a:pPr>
            <a:r>
              <a:rPr lang="ru-RU" sz="2000" dirty="0" smtClean="0">
                <a:latin typeface="Times New Roman" panose="02020603050405020304" pitchFamily="18" charset="0"/>
                <a:cs typeface="Times New Roman" panose="02020603050405020304" pitchFamily="18" charset="0"/>
              </a:rPr>
              <a:t>●	Существенный вклад в формирование и развитие науки энергетического права внесли такие ученые как </a:t>
            </a:r>
            <a:r>
              <a:rPr lang="ru-RU" sz="2000" dirty="0" err="1" smtClean="0">
                <a:latin typeface="Times New Roman" panose="02020603050405020304" pitchFamily="18" charset="0"/>
                <a:cs typeface="Times New Roman" panose="02020603050405020304" pitchFamily="18" charset="0"/>
              </a:rPr>
              <a:t>А.П.Вершинин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О.А.Городов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М.И.Клеандров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П.Г.Лахно</a:t>
            </a:r>
            <a:r>
              <a:rPr lang="ru-RU" sz="2000" dirty="0" smtClean="0">
                <a:latin typeface="Times New Roman" panose="02020603050405020304" pitchFamily="18" charset="0"/>
                <a:cs typeface="Times New Roman" panose="02020603050405020304" pitchFamily="18" charset="0"/>
              </a:rPr>
              <a:t>, А.Г. Лисицын-</a:t>
            </a:r>
            <a:r>
              <a:rPr lang="ru-RU" sz="2000" dirty="0" err="1" smtClean="0">
                <a:latin typeface="Times New Roman" panose="02020603050405020304" pitchFamily="18" charset="0"/>
                <a:cs typeface="Times New Roman" panose="02020603050405020304" pitchFamily="18" charset="0"/>
              </a:rPr>
              <a:t>Светланов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В.Ф.Понондопуло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В.В.Романова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Р.Н.Салиева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Л.И.Шевченко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В.Ф.Яковлев</a:t>
            </a:r>
            <a:r>
              <a:rPr lang="ru-RU" sz="2000" dirty="0" smtClean="0">
                <a:latin typeface="Times New Roman" panose="02020603050405020304" pitchFamily="18" charset="0"/>
                <a:cs typeface="Times New Roman" panose="02020603050405020304" pitchFamily="18" charset="0"/>
              </a:rPr>
              <a:t> и др.</a:t>
            </a:r>
          </a:p>
          <a:p>
            <a:pPr marL="0" indent="0" algn="just">
              <a:buNone/>
            </a:pPr>
            <a:r>
              <a:rPr lang="ru-RU" sz="2000" dirty="0" smtClean="0">
                <a:latin typeface="Times New Roman" panose="02020603050405020304" pitchFamily="18" charset="0"/>
                <a:cs typeface="Times New Roman" panose="02020603050405020304" pitchFamily="18" charset="0"/>
              </a:rPr>
              <a:t>●	Среди зарубежных ученых по энергетическому праву следует отметить таких ученых как </a:t>
            </a:r>
            <a:r>
              <a:rPr lang="ru-RU" sz="2000" dirty="0" err="1" smtClean="0">
                <a:latin typeface="Times New Roman" panose="02020603050405020304" pitchFamily="18" charset="0"/>
                <a:cs typeface="Times New Roman" panose="02020603050405020304" pitchFamily="18" charset="0"/>
              </a:rPr>
              <a:t>В.С.Каменков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Ф.Ю.Зеккер</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Д.Хандрлика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Р.Хеффрон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К.Талус</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и др.</a:t>
            </a:r>
          </a:p>
          <a:p>
            <a:pPr marL="0" indent="0" algn="just">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►Подробнее см., напр.: </a:t>
            </a:r>
          </a:p>
          <a:p>
            <a:pPr marL="0" indent="0" algn="just">
              <a:buNone/>
            </a:pPr>
            <a:r>
              <a:rPr lang="ru-RU" sz="2000" dirty="0" smtClean="0">
                <a:latin typeface="Times New Roman" panose="02020603050405020304" pitchFamily="18" charset="0"/>
                <a:cs typeface="Times New Roman" panose="02020603050405020304" pitchFamily="18" charset="0"/>
              </a:rPr>
              <a:t>	Романова В.В. Энергетическое право. Учебник для подготовки кадров высшей квалификации. М.: Издательская группа «Юрист».2021.</a:t>
            </a:r>
          </a:p>
          <a:p>
            <a:pPr marL="0" indent="0" algn="just">
              <a:buNone/>
            </a:pPr>
            <a:r>
              <a:rPr lang="ru-RU" sz="2000" dirty="0" smtClean="0">
                <a:latin typeface="Times New Roman" panose="02020603050405020304" pitchFamily="18" charset="0"/>
                <a:cs typeface="Times New Roman" panose="02020603050405020304" pitchFamily="18" charset="0"/>
              </a:rPr>
              <a:t>	В учебном издании приводятся примеры точек зрений ученых о понятии энергетического права, особо выделяется определение понятия энергетического права, сформулированное </a:t>
            </a:r>
            <a:r>
              <a:rPr lang="ru-RU" sz="2000" dirty="0" err="1" smtClean="0">
                <a:latin typeface="Times New Roman" panose="02020603050405020304" pitchFamily="18" charset="0"/>
                <a:cs typeface="Times New Roman" panose="02020603050405020304" pitchFamily="18" charset="0"/>
              </a:rPr>
              <a:t>А.Г.Лисицыным-Светлановым</a:t>
            </a:r>
            <a:r>
              <a:rPr lang="ru-RU" sz="2000" dirty="0" smtClean="0">
                <a:latin typeface="Times New Roman" panose="02020603050405020304" pitchFamily="18" charset="0"/>
                <a:cs typeface="Times New Roman" panose="02020603050405020304" pitchFamily="18" charset="0"/>
              </a:rPr>
              <a:t> в 2013 году.</a:t>
            </a:r>
          </a:p>
          <a:p>
            <a:pPr marL="0" indent="0" algn="just">
              <a:buNone/>
            </a:pPr>
            <a:r>
              <a:rPr lang="ru-RU" sz="2000" dirty="0" smtClean="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«Энергетическое право – сложившаяся отрасль права, которая регулирует частноправовые и публично-правовые отношения в сфере энергетики, возникающие как в рамках отдельного государства, в том числе в России, так и имеющие трансграничный характер».</a:t>
            </a:r>
            <a:endParaRPr lang="ru-RU" sz="2000" b="1" dirty="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	Анализ проводимых исследований свидетельствует о единстве позиций о круге отношений, входящих в предмет энергетического права, о комплексном характере энергетического законодательства.</a:t>
            </a:r>
          </a:p>
        </p:txBody>
      </p:sp>
    </p:spTree>
    <p:extLst>
      <p:ext uri="{BB962C8B-B14F-4D97-AF65-F5344CB8AC3E}">
        <p14:creationId xmlns:p14="http://schemas.microsoft.com/office/powerpoint/2010/main" val="86346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4000" b="1" dirty="0" smtClean="0">
                <a:latin typeface="Times New Roman" panose="02020603050405020304" pitchFamily="18" charset="0"/>
                <a:cs typeface="Times New Roman" panose="02020603050405020304" pitchFamily="18" charset="0"/>
              </a:rPr>
              <a:t>МЕТОДЫ ЭНЕРГЕТИЧЕСКОГО ПРАВА</a:t>
            </a:r>
            <a:endParaRPr lang="ru-RU" sz="40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a:bodyPr>
          <a:lstStyle/>
          <a:p>
            <a:pPr marL="0" indent="0" algn="just">
              <a:buNone/>
            </a:pPr>
            <a:r>
              <a:rPr lang="ru-RU" dirty="0" smtClean="0"/>
              <a:t>●	</a:t>
            </a:r>
            <a:r>
              <a:rPr lang="ru-RU" sz="1400" b="1" dirty="0" smtClean="0">
                <a:latin typeface="Times New Roman" panose="02020603050405020304" pitchFamily="18" charset="0"/>
                <a:cs typeface="Times New Roman" panose="02020603050405020304" pitchFamily="18" charset="0"/>
              </a:rPr>
              <a:t>Для энергетического права характерно использование нескольких методов правового регулирования</a:t>
            </a:r>
            <a:r>
              <a:rPr lang="ru-RU" sz="1400" dirty="0" smtClean="0">
                <a:latin typeface="Times New Roman" panose="02020603050405020304" pitchFamily="18" charset="0"/>
                <a:cs typeface="Times New Roman" panose="02020603050405020304" pitchFamily="18" charset="0"/>
              </a:rPr>
              <a:t>. 	</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a:t>
            </a:r>
            <a:r>
              <a:rPr lang="ru-RU" sz="1400" dirty="0" smtClean="0">
                <a:latin typeface="Times New Roman" panose="02020603050405020304" pitchFamily="18" charset="0"/>
                <a:cs typeface="Times New Roman" panose="02020603050405020304" pitchFamily="18" charset="0"/>
              </a:rPr>
              <a:t>Помимо методов субординации и координации для энергетического права характерно применение также следующих специфических методов правового регулирования:</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Метод особого публичного регулирования, реализуемый некоммерческими организациями, наделенными законодателем особыми публичными полномочиями. Такими полномочиями наделена, в частности, Ассоциация «НП «Совет рынка».</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Метод особой публичной координации, реализуемый Комиссией при Президенте Российской Федерации по вопросам стратегии развития топливно-энергетического комплекса и экологической безопасности.</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Метод специального корпоративного регулирования, реализуемый субъектами энергетического права, наделенными соответствующими полномочиями на уровне законов и подзаконных правовых актов.  Специфика корпоративного регулирования обусловлена прежде всего целями деятельности ключевых энергетических компаний, их стратегическим значением, необходимостью содержания и поддержания функционирования энергетических систем и  бесперебойного и безопасного обеспечения энергетическими ресурсами. Наиболее выраженные особенности на сегодняшний день предусмотрены для атомной отрасли. См., например: ФЗ «О Государственной корпорации по атомной энергии «</a:t>
            </a:r>
            <a:r>
              <a:rPr lang="ru-RU" sz="1400" dirty="0" err="1" smtClean="0">
                <a:latin typeface="Times New Roman" panose="02020603050405020304" pitchFamily="18" charset="0"/>
                <a:cs typeface="Times New Roman" panose="02020603050405020304" pitchFamily="18" charset="0"/>
                <a:sym typeface="Symbol"/>
              </a:rPr>
              <a:t>Росатом</a:t>
            </a:r>
            <a:r>
              <a:rPr lang="ru-RU" sz="1400" dirty="0" smtClean="0">
                <a:latin typeface="Times New Roman" panose="02020603050405020304" pitchFamily="18" charset="0"/>
                <a:cs typeface="Times New Roman" panose="02020603050405020304" pitchFamily="18" charset="0"/>
                <a:sym typeface="Symbol"/>
              </a:rPr>
              <a:t>»; ФЗ «Об особенностях управления и распоряжения имуществом и акциями организаций, осуществляющих деятельность в области использования атомной энергии, и о внесении изменений в отдельные законодательные акты Российской Федерации».</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409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3600" b="1" dirty="0" smtClean="0">
                <a:latin typeface="Times New Roman" panose="02020603050405020304" pitchFamily="18" charset="0"/>
                <a:cs typeface="Times New Roman" panose="02020603050405020304" pitchFamily="18" charset="0"/>
              </a:rPr>
              <a:t>ПРИНЦИПЫ ЭНЕРГЕТИЧЕСКОГО ПРАВА</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lstStyle/>
          <a:p>
            <a:pPr marL="0" indent="0" algn="just">
              <a:buNone/>
            </a:pPr>
            <a:r>
              <a:rPr lang="ru-RU" sz="1400" dirty="0" smtClean="0">
                <a:latin typeface="Times New Roman" panose="02020603050405020304" pitchFamily="18" charset="0"/>
                <a:cs typeface="Times New Roman" panose="02020603050405020304" pitchFamily="18" charset="0"/>
                <a:sym typeface="Symbol"/>
              </a:rPr>
              <a:t>	В работах отечественных и зарубежных ученых по энергетическому праву значительное внимание уделяется принципам энергетического права. См. подробнее труды </a:t>
            </a:r>
            <a:r>
              <a:rPr lang="ru-RU" sz="1400" dirty="0" err="1" smtClean="0">
                <a:latin typeface="Times New Roman" panose="02020603050405020304" pitchFamily="18" charset="0"/>
                <a:cs typeface="Times New Roman" panose="02020603050405020304" pitchFamily="18" charset="0"/>
                <a:sym typeface="Symbol"/>
              </a:rPr>
              <a:t>П.Г.Лахно</a:t>
            </a:r>
            <a:r>
              <a:rPr lang="ru-RU" sz="1400" dirty="0" smtClean="0">
                <a:latin typeface="Times New Roman" panose="02020603050405020304" pitchFamily="18" charset="0"/>
                <a:cs typeface="Times New Roman" panose="02020603050405020304" pitchFamily="18" charset="0"/>
                <a:sym typeface="Symbol"/>
              </a:rPr>
              <a:t>, </a:t>
            </a:r>
            <a:r>
              <a:rPr lang="ru-RU" sz="1400" dirty="0" err="1" smtClean="0">
                <a:latin typeface="Times New Roman" panose="02020603050405020304" pitchFamily="18" charset="0"/>
                <a:cs typeface="Times New Roman" panose="02020603050405020304" pitchFamily="18" charset="0"/>
                <a:sym typeface="Symbol"/>
              </a:rPr>
              <a:t>А.Г.Лисицына-Светланова</a:t>
            </a:r>
            <a:r>
              <a:rPr lang="ru-RU" sz="1400" dirty="0" smtClean="0">
                <a:latin typeface="Times New Roman" panose="02020603050405020304" pitchFamily="18" charset="0"/>
                <a:cs typeface="Times New Roman" panose="02020603050405020304" pitchFamily="18" charset="0"/>
                <a:sym typeface="Symbol"/>
              </a:rPr>
              <a:t>, </a:t>
            </a:r>
            <a:r>
              <a:rPr lang="ru-RU" sz="1400" dirty="0" err="1" smtClean="0">
                <a:latin typeface="Times New Roman" panose="02020603050405020304" pitchFamily="18" charset="0"/>
                <a:cs typeface="Times New Roman" panose="02020603050405020304" pitchFamily="18" charset="0"/>
                <a:sym typeface="Symbol"/>
              </a:rPr>
              <a:t>Р.Хеффрона</a:t>
            </a:r>
            <a:r>
              <a:rPr lang="ru-RU" sz="1400" dirty="0" smtClean="0">
                <a:latin typeface="Times New Roman" panose="02020603050405020304" pitchFamily="18" charset="0"/>
                <a:cs typeface="Times New Roman" panose="02020603050405020304" pitchFamily="18" charset="0"/>
                <a:sym typeface="Symbol"/>
              </a:rPr>
              <a:t>.</a:t>
            </a:r>
          </a:p>
          <a:p>
            <a:pPr algn="just">
              <a:buFont typeface="Symbol"/>
              <a:buChar char="·"/>
            </a:pPr>
            <a:r>
              <a:rPr lang="ru-RU" sz="1400" b="1" dirty="0" smtClean="0">
                <a:latin typeface="Times New Roman" panose="02020603050405020304" pitchFamily="18" charset="0"/>
                <a:cs typeface="Times New Roman" panose="02020603050405020304" pitchFamily="18" charset="0"/>
                <a:sym typeface="Symbol"/>
              </a:rPr>
              <a:t>Принципы энергетического </a:t>
            </a:r>
            <a:r>
              <a:rPr lang="ru-RU" sz="1400" b="1" dirty="0">
                <a:latin typeface="Times New Roman" panose="02020603050405020304" pitchFamily="18" charset="0"/>
                <a:cs typeface="Times New Roman" panose="02020603050405020304" pitchFamily="18" charset="0"/>
                <a:sym typeface="Symbol"/>
              </a:rPr>
              <a:t> </a:t>
            </a:r>
            <a:r>
              <a:rPr lang="ru-RU" sz="1400" b="1" dirty="0" smtClean="0">
                <a:latin typeface="Times New Roman" panose="02020603050405020304" pitchFamily="18" charset="0"/>
                <a:cs typeface="Times New Roman" panose="02020603050405020304" pitchFamily="18" charset="0"/>
                <a:sym typeface="Symbol"/>
              </a:rPr>
              <a:t>права могут быть условно классифицированы на следующие группы: </a:t>
            </a:r>
          </a:p>
          <a:p>
            <a:pPr algn="just">
              <a:buAutoNum type="arabicParenBoth"/>
            </a:pPr>
            <a:r>
              <a:rPr lang="ru-RU" sz="1400" dirty="0" smtClean="0">
                <a:latin typeface="Times New Roman" panose="02020603050405020304" pitchFamily="18" charset="0"/>
                <a:cs typeface="Times New Roman" panose="02020603050405020304" pitchFamily="18" charset="0"/>
                <a:sym typeface="Symbol"/>
              </a:rPr>
              <a:t>Принципы энергетического права, на основании которых должен соблюдаться баланс интересов участников частноправовых отношений в сфере энергетики, прежде всего энергетических компаний и потребителей поставляемых данными компаниями энергетических ресурсов, оказываемых ими услуг;</a:t>
            </a:r>
          </a:p>
          <a:p>
            <a:pPr algn="just">
              <a:buAutoNum type="arabicParenBoth"/>
            </a:pPr>
            <a:r>
              <a:rPr lang="ru-RU" sz="1400" dirty="0" smtClean="0">
                <a:latin typeface="Times New Roman" panose="02020603050405020304" pitchFamily="18" charset="0"/>
                <a:cs typeface="Times New Roman" panose="02020603050405020304" pitchFamily="18" charset="0"/>
                <a:sym typeface="Symbol"/>
              </a:rPr>
              <a:t>Принципы энергетического права, на основании которых должен соблюдаться баланс интересов участников публично-правовых отношений в сфере энергетики;</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Существенное значение для обеспечения баланса интересов всех участников общественных отношений в сфере энергетики имеет и обеспечение сбалансированного сочетания внесудебного и судебного порядка разрешения споров в сфере энергетики.</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Принципы энергетического права нашли свое закрепление в различных федеральных законах. См. например: ФЗ «О безопасности объектов топливно-энергетического комплекса»; ФЗ «О государственной информационной системе топливно-энергетического комплекса»; ФЗ «О газоснабжении в Российской Федерации»; ФЗ «О теплоснабжении»; ФЗ «Об электроэнергетике»; ФЗ «Об использовании атомной энергии».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2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3600" b="1" dirty="0" smtClean="0">
                <a:latin typeface="Times New Roman" panose="02020603050405020304" pitchFamily="18" charset="0"/>
                <a:cs typeface="Times New Roman" panose="02020603050405020304" pitchFamily="18" charset="0"/>
              </a:rPr>
              <a:t>ТЕНДЕНЦИИ РАЗВИТИЯ ЭНЕРГЕТИЧЕСКОГО ПРАВА</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a:bodyPr>
          <a:lstStyle/>
          <a:p>
            <a:pPr marL="0" indent="0" algn="just">
              <a:buNone/>
            </a:pPr>
            <a:r>
              <a:rPr lang="ru-RU" sz="1400" dirty="0" smtClean="0">
                <a:latin typeface="Times New Roman" panose="02020603050405020304" pitchFamily="18" charset="0"/>
                <a:cs typeface="Times New Roman" panose="02020603050405020304" pitchFamily="18" charset="0"/>
                <a:sym typeface="Symbol"/>
              </a:rPr>
              <a:t>	Развитие энергетического права происходит на уровне законодательств, международно-правового регулирования, доктринально, в учебном процессе.</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Общетеоретические подходы, базовые положения  энергетического права изучаются в рамках Общей части энергетического права. В Общей части Энергетического права рассматриваются вопросы о предмете, методах, принципах, источниках энергетического права, правовом режиме энергетических ресурсов, правовом режиме энергетических объектов, правовом положении субъектов частноправовых отношений в сфере энергетики, договорном регулировании, государственном регулировании и контроле в сфере энергетики.</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Специфика правового регулирования общественных отношений в различных отраслях энергетики обусловила выделение в Особенную часть Энергетического права положений об отраслевом правовом регулировании (в газовой, нефтяной, угольной, атомной, электроэнергетике, теплоснабжении). Система отраслевого правового регулирования в ключевых отраслях энергетики предопределила основные институты в составе энергетического права. </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Курс «Современное энергетическое право» позволит сформировать знания об актуальном текущем состоянии энергетического права. Полученные знания будут полезными при осуществлении профессиональной деятельности, включая в том числе такие направления как – нормотворческое, экспертное, имущественное, корпоративное, договорное,  государственное регулирования, государственный контроль, международно-правовое регулирование.</a:t>
            </a:r>
          </a:p>
          <a:p>
            <a:pPr marL="0" indent="0" algn="just">
              <a:buNone/>
            </a:pPr>
            <a:r>
              <a:rPr lang="ru-RU" sz="1400" dirty="0" smtClean="0">
                <a:latin typeface="Times New Roman" panose="02020603050405020304" pitchFamily="18" charset="0"/>
                <a:cs typeface="Times New Roman" panose="02020603050405020304" pitchFamily="18" charset="0"/>
                <a:sym typeface="Symbol"/>
              </a:rPr>
              <a:t>	Изучить энергетическое право можно также в рамках программ подготовки кадров высшей квалификации по энергетическому праву (</a:t>
            </a:r>
            <a:r>
              <a:rPr lang="en-US" sz="1400" dirty="0" smtClean="0">
                <a:latin typeface="Times New Roman" panose="02020603050405020304" pitchFamily="18" charset="0"/>
                <a:cs typeface="Times New Roman" panose="02020603050405020304" pitchFamily="18" charset="0"/>
                <a:sym typeface="Symbol"/>
                <a:hlinkClick r:id="rId2"/>
              </a:rPr>
              <a:t>https://musinlc.ru/sveden/pravila-priioma/</a:t>
            </a:r>
            <a:r>
              <a:rPr lang="ru-RU" sz="1400" dirty="0" smtClean="0">
                <a:latin typeface="Times New Roman" panose="02020603050405020304" pitchFamily="18" charset="0"/>
                <a:cs typeface="Times New Roman" panose="02020603050405020304" pitchFamily="18" charset="0"/>
                <a:sym typeface="Symbol"/>
              </a:rPr>
              <a:t> ), в рамках программы переподготовки «Специалист по энергетическому праву» (</a:t>
            </a:r>
            <a:r>
              <a:rPr lang="en-US" sz="1400" dirty="0" smtClean="0">
                <a:latin typeface="Times New Roman" panose="02020603050405020304" pitchFamily="18" charset="0"/>
                <a:cs typeface="Times New Roman" panose="02020603050405020304" pitchFamily="18" charset="0"/>
                <a:sym typeface="Symbol"/>
                <a:hlinkClick r:id="rId3"/>
              </a:rPr>
              <a:t>https://musinlc.ru/specialist-po-energeticheskomu-pravu/</a:t>
            </a:r>
            <a:r>
              <a:rPr lang="ru-RU" sz="1400" dirty="0" smtClean="0">
                <a:latin typeface="Times New Roman" panose="02020603050405020304" pitchFamily="18" charset="0"/>
                <a:cs typeface="Times New Roman" panose="02020603050405020304" pitchFamily="18" charset="0"/>
                <a:sym typeface="Symbol"/>
              </a:rPr>
              <a:t>), в рамках отдельных курсов повышения квалификации (</a:t>
            </a:r>
            <a:r>
              <a:rPr lang="en-US" sz="1400" dirty="0" smtClean="0">
                <a:latin typeface="Times New Roman" panose="02020603050405020304" pitchFamily="18" charset="0"/>
                <a:cs typeface="Times New Roman" panose="02020603050405020304" pitchFamily="18" charset="0"/>
                <a:sym typeface="Symbol"/>
                <a:hlinkClick r:id="rId4"/>
              </a:rPr>
              <a:t>https://musinlc.ru/sveden/progr-dpo/</a:t>
            </a:r>
            <a:r>
              <a:rPr lang="ru-RU" sz="1400" dirty="0" smtClean="0">
                <a:latin typeface="Times New Roman" panose="02020603050405020304" pitchFamily="18" charset="0"/>
                <a:cs typeface="Times New Roman" panose="02020603050405020304" pitchFamily="18" charset="0"/>
                <a:sym typeface="Symbol"/>
              </a:rPr>
              <a:t>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208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ИСТОЧНИКИ ЭНЕРГЕТИЧЕСКОГО ПРАВА</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нормативные-правовые акты</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marL="0" indent="0" algn="just">
              <a:buNone/>
            </a:pPr>
            <a:r>
              <a:rPr lang="ru-RU" sz="1400" b="1" dirty="0" smtClean="0">
                <a:latin typeface="Times New Roman" panose="02020603050405020304" pitchFamily="18" charset="0"/>
                <a:cs typeface="Times New Roman" panose="02020603050405020304" pitchFamily="18" charset="0"/>
              </a:rPr>
              <a:t>●	</a:t>
            </a:r>
            <a:r>
              <a:rPr lang="ru-RU" sz="4800" b="1" dirty="0" smtClean="0">
                <a:latin typeface="Times New Roman" panose="02020603050405020304" pitchFamily="18" charset="0"/>
                <a:cs typeface="Times New Roman" panose="02020603050405020304" pitchFamily="18" charset="0"/>
              </a:rPr>
              <a:t>Правовое регулирование общественных отношений в сфере энергетики осуществляется различными источниками права</a:t>
            </a:r>
            <a:r>
              <a:rPr lang="ru-RU" sz="4800" dirty="0" smtClean="0">
                <a:latin typeface="Times New Roman" panose="02020603050405020304" pitchFamily="18" charset="0"/>
                <a:cs typeface="Times New Roman" panose="02020603050405020304" pitchFamily="18" charset="0"/>
              </a:rPr>
              <a:t>.</a:t>
            </a:r>
          </a:p>
          <a:p>
            <a:pPr marL="0" indent="0" algn="just">
              <a:buNone/>
            </a:pPr>
            <a:r>
              <a:rPr lang="ru-RU" sz="4800" dirty="0">
                <a:latin typeface="Times New Roman" panose="02020603050405020304" pitchFamily="18" charset="0"/>
                <a:cs typeface="Times New Roman" panose="02020603050405020304" pitchFamily="18" charset="0"/>
                <a:sym typeface="Symbol"/>
              </a:rPr>
              <a:t>	</a:t>
            </a:r>
            <a:r>
              <a:rPr lang="ru-RU" sz="4800" dirty="0" smtClean="0">
                <a:latin typeface="Times New Roman" panose="02020603050405020304" pitchFamily="18" charset="0"/>
                <a:cs typeface="Times New Roman" panose="02020603050405020304" pitchFamily="18" charset="0"/>
                <a:sym typeface="Symbol"/>
              </a:rPr>
              <a:t>На сегодняшний день единого унифицированного нормативного правового акта, регулирующего общественные отношения в сфере энергетики нет. Нормы, регулирующие отношения в сфере энергетики закреплены в различных нормативных правовых актах. </a:t>
            </a:r>
          </a:p>
          <a:p>
            <a:pPr marL="0" indent="0" algn="just">
              <a:buNone/>
            </a:pPr>
            <a:r>
              <a:rPr lang="ru-RU" sz="4800" dirty="0">
                <a:latin typeface="Times New Roman" panose="02020603050405020304" pitchFamily="18" charset="0"/>
                <a:cs typeface="Times New Roman" panose="02020603050405020304" pitchFamily="18" charset="0"/>
                <a:sym typeface="Symbol"/>
              </a:rPr>
              <a:t>	</a:t>
            </a:r>
            <a:r>
              <a:rPr lang="ru-RU" sz="4800" dirty="0" smtClean="0">
                <a:latin typeface="Times New Roman" panose="02020603050405020304" pitchFamily="18" charset="0"/>
                <a:cs typeface="Times New Roman" panose="02020603050405020304" pitchFamily="18" charset="0"/>
                <a:sym typeface="Symbol"/>
              </a:rPr>
              <a:t>Прежде всего следует отметить Конституцию Российской Федерации, далее </a:t>
            </a:r>
            <a:r>
              <a:rPr lang="ru-RU" sz="4800" dirty="0" err="1" smtClean="0">
                <a:latin typeface="Times New Roman" panose="02020603050405020304" pitchFamily="18" charset="0"/>
                <a:cs typeface="Times New Roman" panose="02020603050405020304" pitchFamily="18" charset="0"/>
                <a:sym typeface="Symbol"/>
              </a:rPr>
              <a:t>кодифированные</a:t>
            </a:r>
            <a:r>
              <a:rPr lang="ru-RU" sz="4800" dirty="0" smtClean="0">
                <a:latin typeface="Times New Roman" panose="02020603050405020304" pitchFamily="18" charset="0"/>
                <a:cs typeface="Times New Roman" panose="02020603050405020304" pitchFamily="18" charset="0"/>
                <a:sym typeface="Symbol"/>
              </a:rPr>
              <a:t> акты – в том числе:  Гражданский кодекс Российской Федерации, Жилищный кодекс Российской Федерации, Градостроительный кодекс Российской Федерации, Градостроительный кодекс Российской Федерации, Земельный кодекс Российской Федерации, Налоговый кодекс Российской Федерации, Кодекс Российской Федерации об административных правонарушениях, Уголовный кодекс Российской Федерации, федеральные законы, подзаконные нормативные правовые акты.</a:t>
            </a:r>
          </a:p>
          <a:p>
            <a:pPr marL="0" indent="0" algn="just">
              <a:buNone/>
            </a:pPr>
            <a:r>
              <a:rPr lang="ru-RU" sz="4800" dirty="0">
                <a:latin typeface="Times New Roman" panose="02020603050405020304" pitchFamily="18" charset="0"/>
                <a:cs typeface="Times New Roman" panose="02020603050405020304" pitchFamily="18" charset="0"/>
                <a:sym typeface="Symbol"/>
              </a:rPr>
              <a:t>	</a:t>
            </a:r>
            <a:r>
              <a:rPr lang="ru-RU" sz="4800" b="1" dirty="0" smtClean="0">
                <a:latin typeface="Times New Roman" panose="02020603050405020304" pitchFamily="18" charset="0"/>
                <a:cs typeface="Times New Roman" panose="02020603050405020304" pitchFamily="18" charset="0"/>
                <a:sym typeface="Symbol"/>
              </a:rPr>
              <a:t>Законодательные акты, регулирующие отношения в сфере энергетики можно подразделить на следующие условные группы: (1) федеральные законы, регулирующие определенные отношения в топливно-энергетическом комплексе вне зависимости от конкретной отрасли ( электроэнергетика, газовая, нефтяная и т.д.) либо охватывающие отношения в нескольких отраслях энергетики, и (2) федеральные законы, регулирующие отношения в определенной отрасли энергетики (газовая, атомная, электроэнергетическая,  теплоснабжение, угольная).</a:t>
            </a:r>
          </a:p>
          <a:p>
            <a:pPr marL="0" indent="0" algn="just">
              <a:buNone/>
            </a:pPr>
            <a:r>
              <a:rPr lang="ru-RU" sz="4800" dirty="0" smtClean="0">
                <a:latin typeface="Times New Roman" panose="02020603050405020304" pitchFamily="18" charset="0"/>
                <a:cs typeface="Times New Roman" panose="02020603050405020304" pitchFamily="18" charset="0"/>
              </a:rPr>
              <a:t>	Среди </a:t>
            </a:r>
            <a:r>
              <a:rPr lang="ru-RU" sz="4800" dirty="0">
                <a:latin typeface="Times New Roman" panose="02020603050405020304" pitchFamily="18" charset="0"/>
                <a:cs typeface="Times New Roman" panose="02020603050405020304" pitchFamily="18" charset="0"/>
              </a:rPr>
              <a:t>законодательных актов </a:t>
            </a:r>
            <a:r>
              <a:rPr lang="ru-RU" sz="4800" dirty="0" smtClean="0">
                <a:latin typeface="Times New Roman" panose="02020603050405020304" pitchFamily="18" charset="0"/>
                <a:cs typeface="Times New Roman" panose="02020603050405020304" pitchFamily="18" charset="0"/>
              </a:rPr>
              <a:t>первой группы  </a:t>
            </a:r>
            <a:r>
              <a:rPr lang="ru-RU" sz="4800" dirty="0">
                <a:latin typeface="Times New Roman" panose="02020603050405020304" pitchFamily="18" charset="0"/>
                <a:cs typeface="Times New Roman" panose="02020603050405020304" pitchFamily="18" charset="0"/>
              </a:rPr>
              <a:t>необходимо </a:t>
            </a:r>
            <a:r>
              <a:rPr lang="ru-RU" sz="4800" dirty="0" smtClean="0">
                <a:latin typeface="Times New Roman" panose="02020603050405020304" pitchFamily="18" charset="0"/>
                <a:cs typeface="Times New Roman" panose="02020603050405020304" pitchFamily="18" charset="0"/>
              </a:rPr>
              <a:t>отметить в том числе : </a:t>
            </a:r>
            <a:r>
              <a:rPr lang="ru-RU" sz="4800" dirty="0">
                <a:latin typeface="Times New Roman" panose="02020603050405020304" pitchFamily="18" charset="0"/>
                <a:cs typeface="Times New Roman" panose="02020603050405020304" pitchFamily="18" charset="0"/>
              </a:rPr>
              <a:t>Федеральный закон от 21.02.1992 № 2395-1 «О недрах», Федеральный закон от 30.11.1995 № 187-ФЗ «О континентальном шельфе Российской Федерации», Федеральный закон от 30.12.1995 № 225-ФЗ «О соглашениях о разделе продукции», Федеральный закон от 21.07.2005 № 115-ФЗ «О концессионных соглашениях», Федеральный закон от 21.07.1997 № 116-ФЗ «О промышленной безопасности опасных производственных объектов»; Федеральный закон от 21.07.2011 № 256-ФЗ «О безопасности топливно-энергетического комплекса»; Федеральный закон от 03.12.2011 № 382-ФЗ «О государственной информационной системе топливно-энергетического комплекса», Федеральный закон «Об энергосбережении и о повышении энергетической эффективности и о внесении изменений в отдельные законодательные акты Российской Федерации», Федеральный закон от 17.08.1995 № 147-ФЗ «О естественных монополиях» , Федеральный закон от 26.07.2006 № 135-ФЗ «О защите конкуренции» , Федеральный закон от 18.07.2011 № 223-ФЗ «О закупках товаров, работ, услуг отдельными видами юридических лиц» , Федеральный закон от 8.12.2003 № 164-ФЗ «Об основах государственного регулирования внешнеторговой деятельности», Закон РФ от 21.05.1993 № 5003-1 «О таможенном тарифе» .</a:t>
            </a:r>
          </a:p>
          <a:p>
            <a:pPr algn="just">
              <a:buFont typeface="Symbol"/>
              <a:buChar char="·"/>
            </a:pPr>
            <a:endParaRPr lang="ru-RU" sz="4800" dirty="0" smtClean="0">
              <a:latin typeface="Times New Roman" panose="02020603050405020304" pitchFamily="18" charset="0"/>
              <a:cs typeface="Times New Roman" panose="02020603050405020304" pitchFamily="18" charset="0"/>
              <a:sym typeface="Symbol"/>
            </a:endParaRPr>
          </a:p>
          <a:p>
            <a:pPr algn="just">
              <a:buFont typeface="Symbol"/>
              <a:buChar char="·"/>
            </a:pPr>
            <a:r>
              <a:rPr lang="ru-RU" sz="4800" dirty="0" smtClean="0">
                <a:latin typeface="Times New Roman" panose="02020603050405020304" pitchFamily="18" charset="0"/>
                <a:cs typeface="Times New Roman" panose="02020603050405020304" pitchFamily="18" charset="0"/>
                <a:sym typeface="Symbol"/>
              </a:rPr>
              <a:t>	</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328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ИСТОЧНИКИ ЭНЕРГЕТИЧЕСКОГО ПРАВА</a:t>
            </a:r>
            <a:br>
              <a:rPr lang="ru-RU" sz="2800" b="1"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 отраслевое нормативно-правовое регулирование</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algn="just">
              <a:buFont typeface="Symbol"/>
              <a:buChar char="·"/>
            </a:pPr>
            <a:endParaRPr lang="ru-RU" sz="1400" dirty="0" smtClean="0">
              <a:latin typeface="Times New Roman" panose="02020603050405020304" pitchFamily="18" charset="0"/>
              <a:cs typeface="Times New Roman" panose="02020603050405020304" pitchFamily="18" charset="0"/>
              <a:sym typeface="Symbol"/>
            </a:endParaRPr>
          </a:p>
          <a:p>
            <a:pPr marL="0" indent="0" algn="just">
              <a:buNone/>
            </a:pPr>
            <a:r>
              <a:rPr lang="ru-RU" sz="1400" dirty="0" smtClean="0">
                <a:latin typeface="Times New Roman" panose="02020603050405020304" pitchFamily="18" charset="0"/>
                <a:cs typeface="Times New Roman" panose="02020603050405020304" pitchFamily="18" charset="0"/>
              </a:rPr>
              <a:t>●	</a:t>
            </a:r>
            <a:r>
              <a:rPr lang="ru-RU" sz="5600" b="1" dirty="0" smtClean="0">
                <a:latin typeface="Times New Roman" panose="02020603050405020304" pitchFamily="18" charset="0"/>
                <a:cs typeface="Times New Roman" panose="02020603050405020304" pitchFamily="18" charset="0"/>
              </a:rPr>
              <a:t>Несмотря </a:t>
            </a:r>
            <a:r>
              <a:rPr lang="ru-RU" sz="5600" b="1" dirty="0">
                <a:latin typeface="Times New Roman" panose="02020603050405020304" pitchFamily="18" charset="0"/>
                <a:cs typeface="Times New Roman" panose="02020603050405020304" pitchFamily="18" charset="0"/>
              </a:rPr>
              <a:t>на казалось бы значительное количество указанных выше федеральных законов общего характера, основная нагрузка по правовому регулированию в сфере энергетики, приходится на специальное энергетическое законодательство, регулирующее общественные отношения в определенных отраслях энергетики: электроэнергетике, теплоснабжении, в области использования атомной энергии, газовой, </a:t>
            </a:r>
            <a:r>
              <a:rPr lang="ru-RU" sz="5600" b="1" dirty="0" smtClean="0">
                <a:latin typeface="Times New Roman" panose="02020603050405020304" pitchFamily="18" charset="0"/>
                <a:cs typeface="Times New Roman" panose="02020603050405020304" pitchFamily="18" charset="0"/>
              </a:rPr>
              <a:t>угольной </a:t>
            </a:r>
            <a:r>
              <a:rPr lang="ru-RU" sz="5600" b="1" dirty="0">
                <a:latin typeface="Times New Roman" panose="02020603050405020304" pitchFamily="18" charset="0"/>
                <a:cs typeface="Times New Roman" panose="02020603050405020304" pitchFamily="18" charset="0"/>
              </a:rPr>
              <a:t>отраслях</a:t>
            </a:r>
            <a:r>
              <a:rPr lang="ru-RU" sz="5600" b="1" dirty="0" smtClean="0">
                <a:latin typeface="Times New Roman" panose="02020603050405020304" pitchFamily="18" charset="0"/>
                <a:cs typeface="Times New Roman" panose="02020603050405020304" pitchFamily="18" charset="0"/>
              </a:rPr>
              <a:t>.</a:t>
            </a:r>
          </a:p>
          <a:p>
            <a:pPr marL="0" indent="0" algn="just">
              <a:buNone/>
            </a:pPr>
            <a:r>
              <a:rPr lang="ru-RU" sz="5600" b="1" dirty="0" smtClean="0">
                <a:latin typeface="Times New Roman" panose="02020603050405020304" pitchFamily="18" charset="0"/>
                <a:cs typeface="Times New Roman" panose="02020603050405020304" pitchFamily="18" charset="0"/>
              </a:rPr>
              <a:t> </a:t>
            </a:r>
            <a:endParaRPr lang="ru-RU" sz="5600" b="1" dirty="0">
              <a:latin typeface="Times New Roman" panose="02020603050405020304" pitchFamily="18" charset="0"/>
              <a:cs typeface="Times New Roman" panose="02020603050405020304" pitchFamily="18" charset="0"/>
            </a:endParaRPr>
          </a:p>
          <a:p>
            <a:pPr marL="0" indent="0" algn="just">
              <a:buNone/>
            </a:pPr>
            <a:r>
              <a:rPr lang="ru-RU" sz="5600" dirty="0" smtClean="0">
                <a:latin typeface="Times New Roman" panose="02020603050405020304" pitchFamily="18" charset="0"/>
                <a:cs typeface="Times New Roman" panose="02020603050405020304" pitchFamily="18" charset="0"/>
              </a:rPr>
              <a:t>►	Среди </a:t>
            </a:r>
            <a:r>
              <a:rPr lang="ru-RU" sz="5600" dirty="0">
                <a:latin typeface="Times New Roman" panose="02020603050405020304" pitchFamily="18" charset="0"/>
                <a:cs typeface="Times New Roman" panose="02020603050405020304" pitchFamily="18" charset="0"/>
              </a:rPr>
              <a:t>специальных федеральных законов, которые регулируют деятельность в определенной сфере энергетики, следует </a:t>
            </a:r>
            <a:r>
              <a:rPr lang="ru-RU" sz="5600" dirty="0" smtClean="0">
                <a:latin typeface="Times New Roman" panose="02020603050405020304" pitchFamily="18" charset="0"/>
                <a:cs typeface="Times New Roman" panose="02020603050405020304" pitchFamily="18" charset="0"/>
              </a:rPr>
              <a:t>отметить, в том числе:  </a:t>
            </a:r>
            <a:r>
              <a:rPr lang="ru-RU" sz="5600" dirty="0">
                <a:latin typeface="Times New Roman" panose="02020603050405020304" pitchFamily="18" charset="0"/>
                <a:cs typeface="Times New Roman" panose="02020603050405020304" pitchFamily="18" charset="0"/>
              </a:rPr>
              <a:t>Федеральный закон от 26.03.2003 № 35-ФЗ «Об электроэнергетике», Федеральный закон от 27.07.2010 № 190-ФЗ «О теплоснабжении», </a:t>
            </a:r>
            <a:r>
              <a:rPr lang="ru-RU" sz="5600" dirty="0" smtClean="0">
                <a:latin typeface="Times New Roman" panose="02020603050405020304" pitchFamily="18" charset="0"/>
                <a:cs typeface="Times New Roman" panose="02020603050405020304" pitchFamily="18" charset="0"/>
              </a:rPr>
              <a:t>Федеральный </a:t>
            </a:r>
            <a:r>
              <a:rPr lang="ru-RU" sz="5600" dirty="0">
                <a:latin typeface="Times New Roman" panose="02020603050405020304" pitchFamily="18" charset="0"/>
                <a:cs typeface="Times New Roman" panose="02020603050405020304" pitchFamily="18" charset="0"/>
              </a:rPr>
              <a:t>закон от 31.03.1999 № 69-ФЗ «О газоснабжении в Российской </a:t>
            </a:r>
            <a:r>
              <a:rPr lang="ru-RU" sz="5600" dirty="0" smtClean="0">
                <a:latin typeface="Times New Roman" panose="02020603050405020304" pitchFamily="18" charset="0"/>
                <a:cs typeface="Times New Roman" panose="02020603050405020304" pitchFamily="18" charset="0"/>
              </a:rPr>
              <a:t>Федерации», </a:t>
            </a:r>
            <a:r>
              <a:rPr lang="ru-RU" sz="5600" dirty="0">
                <a:latin typeface="Times New Roman" panose="02020603050405020304" pitchFamily="18" charset="0"/>
                <a:cs typeface="Times New Roman" panose="02020603050405020304" pitchFamily="18" charset="0"/>
              </a:rPr>
              <a:t>Федеральный закон от 18.07.2006 N 117-ФЗ </a:t>
            </a:r>
            <a:r>
              <a:rPr lang="ru-RU" sz="5600" dirty="0" smtClean="0">
                <a:latin typeface="Times New Roman" panose="02020603050405020304" pitchFamily="18" charset="0"/>
                <a:cs typeface="Times New Roman" panose="02020603050405020304" pitchFamily="18" charset="0"/>
              </a:rPr>
              <a:t>«Об </a:t>
            </a:r>
            <a:r>
              <a:rPr lang="ru-RU" sz="5600" dirty="0">
                <a:latin typeface="Times New Roman" panose="02020603050405020304" pitchFamily="18" charset="0"/>
                <a:cs typeface="Times New Roman" panose="02020603050405020304" pitchFamily="18" charset="0"/>
              </a:rPr>
              <a:t>экспорте </a:t>
            </a:r>
            <a:r>
              <a:rPr lang="ru-RU" sz="5600" dirty="0" smtClean="0">
                <a:latin typeface="Times New Roman" panose="02020603050405020304" pitchFamily="18" charset="0"/>
                <a:cs typeface="Times New Roman" panose="02020603050405020304" pitchFamily="18" charset="0"/>
              </a:rPr>
              <a:t>газа», Федеральный </a:t>
            </a:r>
            <a:r>
              <a:rPr lang="ru-RU" sz="5600" dirty="0">
                <a:latin typeface="Times New Roman" panose="02020603050405020304" pitchFamily="18" charset="0"/>
                <a:cs typeface="Times New Roman" panose="02020603050405020304" pitchFamily="18" charset="0"/>
              </a:rPr>
              <a:t>закон от 20.06.1996 N 81-ФЗ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государственном регулировании в области добычи и использования угля, об особенностях социальной защиты работников организаций угольной </a:t>
            </a:r>
            <a:r>
              <a:rPr lang="ru-RU" sz="5600" dirty="0" smtClean="0">
                <a:latin typeface="Times New Roman" panose="02020603050405020304" pitchFamily="18" charset="0"/>
                <a:cs typeface="Times New Roman" panose="02020603050405020304" pitchFamily="18" charset="0"/>
              </a:rPr>
              <a:t>промышленности», </a:t>
            </a:r>
            <a:r>
              <a:rPr lang="ru-RU" sz="5600" dirty="0">
                <a:latin typeface="Times New Roman" panose="02020603050405020304" pitchFamily="18" charset="0"/>
                <a:cs typeface="Times New Roman" panose="02020603050405020304" pitchFamily="18" charset="0"/>
              </a:rPr>
              <a:t>Федеральный закон от 10.05.2010 N 84-ФЗ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дополнительном социальном обеспечении отдельных категорий работников организаций угольной </a:t>
            </a:r>
            <a:r>
              <a:rPr lang="ru-RU" sz="5600" dirty="0" smtClean="0">
                <a:latin typeface="Times New Roman" panose="02020603050405020304" pitchFamily="18" charset="0"/>
                <a:cs typeface="Times New Roman" panose="02020603050405020304" pitchFamily="18" charset="0"/>
              </a:rPr>
              <a:t>промышленности«, Федеральный </a:t>
            </a:r>
            <a:r>
              <a:rPr lang="ru-RU" sz="5600" dirty="0">
                <a:latin typeface="Times New Roman" panose="02020603050405020304" pitchFamily="18" charset="0"/>
                <a:cs typeface="Times New Roman" panose="02020603050405020304" pitchFamily="18" charset="0"/>
              </a:rPr>
              <a:t>закон 21.11.1995 № 170-ФЗ «Об использовании атомной энергии</a:t>
            </a:r>
            <a:r>
              <a:rPr lang="ru-RU" sz="5600" dirty="0" smtClean="0">
                <a:latin typeface="Times New Roman" panose="02020603050405020304" pitchFamily="18" charset="0"/>
                <a:cs typeface="Times New Roman" panose="02020603050405020304" pitchFamily="18" charset="0"/>
              </a:rPr>
              <a:t>»,</a:t>
            </a:r>
            <a:r>
              <a:rPr lang="ru-RU" sz="5600" dirty="0">
                <a:latin typeface="Times New Roman" panose="02020603050405020304" pitchFamily="18" charset="0"/>
                <a:cs typeface="Times New Roman" panose="02020603050405020304" pitchFamily="18" charset="0"/>
              </a:rPr>
              <a:t> Федеральный закон от 05.02.2007 N 13-ФЗ </a:t>
            </a:r>
            <a:r>
              <a:rPr lang="ru-RU" sz="5600" dirty="0" smtClean="0">
                <a:latin typeface="Times New Roman" panose="02020603050405020304" pitchFamily="18" charset="0"/>
                <a:cs typeface="Times New Roman" panose="02020603050405020304" pitchFamily="18" charset="0"/>
              </a:rPr>
              <a:t>«Об </a:t>
            </a:r>
            <a:r>
              <a:rPr lang="ru-RU" sz="5600" dirty="0">
                <a:latin typeface="Times New Roman" panose="02020603050405020304" pitchFamily="18" charset="0"/>
                <a:cs typeface="Times New Roman" panose="02020603050405020304" pitchFamily="18" charset="0"/>
              </a:rPr>
              <a:t>особенностях управления и распоряжения имуществом и акциями организаций, осуществляющих деятельность в области использования атомной энергии, и о внесении изменений в отдельные законодательные акты Российской </a:t>
            </a:r>
            <a:r>
              <a:rPr lang="ru-RU" sz="5600" dirty="0" smtClean="0">
                <a:latin typeface="Times New Roman" panose="02020603050405020304" pitchFamily="18" charset="0"/>
                <a:cs typeface="Times New Roman" panose="02020603050405020304" pitchFamily="18" charset="0"/>
              </a:rPr>
              <a:t>Федерации».</a:t>
            </a:r>
          </a:p>
          <a:p>
            <a:pPr marL="0" indent="0" algn="just">
              <a:buNone/>
            </a:pPr>
            <a:r>
              <a:rPr lang="ru-RU" sz="5600" dirty="0" smtClean="0">
                <a:latin typeface="Times New Roman" panose="02020603050405020304" pitchFamily="18" charset="0"/>
                <a:cs typeface="Times New Roman" panose="02020603050405020304" pitchFamily="18" charset="0"/>
              </a:rPr>
              <a:t> </a:t>
            </a:r>
            <a:endParaRPr lang="ru-RU" sz="5600" dirty="0">
              <a:latin typeface="Times New Roman" panose="02020603050405020304" pitchFamily="18" charset="0"/>
              <a:cs typeface="Times New Roman" panose="02020603050405020304" pitchFamily="18" charset="0"/>
            </a:endParaRPr>
          </a:p>
          <a:p>
            <a:pPr algn="just">
              <a:buFont typeface="Symbol"/>
              <a:buChar char="·"/>
            </a:pPr>
            <a:r>
              <a:rPr lang="ru-RU" sz="5600" dirty="0" smtClean="0">
                <a:latin typeface="Times New Roman" panose="02020603050405020304" pitchFamily="18" charset="0"/>
                <a:cs typeface="Times New Roman" panose="02020603050405020304" pitchFamily="18" charset="0"/>
                <a:sym typeface="Symbol"/>
              </a:rPr>
              <a:t>Положения </a:t>
            </a:r>
            <a:r>
              <a:rPr lang="ru-RU" sz="5600" dirty="0">
                <a:latin typeface="Times New Roman" panose="02020603050405020304" pitchFamily="18" charset="0"/>
                <a:cs typeface="Times New Roman" panose="02020603050405020304" pitchFamily="18" charset="0"/>
                <a:sym typeface="Symbol"/>
              </a:rPr>
              <a:t>законодательных актов </a:t>
            </a:r>
            <a:r>
              <a:rPr lang="ru-RU" sz="5600" dirty="0" smtClean="0">
                <a:latin typeface="Times New Roman" panose="02020603050405020304" pitchFamily="18" charset="0"/>
                <a:cs typeface="Times New Roman" panose="02020603050405020304" pitchFamily="18" charset="0"/>
                <a:sym typeface="Symbol"/>
              </a:rPr>
              <a:t>в сфере энергетики детализированы </a:t>
            </a:r>
            <a:r>
              <a:rPr lang="ru-RU" sz="5600" dirty="0">
                <a:latin typeface="Times New Roman" panose="02020603050405020304" pitchFamily="18" charset="0"/>
                <a:cs typeface="Times New Roman" panose="02020603050405020304" pitchFamily="18" charset="0"/>
                <a:sym typeface="Symbol"/>
              </a:rPr>
              <a:t>на уровне значительного количества подзаконных нормативных правовых актов.</a:t>
            </a:r>
          </a:p>
          <a:p>
            <a:pPr marL="0" indent="0" algn="just">
              <a:buNone/>
            </a:pPr>
            <a:r>
              <a:rPr lang="ru-RU" sz="5600" dirty="0">
                <a:latin typeface="Times New Roman" panose="02020603050405020304" pitchFamily="18" charset="0"/>
                <a:cs typeface="Times New Roman" panose="02020603050405020304" pitchFamily="18" charset="0"/>
                <a:sym typeface="Symbol"/>
              </a:rPr>
              <a:t>	</a:t>
            </a:r>
            <a:endParaRPr lang="ru-RU" sz="5600" dirty="0"/>
          </a:p>
        </p:txBody>
      </p:sp>
    </p:spTree>
    <p:extLst>
      <p:ext uri="{BB962C8B-B14F-4D97-AF65-F5344CB8AC3E}">
        <p14:creationId xmlns:p14="http://schemas.microsoft.com/office/powerpoint/2010/main" val="1018568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1800" b="1" dirty="0" smtClean="0">
                <a:latin typeface="Times New Roman" panose="02020603050405020304" pitchFamily="18" charset="0"/>
                <a:cs typeface="Times New Roman" panose="02020603050405020304" pitchFamily="18" charset="0"/>
                <a:sym typeface="Symbol"/>
              </a:rPr>
              <a:t>ИСТОЧНИКИ ЭНЕРГЕТИЧЕСКОГО ПРАВА</a:t>
            </a:r>
            <a:br>
              <a:rPr lang="ru-RU" sz="1800" b="1" dirty="0" smtClean="0">
                <a:latin typeface="Times New Roman" panose="02020603050405020304" pitchFamily="18" charset="0"/>
                <a:cs typeface="Times New Roman" panose="02020603050405020304" pitchFamily="18" charset="0"/>
                <a:sym typeface="Symbol"/>
              </a:rPr>
            </a:br>
            <a:r>
              <a:rPr lang="ru-RU" sz="1800" b="1" dirty="0" smtClean="0">
                <a:latin typeface="Times New Roman" panose="02020603050405020304" pitchFamily="18" charset="0"/>
                <a:cs typeface="Times New Roman" panose="02020603050405020304" pitchFamily="18" charset="0"/>
                <a:sym typeface="Symbol"/>
              </a:rPr>
              <a:t>нормативные </a:t>
            </a:r>
            <a:r>
              <a:rPr lang="ru-RU" sz="1800" b="1" dirty="0">
                <a:latin typeface="Times New Roman" panose="02020603050405020304" pitchFamily="18" charset="0"/>
                <a:cs typeface="Times New Roman" panose="02020603050405020304" pitchFamily="18" charset="0"/>
                <a:sym typeface="Symbol"/>
              </a:rPr>
              <a:t>правовые акты, регулирующие отношения в сфере энергетики, принимаемые в целях противодействия недружественным действиям отдельных государств</a:t>
            </a:r>
            <a:endParaRPr lang="ru-RU" sz="18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marL="0" indent="0" algn="just">
              <a:buNone/>
            </a:pPr>
            <a:r>
              <a:rPr lang="ru-RU" sz="1500" b="1" dirty="0" smtClean="0">
                <a:latin typeface="Times New Roman"/>
                <a:cs typeface="Times New Roman"/>
                <a:sym typeface="Symbol"/>
              </a:rPr>
              <a:t>►	</a:t>
            </a:r>
            <a:r>
              <a:rPr lang="ru-RU" sz="1500" b="1" dirty="0" smtClean="0">
                <a:latin typeface="Times New Roman" panose="02020603050405020304" pitchFamily="18" charset="0"/>
                <a:cs typeface="Times New Roman" panose="02020603050405020304" pitchFamily="18" charset="0"/>
                <a:sym typeface="Symbol"/>
              </a:rPr>
              <a:t>В </a:t>
            </a:r>
            <a:r>
              <a:rPr lang="ru-RU" sz="1500" b="1" dirty="0">
                <a:latin typeface="Times New Roman" panose="02020603050405020304" pitchFamily="18" charset="0"/>
                <a:cs typeface="Times New Roman" panose="02020603050405020304" pitchFamily="18" charset="0"/>
                <a:sym typeface="Symbol"/>
              </a:rPr>
              <a:t>отдельную группу в настоящее время целесообразно выделить нормативные правовые акты, регулирующие отношения в сфере энергетики, принимаемые в целях противодействия недружественным действиям отдельных государств. </a:t>
            </a:r>
            <a:r>
              <a:rPr lang="ru-RU" sz="1500" dirty="0" smtClean="0">
                <a:latin typeface="Times New Roman" panose="02020603050405020304" pitchFamily="18" charset="0"/>
                <a:cs typeface="Times New Roman" panose="02020603050405020304" pitchFamily="18" charset="0"/>
                <a:sym typeface="Symbol"/>
              </a:rPr>
              <a:t>Опорная </a:t>
            </a:r>
            <a:r>
              <a:rPr lang="ru-RU" sz="1500" dirty="0">
                <a:latin typeface="Times New Roman" panose="02020603050405020304" pitchFamily="18" charset="0"/>
                <a:cs typeface="Times New Roman" panose="02020603050405020304" pitchFamily="18" charset="0"/>
                <a:sym typeface="Symbol"/>
              </a:rPr>
              <a:t>систематизация таких актов приводится в монографии Актуальные задачи энергетического права под ред. </a:t>
            </a:r>
            <a:r>
              <a:rPr lang="ru-RU" sz="1500" dirty="0" err="1">
                <a:latin typeface="Times New Roman" panose="02020603050405020304" pitchFamily="18" charset="0"/>
                <a:cs typeface="Times New Roman" panose="02020603050405020304" pitchFamily="18" charset="0"/>
                <a:sym typeface="Symbol"/>
              </a:rPr>
              <a:t>В.В.Романовой</a:t>
            </a:r>
            <a:r>
              <a:rPr lang="ru-RU" sz="1500" dirty="0">
                <a:latin typeface="Times New Roman" panose="02020603050405020304" pitchFamily="18" charset="0"/>
                <a:cs typeface="Times New Roman" panose="02020603050405020304" pitchFamily="18" charset="0"/>
                <a:sym typeface="Symbol"/>
              </a:rPr>
              <a:t>. М.: Издательство «Интеграция : Образование и Наука».2022 г. ( с.10-44).</a:t>
            </a:r>
          </a:p>
          <a:p>
            <a:pPr marL="0" indent="0" algn="just">
              <a:buNone/>
            </a:pPr>
            <a:r>
              <a:rPr lang="ru-RU" sz="1500" dirty="0" smtClean="0">
                <a:latin typeface="Times New Roman" panose="02020603050405020304" pitchFamily="18" charset="0"/>
                <a:cs typeface="Times New Roman" panose="02020603050405020304" pitchFamily="18" charset="0"/>
              </a:rPr>
              <a:t>	Базовыми законодательными актами в области правового обеспечения безопасности и применения специальных экономических мер являются: Федеральный </a:t>
            </a:r>
            <a:r>
              <a:rPr lang="ru-RU" sz="1500" dirty="0">
                <a:latin typeface="Times New Roman" panose="02020603050405020304" pitchFamily="18" charset="0"/>
                <a:cs typeface="Times New Roman" panose="02020603050405020304" pitchFamily="18" charset="0"/>
              </a:rPr>
              <a:t>закон от 28.12.2010 N 390-ФЗ «О безопасности», Федеральный закон от 30.12.2006 N 281-ФЗ «О специальных экономических мерах и принудительных мерах», Федеральный закон от 04.06.2018 N 127-ФЗ «О мерах воздействия (противодействия) на недружественные действия Соединенных Штатов Америки и иных иностранных государств</a:t>
            </a:r>
            <a:r>
              <a:rPr lang="ru-RU" sz="1500" dirty="0" smtClean="0">
                <a:latin typeface="Times New Roman" panose="02020603050405020304" pitchFamily="18" charset="0"/>
                <a:cs typeface="Times New Roman" panose="02020603050405020304" pitchFamily="18" charset="0"/>
              </a:rPr>
              <a:t>». В соответствии с предусмотренными указанными законодательными актами полномочиями принято значительное количество изменений в действующее правового регулирование в сфере энергетики включая законодательные акты, приняты многочисленные Указы Президента Российской Федерации, иные подзаконные нормативные правовые акты.</a:t>
            </a:r>
          </a:p>
          <a:p>
            <a:pPr marL="0" indent="0" algn="just">
              <a:buNone/>
            </a:pPr>
            <a:r>
              <a:rPr lang="ru-RU" sz="1500" dirty="0" smtClean="0">
                <a:latin typeface="Times New Roman" panose="02020603050405020304" pitchFamily="18" charset="0"/>
                <a:cs typeface="Times New Roman" panose="02020603050405020304" pitchFamily="18" charset="0"/>
              </a:rPr>
              <a:t>	См., например.: </a:t>
            </a:r>
            <a:r>
              <a:rPr lang="ru-RU" sz="1500" dirty="0">
                <a:latin typeface="Times New Roman" panose="02020603050405020304" pitchFamily="18" charset="0"/>
                <a:cs typeface="Times New Roman" panose="02020603050405020304" pitchFamily="18" charset="0"/>
              </a:rPr>
              <a:t>Указ Президента РФ от 31.03.2022 N 172 </a:t>
            </a:r>
            <a:r>
              <a:rPr lang="ru-RU" sz="1500" dirty="0" smtClean="0">
                <a:latin typeface="Times New Roman" panose="02020603050405020304" pitchFamily="18" charset="0"/>
                <a:cs typeface="Times New Roman" panose="02020603050405020304" pitchFamily="18" charset="0"/>
              </a:rPr>
              <a:t>«О </a:t>
            </a:r>
            <a:r>
              <a:rPr lang="ru-RU" sz="1500" dirty="0">
                <a:latin typeface="Times New Roman" panose="02020603050405020304" pitchFamily="18" charset="0"/>
                <a:cs typeface="Times New Roman" panose="02020603050405020304" pitchFamily="18" charset="0"/>
              </a:rPr>
              <a:t>специальном порядке исполнения иностранными покупателями обязательств перед российскими поставщиками природного </a:t>
            </a:r>
            <a:r>
              <a:rPr lang="ru-RU" sz="1500" dirty="0" smtClean="0">
                <a:latin typeface="Times New Roman" panose="02020603050405020304" pitchFamily="18" charset="0"/>
                <a:cs typeface="Times New Roman" panose="02020603050405020304" pitchFamily="18" charset="0"/>
              </a:rPr>
              <a:t>газа»; </a:t>
            </a:r>
            <a:r>
              <a:rPr lang="ru-RU" sz="1500" dirty="0">
                <a:latin typeface="Times New Roman" panose="02020603050405020304" pitchFamily="18" charset="0"/>
                <a:cs typeface="Times New Roman" panose="02020603050405020304" pitchFamily="18" charset="0"/>
              </a:rPr>
              <a:t>Указ Президента РФ от 05.08.2022 N 520 </a:t>
            </a:r>
            <a:r>
              <a:rPr lang="ru-RU" sz="1500" dirty="0" smtClean="0">
                <a:latin typeface="Times New Roman" panose="02020603050405020304" pitchFamily="18" charset="0"/>
                <a:cs typeface="Times New Roman" panose="02020603050405020304" pitchFamily="18" charset="0"/>
              </a:rPr>
              <a:t>«О </a:t>
            </a:r>
            <a:r>
              <a:rPr lang="ru-RU" sz="1500" dirty="0">
                <a:latin typeface="Times New Roman" panose="02020603050405020304" pitchFamily="18" charset="0"/>
                <a:cs typeface="Times New Roman" panose="02020603050405020304" pitchFamily="18" charset="0"/>
              </a:rPr>
              <a:t>применении специальных экономических мер в финансовой и топливно-энергетической сферах в связи с недружественными действиями некоторых иностранных государств и международных </a:t>
            </a:r>
            <a:r>
              <a:rPr lang="ru-RU" sz="1500" dirty="0" smtClean="0">
                <a:latin typeface="Times New Roman" panose="02020603050405020304" pitchFamily="18" charset="0"/>
                <a:cs typeface="Times New Roman" panose="02020603050405020304" pitchFamily="18" charset="0"/>
              </a:rPr>
              <a:t>организаций», </a:t>
            </a:r>
            <a:r>
              <a:rPr lang="ru-RU" sz="1500" dirty="0">
                <a:latin typeface="Times New Roman" panose="02020603050405020304" pitchFamily="18" charset="0"/>
                <a:cs typeface="Times New Roman" panose="02020603050405020304" pitchFamily="18" charset="0"/>
              </a:rPr>
              <a:t>Указ Президента РФ от 07.10.2022 N 723 </a:t>
            </a:r>
            <a:r>
              <a:rPr lang="ru-RU" sz="1500" dirty="0" smtClean="0">
                <a:latin typeface="Times New Roman" panose="02020603050405020304" pitchFamily="18" charset="0"/>
                <a:cs typeface="Times New Roman" panose="02020603050405020304" pitchFamily="18" charset="0"/>
              </a:rPr>
              <a:t>«О </a:t>
            </a:r>
            <a:r>
              <a:rPr lang="ru-RU" sz="1500" dirty="0">
                <a:latin typeface="Times New Roman" panose="02020603050405020304" pitchFamily="18" charset="0"/>
                <a:cs typeface="Times New Roman" panose="02020603050405020304" pitchFamily="18" charset="0"/>
              </a:rPr>
              <a:t>применении дополнительных специальных экономических мер в топливно-энергетической сфере в связи с недружественными действиями некоторых иностранных государств и международных </a:t>
            </a:r>
            <a:r>
              <a:rPr lang="ru-RU" sz="1500" dirty="0" smtClean="0">
                <a:latin typeface="Times New Roman" panose="02020603050405020304" pitchFamily="18" charset="0"/>
                <a:cs typeface="Times New Roman" panose="02020603050405020304" pitchFamily="18" charset="0"/>
              </a:rPr>
              <a:t>организаций» и др.</a:t>
            </a:r>
            <a:endParaRPr lang="ru-RU" sz="1500" dirty="0">
              <a:latin typeface="Times New Roman" panose="02020603050405020304" pitchFamily="18" charset="0"/>
              <a:cs typeface="Times New Roman" panose="02020603050405020304" pitchFamily="18" charset="0"/>
            </a:endParaRPr>
          </a:p>
          <a:p>
            <a:pPr algn="just"/>
            <a:endParaRPr lang="ru-RU" sz="1600" dirty="0">
              <a:latin typeface="Times New Roman" panose="02020603050405020304" pitchFamily="18" charset="0"/>
              <a:cs typeface="Times New Roman" panose="02020603050405020304" pitchFamily="18" charset="0"/>
            </a:endParaRPr>
          </a:p>
          <a:p>
            <a:endParaRPr lang="ru-RU" sz="1600" dirty="0"/>
          </a:p>
          <a:p>
            <a:pPr marL="0" indent="0" algn="just">
              <a:buNone/>
            </a:pPr>
            <a:endParaRPr lang="ru-RU" sz="15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8480093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1005</TotalTime>
  <Words>770</Words>
  <Application>Microsoft Office PowerPoint</Application>
  <PresentationFormat>Экран (4:3)</PresentationFormat>
  <Paragraphs>134</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Презентация PowerPoint</vt:lpstr>
      <vt:lpstr>Понятие и история формирования энергетического права</vt:lpstr>
      <vt:lpstr>ФОРМИРОВАНИЕ И РАЗВИТИЕ ЭНЕРГЕТИЧЕСКОГО ПРАВА</vt:lpstr>
      <vt:lpstr>МЕТОДЫ ЭНЕРГЕТИЧЕСКОГО ПРАВА</vt:lpstr>
      <vt:lpstr>ПРИНЦИПЫ ЭНЕРГЕТИЧЕСКОГО ПРАВА</vt:lpstr>
      <vt:lpstr>ТЕНДЕНЦИИ РАЗВИТИЯ ЭНЕРГЕТИЧЕСКОГО ПРАВА</vt:lpstr>
      <vt:lpstr>ИСТОЧНИКИ ЭНЕРГЕТИЧЕСКОГО ПРАВА нормативные-правовые акты</vt:lpstr>
      <vt:lpstr>ИСТОЧНИКИ ЭНЕРГЕТИЧЕСКОГО ПРАВА  отраслевое нормативно-правовое регулирование</vt:lpstr>
      <vt:lpstr>ИСТОЧНИКИ ЭНЕРГЕТИЧЕСКОГО ПРАВА нормативные правовые акты, регулирующие отношения в сфере энергетики, принимаемые в целях противодействия недружественным действиям отдельных государств</vt:lpstr>
      <vt:lpstr>ИСТОЧНИКИ ЭНЕРГЕТИЧЕСКОГО ПРАВА нормативные правовые акты Государственной корпорации по атомной  энергии «Росатом»</vt:lpstr>
      <vt:lpstr>ИСТОЧНИКИ ЭНЕРГЕТИЧЕСКОГО ПРАВА международные договоры</vt:lpstr>
      <vt:lpstr>ИСТОЧНИКИ ЭНЕРГЕТИЧЕСКОГО ПРАВА ОБЫЧАИ, ЛОКАЛЬНЫЕ АКТЫ ЮРИДИЧЕСКИХ ЛИЦ </vt:lpstr>
      <vt:lpstr>ИСТОЧНИКИ ЭНЕРГЕТИЧЕСКОГО ПРАВА  АКТЫ ВЫСШИХ СУДЕБНЫХ ИНСТАНЦИЙ</vt:lpstr>
      <vt:lpstr>АКТУАЛЬНЫЕ ЗАДАЧИ ЭНЕРГЕТИЧЕСКОГО ПРАВА</vt:lpstr>
      <vt:lpstr>РЕКОМЕНДАЦИИ ДЛЯ САМОСТОЯТЕЛЬНОЙ РАБОТЫ</vt:lpstr>
      <vt:lpstr>НАУЧНЫЕ И УЧЕБНЫЕ ИЗДАНИЯ ДЛЯ САМОСТОЯТЕЛЬНОГО ИЗУЧЕНИЯ</vt:lpstr>
      <vt:lpstr>ВОПРОСЫ ДЛЯ ЗАЧЕТА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88</cp:revision>
  <dcterms:created xsi:type="dcterms:W3CDTF">2023-02-23T14:13:08Z</dcterms:created>
  <dcterms:modified xsi:type="dcterms:W3CDTF">2023-07-05T18:26:54Z</dcterms:modified>
</cp:coreProperties>
</file>