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62" r:id="rId5"/>
    <p:sldId id="280" r:id="rId6"/>
    <p:sldId id="265" r:id="rId7"/>
    <p:sldId id="258" r:id="rId8"/>
    <p:sldId id="276" r:id="rId9"/>
    <p:sldId id="277" r:id="rId10"/>
    <p:sldId id="266" r:id="rId11"/>
    <p:sldId id="278" r:id="rId12"/>
    <p:sldId id="267" r:id="rId13"/>
    <p:sldId id="281" r:id="rId14"/>
    <p:sldId id="268" r:id="rId15"/>
    <p:sldId id="282" r:id="rId16"/>
    <p:sldId id="283" r:id="rId17"/>
    <p:sldId id="284" r:id="rId18"/>
    <p:sldId id="285" r:id="rId19"/>
    <p:sldId id="259" r:id="rId20"/>
    <p:sldId id="260" r:id="rId21"/>
    <p:sldId id="261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3" d="100"/>
          <a:sy n="123" d="100"/>
        </p:scale>
        <p:origin x="-114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CE3B298-B687-DBDF-0BBE-0259F7DA0E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87C6838D-3D3E-D442-94E5-B92AC98663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4C9AC1E-9D53-62BE-4D97-FE424C422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3304-11CE-4AE9-9C6A-E8CE8010AABE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47F5711-AD71-76A2-D69B-55BA439A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35F27D0-F8C6-FEFB-AE03-1BA58C892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B9C3-6370-4F06-BAF0-7BF4BB978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691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1DD4A3B-3FC8-F02C-C37D-F6F33DEE9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FA323E0A-355A-4321-A3A2-3114C6A20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804C63C-BC86-0740-0673-6F03BF4BE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3304-11CE-4AE9-9C6A-E8CE8010AABE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754F138-CB10-6AE9-DB17-D58D6AB6C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0C1CB7E-CCF3-83AB-628C-D5EE4C925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B9C3-6370-4F06-BAF0-7BF4BB978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068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F93A73C9-1A52-2090-049E-D221F623BE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F902AD38-28EC-98A5-1404-D54F9C65EE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6CD1439-72C6-0CAB-575A-B72FAE529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3304-11CE-4AE9-9C6A-E8CE8010AABE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8BF74E2-DA05-EBEB-2463-F7B729391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7A47B5E-20FB-EFEC-3998-6753AC263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B9C3-6370-4F06-BAF0-7BF4BB978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35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D84EBE2-C579-0246-2813-53BA06D1C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E828A3E-04C4-0F12-A9A6-4E1A1D58E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D12E6EB-059E-45BD-60D0-F410FA399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3304-11CE-4AE9-9C6A-E8CE8010AABE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629AE69-3D16-DCF1-1838-2E9059AE0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59E5414-2079-DB73-27BE-50D866DB6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B9C3-6370-4F06-BAF0-7BF4BB978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65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122ECC2-F513-A2BC-0447-CA6F002C3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B5118F5-478F-F7AA-3495-CA5C5BDC1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BC5C3F9-1354-C328-4F41-189231CB6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3304-11CE-4AE9-9C6A-E8CE8010AABE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3361857-41C0-0429-5583-EEA3953DE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55E2824-233B-796A-2CB2-E3C47E4AE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B9C3-6370-4F06-BAF0-7BF4BB978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719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15D92E7-4675-28EB-8617-BAAFC9601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3BA6D87-B131-7DDC-9F20-0DD8E96DFB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E0F41E50-12B1-DC76-5C12-06F2CE24C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F0477A41-A656-4795-1A45-05544D38A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3304-11CE-4AE9-9C6A-E8CE8010AABE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37A300C3-4F86-BD8C-D7CA-D39F07C82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A1FBFA2-0EF3-4E48-124C-9E3FE1716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B9C3-6370-4F06-BAF0-7BF4BB978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141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8C4775F-5EE1-4E0F-67FB-1721780AF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94F7B97-433D-5BEF-5C27-D1CE4802A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B984675A-E8C7-E267-CB92-7B2C0760C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79341989-F42E-860F-0EB9-8CCACF9554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66AD07C8-8C6B-5852-2A6A-D92201E5C6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685E048E-8625-8F4B-A4D5-8AD50E2FF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3304-11CE-4AE9-9C6A-E8CE8010AABE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FB738DB9-DDDB-8B28-127E-2EEEBC886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376710E5-BD07-600E-8736-63FB32613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B9C3-6370-4F06-BAF0-7BF4BB978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808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EB675F0-5AFC-9461-E6A8-6263AA05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33311774-3C44-74E2-543C-09E2B6664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3304-11CE-4AE9-9C6A-E8CE8010AABE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7A00E18D-E0D2-455E-AE59-D1D9D7DBE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EEE360F6-3832-5F11-0941-AE78CD619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B9C3-6370-4F06-BAF0-7BF4BB978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706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9D6A45C5-B661-C8A6-B6B4-30F74221F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3304-11CE-4AE9-9C6A-E8CE8010AABE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604E8F4E-9452-96E3-0B6C-019578D23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2350A913-FA8B-685D-1B7B-9C4C2C97D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B9C3-6370-4F06-BAF0-7BF4BB978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667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EE9D798-9805-38AD-68EE-6BB6B400B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4A050A8-A965-9499-F5F6-B15A2E490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FC735421-379E-8D6C-9C2D-B3B57ED733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5A7A411E-54EC-4B8C-011F-F68E15AED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3304-11CE-4AE9-9C6A-E8CE8010AABE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E4CBCB6-E345-4DA9-7095-83395B219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B22002C-1376-2748-DA05-66846F338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B9C3-6370-4F06-BAF0-7BF4BB978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036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D02FE3C-AEDE-3882-B563-A243CFE49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E519E152-E8AF-F3B5-9EAA-D1F29597BE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C79BF8A2-B813-E485-A499-F0B1A96A33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6DF754AB-7FC0-7780-3D18-FB923FAA8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3304-11CE-4AE9-9C6A-E8CE8010AABE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A2DFDB8-C9BE-9826-9B88-4C24F365E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87F47EE-A4F0-54D4-8A3C-3FCECC95A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B9C3-6370-4F06-BAF0-7BF4BB978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480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6FB75E4-1C70-6316-781E-BF81659F2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B08914F-4F5C-EC51-EC9F-DDD20D973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CE7153F-FE16-5B45-A460-B5183C729C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93304-11CE-4AE9-9C6A-E8CE8010AABE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C0267B9-96DC-2C64-B6FC-4416D3DE87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F23BE5F-66B9-BA14-D3CB-3C1BB58D8B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9B9C3-6370-4F06-BAF0-7BF4BB978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58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inenergo.gov.ru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snadzor.ru/about_gosnadzor/legal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lcjournal.ru/s231243500022474-9-1/" TargetMode="External"/><Relationship Id="rId7" Type="http://schemas.openxmlformats.org/officeDocument/2006/relationships/hyperlink" Target="https://mlcjournal.ru/" TargetMode="External"/><Relationship Id="rId2" Type="http://schemas.openxmlformats.org/officeDocument/2006/relationships/hyperlink" Target="https://mlcjournal.ru/s231243500022439-0-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prmedia.ru/products/ipr-books.html" TargetMode="External"/><Relationship Id="rId5" Type="http://schemas.openxmlformats.org/officeDocument/2006/relationships/hyperlink" Target="https://disser.spbu.ru/files/phd_spsu/tubdenov_disser.pdf" TargetMode="External"/><Relationship Id="rId4" Type="http://schemas.openxmlformats.org/officeDocument/2006/relationships/hyperlink" Target="https://disser.spbu.ru/files/2020/disser_akimov.pdf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musinlc@musinlc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login.consultant.ru/link/?req=doc&amp;base=LAW&amp;n=366950&amp;date=31.03.2023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772B1B0-2C74-35DE-151A-DABE9ACA4D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44792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33BDD03B-CC77-EC4D-8D95-BB28078B6C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62090"/>
            <a:ext cx="9144000" cy="2488211"/>
          </a:xfrm>
          <a:solidFill>
            <a:schemeClr val="accent1"/>
          </a:solidFill>
        </p:spPr>
        <p:txBody>
          <a:bodyPr>
            <a:normAutofit fontScale="70000" lnSpcReduction="20000"/>
          </a:bodyPr>
          <a:lstStyle/>
          <a:p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ГАЗОВОЕ ПРАВО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ВОПРОСЫ.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 «Правовое регулирование публично-правовых отношений в газовой отрасли</a:t>
            </a:r>
          </a:p>
          <a:p>
            <a:endParaRPr lang="ru-RU" dirty="0"/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© В.В.Романова.2023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DB054376-F4EB-D761-9FD5-E4CC21CD152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158" y="1238588"/>
            <a:ext cx="2646680" cy="781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DB054376-F4EB-D761-9FD5-E4CC21CD152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558" y="1390988"/>
            <a:ext cx="2646680" cy="781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2393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8C8B490-80E4-679D-EE1B-A75858A0F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3751"/>
            <a:ext cx="10515600" cy="1325563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Минэнерго России в газовой отрасли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148B4FA-EA86-B20E-A776-834BA47F202F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pPr indent="342900" algn="just">
              <a:lnSpc>
                <a:spcPct val="150000"/>
              </a:lnSpc>
              <a:spcAft>
                <a:spcPts val="800"/>
              </a:spcAft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Министерство энергетики Российской Федерации (Минэнерго России) является федеральным органом исполнительной власти, осуществляющим функции по выработке и реализации государственной политики и нормативно-правовому регулированию в сфере топливно-энергетического комплекса, в том числе по вопросам газовой промышленности, магистральных трубопроводов газа и продуктов их переработки, освоения месторождений углеводородов на основе соглашений о разделе </a:t>
            </a:r>
            <a:r>
              <a:rPr lang="ru-RU" sz="1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продукции.  </a:t>
            </a:r>
            <a:r>
              <a:rPr lang="en-US" sz="1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://minenergo.gov.ru</a:t>
            </a:r>
            <a:r>
              <a:rPr lang="en-US" sz="1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ru-RU" sz="1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соответствии с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Положением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Министерстве энергетики Российской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Федерации, утвержденным Постановлением Правительства Российской Федерации </a:t>
            </a:r>
            <a:r>
              <a:rPr lang="ru-RU" sz="1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 мая 2008 г. N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400,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Минэнерго России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50000"/>
              </a:lnSpc>
              <a:spcAft>
                <a:spcPts val="800"/>
              </a:spcAft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самостоятельно принимает в том числе следующие нормативные правовые акты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solidFill>
                  <a:srgbClr val="0000FF"/>
                </a:solidFill>
                <a:latin typeface="Times New Roman"/>
                <a:ea typeface="Times New Roman" panose="02020603050405020304" pitchFamily="18" charset="0"/>
                <a:cs typeface="Times New Roman"/>
              </a:rPr>
              <a:t>►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правила учета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газа;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 smtClean="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►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методику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расчета показателей газификации;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 smtClean="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►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методику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расчета ущерба, причиненного в результате хищения, совершенного из газопровода;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►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критерии отнесения объектов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производства, хранения и использования сжиженного природного газа к малотоннажным объектам;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295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359033-225D-F5FA-917F-192AB7C0A01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pPr algn="ctr"/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Минэнерго России в газовой отрасли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EA37259-08FA-36F2-E778-B5708C491A3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40000" lnSpcReduction="20000"/>
          </a:bodyPr>
          <a:lstStyle/>
          <a:p>
            <a:pPr indent="342265" algn="just">
              <a:lnSpc>
                <a:spcPct val="150000"/>
              </a:lnSpc>
              <a:spcAft>
                <a:spcPts val="800"/>
              </a:spcAft>
            </a:pP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существляет: </a:t>
            </a:r>
            <a:r>
              <a:rPr lang="ru-R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разработку и реализацию государственной политики в области газоснабжения; </a:t>
            </a:r>
            <a:endParaRPr lang="ru-RU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265" algn="just">
              <a:lnSpc>
                <a:spcPct val="150000"/>
              </a:lnSpc>
              <a:spcAft>
                <a:spcPts val="800"/>
              </a:spcAft>
            </a:pPr>
            <a:r>
              <a:rPr lang="ru-R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принимает  решения о резервировании земель, об изъятии земельных участков для государственных нужд Российской Федерации (федеральных нужд) по основаниям, связанным со строительством, реконструкцией следующих объектов федерального значения: </a:t>
            </a:r>
            <a:r>
              <a:rPr lang="ru-R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объектов систем электро-, газоснабжения федерального значения, объектов систем теплоснабжения федерального значения; </a:t>
            </a:r>
            <a:endParaRPr lang="ru-RU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265" algn="just">
              <a:lnSpc>
                <a:spcPct val="150000"/>
              </a:lnSpc>
              <a:spcAft>
                <a:spcPts val="800"/>
              </a:spcAft>
            </a:pPr>
            <a:r>
              <a:rPr lang="ru-RU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Принимает решения </a:t>
            </a:r>
            <a:r>
              <a:rPr lang="ru-R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 установлении публичного сервитута в отношении земельных участков и (или) земель для использования в целях размещения или капитального ремонта объектов электросетевого хозяйства, линейных объектов системы газоснабжения, нефтепроводов и нефтепродуктопроводов, их неотъемлемых технологических частей, если указанные объекты являются объектами федерального значения, а также капитального ремонта участков (частей) таких объектов, являющихся линейными объектами;  прогнозирование выбросов парниковых газов в пределах своей компетенции .</a:t>
            </a:r>
            <a:endParaRPr lang="ru-RU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265" algn="just">
              <a:lnSpc>
                <a:spcPct val="150000"/>
              </a:lnSpc>
              <a:spcAft>
                <a:spcPts val="800"/>
              </a:spcAft>
            </a:pP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тверждает: </a:t>
            </a:r>
            <a:endParaRPr lang="ru-RU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265" algn="just">
              <a:lnSpc>
                <a:spcPct val="150000"/>
              </a:lnSpc>
              <a:spcAft>
                <a:spcPts val="800"/>
              </a:spcAft>
            </a:pPr>
            <a:r>
              <a:rPr lang="ru-RU" sz="3000" dirty="0" smtClean="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►</a:t>
            </a:r>
            <a:r>
              <a:rPr lang="ru-RU" sz="3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годовые </a:t>
            </a:r>
            <a:r>
              <a:rPr lang="ru-R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квартальные балансы по основным видам топлива, нефтепродуктов и сжиженных углеводородных газов; </a:t>
            </a:r>
            <a:endParaRPr lang="ru-RU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265" algn="just">
              <a:lnSpc>
                <a:spcPct val="150000"/>
              </a:lnSpc>
              <a:spcAft>
                <a:spcPts val="800"/>
              </a:spcAft>
            </a:pPr>
            <a:r>
              <a:rPr lang="ru-RU" sz="3000" dirty="0" smtClean="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►</a:t>
            </a:r>
            <a:r>
              <a:rPr lang="ru-RU" sz="3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показатели </a:t>
            </a:r>
            <a:r>
              <a:rPr lang="ru-R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надежности и качества услуг по транспортировке газа по газораспределительным сетям.</a:t>
            </a:r>
            <a:endParaRPr lang="ru-RU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9259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2839A2D-EB3A-416E-121B-8D27A453EF5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газовой отрасли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FB1B241-56DB-5E5B-EE87-2FEA63219C5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1400" dirty="0" smtClean="0"/>
              <a:t>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службе по экологическому, технологическому и атомному надзору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утверждено Постановлением Правительства Российской Федерации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30 июля 2004 г. N 401 </a:t>
            </a:r>
          </a:p>
          <a:p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имеет существенные полномочия по нормативно-правовому регулированию, контролю (надзору)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установленной сфере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Остановимся подробнее на полномочиях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области промышленной безопасности.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органом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регулирования промышленной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безопасности. </a:t>
            </a: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принимает в том числе следующие нормативные правовые акты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/>
                <a:cs typeface="Times New Roman"/>
              </a:rPr>
              <a:t>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 объектов в государственном реестре опасных производственных объектов и к ведению этого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реестра;</a:t>
            </a:r>
          </a:p>
          <a:p>
            <a:r>
              <a:rPr lang="ru-RU" sz="1400" dirty="0" smtClean="0">
                <a:latin typeface="Times New Roman"/>
                <a:cs typeface="Times New Roman"/>
              </a:rPr>
              <a:t>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оформления декларации промышленной безопасности опасных производственных объектов и перечень включаемых в нее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сведений;</a:t>
            </a:r>
          </a:p>
          <a:p>
            <a:r>
              <a:rPr lang="ru-RU" sz="1400" dirty="0" smtClean="0">
                <a:latin typeface="Times New Roman"/>
                <a:cs typeface="Times New Roman"/>
              </a:rPr>
              <a:t>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проведения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технического расследования причин аварий, инцидентов и случаев утраты взрывчатых материалов промышленного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назначения;</a:t>
            </a:r>
          </a:p>
          <a:p>
            <a:r>
              <a:rPr lang="ru-RU" sz="1400" dirty="0" smtClean="0">
                <a:latin typeface="Times New Roman"/>
                <a:cs typeface="Times New Roman"/>
              </a:rPr>
              <a:t>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нормы 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промышленной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040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федеральные нормы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промышленной безопасности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endParaRPr lang="ru-RU" sz="1600" b="1" dirty="0" smtClean="0"/>
          </a:p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15.12.2020 N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534 «Об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федеральных норм и правил в области промышленной безопасности "Правила безопасности в нефтяной и газовой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промышленности»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11.12.2020 N 517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федеральных норм и правил в области промышленной безопасности "Правила безопасности для опасных производственных объектов магистральных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трубопроводов»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15.12.2020 N 531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федеральных норм и правил в области промышленной безопасности "Правила безопасности сетей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газораспределения и 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газопотребления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09.12.2020 N 511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федеральных норм и правил в области промышленной безопасности "Правила безопасности опасных производственных объектов подземных хранилищ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газа»</a:t>
            </a:r>
          </a:p>
          <a:p>
            <a:pPr algn="just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11.12.2020 N 521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федеральных норм и правил в области промышленной безопасности "Правила безопасности объектов сжиженного природного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газа»</a:t>
            </a:r>
          </a:p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15.12.2020 N 532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федеральных норм и правил в области промышленной безопасности "Правила безопасности для объектов, использующих сжиженные углеводородные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газы»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423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0008AC1-F9C2-4719-E898-8FDF07376B9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газовой отрасли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1EFD579-4177-EE05-2EB4-90935476872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endParaRPr lang="ru-RU" sz="1400" b="0" dirty="0">
              <a:effectLst/>
              <a:latin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контроль (надзор): 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соблюдением требований промышленной безопасности при проектировании, строительстве, эксплуатации, консервации и ликвидации опасных производственных объектов, изготовлении, монтаже, наладке, обслуживании и ремонте технических устройств, применяемых на опасных производственных объектах, транспортировании опасных веществ на опасных производственных объектах; 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егистрирует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опасные производственные объекты и ведет государственный реестр таких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объектов.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 Приказ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08.04.2019 N 140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Административного регламента Федеральной службы по экологическому, технологическому и атомному надзору предоставления государственной услуги по регистрации опасных производственных объектов в государственном реестре опасных производственных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объектов»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 (инспекции) соблюдения юридическими и физическими лицами требований законодательства Российской Федерации, нормативных правовых актов, норм и правил в установленной сфере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 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см.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https://www.gosnadzor.ru/about_gosnadzor/legal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59546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ФАС РОССИИ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endParaRPr lang="ru-RU" sz="2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антимонопольная служба (ФАС России) наделена значительными полномочиями 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принятию нормативных правовых актов и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 (надзору)  в установленной сфере деятельности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См.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Постановление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30.06.2004 N 331 (ред. от 26.01.2023)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«"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Положения о Федеральной антимонопольной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службе»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Остановимся подробнее на полномочиях ФАС России по регулированию цен на в сфере газоснабжения и контролю (надзору)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соблюдением требований законодательства в сфере государственного регулирования цен (тарифов) </a:t>
            </a:r>
            <a:b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осуществления государственной ценовой политики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газоснабжения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закреплены в Федеральном законе «О газоснабжении в Российской Федерации». В данном федеральном законе содержатся общие положения о государственном регулировании, государственном контроле (надзоре) за установлением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(или) применением регулируемых государством цен (тарифов) в области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газоснабжения.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Указанные положения детализируются на уровне подзаконных нормативных правовых актов, в том числе в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Постановлении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29.12.2000 N 1021 (ред. от 30.11.2022) "О государственном регулировании цен на газ, тарифов на услуги по его транспортировке, платы за технологическое присоединение газоиспользующего оборудования к газораспределительным сетям на территории Российской Федерации и платы за технологическое присоединение к магистральным газопроводам строящихся и реконструируемых газопроводов, предназначенных для транспортировки газа от магистральных газопроводов до объектов капитального строительства, и газопроводов, предназначенных для транспортировки газа от месторождений природного газа до магистрального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газопровода». 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5240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ФАС  РОССИИ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вышеуказанных нормативных правовых актов ФАС России осуществляет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регулирование: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оптовых цен на газ;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тарифов на услуги по транспортировке газа по магистральным газопроводам для независимых организаций;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тарифов на услуги по транспортировке газа по газопроводам, принадлежащим независимым газотранспортным организациям;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тарифов на услуги по транспортировке газа по газораспределительным сетям;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д) размера платы за снабженческо-сбытовые услуги, оказываемые потребителям газа его поставщиками (при регулировании оптовых цен на газ);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(е) размера платы за технологическое присоединение к магистральным газопроводам. 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ФАС России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вправе в установленном порядке делегировать исполнительным органам субъектов Российской Федерации в области государственного регулирования цен (тарифов) полномочия по регулированию тарифов на услуги по транспортировке газа по газораспределительным сетям и размера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снабженческо-сбытовые услуги, оказываемые потребителям газа его поставщиками</a:t>
            </a:r>
            <a:r>
              <a:rPr lang="ru-RU" dirty="0"/>
              <a:t>. </a:t>
            </a:r>
          </a:p>
          <a:p>
            <a:pPr algn="just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См.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 Письмо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ФАС России от 26.01.2023 N МШ/5094/23 "Разъяснения по вопросу применения приказов ФАС России в сфере газоснабжения" </a:t>
            </a: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939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контроль (надзор) за соблюдением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законодательства в сфере государственного регулирования цен (тарифов)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контроль (надзор) осуществляется в соответствии со следующими нормативными правовыми актами: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26 декабря 2008 г. N 294-ФЗ "О защите прав юридических лиц и индивидуальных предпринимателей при осуществлении государственного контроля (надзора) и муниципального контроля"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17 августа 1995 г. N 147-ФЗ "О естественных монополиях"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законом от 31 марта 1999 г. N 69-ФЗ "О газоснабжении в Российской Федерации"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остановлением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30 июня 2004 г. N 331 "Об утверждении Положения о Федеральной антимонопольной службе"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остановлением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29 декабря 2000 г. N 1021 "О государственном регулировании цен на газ, тарифов на услуги по его транспортировке и платы за технологическое присоединение газоиспользующего оборудования к газораспределительным сетям на территории Российской Федерации"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 государственного контроля (надзора) является: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газоснабжения - соблюдение органами исполнительной власти субъектов Российской Федерации и юридическими лицами в процессе осуществления деятельности в области газоснабжения требований Федерального закона от 31 марта 1999 г. N 69-ФЗ "О газоснабжении в Российской Федерации", других федеральных законов и иных нормативных правовых актов Российской Федерации в области газоснабжения в части определения достоверности, экономической обоснованности расходов и иных показателей, учитываемых при государственном регулировании цен (тарифов) в области газоснабжения, экономической обоснованности фактического расходования средств при осуществлении регулируемых видов деятельности, правильности применения юридическими лицами регулируемых государством цен (тарифов) в области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газоснабжения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4081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(надзор) за соблюдением требований законодательства в сфере государственного регулирования цен (тарифов)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еречень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нормативных правовых актов, содержащих обязательные требования, соблюдение которых оценивается при проведении ФАС России мероприятий по государственному контролю (надзору) за установлением и (или) применением регулируемых государством цен (тарифов) в области газоснабжения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содержится в приложении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7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ФАС России от 20.02.2023 N 69/23 "Об утверждении Перечней нормативных правовых актов, содержащих обязательные требования, соблюдение которых оценивается при проведении ФАС России мероприятий по контролю (надзору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)».</a:t>
            </a: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ФАС России от 19.10.2018 N 1443/18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 Административный регламент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антимонопольной службы по осуществлению государственного контроля (надзора) при проведении проверок соблюдения требований законодательства в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сфере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регулирования цен (тарифов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См. также: Решение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Верховного Суда РФ от 21.12.2022 N АКПИ22-1023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отказе в удовлетворении заявления о признании недействующими пунктов 3.56, 3.57, 3.58 Административного регламента Федеральной антимонопольной службы осуществления государственного контроля (надзора) при проведении проверок соблюдения требований законодательства в сфере государственного регулирования цен (тарифов), утв. приказом ФАС России от 19.10.2018 N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1443/18».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См. также :Приказ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ФАС России от 07.08.2019 N 1072/19 (ред. от 25.02.2021)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Методических указаний по регулированию розничных цен на сжиженный газ, реализуемый населению для бытовых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нужд»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ФАС России от 31.10.2022 N 775/22 (ред. от 21.12.2022)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размера платы за снабженческо-сбытовые услуги, оказываемые потребителям поставщиками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газа»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696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F97BB4B-EE6D-1EDE-A9AB-4F3B04E5998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ДЛЯ САМОСТОЯТЕЛЬНОЙ РАБОТЫ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155664E-4119-A94C-4D14-773A63450622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подготовки по третьему   разделу курса рекомендуется: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 Ознакомиться с ключевыми научными и учебными изданиями.</a:t>
            </a: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2.  Проанализировать основные документы стратегического планирования  в сфере энергетики.</a:t>
            </a: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3. Проанализировать нормативные правовые акты, устанавливающие требования к регулированию публично-правовых отношений в сфере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газоснабжения.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4.  Проанализировать позиции высших судебных инстанций, судебную практику.</a:t>
            </a: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Пленума Верховного Суда РФ от 04.03.2021 N 2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некоторых вопросах, возникающих в связи с применением судами антимонопольного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законодательства</a:t>
            </a:r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Пленума Верховного Суда РФ от 27.12.2016 N 63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рассмотрении судами споров об оплате энергии в случае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признания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недействующим нормативного правового акта, которым установлена регулируемая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цена» 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Пленума Верховного Суда РФ от 24.03.2005 N 5 (ред. от 23.12.2021)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некоторых вопросах, возникающих у судов при применении Кодекса Российской Федерации об административных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правонарушениях»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345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7D8FBF8-570C-1EE9-7147-A391B40613A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Цели, задачи, направления государственного регулирования и контроля в газовой отрасли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FAF65C0-42D8-97CE-8D37-05E1B00568B0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25000" lnSpcReduction="20000"/>
          </a:bodyPr>
          <a:lstStyle/>
          <a:p>
            <a:pPr indent="449580" algn="just">
              <a:lnSpc>
                <a:spcPct val="150000"/>
              </a:lnSpc>
              <a:spcAft>
                <a:spcPts val="800"/>
              </a:spcAft>
            </a:pPr>
            <a:r>
              <a:rPr lang="ru-RU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Цели, задачи, направления государственного регулирования, контроля (надзора) на рынках газа закреплены в различных документах стратегического планирования.</a:t>
            </a:r>
            <a:endParaRPr lang="en-US" sz="4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20000"/>
              </a:lnSpc>
              <a:spcAft>
                <a:spcPts val="800"/>
              </a:spcAft>
            </a:pP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►</a:t>
            </a:r>
            <a:r>
              <a:rPr lang="ru-RU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Доктрина энергетической безопасности Российской Федерации </a:t>
            </a:r>
            <a:r>
              <a:rPr lang="ru-RU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утверждена Указом Президента РФ от 13.05.2019 N </a:t>
            </a:r>
            <a:r>
              <a:rPr lang="ru-RU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216;</a:t>
            </a:r>
            <a:endParaRPr lang="en-US" sz="4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20000"/>
              </a:lnSpc>
              <a:spcAft>
                <a:spcPts val="800"/>
              </a:spcAft>
            </a:pP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►</a:t>
            </a:r>
            <a:r>
              <a:rPr lang="en-US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Энергетическая  стратегия Российской Федерации на период до 2035 года 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утверждена </a:t>
            </a: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Распоряжением Правительства РФ от 09.06.2020 N 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1523-р;</a:t>
            </a:r>
            <a:endParaRPr lang="en-US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20000"/>
              </a:lnSpc>
              <a:spcAft>
                <a:spcPts val="800"/>
              </a:spcAft>
            </a:pP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►</a:t>
            </a: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Стратегия социально-экономического развития Российской Федерации с низким уровнем выбросов парниковых газов до 2050 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года - утверждена </a:t>
            </a: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Распоряжение Правительства РФ от 29.10.2021 N 3052-р 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20000"/>
              </a:lnSpc>
              <a:spcAft>
                <a:spcPts val="800"/>
              </a:spcAft>
            </a:pP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►</a:t>
            </a: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Основы государственной политики Российской Федерации в области промышленной безопасности на период до 2025 года и дальнейшую 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перспективу - </a:t>
            </a: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утверждены Указом Президента РФ от 06.05.2018 N 198 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4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ru-RU" sz="4000" dirty="0" smtClean="0">
                <a:latin typeface="Times New Roman"/>
                <a:cs typeface="Times New Roman"/>
              </a:rPr>
              <a:t>►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лан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("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дорожная карта")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внедрению социально ориентированной и экономически эффективной системы газификации и газоснабжения субъектов Российской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Федерации, утверждено Распоряжением Правительства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РФ от 30.04.2021 N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1152-р; </a:t>
            </a:r>
            <a:endParaRPr lang="ru-RU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4800" dirty="0" smtClean="0">
                <a:latin typeface="Times New Roman"/>
                <a:cs typeface="Times New Roman"/>
              </a:rPr>
              <a:t>►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("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дорожная карта")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развитию рынка малотоннажного сжиженного природного газа и газомоторного топлива в Российской Федерации на период до 2025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r>
              <a:rPr lang="ru-RU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утверждена Распоряжением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13.02.2021 N 350-р </a:t>
            </a:r>
            <a:endPara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4800" dirty="0" smtClean="0">
                <a:latin typeface="Times New Roman"/>
                <a:cs typeface="Times New Roman"/>
              </a:rPr>
              <a:t>►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Долгосрочная  программа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производства сжиженного природного газа в Российской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 - утверждена Распоряжением Правительства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РФ от 16.03.2021 N 640-р 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800"/>
              </a:spcAft>
            </a:pPr>
            <a:r>
              <a:rPr lang="ru-RU" sz="4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►</a:t>
            </a:r>
            <a:r>
              <a:rPr lang="ru-RU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Стратегия развития Арктической зоны </a:t>
            </a: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Российской Федерации и обеспечения национальной безопасности на период до 2035 года 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-утверждена </a:t>
            </a: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Указом  Президента РФ от 26.10.2020 N 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645 </a:t>
            </a: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др.</a:t>
            </a:r>
          </a:p>
          <a:p>
            <a:pPr indent="449580" algn="just">
              <a:lnSpc>
                <a:spcPct val="150000"/>
              </a:lnSpc>
              <a:spcAft>
                <a:spcPts val="800"/>
              </a:spcAft>
            </a:pPr>
            <a:r>
              <a:rPr lang="ru-RU" sz="4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4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39671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3E2DC91-FD86-B572-3AED-4BEE5264F1A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НАУЧНЫЕ И УЧЕБНЫЕ ИЗДАНИЯ ДЛЯ САМОСТОЯТЕЛЬНОЙ РАБОТЫ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5711492-1858-4FC2-714F-DFCDF97FD49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Рекомендуется следующие научные и учебные издания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задачи энергетического права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Монография  под ред.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В.В.Романовой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М.: Издательство «Интеграция: Образование и наука».2022 г.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Романова В.В. Энергетическое право. Учебник для подготовки кадров высшей квалификации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М.: Издательская группа «Юрист». 2021 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Энергетические рынки: проблемы и задачи правового регулирования. Монография под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ред.В.В.Романовой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М.: Издательство «Юрист». 2018 г.</a:t>
            </a: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Поблемы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задачи правового обеспечения энергетической безопасности и защиты прав участников энергетических рынков.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Монография под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ред.В.В.Романовой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М.: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Издательская группа 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Юрист».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Лисицын-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Светланов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А.Г. Параметры правовой политики в сфере энергетики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Правовой энергетический форум. 2020. № 2. 7-15.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Лисицын-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Светланов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А.Г. Обеспечение энергетической безопасности: некоторые задачи внутренней и внешней правовой политики Российской Федерации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Правовой энергетический форум. 2021.4. 8-12.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Акимов Н.А. ПРАВОВОЕ ОБЕСПЕЧЕНИЕ КОРПОРАТИВНОГО УПРАВЛЕНИЯ В КОМПАНИЯХ С ГОСУДАРСТВЕННЫМ УЧАСТИЕМ В СФЕРЕ ЭНЕРГЕТИКИ.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к.ю.н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М.2020.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https://disser.spbu.ru/files/2020/disser_akimov.pdf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Тубденов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В.Г. ПРАВОВОЕ ПОЛОЖЕНИЕ ДОБЫВАЮЩИХ ЭНЕРГЕТИЧЕСКИХ КОМПАНИЙ НЕФТЕГАЗОВОГО КОМПЛЕКСА.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к.ю.н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М. 2018.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https://disser.spbu.ru/files/phd_spsu/tubdenov_disser.pdf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удобства в работе в разделе данного курса прикреплены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pdf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версии большинства научных и учебных  изданий.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слушателей курса предусмотрена возможность работы в электронной библиотечной системе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IPR BOOKS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https://iprmedia.ru/products/ipr-books.html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научными публикациями по энергетическому праву можно также ознакомиться на сайте журнала «Правовой энергетический форум», где размещены в том числе архивные номера журнала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https://mlcjournal.ru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26005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F138D91-22EA-2AF7-4DA2-13B0DD75FC9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ДЛЯ ЗАЧЕТА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94D44EF-42FF-84CA-FF26-CD759FAA01F5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Основные стратегические задачи в области государственного регулирования и контроля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газоснабжения.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Охарактеризуйте основные направления государственного регулирования и контроля(надзора) в сфере газоснабжения.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Охарактеризуйте систему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источников государственного регулирования в сфере газоснабжения.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Какими полномочиями наделено Правительство Российской Федерации в сфере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газоснабжения?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Какими полномочиями наделены федеральные органы исполнительной власти в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сфере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газоснабжения?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Зачет проводится в письменном виде. Необходимо подготовить письменные краткие ответы 	на вопросы. Оформление: формат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шрифт 14, интервал 1,5. Необходимо сверху указать 	ФИО, место работы, должность, дату.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Ответы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направить на почту: 	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musinlc@musinlc.ru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дату, установленную для зачета согласно расписанию курса.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9545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7FC2399-52BD-630F-36A5-A3D785FE245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Основы государственного регулирования газоснабжения в Российской Федерации</a:t>
            </a:r>
            <a:endParaRPr lang="ru-RU" sz="28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AFBDD74-F4D2-F580-5A67-83E1DF1F276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Основы государственного регулирования газоснабжения в Российской Федерации закреплены в Федеральном законе «О газоснабжении в Российской Федерации»</a:t>
            </a:r>
            <a:r>
              <a:rPr lang="ru-RU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который содержит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следующие принципы государственной политики в указанной области: </a:t>
            </a:r>
            <a:endParaRPr lang="ru-RU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государственная поддержка развития газоснабжения в целях улучшения социально-экономических условий жизни населения, обеспечения технического прогресса и создания условий для развития экономики Российской Федерации с учетом промышленной и экологической безопасности; 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государственное регулирование рационального использования запасов газа, особенно запасов газа, имеющих стратегическое значение; 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повышение уровня газификации жилищно-коммунального хозяйства, промышленных и иных организаций, расположенных на федеральных территориях и территориях субъектов Российской Федерации, на основе формирования и реализации соответствующих межрегиональных и региональных программ газификации; 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2809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0C82C3B-4C9B-8D22-D278-70F3A19D93F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государственного регулирования в газовой отрасли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BFC0DD7-1C3C-A38B-40F0-95E65892F2F4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pPr indent="342265" algn="just">
              <a:lnSpc>
                <a:spcPct val="150000"/>
              </a:lnSpc>
              <a:spcAft>
                <a:spcPts val="800"/>
              </a:spcAft>
            </a:pPr>
            <a:r>
              <a:rPr lang="ru-RU" sz="2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государственного регулирования в газовой отрасли  включают в себя в том числе</a:t>
            </a:r>
            <a:r>
              <a:rPr lang="ru-RU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3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265" algn="just">
              <a:lnSpc>
                <a:spcPct val="150000"/>
              </a:lnSpc>
              <a:spcAft>
                <a:spcPts val="800"/>
              </a:spcAft>
            </a:pPr>
            <a:r>
              <a:rPr lang="ru-RU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	регулирование порядка поиска и добычи газа;</a:t>
            </a:r>
          </a:p>
          <a:p>
            <a:pPr indent="342265" algn="just">
              <a:lnSpc>
                <a:spcPct val="150000"/>
              </a:lnSpc>
              <a:spcAft>
                <a:spcPts val="800"/>
              </a:spcAft>
            </a:pPr>
            <a:r>
              <a:rPr lang="ru-RU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 регулирование доступа к услугам субъектов естественных монополий;</a:t>
            </a:r>
          </a:p>
          <a:p>
            <a:pPr indent="342265" algn="just">
              <a:lnSpc>
                <a:spcPct val="150000"/>
              </a:lnSpc>
              <a:spcAft>
                <a:spcPts val="800"/>
              </a:spcAft>
            </a:pPr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регулирования доступа к газотранспортным сетям;</a:t>
            </a:r>
            <a:endParaRPr lang="ru-RU" sz="23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265" algn="just">
              <a:lnSpc>
                <a:spcPct val="150000"/>
              </a:lnSpc>
              <a:spcAft>
                <a:spcPts val="800"/>
              </a:spcAft>
            </a:pPr>
            <a:r>
              <a:rPr lang="ru-RU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	налоговое регулирование;</a:t>
            </a:r>
            <a:endParaRPr lang="ru-RU" sz="23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265" algn="just">
              <a:lnSpc>
                <a:spcPct val="150000"/>
              </a:lnSpc>
              <a:spcAft>
                <a:spcPts val="800"/>
              </a:spcAft>
            </a:pPr>
            <a:r>
              <a:rPr lang="ru-RU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государственное регулирование в области антитеррористической защищенности объектов газовой инфраструктуры, в том числе на стадии проектирования и строительства энергетических объектов газовой отрасли;</a:t>
            </a:r>
            <a:endParaRPr lang="ru-RU" sz="23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265" algn="just">
              <a:lnSpc>
                <a:spcPct val="150000"/>
              </a:lnSpc>
              <a:spcAft>
                <a:spcPts val="800"/>
              </a:spcAft>
            </a:pPr>
            <a:r>
              <a:rPr lang="ru-RU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1453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41E4A4F-316E-AECC-C7F8-21EED509EC5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государственного регулирования в газовой отрасли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C6DBED4-2A07-15E4-6EC7-15E20DC9DE9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pPr indent="342265" algn="just">
              <a:lnSpc>
                <a:spcPct val="150000"/>
              </a:lnSpc>
              <a:spcAft>
                <a:spcPts val="80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государственное регулирование в области промышленной безопасности опасных производственных объектов газовой отрасли в том числе на стадии проектирования и строительства энергетических объектов;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265" algn="just">
              <a:lnSpc>
                <a:spcPct val="150000"/>
              </a:lnSpc>
              <a:spcAft>
                <a:spcPts val="80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государственное регулировании деятельности, сопровождающейся выбросами парниковых газов, реализации климатических проектов, оборота углеродных единиц;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265" algn="just">
              <a:lnSpc>
                <a:spcPct val="150000"/>
              </a:lnSpc>
              <a:spcAft>
                <a:spcPts val="80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государственное регулирование цен (тарифов);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265" algn="just">
              <a:lnSpc>
                <a:spcPct val="150000"/>
              </a:lnSpc>
              <a:spcAft>
                <a:spcPts val="80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таможенное регулирование.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265" algn="just">
              <a:lnSpc>
                <a:spcPct val="150000"/>
              </a:lnSpc>
              <a:spcAft>
                <a:spcPts val="80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Требования в отношении  государственного регулирования  в сфере энергетики закреплены на уровне законодательных, подзаконных нормативных правовых актов.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6638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A611F61-CD46-61BD-F1D2-D004BC113A6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Органы, уполномоченные на осуществление государственного регулирования и (или) контроля (надзора) в газовой отрасли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C9690DF-BD34-303F-C0D7-CC5C3728CF3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06000"/>
              </a:lnSpc>
              <a:spcAft>
                <a:spcPts val="800"/>
              </a:spcAft>
              <a:tabLst>
                <a:tab pos="450215" algn="l"/>
                <a:tab pos="540385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  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Президент Российской Федерации, </a:t>
            </a:r>
          </a:p>
          <a:p>
            <a:pPr algn="just">
              <a:lnSpc>
                <a:spcPct val="106000"/>
              </a:lnSpc>
              <a:spcAft>
                <a:spcPts val="800"/>
              </a:spcAft>
              <a:tabLst>
                <a:tab pos="450215" algn="l"/>
                <a:tab pos="540385" algn="l"/>
              </a:tabLst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	Правительство Российской Федерации, </a:t>
            </a:r>
          </a:p>
          <a:p>
            <a:pPr algn="just">
              <a:lnSpc>
                <a:spcPct val="106000"/>
              </a:lnSpc>
              <a:spcAft>
                <a:spcPts val="800"/>
              </a:spcAft>
              <a:tabLst>
                <a:tab pos="450215" algn="l"/>
                <a:tab pos="540385" algn="l"/>
              </a:tabLst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	федеральные органы исполнительной власти - в том числе Министерство энергетики Российской Федерации, Федеральная служба по экологическому, технологическому и атомному надзору, Федеральное агентство по недропользованию, Федеральная антимонопольная служба, их территориальные органы, </a:t>
            </a:r>
          </a:p>
          <a:p>
            <a:pPr algn="just">
              <a:lnSpc>
                <a:spcPct val="106000"/>
              </a:lnSpc>
              <a:spcAft>
                <a:spcPts val="800"/>
              </a:spcAft>
              <a:tabLst>
                <a:tab pos="450215" algn="l"/>
                <a:tab pos="540385" algn="l"/>
              </a:tabLst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	органы исполнительной власти субъектов Российской Федерации, </a:t>
            </a:r>
          </a:p>
          <a:p>
            <a:pPr algn="just">
              <a:lnSpc>
                <a:spcPct val="106000"/>
              </a:lnSpc>
              <a:spcAft>
                <a:spcPts val="800"/>
              </a:spcAft>
              <a:tabLst>
                <a:tab pos="450215" algn="l"/>
                <a:tab pos="540385" algn="l"/>
              </a:tabLst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	органы местного самоуправления.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Полномочия указанных государственных органов определены в различных   нормативных правовых актах в том числе: в Конституции Российской Федерации,</a:t>
            </a:r>
            <a:r>
              <a:rPr lang="ru-RU" sz="1800" b="0" dirty="0">
                <a:effectLst/>
                <a:latin typeface="Times New Roman" panose="02020603050405020304" pitchFamily="18" charset="0"/>
              </a:rPr>
              <a:t> Федеральном законе «О безопасности», «О специальных экономических мерах и принудительных мерах», «О мерах воздействия (противодействия) на недружественные действия Соединенных Штатов Америки и иных иностранных государств»,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Федеральном конституционном законе «О Правительстве Российской Федерации»; Федеральном законе «О защите конкуренции»; Федеральном законе «О естественных монополиях», Градостроительном кодексе Российской Федерации, Налоговом кодексе Российской Федерации, Земельном кодексе Российской Федерации,  Кодексе Российской Федерации об административных правонарушениях, других законодательных актах, а также в специальном энергетическом законодательстве, в том числе в Федеральном законе «О газоснабжении в Российской Федерации»; Федеральном законе «Об энергосбережении и о повышении энергетической эффективности и о внесении изменений в отдельные законодательные акты Российской Федерации»,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02.07.2021 N 296-ФЗ «Об ограничении выбросов парниковых газов», Федеральный закон от 06.03.2022 N 34-ФЗ «О проведении эксперимента по ограничению выбросов парниковых газов в отдельных субъектах Российской Федерации»,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других законах и подзаконных нормативных правовых актах.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6907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67BF1A1-E005-3567-7061-4F5557F0017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Правительства Российской Федерации в газовой отрасли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5005D53-0D25-A845-F7D0-C922C334E4CF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pPr indent="342265" algn="just">
              <a:lnSpc>
                <a:spcPct val="150000"/>
              </a:lnSpc>
              <a:spcAft>
                <a:spcPts val="800"/>
              </a:spcAft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соответствии со статьей 8 Федерального закона «О газоснабжении в Российской Федерации» Правительство Российской Федерации в области газоснабжения осуществляет свои полномочия в соответствии с Федеральным </a:t>
            </a:r>
            <a:r>
              <a:rPr lang="ru-RU" sz="1800" b="1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законом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«О Правительстве Российской Федерации», в том числе: 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устанавливает порядок формирования и утверждения перспективного баланса добычи и реализации газа в Российской Федерации, исходя из ресурсов газа, технических возможностей систем газоснабжения и прогноза потребности в энергетических ресурсах; 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утверждает правила поставок газа, 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правила пользования газом и предоставления услуг по газоснабжению, 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положение об охранных зонах трубопроводов, положение о зонах минимальных расстояний до магистральных или промышленных трубопроводов, 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порядок доступа независимых организаций к газотранспортным и газораспределительным сетям, порядок использования газа в качестве топлива,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ограничения подачи (поставки) и отбора газа, перечень потребителей, в том числе организаций, которые имеют преимущественное право пользования газом в качестве топлива и поставки газа которым не подлежат ограничению или прекращению (неотключаемые потребители); 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устанавливает </a:t>
            </a:r>
            <a:r>
              <a:rPr lang="ru-RU" sz="1800" strike="noStrike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принципы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формирования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цен на газ и тарифов на услуги по его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транспортировке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газотранспортным и газораспределительным сетям и др.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843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A3E41F1-9454-D4D7-D695-4D0CBA31140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олномочиям федеральных органов государственной власти в области газоснабжения 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B84455F-AED0-EBF7-9477-E0BD8030B34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85000" lnSpcReduction="10000"/>
          </a:bodyPr>
          <a:lstStyle/>
          <a:p>
            <a:pPr indent="342265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►Р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азработка и реализация государственной политики в области газоснабжения;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265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►разработка и принятие федеральных законов, иных нормативных правовых актов, направленных на реализацию государственной политики в области газоснабжения;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265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►осуществление государственного регулирования использования стратегических запасов газа, федерального государственного надзора в области промышленной безопасности систем газоснабжения, государственного экологического надзора в области газоснабжения, а также федерального государственного контроля (надзора) за установлением и (или) применением регулируемых государством цен (тарифов) в области газоснабжения;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265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►стандартизация, обеспечение единства измерений и организация обязательного подтверждения соответствия в области газоснабжения;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►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установление показателей надежности и качества услуг по транспортировке газа по газораспределительным сетям.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6690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07E1099-AEAC-86E8-8B36-67EADFD1BD1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олномочия органов местного самоуправления городских поселений, городских округов по организации газоснабжения населения 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4AB0201-767F-0CAB-3AC1-EB9AEF97EFB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pPr indent="342265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Подготовка населения к использованию газа в соответствии с межрегиональными и региональными программами газификации жилищно-коммунального хозяйства, промышленных и иных организаций;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265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согласование схем расположения объектов газоснабжения, используемых для обеспечения населения газом.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265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Полномочия органов местного самоуправления по  подготовке населения к использованию газа в соответствии с межрегиональными и региональными программами газификации жилищно-коммунального хозяйства, промышленных и иных организаций  на территории сельского поселения и межселенной территории реализуются органами местного самоуправления муниципального района, в состав которого входят сельское поселение и (или) межселенная территория, если иное не установлено законом субъекта Российской Федерации.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265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Полномочия органов местного самоуправления внутригородских муниципальных образований городов федерального значения Москвы, Санкт-Петербурга и Севастополя по организации газоснабжения населения на внутригородских территориях указанных городов федерального значения в случае, если организация газоснабжения населения определена как вопрос местного значения, устанавливаются законами этих субъектов Российской Федерации исходя из необходимости сохранения единства городского хозяйства и с учетом положений  Федерального закона «О газоснабжении в Российской Федерации».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14010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2634</Words>
  <Application>Microsoft Office PowerPoint</Application>
  <PresentationFormat>Произвольный</PresentationFormat>
  <Paragraphs>177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Презентация PowerPoint</vt:lpstr>
      <vt:lpstr>Цели, задачи, направления государственного регулирования и контроля в газовой отрасли</vt:lpstr>
      <vt:lpstr>Основы государственного регулирования газоснабжения в Российской Федерации</vt:lpstr>
      <vt:lpstr>Направления государственного регулирования в газовой отрасли</vt:lpstr>
      <vt:lpstr>Направления государственного регулирования в газовой отрасли</vt:lpstr>
      <vt:lpstr>Органы, уполномоченные на осуществление государственного регулирования и (или) контроля (надзора) в газовой отрасли</vt:lpstr>
      <vt:lpstr>Полномочия Правительства Российской Федерации в газовой отрасли</vt:lpstr>
      <vt:lpstr>Полномочиям федеральных органов государственной власти в области газоснабжения </vt:lpstr>
      <vt:lpstr>Полномочия органов местного самоуправления городских поселений, городских округов по организации газоснабжения населения </vt:lpstr>
      <vt:lpstr>Полномочия Минэнерго России в газовой отрасли</vt:lpstr>
      <vt:lpstr>Полномочия Минэнерго России в газовой отрасли</vt:lpstr>
      <vt:lpstr>Полномочия Ростехнадзор в газовой отрасли</vt:lpstr>
      <vt:lpstr>федеральные нормы и правила в области промышленной безопасности</vt:lpstr>
      <vt:lpstr>Полномочия Ростехнадзор в газовой отрасли</vt:lpstr>
      <vt:lpstr>ФАС РОССИИ</vt:lpstr>
      <vt:lpstr>ФАС  РОССИИ</vt:lpstr>
      <vt:lpstr>Государственный контроль (надзор) за соблюдением требований законодательства в сфере государственного регулирования цен (тарифов)  </vt:lpstr>
      <vt:lpstr> Государственный контроль (надзор) за соблюдением требований законодательства в сфере государственного регулирования цен (тарифов)  </vt:lpstr>
      <vt:lpstr>РЕКОМЕНДАЦИИ ДЛЯ САМОСТОЯТЕЛЬНОЙ РАБОТЫ</vt:lpstr>
      <vt:lpstr>НАУЧНЫЕ И УЧЕБНЫЕ ИЗДАНИЯ ДЛЯ САМОСТОЯТЕЛЬНОЙ РАБОТЫ</vt:lpstr>
      <vt:lpstr>ВОПРОСЫ ДЛЯ ЗАЧЕТА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 V</dc:creator>
  <cp:lastModifiedBy>user</cp:lastModifiedBy>
  <cp:revision>48</cp:revision>
  <dcterms:created xsi:type="dcterms:W3CDTF">2023-03-01T08:41:15Z</dcterms:created>
  <dcterms:modified xsi:type="dcterms:W3CDTF">2023-04-02T21:08:57Z</dcterms:modified>
</cp:coreProperties>
</file>