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258" r:id="rId20"/>
    <p:sldId id="283" r:id="rId21"/>
    <p:sldId id="284" r:id="rId22"/>
    <p:sldId id="285" r:id="rId23"/>
    <p:sldId id="274" r:id="rId24"/>
    <p:sldId id="286" r:id="rId25"/>
    <p:sldId id="279" r:id="rId26"/>
    <p:sldId id="280" r:id="rId27"/>
    <p:sldId id="281" r:id="rId28"/>
    <p:sldId id="282" r:id="rId29"/>
    <p:sldId id="269" r:id="rId30"/>
    <p:sldId id="270" r:id="rId31"/>
    <p:sldId id="277" r:id="rId32"/>
    <p:sldId id="278" r:id="rId33"/>
    <p:sldId id="271" r:id="rId34"/>
    <p:sldId id="275" r:id="rId35"/>
    <p:sldId id="276" r:id="rId36"/>
    <p:sldId id="259" r:id="rId37"/>
    <p:sldId id="260" r:id="rId38"/>
    <p:sldId id="261" r:id="rId3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4" d="100"/>
          <a:sy n="84" d="100"/>
        </p:scale>
        <p:origin x="-1590"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CE3B298-B687-DBDF-0BBE-0259F7DA0E2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87C6838D-3D3E-D442-94E5-B92AC98663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F4C9AC1E-9D53-62BE-4D97-FE424C422FB8}"/>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5" name="Нижний колонтитул 4">
            <a:extLst>
              <a:ext uri="{FF2B5EF4-FFF2-40B4-BE49-F238E27FC236}">
                <a16:creationId xmlns="" xmlns:a16="http://schemas.microsoft.com/office/drawing/2014/main" id="{147F5711-AD71-76A2-D69B-55BA439AA65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935F27D0-F8C6-FEFB-AE03-1BA58C892DAB}"/>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293969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1DD4A3B-3FC8-F02C-C37D-F6F33DEE91B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FA323E0A-355A-4321-A3A2-3114C6A2043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5804C63C-BC86-0740-0673-6F03BF4BEE97}"/>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5" name="Нижний колонтитул 4">
            <a:extLst>
              <a:ext uri="{FF2B5EF4-FFF2-40B4-BE49-F238E27FC236}">
                <a16:creationId xmlns="" xmlns:a16="http://schemas.microsoft.com/office/drawing/2014/main" id="{E754F138-CB10-6AE9-DB17-D58D6AB6CE4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30C1CB7E-CCF3-83AB-628C-D5EE4C925B34}"/>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3443068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F93A73C9-1A52-2090-049E-D221F623BE1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F902AD38-28EC-98A5-1404-D54F9C65EE2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86CD1439-72C6-0CAB-575A-B72FAE529862}"/>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5" name="Нижний колонтитул 4">
            <a:extLst>
              <a:ext uri="{FF2B5EF4-FFF2-40B4-BE49-F238E27FC236}">
                <a16:creationId xmlns="" xmlns:a16="http://schemas.microsoft.com/office/drawing/2014/main" id="{08BF74E2-DA05-EBEB-2463-F7B729391EA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87A47B5E-20FB-EFEC-3998-6753AC26341D}"/>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28733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D84EBE2-C579-0246-2813-53BA06D1C05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1E828A3E-04C4-0F12-A9A6-4E1A1D58EA5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9D12E6EB-059E-45BD-60D0-F410FA399707}"/>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5" name="Нижний колонтитул 4">
            <a:extLst>
              <a:ext uri="{FF2B5EF4-FFF2-40B4-BE49-F238E27FC236}">
                <a16:creationId xmlns="" xmlns:a16="http://schemas.microsoft.com/office/drawing/2014/main" id="{9629AE69-3D16-DCF1-1838-2E9059AE07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C59E5414-2079-DB73-27BE-50D866DB6E69}"/>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121965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122ECC2-F513-A2BC-0447-CA6F002C3CD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EB5118F5-478F-F7AA-3495-CA5C5BDC19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7BC5C3F9-1354-C328-4F41-189231CB6AC6}"/>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5" name="Нижний колонтитул 4">
            <a:extLst>
              <a:ext uri="{FF2B5EF4-FFF2-40B4-BE49-F238E27FC236}">
                <a16:creationId xmlns="" xmlns:a16="http://schemas.microsoft.com/office/drawing/2014/main" id="{43361857-41C0-0429-5583-EEA3953DEC8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 xmlns:a16="http://schemas.microsoft.com/office/drawing/2014/main" id="{455E2824-233B-796A-2CB2-E3C47E4AE38A}"/>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531719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15D92E7-4675-28EB-8617-BAAFC96017B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53BA6D87-B131-7DDC-9F20-0DD8E96DFBD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E0F41E50-12B1-DC76-5C12-06F2CE24CCC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F0477A41-A656-4795-1A45-05544D38A3C8}"/>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6" name="Нижний колонтитул 5">
            <a:extLst>
              <a:ext uri="{FF2B5EF4-FFF2-40B4-BE49-F238E27FC236}">
                <a16:creationId xmlns="" xmlns:a16="http://schemas.microsoft.com/office/drawing/2014/main" id="{37A300C3-4F86-BD8C-D7CA-D39F07C8283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1A1FBFA2-0EF3-4E48-124C-9E3FE1716A33}"/>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44214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8C4775F-5EE1-4E0F-67FB-1721780AFB1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B94F7B97-433D-5BEF-5C27-D1CE4802A6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B984675A-E8C7-E267-CB92-7B2C0760C29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79341989-F42E-860F-0EB9-8CCACF9554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66AD07C8-8C6B-5852-2A6A-D92201E5C6D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685E048E-8625-8F4B-A4D5-8AD50E2FF44C}"/>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8" name="Нижний колонтитул 7">
            <a:extLst>
              <a:ext uri="{FF2B5EF4-FFF2-40B4-BE49-F238E27FC236}">
                <a16:creationId xmlns="" xmlns:a16="http://schemas.microsoft.com/office/drawing/2014/main" id="{FB738DB9-DDDB-8B28-127E-2EEEBC88645C}"/>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 xmlns:a16="http://schemas.microsoft.com/office/drawing/2014/main" id="{376710E5-BD07-600E-8736-63FB32613E48}"/>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3419808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EB675F0-5AFC-9461-E6A8-6263AA0537AC}"/>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33311774-3C44-74E2-543C-09E2B6664B3E}"/>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4" name="Нижний колонтитул 3">
            <a:extLst>
              <a:ext uri="{FF2B5EF4-FFF2-40B4-BE49-F238E27FC236}">
                <a16:creationId xmlns="" xmlns:a16="http://schemas.microsoft.com/office/drawing/2014/main" id="{7A00E18D-E0D2-455E-AE59-D1D9D7DBED5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 xmlns:a16="http://schemas.microsoft.com/office/drawing/2014/main" id="{EEE360F6-3832-5F11-0941-AE78CD6194AF}"/>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3062706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9D6A45C5-B661-C8A6-B6B4-30F74221FD50}"/>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3" name="Нижний колонтитул 2">
            <a:extLst>
              <a:ext uri="{FF2B5EF4-FFF2-40B4-BE49-F238E27FC236}">
                <a16:creationId xmlns="" xmlns:a16="http://schemas.microsoft.com/office/drawing/2014/main" id="{604E8F4E-9452-96E3-0B6C-019578D2336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 xmlns:a16="http://schemas.microsoft.com/office/drawing/2014/main" id="{2350A913-FA8B-685D-1B7B-9C4C2C97D59A}"/>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150866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EE9D798-9805-38AD-68EE-6BB6B400BD2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F4A050A8-A965-9499-F5F6-B15A2E4909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FC735421-379E-8D6C-9C2D-B3B57ED733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5A7A411E-54EC-4B8C-011F-F68E15AED791}"/>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6" name="Нижний колонтитул 5">
            <a:extLst>
              <a:ext uri="{FF2B5EF4-FFF2-40B4-BE49-F238E27FC236}">
                <a16:creationId xmlns="" xmlns:a16="http://schemas.microsoft.com/office/drawing/2014/main" id="{DE4CBCB6-E345-4DA9-7095-83395B219FD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9B22002C-1376-2748-DA05-66846F338B19}"/>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3374036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D02FE3C-AEDE-3882-B563-A243CFE49AA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E519E152-E8AF-F3B5-9EAA-D1F29597BE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 xmlns:a16="http://schemas.microsoft.com/office/drawing/2014/main" id="{C79BF8A2-B813-E485-A499-F0B1A96A3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6DF754AB-7FC0-7780-3D18-FB923FAA86AA}"/>
              </a:ext>
            </a:extLst>
          </p:cNvPr>
          <p:cNvSpPr>
            <a:spLocks noGrp="1"/>
          </p:cNvSpPr>
          <p:nvPr>
            <p:ph type="dt" sz="half" idx="10"/>
          </p:nvPr>
        </p:nvSpPr>
        <p:spPr/>
        <p:txBody>
          <a:bodyPr/>
          <a:lstStyle/>
          <a:p>
            <a:fld id="{0CC93304-11CE-4AE9-9C6A-E8CE8010AABE}" type="datetimeFigureOut">
              <a:rPr lang="ru-RU" smtClean="0"/>
              <a:t>03.04.2023</a:t>
            </a:fld>
            <a:endParaRPr lang="ru-RU"/>
          </a:p>
        </p:txBody>
      </p:sp>
      <p:sp>
        <p:nvSpPr>
          <p:cNvPr id="6" name="Нижний колонтитул 5">
            <a:extLst>
              <a:ext uri="{FF2B5EF4-FFF2-40B4-BE49-F238E27FC236}">
                <a16:creationId xmlns="" xmlns:a16="http://schemas.microsoft.com/office/drawing/2014/main" id="{AA2DFDB8-C9BE-9826-9B88-4C24F365ED0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 xmlns:a16="http://schemas.microsoft.com/office/drawing/2014/main" id="{087F47EE-A4F0-54D4-8A3C-3FCECC95A5EF}"/>
              </a:ext>
            </a:extLst>
          </p:cNvPr>
          <p:cNvSpPr>
            <a:spLocks noGrp="1"/>
          </p:cNvSpPr>
          <p:nvPr>
            <p:ph type="sldNum" sz="quarter" idx="12"/>
          </p:nvPr>
        </p:nvSpPr>
        <p:spPr/>
        <p:txBody>
          <a:bodyPr/>
          <a:lstStyle/>
          <a:p>
            <a:fld id="{AAF9B9C3-6370-4F06-BAF0-7BF4BB978250}" type="slidenum">
              <a:rPr lang="ru-RU" smtClean="0"/>
              <a:t>‹#›</a:t>
            </a:fld>
            <a:endParaRPr lang="ru-RU"/>
          </a:p>
        </p:txBody>
      </p:sp>
    </p:spTree>
    <p:extLst>
      <p:ext uri="{BB962C8B-B14F-4D97-AF65-F5344CB8AC3E}">
        <p14:creationId xmlns:p14="http://schemas.microsoft.com/office/powerpoint/2010/main" val="3854480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6FB75E4-1C70-6316-781E-BF81659F29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7B08914F-4F5C-EC51-EC9F-DDD20D973C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8CE7153F-FE16-5B45-A460-B5183C729C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93304-11CE-4AE9-9C6A-E8CE8010AABE}" type="datetimeFigureOut">
              <a:rPr lang="ru-RU" smtClean="0"/>
              <a:t>03.04.2023</a:t>
            </a:fld>
            <a:endParaRPr lang="ru-RU"/>
          </a:p>
        </p:txBody>
      </p:sp>
      <p:sp>
        <p:nvSpPr>
          <p:cNvPr id="5" name="Нижний колонтитул 4">
            <a:extLst>
              <a:ext uri="{FF2B5EF4-FFF2-40B4-BE49-F238E27FC236}">
                <a16:creationId xmlns="" xmlns:a16="http://schemas.microsoft.com/office/drawing/2014/main" id="{AC0267B9-96DC-2C64-B6FC-4416D3DE87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 xmlns:a16="http://schemas.microsoft.com/office/drawing/2014/main" id="{1F23BE5F-66B9-BA14-D3CB-3C1BB58D8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9B9C3-6370-4F06-BAF0-7BF4BB978250}" type="slidenum">
              <a:rPr lang="ru-RU" smtClean="0"/>
              <a:t>‹#›</a:t>
            </a:fld>
            <a:endParaRPr lang="ru-RU"/>
          </a:p>
        </p:txBody>
      </p:sp>
    </p:spTree>
    <p:extLst>
      <p:ext uri="{BB962C8B-B14F-4D97-AF65-F5344CB8AC3E}">
        <p14:creationId xmlns:p14="http://schemas.microsoft.com/office/powerpoint/2010/main" val="2420589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lcjournal.ru/" TargetMode="External"/><Relationship Id="rId2" Type="http://schemas.openxmlformats.org/officeDocument/2006/relationships/hyperlink" Target="https://iprmedia.ru/products/ipr-book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mailto:musinlc@musinlc.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772B1B0-2C74-35DE-151A-DABE9ACA4D94}"/>
              </a:ext>
            </a:extLst>
          </p:cNvPr>
          <p:cNvSpPr>
            <a:spLocks noGrp="1"/>
          </p:cNvSpPr>
          <p:nvPr>
            <p:ph type="ctrTitle"/>
          </p:nvPr>
        </p:nvSpPr>
        <p:spPr>
          <a:xfrm>
            <a:off x="1524000" y="1122363"/>
            <a:ext cx="9144000" cy="1344792"/>
          </a:xfrm>
          <a:solidFill>
            <a:schemeClr val="accent4">
              <a:lumMod val="20000"/>
              <a:lumOff val="80000"/>
            </a:schemeClr>
          </a:solidFill>
        </p:spPr>
        <p:txBody>
          <a:bodyPr/>
          <a:lstStyle/>
          <a:p>
            <a:endParaRPr lang="ru-RU" dirty="0"/>
          </a:p>
        </p:txBody>
      </p:sp>
      <p:sp>
        <p:nvSpPr>
          <p:cNvPr id="3" name="Подзаголовок 2">
            <a:extLst>
              <a:ext uri="{FF2B5EF4-FFF2-40B4-BE49-F238E27FC236}">
                <a16:creationId xmlns="" xmlns:a16="http://schemas.microsoft.com/office/drawing/2014/main" id="{33BDD03B-CC77-EC4D-8D95-BB28078B6CE5}"/>
              </a:ext>
            </a:extLst>
          </p:cNvPr>
          <p:cNvSpPr>
            <a:spLocks noGrp="1"/>
          </p:cNvSpPr>
          <p:nvPr>
            <p:ph type="subTitle" idx="1"/>
          </p:nvPr>
        </p:nvSpPr>
        <p:spPr>
          <a:xfrm>
            <a:off x="1524000" y="3162090"/>
            <a:ext cx="9144000" cy="2945199"/>
          </a:xfrm>
          <a:solidFill>
            <a:schemeClr val="accent1"/>
          </a:solidFill>
        </p:spPr>
        <p:txBody>
          <a:bodyPr>
            <a:normAutofit fontScale="92500" lnSpcReduction="20000"/>
          </a:bodyPr>
          <a:lstStyle/>
          <a:p>
            <a:endParaRPr lang="ru-RU" sz="3600" b="1" dirty="0">
              <a:latin typeface="Times New Roman" panose="02020603050405020304" pitchFamily="18" charset="0"/>
              <a:cs typeface="Times New Roman" panose="02020603050405020304" pitchFamily="18" charset="0"/>
            </a:endParaRPr>
          </a:p>
          <a:p>
            <a:r>
              <a:rPr lang="ru-RU" sz="5100" b="1" dirty="0">
                <a:latin typeface="Times New Roman" panose="02020603050405020304" pitchFamily="18" charset="0"/>
                <a:cs typeface="Times New Roman" panose="02020603050405020304" pitchFamily="18" charset="0"/>
              </a:rPr>
              <a:t>ГАЗОВОЕ ПРАВО</a:t>
            </a:r>
            <a:r>
              <a:rPr lang="ru-RU" sz="3600" b="1" dirty="0">
                <a:latin typeface="Times New Roman" panose="02020603050405020304" pitchFamily="18" charset="0"/>
                <a:cs typeface="Times New Roman" panose="02020603050405020304" pitchFamily="18" charset="0"/>
              </a:rPr>
              <a:t>.</a:t>
            </a:r>
          </a:p>
          <a:p>
            <a:endParaRPr lang="ru-RU" sz="2800" dirty="0">
              <a:latin typeface="Times New Roman" panose="02020603050405020304" pitchFamily="18" charset="0"/>
              <a:cs typeface="Times New Roman" panose="02020603050405020304" pitchFamily="18" charset="0"/>
            </a:endParaRPr>
          </a:p>
          <a:p>
            <a:r>
              <a:rPr lang="ru-RU" sz="2800" dirty="0">
                <a:latin typeface="Times New Roman" panose="02020603050405020304" pitchFamily="18" charset="0"/>
                <a:cs typeface="Times New Roman" panose="02020603050405020304" pitchFamily="18" charset="0"/>
              </a:rPr>
              <a:t>АКТУАЛЬНЫЕ ВОПРОСЫ.</a:t>
            </a:r>
          </a:p>
          <a:p>
            <a:r>
              <a:rPr lang="ru-RU" sz="3400" b="1" dirty="0" smtClean="0">
                <a:latin typeface="Times New Roman" panose="02020603050405020304" pitchFamily="18" charset="0"/>
                <a:cs typeface="Times New Roman" panose="02020603050405020304" pitchFamily="18" charset="0"/>
              </a:rPr>
              <a:t>Раздел 1 «Понятие и источники газового права»</a:t>
            </a:r>
            <a:endParaRPr lang="ru-RU" sz="3400" b="1"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В.В.Романова.2023</a:t>
            </a:r>
          </a:p>
        </p:txBody>
      </p:sp>
      <p:pic>
        <p:nvPicPr>
          <p:cNvPr id="4" name="Рисунок 3">
            <a:extLst>
              <a:ext uri="{FF2B5EF4-FFF2-40B4-BE49-F238E27FC236}">
                <a16:creationId xmlns="" xmlns:a16="http://schemas.microsoft.com/office/drawing/2014/main" id="{DB054376-F4EB-D761-9FD5-E4CC21CD15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761158" y="1238588"/>
            <a:ext cx="2646680" cy="781050"/>
          </a:xfrm>
          <a:prstGeom prst="rect">
            <a:avLst/>
          </a:prstGeom>
          <a:noFill/>
          <a:ln>
            <a:noFill/>
          </a:ln>
        </p:spPr>
      </p:pic>
      <p:pic>
        <p:nvPicPr>
          <p:cNvPr id="6" name="Рисунок 5">
            <a:extLst>
              <a:ext uri="{FF2B5EF4-FFF2-40B4-BE49-F238E27FC236}">
                <a16:creationId xmlns="" xmlns:a16="http://schemas.microsoft.com/office/drawing/2014/main" id="{DB054376-F4EB-D761-9FD5-E4CC21CD15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13558" y="1390988"/>
            <a:ext cx="2646680" cy="781050"/>
          </a:xfrm>
          <a:prstGeom prst="rect">
            <a:avLst/>
          </a:prstGeom>
          <a:noFill/>
          <a:ln>
            <a:noFill/>
          </a:ln>
        </p:spPr>
      </p:pic>
    </p:spTree>
    <p:extLst>
      <p:ext uri="{BB962C8B-B14F-4D97-AF65-F5344CB8AC3E}">
        <p14:creationId xmlns:p14="http://schemas.microsoft.com/office/powerpoint/2010/main" val="1212393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rPr>
              <a:t>Проблемы правового регулирования в газовой отрасли были предметом исследования отечественных ученых. Как правило, исследования касались правового обеспечения нефтегазового комплекса, а также рассматривались в рамках научных и учебных изданий по энергетическому праву.</a:t>
            </a:r>
          </a:p>
          <a:p>
            <a:pPr algn="just"/>
            <a:r>
              <a:rPr lang="ru-RU" dirty="0">
                <a:latin typeface="Times New Roman" panose="02020603050405020304" pitchFamily="18" charset="0"/>
                <a:cs typeface="Times New Roman" panose="02020603050405020304" pitchFamily="18" charset="0"/>
              </a:rPr>
              <a:t>Среди работ хотелось бы отметить труды </a:t>
            </a:r>
            <a:r>
              <a:rPr lang="ru-RU" dirty="0" err="1">
                <a:latin typeface="Times New Roman" panose="02020603050405020304" pitchFamily="18" charset="0"/>
                <a:cs typeface="Times New Roman" panose="02020603050405020304" pitchFamily="18" charset="0"/>
              </a:rPr>
              <a:t>М.И.Клеандрова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А.Г.Лисицына-Светланова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А.П.Вершинина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В.Ф.Попондопуло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О.А.Городова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В.В.Романовой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Р.Н.Салиевой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П.Г.Лахно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Л.И.Шевченко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В.Ф.Яковлева</a:t>
            </a:r>
            <a:r>
              <a:rPr lang="ru-RU" dirty="0">
                <a:latin typeface="Times New Roman" panose="02020603050405020304" pitchFamily="18" charset="0"/>
                <a:cs typeface="Times New Roman" panose="02020603050405020304" pitchFamily="18" charset="0"/>
              </a:rPr>
              <a:t> и др.</a:t>
            </a:r>
          </a:p>
          <a:p>
            <a:pPr algn="just"/>
            <a:r>
              <a:rPr lang="ru-RU" dirty="0">
                <a:latin typeface="Times New Roman" panose="02020603050405020304" pitchFamily="18" charset="0"/>
                <a:cs typeface="Times New Roman" panose="02020603050405020304" pitchFamily="18" charset="0"/>
              </a:rPr>
              <a:t>В монографии 1999 года «Нефтегазовое законодательство в системе Российского права» </a:t>
            </a:r>
            <a:r>
              <a:rPr lang="ru-RU" dirty="0" err="1">
                <a:latin typeface="Times New Roman" panose="02020603050405020304" pitchFamily="18" charset="0"/>
                <a:cs typeface="Times New Roman" panose="02020603050405020304" pitchFamily="18" charset="0"/>
              </a:rPr>
              <a:t>М.И.Клеандров</a:t>
            </a:r>
            <a:r>
              <a:rPr lang="ru-RU" dirty="0">
                <a:latin typeface="Times New Roman" panose="02020603050405020304" pitchFamily="18" charset="0"/>
                <a:cs typeface="Times New Roman" panose="02020603050405020304" pitchFamily="18" charset="0"/>
              </a:rPr>
              <a:t> отмечает, что «одной из причин более пристального внимания к вопросам систематизации и совершенствования нормативно-правовых актов, составляющих базу регулирования отношений в нефтегазовом комплексе России, является значимость этого комплекса для экономики страны», и подчеркивает, что «недостаточное правовое регулирование многообразных отношений в нефтегазовом комплексе не позволяет в полной мере раскрыть огромный потенциал этого важнейшего для России сектора экономики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313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lstStyle/>
          <a:p>
            <a:pPr algn="just"/>
            <a:endParaRPr lang="ru-RU" dirty="0" smtClean="0">
              <a:latin typeface="Times New Roman" panose="02020603050405020304" pitchFamily="18" charset="0"/>
              <a:cs typeface="Times New Roman" panose="02020603050405020304" pitchFamily="18" charset="0"/>
            </a:endParaRPr>
          </a:p>
          <a:p>
            <a:pPr algn="just"/>
            <a:r>
              <a:rPr lang="ru-RU" dirty="0" err="1" smtClean="0">
                <a:latin typeface="Times New Roman" panose="02020603050405020304" pitchFamily="18" charset="0"/>
                <a:cs typeface="Times New Roman" panose="02020603050405020304" pitchFamily="18" charset="0"/>
              </a:rPr>
              <a:t>А.Г.Лисицын-Светланов</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в монографии 2011 года «Роль права в модернизации экономики России»  обращает внимание, что «Отношения, складывающиеся в процессе функционирования нефтегазового комплекса, охватывают разнообразные отношения его участников как по вертикали, так и по горизонтали, а именно отношения публично-правового и частноправового характера с учетом специфики правового регулирования деятельности хозяйствующих субъектов, в том числе в транснациональных масштабах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2272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92500" lnSpcReduction="10000"/>
          </a:bodyPr>
          <a:lstStyle/>
          <a:p>
            <a:pPr algn="just"/>
            <a:r>
              <a:rPr lang="ru-RU" sz="2000" dirty="0">
                <a:latin typeface="Times New Roman" panose="02020603050405020304" pitchFamily="18" charset="0"/>
                <a:cs typeface="Times New Roman" panose="02020603050405020304" pitchFamily="18" charset="0"/>
              </a:rPr>
              <a:t>Рассмотрение вопросов правового регулирования для нефтегазового комплекса в целом не случайно и характерно также для исследований в других отраслях знаний, в то же время следует отметить и значительное количество научных трудов, посвященных историческим, технологическим, экономическим  аспектам развития газовой промышленности, газовых  </a:t>
            </a:r>
            <a:r>
              <a:rPr lang="ru-RU" sz="2000" dirty="0" smtClean="0">
                <a:latin typeface="Times New Roman" panose="02020603050405020304" pitchFamily="18" charset="0"/>
                <a:cs typeface="Times New Roman" panose="02020603050405020304" pitchFamily="18" charset="0"/>
              </a:rPr>
              <a:t>рынков.</a:t>
            </a:r>
          </a:p>
          <a:p>
            <a:pPr algn="just"/>
            <a:r>
              <a:rPr lang="ru-RU" sz="2000" dirty="0">
                <a:latin typeface="Times New Roman" panose="02020603050405020304" pitchFamily="18" charset="0"/>
                <a:cs typeface="Times New Roman" panose="02020603050405020304" pitchFamily="18" charset="0"/>
              </a:rPr>
              <a:t>Во введении  к Российской газовой энциклопедии отмечается, что «нефтяная промышленность была прародительницей газовой отрасли. Даже сейчас, когда добыча газа выделилась в самостоятельную отрасль, говорят о нефтегазовом комплексе, и это понятно. До начала ХХ в. добыча природного газа из собственно (чисто) газовых месторождений не велась. Даже не существовало такого понятия, как газовое или газоконденсатное месторождение. Выделившись в самостоятельную отрасль, газовая промышленность осталась тесно связанной с нефтяной. Это обусловлено тем, что нефть и газ как полезные ископаемые приурочены к единым нефтегазовым провинциям, образуют залежи одного строения и связаны не только нахождением, но и общим генезисом. В разведке этих минералов используются общие принципы и одинаковые технологии. Указанные и некоторые другие особенности предопределяют совместное рассмотрение истории этих отраслей, особенно на начальном этапе становления газового дела</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985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lnSpcReduction="10000"/>
          </a:bodyPr>
          <a:lstStyle/>
          <a:p>
            <a:pPr algn="just"/>
            <a:r>
              <a:rPr lang="ru-RU" dirty="0">
                <a:latin typeface="Times New Roman" panose="02020603050405020304" pitchFamily="18" charset="0"/>
                <a:cs typeface="Times New Roman" panose="02020603050405020304" pitchFamily="18" charset="0"/>
              </a:rPr>
              <a:t>Изданная в 2021 году под редакцией </a:t>
            </a:r>
            <a:r>
              <a:rPr lang="ru-RU" dirty="0" err="1">
                <a:latin typeface="Times New Roman" panose="02020603050405020304" pitchFamily="18" charset="0"/>
                <a:cs typeface="Times New Roman" panose="02020603050405020304" pitchFamily="18" charset="0"/>
              </a:rPr>
              <a:t>О.Е.Аксютина</a:t>
            </a:r>
            <a:r>
              <a:rPr lang="ru-RU" dirty="0">
                <a:latin typeface="Times New Roman" panose="02020603050405020304" pitchFamily="18" charset="0"/>
                <a:cs typeface="Times New Roman" panose="02020603050405020304" pitchFamily="18" charset="0"/>
              </a:rPr>
              <a:t>  Российская газовая энциклопедия «направлена на объёмное и системное представление российской газовой отрасли как крупнейшего топливно-энергетического комплекса в его историческом развитии и </a:t>
            </a:r>
            <a:r>
              <a:rPr lang="ru-RU" dirty="0" smtClean="0">
                <a:latin typeface="Times New Roman" panose="02020603050405020304" pitchFamily="18" charset="0"/>
                <a:cs typeface="Times New Roman" panose="02020603050405020304" pitchFamily="18" charset="0"/>
              </a:rPr>
              <a:t>перспективе».</a:t>
            </a:r>
          </a:p>
          <a:p>
            <a:pPr algn="just"/>
            <a:r>
              <a:rPr lang="ru-RU" dirty="0">
                <a:latin typeface="Times New Roman" panose="02020603050405020304" pitchFamily="18" charset="0"/>
                <a:cs typeface="Times New Roman" panose="02020603050405020304" pitchFamily="18" charset="0"/>
              </a:rPr>
              <a:t>Огромный интерес представляет также трехтомное издание «История газовой отрасли России», которое посвящено формированию и развитию газовой отрасли России.  В первом томе рассмотрен период с 1811 по 1945 гг., во втором – с 1946 по 1991 гг., в третьем - с 1946 по 1991 гг. Подробно описаны ключевые события и этапы технического и технологического развития отечественного газового хозяйства</a:t>
            </a:r>
          </a:p>
        </p:txBody>
      </p:sp>
    </p:spTree>
    <p:extLst>
      <p:ext uri="{BB962C8B-B14F-4D97-AF65-F5344CB8AC3E}">
        <p14:creationId xmlns:p14="http://schemas.microsoft.com/office/powerpoint/2010/main" val="206308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92500" lnSpcReduction="10000"/>
          </a:bodyPr>
          <a:lstStyle/>
          <a:p>
            <a:pPr algn="just"/>
            <a:r>
              <a:rPr lang="ru-RU" dirty="0">
                <a:latin typeface="Times New Roman" panose="02020603050405020304" pitchFamily="18" charset="0"/>
                <a:cs typeface="Times New Roman" panose="02020603050405020304" pitchFamily="18" charset="0"/>
              </a:rPr>
              <a:t>Отдельного научного или учебного издания по газовому праву на сегодняшний день не было. Разделы, посвященные отдельным институтам энергетического права, представлены в учебниках по энергетическому праву под редакцией </a:t>
            </a:r>
            <a:r>
              <a:rPr lang="ru-RU" dirty="0" err="1" smtClean="0">
                <a:latin typeface="Times New Roman" panose="02020603050405020304" pitchFamily="18" charset="0"/>
                <a:cs typeface="Times New Roman" panose="02020603050405020304" pitchFamily="18" charset="0"/>
              </a:rPr>
              <a:t>В.В.Романовой</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Раздел, посвященный правовому регулированию общественных отношений в газовой отрасли включает в себя положения о стратегических задачах развития газовой отрасли, об источниках правового регулирования общественных отношений в газовой отрасли, о правовом режиме газа, о правовом режиме энергетических объектов газовой отрасли, о правовом положении субъектов газовой отрасли, о договорном регулировании в газовой отрасли, положения о государственном регулировании в газовой </a:t>
            </a:r>
            <a:r>
              <a:rPr lang="ru-RU" dirty="0" smtClean="0">
                <a:latin typeface="Times New Roman" panose="02020603050405020304" pitchFamily="18" charset="0"/>
                <a:cs typeface="Times New Roman" panose="02020603050405020304" pitchFamily="18" charset="0"/>
              </a:rPr>
              <a:t>отрасли.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7784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lnSpcReduction="10000"/>
          </a:bodyPr>
          <a:lstStyle/>
          <a:p>
            <a:pPr algn="just"/>
            <a:r>
              <a:rPr lang="ru-RU" sz="2000" dirty="0">
                <a:latin typeface="Times New Roman" panose="02020603050405020304" pitchFamily="18" charset="0"/>
                <a:cs typeface="Times New Roman" panose="02020603050405020304" pitchFamily="18" charset="0"/>
              </a:rPr>
              <a:t>В монографии </a:t>
            </a:r>
            <a:r>
              <a:rPr lang="ru-RU" sz="2000" dirty="0" err="1">
                <a:latin typeface="Times New Roman" panose="02020603050405020304" pitchFamily="18" charset="0"/>
                <a:cs typeface="Times New Roman" panose="02020603050405020304" pitchFamily="18" charset="0"/>
              </a:rPr>
              <a:t>В.В.Романовой</a:t>
            </a:r>
            <a:r>
              <a:rPr lang="ru-RU" sz="2000" dirty="0">
                <a:latin typeface="Times New Roman" panose="02020603050405020304" pitchFamily="18" charset="0"/>
                <a:cs typeface="Times New Roman" panose="02020603050405020304" pitchFamily="18" charset="0"/>
              </a:rPr>
              <a:t> «Энергетический правопорядок: современное состояние и задачи» 2016 года рассматриваются в том числе современное состояние и задачи энергетического правопорядка в газовой </a:t>
            </a:r>
            <a:r>
              <a:rPr lang="ru-RU" sz="2000" dirty="0" smtClean="0">
                <a:latin typeface="Times New Roman" panose="02020603050405020304" pitchFamily="18" charset="0"/>
                <a:cs typeface="Times New Roman" panose="02020603050405020304" pitchFamily="18" charset="0"/>
              </a:rPr>
              <a:t>отрасли.</a:t>
            </a:r>
          </a:p>
          <a:p>
            <a:pPr algn="just"/>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монографии «Энергетические рынки: проблемы и задачи правового регулирования» под редакцией </a:t>
            </a:r>
            <a:r>
              <a:rPr lang="ru-RU" sz="2000" dirty="0" err="1">
                <a:latin typeface="Times New Roman" panose="02020603050405020304" pitchFamily="18" charset="0"/>
                <a:cs typeface="Times New Roman" panose="02020603050405020304" pitchFamily="18" charset="0"/>
              </a:rPr>
              <a:t>В.В.Романовой</a:t>
            </a:r>
            <a:r>
              <a:rPr lang="ru-RU" sz="2000" dirty="0">
                <a:latin typeface="Times New Roman" panose="02020603050405020304" pitchFamily="18" charset="0"/>
                <a:cs typeface="Times New Roman" panose="02020603050405020304" pitchFamily="18" charset="0"/>
              </a:rPr>
              <a:t> 2018 года исследовались проблемные аспекты правового обеспечения рынка газа, к которым были отнесены прежде всего проблемные аспекты нормативно-правового регулирования </a:t>
            </a:r>
            <a:r>
              <a:rPr lang="ru-RU" sz="2000" dirty="0" smtClean="0">
                <a:latin typeface="Times New Roman" panose="02020603050405020304" pitchFamily="18" charset="0"/>
                <a:cs typeface="Times New Roman" panose="02020603050405020304" pitchFamily="18" charset="0"/>
              </a:rPr>
              <a:t>газификации.</a:t>
            </a:r>
          </a:p>
          <a:p>
            <a:pPr algn="just"/>
            <a:r>
              <a:rPr lang="ru-RU" sz="2000" dirty="0">
                <a:latin typeface="Times New Roman" panose="02020603050405020304" pitchFamily="18" charset="0"/>
                <a:cs typeface="Times New Roman" panose="02020603050405020304" pitchFamily="18" charset="0"/>
              </a:rPr>
              <a:t>Отдельные аспекты правового регулирования в газовой отрасли, связанные в частности с правовым положением компаний нефтегазового комплекса, корпоративного управления  в газовой отрасли становятся предметом диссертационных </a:t>
            </a:r>
            <a:r>
              <a:rPr lang="ru-RU" sz="2000" dirty="0" smtClean="0">
                <a:latin typeface="Times New Roman" panose="02020603050405020304" pitchFamily="18" charset="0"/>
                <a:cs typeface="Times New Roman" panose="02020603050405020304" pitchFamily="18" charset="0"/>
              </a:rPr>
              <a:t>исследований.</a:t>
            </a:r>
          </a:p>
          <a:p>
            <a:pPr algn="just"/>
            <a:r>
              <a:rPr lang="ru-RU" sz="2000" dirty="0">
                <a:latin typeface="Times New Roman" panose="02020603050405020304" pitchFamily="18" charset="0"/>
                <a:cs typeface="Times New Roman" panose="02020603050405020304" pitchFamily="18" charset="0"/>
              </a:rPr>
              <a:t>За рубежом учебные и научные издания по газовому праву появились гораздо </a:t>
            </a:r>
            <a:r>
              <a:rPr lang="ru-RU" sz="2000" dirty="0" smtClean="0">
                <a:latin typeface="Times New Roman" panose="02020603050405020304" pitchFamily="18" charset="0"/>
                <a:cs typeface="Times New Roman" panose="02020603050405020304" pitchFamily="18" charset="0"/>
              </a:rPr>
              <a:t>раньше.</a:t>
            </a:r>
            <a:r>
              <a:rPr lang="ru-RU" sz="2000" dirty="0">
                <a:latin typeface="Times New Roman" panose="02020603050405020304" pitchFamily="18" charset="0"/>
                <a:cs typeface="Times New Roman" panose="02020603050405020304" pitchFamily="18" charset="0"/>
              </a:rPr>
              <a:t> Общими подходами в правовых исследованиях по газовому праву у российских и зарубежных ученых является то, что в них охватываются как вопросы правового регулирования частноправовых отношений, так и публично правовых отношений на национальном и международном уровнях.</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217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rPr>
              <a:t>Формирование и развитие газового права в Российской Федерации осуществляется по двум ключевым направлениям: правовое регулирование внутреннего рынка газа и правовое регулирование экспорта газа.</a:t>
            </a:r>
          </a:p>
          <a:p>
            <a:pPr algn="just"/>
            <a:r>
              <a:rPr lang="ru-RU" dirty="0">
                <a:latin typeface="Times New Roman" panose="02020603050405020304" pitchFamily="18" charset="0"/>
                <a:cs typeface="Times New Roman" panose="02020603050405020304" pitchFamily="18" charset="0"/>
              </a:rPr>
              <a:t>На сегодняшний день имеется определенная система правового регулирования по обоим направлениям, которая базируется на федеральных законах, с детализацией на уровне подзаконных нормативных правовых актов.</a:t>
            </a:r>
          </a:p>
          <a:p>
            <a:pPr algn="just"/>
            <a:r>
              <a:rPr lang="ru-RU" dirty="0">
                <a:latin typeface="Times New Roman" panose="02020603050405020304" pitchFamily="18" charset="0"/>
                <a:cs typeface="Times New Roman" panose="02020603050405020304" pitchFamily="18" charset="0"/>
              </a:rPr>
              <a:t>Источники газового права не ограничены только внутренними нормативными правовыми актами, но включают в себя и иные источники энергетического права.</a:t>
            </a:r>
          </a:p>
          <a:p>
            <a:pPr algn="just"/>
            <a:r>
              <a:rPr lang="ru-RU" dirty="0">
                <a:latin typeface="Times New Roman" panose="02020603050405020304" pitchFamily="18" charset="0"/>
                <a:cs typeface="Times New Roman" panose="02020603050405020304" pitchFamily="18" charset="0"/>
              </a:rPr>
              <a:t>Нормы газового права включают требования к содержанию правового режима газа, правового режима энергетических объектов газовой отрасли, правового положения субъектов газовой отрасли, к договорному регулированию, государственному регулированию, государственному контролю (надзору).</a:t>
            </a:r>
          </a:p>
          <a:p>
            <a:pPr algn="just"/>
            <a:r>
              <a:rPr lang="ru-RU" dirty="0">
                <a:latin typeface="Times New Roman" panose="02020603050405020304" pitchFamily="18" charset="0"/>
                <a:cs typeface="Times New Roman" panose="02020603050405020304" pitchFamily="18" charset="0"/>
              </a:rPr>
              <a:t>Указанные элементы правовой системы постоянно </a:t>
            </a:r>
            <a:r>
              <a:rPr lang="ru-RU" dirty="0" smtClean="0">
                <a:latin typeface="Times New Roman" panose="02020603050405020304" pitchFamily="18" charset="0"/>
                <a:cs typeface="Times New Roman" panose="02020603050405020304" pitchFamily="18" charset="0"/>
              </a:rPr>
              <a:t>актуализируются.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504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Рассматривая вопрос об актуальных задачах газового права, хотелось бы обратить внимание также на следующее.</a:t>
            </a:r>
          </a:p>
          <a:p>
            <a:pPr algn="just"/>
            <a:r>
              <a:rPr lang="ru-RU" dirty="0">
                <a:latin typeface="Times New Roman" panose="02020603050405020304" pitchFamily="18" charset="0"/>
                <a:cs typeface="Times New Roman" panose="02020603050405020304" pitchFamily="18" charset="0"/>
              </a:rPr>
              <a:t>Система правового регулирования в газовой отрасли наполняется также новыми направлениями, среди которых можно выделить в том числе следующие.</a:t>
            </a:r>
          </a:p>
          <a:p>
            <a:pPr algn="just"/>
            <a:r>
              <a:rPr lang="ru-RU" dirty="0">
                <a:latin typeface="Times New Roman" panose="02020603050405020304" pitchFamily="18" charset="0"/>
                <a:cs typeface="Times New Roman" panose="02020603050405020304" pitchFamily="18" charset="0"/>
              </a:rPr>
              <a:t>Правовое обеспечение ограничения выбросов парниковых газов, реализация климатических проектов.</a:t>
            </a:r>
          </a:p>
          <a:p>
            <a:pPr algn="just"/>
            <a:r>
              <a:rPr lang="ru-RU" dirty="0">
                <a:latin typeface="Times New Roman" panose="02020603050405020304" pitchFamily="18" charset="0"/>
                <a:cs typeface="Times New Roman" panose="02020603050405020304" pitchFamily="18" charset="0"/>
              </a:rPr>
              <a:t>Компании газовой отрасли относятся к регулируемым организациям в соответствии с законодательством об ограничении выбросов парниковых газов, что повлекло дополнение содержания правового положения данных компаний, с учетом требований климатического законодательства.  Законодательство по ограничению выбросов парниковых газов продолжает формироваться на уровне законодательных и подзаконных нормативных правовых актов, однако, по данному направлению предстоит проделать еще значительную работу, в том числе в части разработки мер поддержки деятельности по сокращению выбросов парниковых газов и увеличению поглощения парниковых газов, поскольку меры поддержки такой деятельности согласно статьи 4 Федерального закона «Об ограничении выбросов парниковых газов» относятся к мерам  по ограничению выбросов парниковых газов наряду с  государственным учетом выбросов парниковых газов и  установлением целевых показателей сокращения выбросов парниковых газов</a:t>
            </a:r>
            <a:r>
              <a:rPr lang="ru-RU" dirty="0"/>
              <a:t>. </a:t>
            </a:r>
          </a:p>
          <a:p>
            <a:endParaRPr lang="ru-RU" dirty="0"/>
          </a:p>
        </p:txBody>
      </p:sp>
    </p:spTree>
    <p:extLst>
      <p:ext uri="{BB962C8B-B14F-4D97-AF65-F5344CB8AC3E}">
        <p14:creationId xmlns:p14="http://schemas.microsoft.com/office/powerpoint/2010/main" val="397135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К специальным направлениям газового права на современном этапе следует отнести также нормативное правовое регулирование, принятое и принимаемое в целях  противодействия политическим и экономическим санкциям, принимаемым отдельными государствами в отношении Российской Федерации, граждан Российской Федерации или российских юридических лиц. </a:t>
            </a:r>
          </a:p>
          <a:p>
            <a:pPr algn="just"/>
            <a:r>
              <a:rPr lang="ru-RU" dirty="0">
                <a:latin typeface="Times New Roman" panose="02020603050405020304" pitchFamily="18" charset="0"/>
                <a:cs typeface="Times New Roman" panose="02020603050405020304" pitchFamily="18" charset="0"/>
              </a:rPr>
              <a:t>Нормы специального регулирования принимаются в соответствии с федеральными законами от 30 декабря 2006 г. № 281-ФЗ «О специальных экономических мерах и принудительных мерах», от 28 декабря 2010 г. № 390-ФЗ «О безопасности» и от 4 июня 2018 г. № 127-ФЗ «О мерах воздействия (противодействия) на недружественные действия Соединенных Штатов Америки и иных иностранных государств». </a:t>
            </a:r>
          </a:p>
          <a:p>
            <a:pPr algn="just"/>
            <a:r>
              <a:rPr lang="ru-RU" dirty="0">
                <a:latin typeface="Times New Roman" panose="02020603050405020304" pitchFamily="18" charset="0"/>
                <a:cs typeface="Times New Roman" panose="02020603050405020304" pitchFamily="18" charset="0"/>
              </a:rPr>
              <a:t>Принятые нормы подробно исследуются в монографии Актуальные задачи энергетического права</a:t>
            </a:r>
            <a:r>
              <a:rPr lang="ru-RU" dirty="0"/>
              <a:t>.</a:t>
            </a:r>
          </a:p>
        </p:txBody>
      </p:sp>
    </p:spTree>
    <p:extLst>
      <p:ext uri="{BB962C8B-B14F-4D97-AF65-F5344CB8AC3E}">
        <p14:creationId xmlns:p14="http://schemas.microsoft.com/office/powerpoint/2010/main" val="1512133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67BF1A1-E005-3567-7061-4F5557F00179}"/>
              </a:ext>
            </a:extLst>
          </p:cNvPr>
          <p:cNvSpPr>
            <a:spLocks noGrp="1"/>
          </p:cNvSpPr>
          <p:nvPr>
            <p:ph type="title"/>
          </p:nvPr>
        </p:nvSpPr>
        <p:spPr>
          <a:solidFill>
            <a:schemeClr val="accent1"/>
          </a:solidFill>
        </p:spPr>
        <p:txBody>
          <a:bodyPr/>
          <a:lstStyle/>
          <a:p>
            <a:pPr algn="ctr"/>
            <a:r>
              <a:rPr lang="ru-RU" dirty="0">
                <a:latin typeface="Times New Roman" panose="02020603050405020304" pitchFamily="18" charset="0"/>
                <a:cs typeface="Times New Roman" panose="02020603050405020304" pitchFamily="18" charset="0"/>
              </a:rPr>
              <a:t>ИСТОЧНИКИ ГАЗОВОГО ПРАВА</a:t>
            </a:r>
          </a:p>
        </p:txBody>
      </p:sp>
      <p:sp>
        <p:nvSpPr>
          <p:cNvPr id="3" name="Объект 2">
            <a:extLst>
              <a:ext uri="{FF2B5EF4-FFF2-40B4-BE49-F238E27FC236}">
                <a16:creationId xmlns="" xmlns:a16="http://schemas.microsoft.com/office/drawing/2014/main" id="{55005D53-0D25-A845-F7D0-C922C334E4CF}"/>
              </a:ext>
            </a:extLst>
          </p:cNvPr>
          <p:cNvSpPr>
            <a:spLocks noGrp="1"/>
          </p:cNvSpPr>
          <p:nvPr>
            <p:ph idx="1"/>
          </p:nvPr>
        </p:nvSpPr>
        <p:spPr>
          <a:solidFill>
            <a:schemeClr val="accent4">
              <a:lumMod val="40000"/>
              <a:lumOff val="60000"/>
            </a:schemeClr>
          </a:solidFill>
        </p:spPr>
        <p:txBody>
          <a:bodyPr>
            <a:normAutofit fontScale="92500" lnSpcReduction="10000"/>
          </a:bodyPr>
          <a:lstStyle/>
          <a:p>
            <a:r>
              <a:rPr lang="ru-RU" sz="1800" dirty="0">
                <a:latin typeface="Times New Roman" panose="02020603050405020304" pitchFamily="18" charset="0"/>
                <a:cs typeface="Times New Roman" panose="02020603050405020304" pitchFamily="18" charset="0"/>
              </a:rPr>
              <a:t>Источники газового права, как и энергетического, включают нормативные правовые акты, международные договоры, обычаи, локальные акты компаний, акты высших судебных инстанций.</a:t>
            </a:r>
          </a:p>
          <a:p>
            <a:r>
              <a:rPr lang="ru-RU" sz="1800" dirty="0">
                <a:latin typeface="Times New Roman" panose="02020603050405020304" pitchFamily="18" charset="0"/>
                <a:cs typeface="Times New Roman" panose="02020603050405020304" pitchFamily="18" charset="0"/>
              </a:rPr>
              <a:t>Источники газового права являются специальными по отношению к энергетическому праву, так как регулируют отношения в отдельной отрасли энергетики.</a:t>
            </a:r>
          </a:p>
          <a:p>
            <a:r>
              <a:rPr lang="ru-RU" sz="1800" dirty="0">
                <a:latin typeface="Times New Roman" panose="02020603050405020304" pitchFamily="18" charset="0"/>
                <a:cs typeface="Times New Roman" panose="02020603050405020304" pitchFamily="18" charset="0"/>
              </a:rPr>
              <a:t>Важнейшим источником газового права является Конституция Российской Федерации.</a:t>
            </a:r>
          </a:p>
          <a:p>
            <a:pPr marL="0" indent="0" algn="just">
              <a:buNone/>
            </a:pPr>
            <a:r>
              <a:rPr lang="ru-RU" sz="1800" dirty="0">
                <a:latin typeface="Times New Roman" panose="02020603050405020304" pitchFamily="18" charset="0"/>
                <a:cs typeface="Times New Roman" panose="02020603050405020304" pitchFamily="18" charset="0"/>
              </a:rPr>
              <a:t>К источникам газового права относятся кодификационные нормативные правовые акты: Гражданский кодекс Российской Федерации, </a:t>
            </a:r>
            <a:r>
              <a:rPr lang="ru-RU" sz="1800" dirty="0">
                <a:latin typeface="Times New Roman" panose="02020603050405020304" pitchFamily="18" charset="0"/>
                <a:cs typeface="Times New Roman" panose="02020603050405020304" pitchFamily="18" charset="0"/>
                <a:sym typeface="Symbol"/>
              </a:rPr>
              <a:t>Прежде всего следует отметить Конституцию Российской Федерации, далее кодифицированные акты – в том числе:  Гражданский кодекс Российской Федерации, Жилищный кодекс Российской Федерации, Градостроительный кодекс Российской Федерации, Градостроительный кодекс Российской Федерации, Земельный кодекс Российской Федерации, Налоговый кодекс Российской Федерации, Кодекс Российской Федерации об административных правонарушениях, Уголовный кодекс Российской Федерации, федеральные законы, подзаконные нормативные правовые акты.</a:t>
            </a:r>
          </a:p>
          <a:p>
            <a:pPr marL="0" indent="0" algn="just">
              <a:buNone/>
            </a:pPr>
            <a:r>
              <a:rPr lang="ru-RU" sz="1800" dirty="0">
                <a:latin typeface="Times New Roman" panose="02020603050405020304" pitchFamily="18" charset="0"/>
                <a:cs typeface="Times New Roman" panose="02020603050405020304" pitchFamily="18" charset="0"/>
                <a:sym typeface="Symbol"/>
              </a:rPr>
              <a:t>	Среди законодательных актов следует выделить акты, которые регулируют отношения в топливно-энергетическом комплексе в целом или в нескольких отраслях топливно-энергетического комплекса, а также законодательные акты, регулирующие отношения на внутреннем рынке газа и при осуществлении внешнеэкономической деятельности.</a:t>
            </a:r>
          </a:p>
          <a:p>
            <a:pPr marL="0" indent="0" algn="just">
              <a:buNone/>
            </a:pPr>
            <a:r>
              <a:rPr lang="ru-RU" sz="14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2260843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7D8FBF8-570C-1EE9-7147-A391B40613A5}"/>
              </a:ext>
            </a:extLst>
          </p:cNvPr>
          <p:cNvSpPr>
            <a:spLocks noGrp="1"/>
          </p:cNvSpPr>
          <p:nvPr>
            <p:ph type="title"/>
          </p:nvPr>
        </p:nvSpPr>
        <p:spPr>
          <a:solidFill>
            <a:schemeClr val="accent1"/>
          </a:solidFill>
        </p:spPr>
        <p:txBody>
          <a:bodyPr/>
          <a:lstStyle/>
          <a:p>
            <a:pPr algn="ctr"/>
            <a:r>
              <a:rPr lang="ru-RU" dirty="0">
                <a:latin typeface="Times New Roman" panose="02020603050405020304" pitchFamily="18" charset="0"/>
                <a:cs typeface="Times New Roman" panose="02020603050405020304" pitchFamily="18" charset="0"/>
              </a:rPr>
              <a:t>Понятие и история формирования газового права</a:t>
            </a:r>
          </a:p>
        </p:txBody>
      </p:sp>
      <p:sp>
        <p:nvSpPr>
          <p:cNvPr id="3" name="Объект 2">
            <a:extLst>
              <a:ext uri="{FF2B5EF4-FFF2-40B4-BE49-F238E27FC236}">
                <a16:creationId xmlns="" xmlns:a16="http://schemas.microsoft.com/office/drawing/2014/main" id="{0FAF65C0-42D8-97CE-8D37-05E1B00568B0}"/>
              </a:ext>
            </a:extLst>
          </p:cNvPr>
          <p:cNvSpPr>
            <a:spLocks noGrp="1"/>
          </p:cNvSpPr>
          <p:nvPr>
            <p:ph idx="1"/>
          </p:nvPr>
        </p:nvSpPr>
        <p:spPr>
          <a:solidFill>
            <a:schemeClr val="accent4">
              <a:lumMod val="40000"/>
              <a:lumOff val="60000"/>
            </a:schemeClr>
          </a:solidFill>
        </p:spPr>
        <p:txBody>
          <a:bodyPr>
            <a:noAutofit/>
          </a:bodyPr>
          <a:lstStyle/>
          <a:p>
            <a:pPr indent="449580" algn="just">
              <a:lnSpc>
                <a:spcPct val="150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Развитие энергетического права прежде всего по отраслевому принципу с учетом специфики правового регулирования в отдельных отраслях энергетики обусловило формирование соответствующих институтов энергетического права. </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Газовое право является одним из важнейших институтов энергетического права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Для газового права применимы общетеоретические положения энергетического права, включая положения о методах и принципах энергетического права. </a:t>
            </a:r>
          </a:p>
          <a:p>
            <a:pPr indent="449580" algn="just">
              <a:lnSpc>
                <a:spcPct val="150000"/>
              </a:lnSpc>
              <a:spcAft>
                <a:spcPts val="1000"/>
              </a:spcAft>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Нормы газового права регулируют частноправовые и публично-правовые отношения, возникающие в связи с добычей, переработкой, поставкой, транспортировкой, хранением стратегического энергетического ресурса – газа, строительством, модернизацией, реконструкцией газовой инфраструктуры на национальном и международном уровнях.</a:t>
            </a:r>
          </a:p>
          <a:p>
            <a:pPr indent="449580" algn="just">
              <a:lnSpc>
                <a:spcPct val="150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См.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Подр</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smtClean="0">
                <a:effectLst/>
                <a:latin typeface="Times New Roman" panose="02020603050405020304" pitchFamily="18" charset="0"/>
                <a:ea typeface="Calibri" panose="020F0502020204030204" pitchFamily="34" charset="0"/>
                <a:cs typeface="Times New Roman" panose="02020603050405020304" pitchFamily="18" charset="0"/>
              </a:rPr>
              <a:t>Романова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В.В. Энергетическое право. Учебник для подготовки кадров высшей квалификации. М.: Издательская группа «Юрист».2021.с.20-22</a:t>
            </a:r>
            <a:r>
              <a:rPr lang="ru-RU" sz="1400" dirty="0" smtClean="0">
                <a:effectLst/>
                <a:latin typeface="Times New Roman" panose="02020603050405020304" pitchFamily="18" charset="0"/>
                <a:ea typeface="Calibri" panose="020F0502020204030204" pitchFamily="34" charset="0"/>
                <a:cs typeface="Times New Roman" panose="02020603050405020304" pitchFamily="18" charset="0"/>
              </a:rPr>
              <a:t>.; Романова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В.В. Энергетическое право. Учебник для подготовки кадров высшей квалификации. М.: Издательская группа «Юрист».2021. с.13-20.</a:t>
            </a:r>
          </a:p>
          <a:p>
            <a:endParaRPr lang="ru-RU" sz="1400" dirty="0"/>
          </a:p>
        </p:txBody>
      </p:sp>
    </p:spTree>
    <p:extLst>
      <p:ext uri="{BB962C8B-B14F-4D97-AF65-F5344CB8AC3E}">
        <p14:creationId xmlns:p14="http://schemas.microsoft.com/office/powerpoint/2010/main" val="120396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Нормативные правовые акты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fontScale="92500" lnSpcReduction="10000"/>
          </a:bodyPr>
          <a:lstStyle/>
          <a:p>
            <a:r>
              <a:rPr lang="ru-RU" sz="2200" dirty="0">
                <a:latin typeface="Times New Roman" panose="02020603050405020304" pitchFamily="18" charset="0"/>
                <a:cs typeface="Times New Roman" panose="02020603050405020304" pitchFamily="18" charset="0"/>
              </a:rPr>
              <a:t>Среди законодательных актов первой группы  необходимо отметить в том числе : Федеральный закон от 21.02.1992 № 2395-1 «О недрах», Федеральный закон от 30.11.1995 № 187-ФЗ «О континентальном шельфе Российской Федерации», Федеральный закон от 30.12.1995 № 225-ФЗ «О соглашениях о разделе продукции», Федеральный закон от 21.07.2005 № 115-ФЗ «О концессионных соглашениях», Федеральный закон от 21.07.1997 № 116-ФЗ «О промышленной безопасности опасных производственных объектов»; Федеральный закон от 21.07.2011 № 256-ФЗ «О безопасности топливно-энергетического комплекса»; Федеральный закон от 03.12.2011 № 382-ФЗ «О государственной информационной системе топливно-энергетического комплекса», Федеральный закон «Об энергосбережении и о повышении энергетической эффективности и о внесении изменений в отдельные законодательные акты Российской Федерации», Федеральный закон от 17.08.1995 № 147-ФЗ «О естественных монополиях» , Федеральный закон от 26.07.2006 № 135-ФЗ «О защите конкуренции» , Федеральный закон от 18.07.2011 № 223-ФЗ «О закупках товаров, работ, услуг отдельными видами юридических лиц» , Федеральный закон от 8.12.2003 № 164-ФЗ «Об основах государственного регулирования внешнеторговой деятельности», Закон РФ от 21.05.1993 № 5003-1 «О таможенном тарифе».</a:t>
            </a:r>
          </a:p>
          <a:p>
            <a:endParaRPr lang="ru-RU" dirty="0"/>
          </a:p>
        </p:txBody>
      </p:sp>
    </p:spTree>
    <p:extLst>
      <p:ext uri="{BB962C8B-B14F-4D97-AF65-F5344CB8AC3E}">
        <p14:creationId xmlns:p14="http://schemas.microsoft.com/office/powerpoint/2010/main" val="2168528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Нормативные правовые акты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lstStyle/>
          <a:p>
            <a:endParaRPr lang="ru-RU" dirty="0" smtClean="0"/>
          </a:p>
          <a:p>
            <a:pPr algn="just"/>
            <a:r>
              <a:rPr lang="ru-RU" dirty="0" smtClean="0">
                <a:latin typeface="Times New Roman" panose="02020603050405020304" pitchFamily="18" charset="0"/>
                <a:cs typeface="Times New Roman" panose="02020603050405020304" pitchFamily="18" charset="0"/>
              </a:rPr>
              <a:t>Базовым </a:t>
            </a:r>
            <a:r>
              <a:rPr lang="ru-RU" dirty="0">
                <a:latin typeface="Times New Roman" panose="02020603050405020304" pitchFamily="18" charset="0"/>
                <a:cs typeface="Times New Roman" panose="02020603050405020304" pitchFamily="18" charset="0"/>
              </a:rPr>
              <a:t>федеральным законом, регулирующим отношения на внутреннем рынке газа является Федеральный закон от 31.03.1999 № 69-ФЗ «О газоснабжении в Российской  Федерации</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который  определяет правовые, экономические и организационные основы отношений в области газоснабжения в Российской Федерации и направлен на обеспечение удовлетворения потребностей государства в стратегическом виде энергетических ресурсов. </a:t>
            </a:r>
          </a:p>
          <a:p>
            <a:endParaRPr lang="ru-RU" dirty="0"/>
          </a:p>
        </p:txBody>
      </p:sp>
    </p:spTree>
    <p:extLst>
      <p:ext uri="{BB962C8B-B14F-4D97-AF65-F5344CB8AC3E}">
        <p14:creationId xmlns:p14="http://schemas.microsoft.com/office/powerpoint/2010/main" val="4259965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Нормативные правовые акты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fontScale="92500"/>
          </a:bodyPr>
          <a:lstStyle/>
          <a:p>
            <a:pPr algn="just"/>
            <a:r>
              <a:rPr lang="ru-RU" dirty="0">
                <a:latin typeface="Times New Roman" panose="02020603050405020304" pitchFamily="18" charset="0"/>
                <a:cs typeface="Times New Roman" panose="02020603050405020304" pitchFamily="18" charset="0"/>
              </a:rPr>
              <a:t>Основы государственного регулирования экспорта газа закреплены в Федеральный закон от 18.07.2006 № 117-ФЗ «Об экспорте газа</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который применяется в отношении газа, добываемого из всех видов месторождений углеводородного сырья и транспортируемого в газообразном или сжиженном состоянии.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См. также: Законопроект </a:t>
            </a:r>
            <a:r>
              <a:rPr lang="ru-RU" dirty="0">
                <a:latin typeface="Times New Roman" panose="02020603050405020304" pitchFamily="18" charset="0"/>
                <a:cs typeface="Times New Roman" panose="02020603050405020304" pitchFamily="18" charset="0"/>
              </a:rPr>
              <a:t>№ 310889-8О внесении изменений в статьи 2 и 3 Федерального закона "Об экспорте газа"(в части предоставления исключительного права на экспорт сжиженного природного газа пользователям участков недр на суше, расположенных севернее 67 градуса северной </a:t>
            </a:r>
            <a:r>
              <a:rPr lang="ru-RU" dirty="0" smtClean="0">
                <a:latin typeface="Times New Roman" panose="02020603050405020304" pitchFamily="18" charset="0"/>
                <a:cs typeface="Times New Roman" panose="02020603050405020304" pitchFamily="18" charset="0"/>
              </a:rPr>
              <a:t>широты»</a:t>
            </a:r>
            <a:endParaRPr lang="ru-RU" dirty="0">
              <a:latin typeface="Times New Roman" panose="02020603050405020304" pitchFamily="18" charset="0"/>
              <a:cs typeface="Times New Roman" panose="02020603050405020304" pitchFamily="18" charset="0"/>
            </a:endParaRPr>
          </a:p>
          <a:p>
            <a:r>
              <a:rPr lang="ru-RU" dirty="0"/>
              <a:t> </a:t>
            </a:r>
          </a:p>
          <a:p>
            <a:endParaRPr lang="ru-RU" dirty="0"/>
          </a:p>
        </p:txBody>
      </p:sp>
    </p:spTree>
    <p:extLst>
      <p:ext uri="{BB962C8B-B14F-4D97-AF65-F5344CB8AC3E}">
        <p14:creationId xmlns:p14="http://schemas.microsoft.com/office/powerpoint/2010/main" val="3163593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normAutofit/>
          </a:bodyPr>
          <a:lstStyle/>
          <a:p>
            <a:pPr algn="ctr"/>
            <a:r>
              <a:rPr lang="ru-RU" sz="3600" b="1" dirty="0" smtClean="0">
                <a:latin typeface="Times New Roman" panose="02020603050405020304" pitchFamily="18" charset="0"/>
                <a:cs typeface="Times New Roman" panose="02020603050405020304" pitchFamily="18" charset="0"/>
              </a:rPr>
              <a:t>Нормативные правовые акты</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fontScale="85000" lnSpcReduction="10000"/>
          </a:bodyPr>
          <a:lstStyle/>
          <a:p>
            <a:pPr algn="just"/>
            <a:r>
              <a:rPr lang="ru-RU" dirty="0">
                <a:latin typeface="Times New Roman" panose="02020603050405020304" pitchFamily="18" charset="0"/>
                <a:cs typeface="Times New Roman" panose="02020603050405020304" pitchFamily="18" charset="0"/>
              </a:rPr>
              <a:t>Нормы газового права закреплены также во многих подзаконных нормативных правовых актах: Постановлениях Правительства Российской Федерации, федеральных органов исполнительной власти в том числе Минэнерго России, </a:t>
            </a:r>
            <a:r>
              <a:rPr lang="ru-RU" dirty="0" err="1">
                <a:latin typeface="Times New Roman" panose="02020603050405020304" pitchFamily="18" charset="0"/>
                <a:cs typeface="Times New Roman" panose="02020603050405020304" pitchFamily="18" charset="0"/>
              </a:rPr>
              <a:t>Ростехнадзор</a:t>
            </a:r>
            <a:r>
              <a:rPr lang="ru-RU" dirty="0">
                <a:latin typeface="Times New Roman" panose="02020603050405020304" pitchFamily="18" charset="0"/>
                <a:cs typeface="Times New Roman" panose="02020603050405020304" pitchFamily="18" charset="0"/>
              </a:rPr>
              <a:t>, ФАС России.</a:t>
            </a:r>
          </a:p>
          <a:p>
            <a:pPr algn="just"/>
            <a:r>
              <a:rPr lang="ru-RU" dirty="0">
                <a:latin typeface="Times New Roman" panose="02020603050405020304" pitchFamily="18" charset="0"/>
                <a:cs typeface="Times New Roman" panose="02020603050405020304" pitchFamily="18" charset="0"/>
              </a:rPr>
              <a:t>Следует обратить внимание на изменения, внесенные в отдельные нормативные правовые  акты в период с 2022 года, которые принимаются в  соответствии с федеральными законами от 30 декабря 2006 г. N 281-ФЗ «О специальных экономических мерах и принудительных мерах», от 28 декабря 2010 г. N 390-ФЗ «О безопасности» и от 4 июня 2018 г. N 127-ФЗ «О мерах воздействия (противодействия) на недружественные действия Соединенных Штатов Америки и иных иностранных государств». Правовой анализ, систематизация принимаемых нормативные правовых актов представлены в монографии «Актуальные задачи энергетического права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201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Нормативные правовые акты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a:bodyPr>
          <a:lstStyle/>
          <a:p>
            <a:pPr algn="just"/>
            <a:r>
              <a:rPr lang="ru-RU" sz="1800" dirty="0">
                <a:latin typeface="Times New Roman" panose="02020603050405020304" pitchFamily="18" charset="0"/>
                <a:cs typeface="Times New Roman" panose="02020603050405020304" pitchFamily="18" charset="0"/>
              </a:rPr>
              <a:t>Приведем примеры некоторых нормативных правовых актов, имеющих значение для газовой отрасли:</a:t>
            </a:r>
          </a:p>
          <a:p>
            <a:pPr algn="just"/>
            <a:r>
              <a:rPr lang="ru-RU" sz="1800" dirty="0">
                <a:latin typeface="Times New Roman" panose="02020603050405020304" pitchFamily="18" charset="0"/>
                <a:cs typeface="Times New Roman" panose="02020603050405020304" pitchFamily="18" charset="0"/>
              </a:rPr>
              <a:t>Федеральный закон от 14.07.2022 N 320-ФЗ «О внесении изменений в Федеральный закон "О приватизации государственного и муниципального имущества", отдельные законодательные акты Российской Федерации и об установлении особенностей регулирования имущественных отношений</a:t>
            </a:r>
            <a:r>
              <a:rPr lang="ru-RU" sz="1800" dirty="0" smtClean="0">
                <a:latin typeface="Times New Roman" panose="02020603050405020304" pitchFamily="18" charset="0"/>
                <a:cs typeface="Times New Roman" panose="02020603050405020304" pitchFamily="18" charset="0"/>
              </a:rPr>
              <a:t>»</a:t>
            </a:r>
          </a:p>
          <a:p>
            <a:pPr algn="just"/>
            <a:r>
              <a:rPr lang="ru-RU" sz="1800" dirty="0">
                <a:latin typeface="Times New Roman" panose="02020603050405020304" pitchFamily="18" charset="0"/>
                <a:cs typeface="Times New Roman" panose="02020603050405020304" pitchFamily="18" charset="0"/>
              </a:rPr>
              <a:t>Указ Президента РФ от 31.03.2022 N 172 </a:t>
            </a:r>
            <a:r>
              <a:rPr lang="ru-RU" sz="1800" dirty="0" smtClean="0">
                <a:latin typeface="Times New Roman" panose="02020603050405020304" pitchFamily="18" charset="0"/>
                <a:cs typeface="Times New Roman" panose="02020603050405020304" pitchFamily="18" charset="0"/>
              </a:rPr>
              <a:t>«О </a:t>
            </a:r>
            <a:r>
              <a:rPr lang="ru-RU" sz="1800" dirty="0">
                <a:latin typeface="Times New Roman" panose="02020603050405020304" pitchFamily="18" charset="0"/>
                <a:cs typeface="Times New Roman" panose="02020603050405020304" pitchFamily="18" charset="0"/>
              </a:rPr>
              <a:t>специальном порядке исполнения иностранными покупателями обязательств перед российскими поставщиками природного </a:t>
            </a:r>
            <a:r>
              <a:rPr lang="ru-RU" sz="1800" dirty="0" smtClean="0">
                <a:latin typeface="Times New Roman" panose="02020603050405020304" pitchFamily="18" charset="0"/>
                <a:cs typeface="Times New Roman" panose="02020603050405020304" pitchFamily="18" charset="0"/>
              </a:rPr>
              <a:t>газа» </a:t>
            </a:r>
          </a:p>
          <a:p>
            <a:pPr algn="just"/>
            <a:r>
              <a:rPr lang="ru-RU" sz="1800" dirty="0">
                <a:latin typeface="Times New Roman" panose="02020603050405020304" pitchFamily="18" charset="0"/>
                <a:cs typeface="Times New Roman" panose="02020603050405020304" pitchFamily="18" charset="0"/>
              </a:rPr>
              <a:t>Указ Президента РФ от 30.06.2022 N 416 «О применении специальных экономических мер в топливно-энергетической сфере в связи с недружественными действиями некоторых иностранных государств и </a:t>
            </a:r>
            <a:r>
              <a:rPr lang="ru-RU" sz="1800" dirty="0" smtClean="0">
                <a:latin typeface="Times New Roman" panose="02020603050405020304" pitchFamily="18" charset="0"/>
                <a:cs typeface="Times New Roman" panose="02020603050405020304" pitchFamily="18" charset="0"/>
              </a:rPr>
              <a:t>международных организаций»</a:t>
            </a:r>
          </a:p>
          <a:p>
            <a:pPr algn="just"/>
            <a:r>
              <a:rPr lang="ru-RU" sz="1800" dirty="0">
                <a:latin typeface="Times New Roman" panose="02020603050405020304" pitchFamily="18" charset="0"/>
                <a:cs typeface="Times New Roman" panose="02020603050405020304" pitchFamily="18" charset="0"/>
              </a:rPr>
              <a:t>Указ Президента РФ от 05.08.2022 N 520 «О применении специальных экономических мер в финансовой и топливно-энергетической сферах в связи с недружественными действиями некоторых иностранных государств и международных организаций</a:t>
            </a:r>
          </a:p>
        </p:txBody>
      </p:sp>
    </p:spTree>
    <p:extLst>
      <p:ext uri="{BB962C8B-B14F-4D97-AF65-F5344CB8AC3E}">
        <p14:creationId xmlns:p14="http://schemas.microsoft.com/office/powerpoint/2010/main" val="2478816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Международные договоры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lnSpcReduction="10000"/>
          </a:bodyPr>
          <a:lstStyle/>
          <a:p>
            <a:pPr algn="just"/>
            <a:r>
              <a:rPr lang="ru-RU" sz="2400" dirty="0">
                <a:latin typeface="Times New Roman" panose="02020603050405020304" pitchFamily="18" charset="0"/>
                <a:cs typeface="Times New Roman" panose="02020603050405020304" pitchFamily="18" charset="0"/>
              </a:rPr>
              <a:t>Для газовой отрасли, как и для энергетической отрасли в целом,  характерно использование всех предусмотренных Федеральным законом от 15.07.1995 № 101-ФЗ «О международных договорах Российской Федерации» разновидностей </a:t>
            </a:r>
            <a:r>
              <a:rPr lang="ru-RU" sz="2400" dirty="0" smtClean="0">
                <a:latin typeface="Times New Roman" panose="02020603050405020304" pitchFamily="18" charset="0"/>
                <a:cs typeface="Times New Roman" panose="02020603050405020304" pitchFamily="18" charset="0"/>
              </a:rPr>
              <a:t>международных договоров.</a:t>
            </a:r>
          </a:p>
          <a:p>
            <a:pPr algn="just"/>
            <a:r>
              <a:rPr lang="ru-RU" sz="2400" dirty="0" smtClean="0">
                <a:latin typeface="Times New Roman" panose="02020603050405020304" pitchFamily="18" charset="0"/>
                <a:cs typeface="Times New Roman" panose="02020603050405020304" pitchFamily="18" charset="0"/>
              </a:rPr>
              <a:t>Остановимся сначала на межгосударственных договорах.</a:t>
            </a:r>
          </a:p>
          <a:p>
            <a:pPr algn="just"/>
            <a:r>
              <a:rPr lang="ru-RU" sz="2400" dirty="0">
                <a:latin typeface="Times New Roman" panose="02020603050405020304" pitchFamily="18" charset="0"/>
                <a:cs typeface="Times New Roman" panose="02020603050405020304" pitchFamily="18" charset="0"/>
              </a:rPr>
              <a:t>Российская Федерация является стороной Рамочной конвенции Организации Объединенных Наций об изменении климата, Киотского протокола к Рамочной конвенции Организации Объединенных Наций об изменении климата и Парижского соглашения (по климату). </a:t>
            </a:r>
          </a:p>
          <a:p>
            <a:pPr algn="just"/>
            <a:r>
              <a:rPr lang="ru-RU" sz="2400" dirty="0">
                <a:latin typeface="Times New Roman" panose="02020603050405020304" pitchFamily="18" charset="0"/>
                <a:cs typeface="Times New Roman" panose="02020603050405020304" pitchFamily="18" charset="0"/>
              </a:rPr>
              <a:t>Конвенция Организации Объединенных Наций по морскому </a:t>
            </a:r>
            <a:r>
              <a:rPr lang="ru-RU" sz="2400" dirty="0" smtClean="0">
                <a:latin typeface="Times New Roman" panose="02020603050405020304" pitchFamily="18" charset="0"/>
                <a:cs typeface="Times New Roman" panose="02020603050405020304" pitchFamily="18" charset="0"/>
              </a:rPr>
              <a:t>праву. </a:t>
            </a:r>
          </a:p>
          <a:p>
            <a:pPr algn="just"/>
            <a:r>
              <a:rPr lang="ru-RU" sz="2400" dirty="0">
                <a:latin typeface="Times New Roman" panose="02020603050405020304" pitchFamily="18" charset="0"/>
                <a:cs typeface="Times New Roman" panose="02020603050405020304" pitchFamily="18" charset="0"/>
              </a:rPr>
              <a:t>Конвенция N 174 Международной организации труда </a:t>
            </a:r>
            <a:r>
              <a:rPr lang="ru-RU" sz="2400" dirty="0" smtClean="0">
                <a:latin typeface="Times New Roman" panose="02020603050405020304" pitchFamily="18" charset="0"/>
                <a:cs typeface="Times New Roman" panose="02020603050405020304" pitchFamily="18" charset="0"/>
              </a:rPr>
              <a:t>«О </a:t>
            </a:r>
            <a:r>
              <a:rPr lang="ru-RU" sz="2400" dirty="0">
                <a:latin typeface="Times New Roman" panose="02020603050405020304" pitchFamily="18" charset="0"/>
                <a:cs typeface="Times New Roman" panose="02020603050405020304" pitchFamily="18" charset="0"/>
              </a:rPr>
              <a:t>предотвращении крупных промышленных </a:t>
            </a:r>
            <a:r>
              <a:rPr lang="ru-RU" sz="2400" dirty="0" smtClean="0">
                <a:latin typeface="Times New Roman" panose="02020603050405020304" pitchFamily="18" charset="0"/>
                <a:cs typeface="Times New Roman" panose="02020603050405020304" pitchFamily="18" charset="0"/>
              </a:rPr>
              <a:t>аварий».</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748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Международные договоры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fontScale="85000" lnSpcReduction="10000"/>
          </a:bodyPr>
          <a:lstStyle/>
          <a:p>
            <a:pPr algn="just"/>
            <a:r>
              <a:rPr lang="ru-RU" dirty="0">
                <a:latin typeface="Times New Roman" panose="02020603050405020304" pitchFamily="18" charset="0"/>
                <a:cs typeface="Times New Roman" panose="02020603050405020304" pitchFamily="18" charset="0"/>
              </a:rPr>
              <a:t>Договор о Евразийском экономическом </a:t>
            </a:r>
            <a:r>
              <a:rPr lang="ru-RU" dirty="0" smtClean="0">
                <a:latin typeface="Times New Roman" panose="02020603050405020304" pitchFamily="18" charset="0"/>
                <a:cs typeface="Times New Roman" panose="02020603050405020304" pitchFamily="18" charset="0"/>
              </a:rPr>
              <a:t>союзе.</a:t>
            </a:r>
          </a:p>
          <a:p>
            <a:pPr algn="just"/>
            <a:r>
              <a:rPr lang="ru-RU" dirty="0">
                <a:latin typeface="Times New Roman" panose="02020603050405020304" pitchFamily="18" charset="0"/>
                <a:cs typeface="Times New Roman" panose="02020603050405020304" pitchFamily="18" charset="0"/>
              </a:rPr>
              <a:t>В соответствии с Договором  о Евразийском экономическом союзе предусматривается формирование общего рынка газа Союза и обеспечение </a:t>
            </a:r>
            <a:r>
              <a:rPr lang="ru-RU" dirty="0" smtClean="0">
                <a:latin typeface="Times New Roman" panose="02020603050405020304" pitchFamily="18" charset="0"/>
                <a:cs typeface="Times New Roman" panose="02020603050405020304" pitchFamily="18" charset="0"/>
              </a:rPr>
              <a:t>доступа </a:t>
            </a:r>
            <a:r>
              <a:rPr lang="ru-RU" dirty="0">
                <a:latin typeface="Times New Roman" panose="02020603050405020304" pitchFamily="18" charset="0"/>
                <a:cs typeface="Times New Roman" panose="02020603050405020304" pitchFamily="18" charset="0"/>
              </a:rPr>
              <a:t>к услугам субъектов естественных монополий в сфере транспортировки газа</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Решением Высшего Евразийского экономического совета от 31.05.2016 N 7 утверждена  Концепция формирования общего рынка газа Евразийского экономического союза» </a:t>
            </a:r>
            <a:endParaRPr lang="ru-RU" dirty="0" smtClean="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Решением Высшего Евразийского экономического совета от 06.12.2018 N 18 «О формировании общего рынка газа Евразийского экономического союза» утверждены: Программа формирования общего рынка газа Евразийского экономического союза и  План мероприятий по формированию общего рынка газа Евразийского экономического </a:t>
            </a:r>
            <a:r>
              <a:rPr lang="ru-RU" dirty="0" smtClean="0">
                <a:latin typeface="Times New Roman" panose="02020603050405020304" pitchFamily="18" charset="0"/>
                <a:cs typeface="Times New Roman" panose="02020603050405020304" pitchFamily="18" charset="0"/>
              </a:rPr>
              <a:t>союза.</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93903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Международные договоры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Третий этап Программы должен завершиться не позднее 1 января 2025 г. Основным результатом данного этапа должно стать обеспечение готовности государств-членов к участию субъектов рынков газа государств-членов в общем рынке газа Союза, в том числе создание экономических условий для функционирования общего рынка газа Союза. </a:t>
            </a:r>
          </a:p>
          <a:p>
            <a:pPr algn="just"/>
            <a:r>
              <a:rPr lang="ru-RU" dirty="0">
                <a:latin typeface="Times New Roman" panose="02020603050405020304" pitchFamily="18" charset="0"/>
                <a:cs typeface="Times New Roman" panose="02020603050405020304" pitchFamily="18" charset="0"/>
              </a:rPr>
              <a:t>На третьем этапе Программы  необходимо в том числе: </a:t>
            </a:r>
          </a:p>
          <a:p>
            <a:pPr algn="just"/>
            <a:r>
              <a:rPr lang="ru-RU" dirty="0">
                <a:latin typeface="Times New Roman" panose="02020603050405020304" pitchFamily="18" charset="0"/>
                <a:cs typeface="Times New Roman" panose="02020603050405020304" pitchFamily="18" charset="0"/>
              </a:rPr>
              <a:t>обеспечить вступление в силу международного договора о формировании общего рынка газа Союза; </a:t>
            </a:r>
          </a:p>
          <a:p>
            <a:pPr algn="just"/>
            <a:r>
              <a:rPr lang="ru-RU" dirty="0">
                <a:latin typeface="Times New Roman" panose="02020603050405020304" pitchFamily="18" charset="0"/>
                <a:cs typeface="Times New Roman" panose="02020603050405020304" pitchFamily="18" charset="0"/>
              </a:rPr>
              <a:t>обеспечить осуществление свободных поставок газа, приобретенного на биржевых торгах газом или по прямым договорам, между участниками общего рынка газа Союза в требуемых объемах и по необходимым направлениям; </a:t>
            </a:r>
          </a:p>
          <a:p>
            <a:pPr algn="just"/>
            <a:r>
              <a:rPr lang="ru-RU" dirty="0">
                <a:latin typeface="Times New Roman" panose="02020603050405020304" pitchFamily="18" charset="0"/>
                <a:cs typeface="Times New Roman" panose="02020603050405020304" pitchFamily="18" charset="0"/>
              </a:rPr>
              <a:t>обеспечить в рамках общего рынка газа Союза торговлю газом по рыночным </a:t>
            </a:r>
            <a:r>
              <a:rPr lang="ru-RU" dirty="0" smtClean="0">
                <a:latin typeface="Times New Roman" panose="02020603050405020304" pitchFamily="18" charset="0"/>
                <a:cs typeface="Times New Roman" panose="02020603050405020304" pitchFamily="18" charset="0"/>
              </a:rPr>
              <a:t>ценам.</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89487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Международные договоры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normAutofit fontScale="92500" lnSpcReduction="10000"/>
          </a:bodyPr>
          <a:lstStyle/>
          <a:p>
            <a:r>
              <a:rPr lang="ru-RU" sz="2400" dirty="0">
                <a:latin typeface="Times New Roman" panose="02020603050405020304" pitchFamily="18" charset="0"/>
                <a:cs typeface="Times New Roman" panose="02020603050405020304" pitchFamily="18" charset="0"/>
              </a:rPr>
              <a:t>Среди межправительственных договоров  следует отметить в том числе:</a:t>
            </a:r>
          </a:p>
          <a:p>
            <a:pPr algn="just"/>
            <a:r>
              <a:rPr lang="ru-RU" sz="2400" dirty="0">
                <a:latin typeface="Times New Roman" panose="02020603050405020304" pitchFamily="18" charset="0"/>
                <a:cs typeface="Times New Roman" panose="02020603050405020304" pitchFamily="18" charset="0"/>
              </a:rPr>
              <a:t>Соглашение между Правительством Российской Федерации и Правительством Турецкой Республики о поставках российского природного газа в Турецкую Республику через акваторию Черного моря. (Заключено в г. Анкаре </a:t>
            </a:r>
            <a:r>
              <a:rPr lang="ru-RU" sz="2400" dirty="0" smtClean="0">
                <a:latin typeface="Times New Roman" panose="02020603050405020304" pitchFamily="18" charset="0"/>
                <a:cs typeface="Times New Roman" panose="02020603050405020304" pitchFamily="18" charset="0"/>
              </a:rPr>
              <a:t>15.12.1997</a:t>
            </a:r>
          </a:p>
          <a:p>
            <a:r>
              <a:rPr lang="ru-RU" sz="2400" dirty="0">
                <a:latin typeface="Times New Roman" panose="02020603050405020304" pitchFamily="18" charset="0"/>
                <a:cs typeface="Times New Roman" panose="02020603050405020304" pitchFamily="18" charset="0"/>
              </a:rPr>
              <a:t>Соглашение между Правительством Российской Федерации и Правительством Турецкой Республики по проекту газопровода "Турецкий поток" (Заключено в г. Стамбуле </a:t>
            </a:r>
            <a:r>
              <a:rPr lang="ru-RU" sz="2400" dirty="0" smtClean="0">
                <a:latin typeface="Times New Roman" panose="02020603050405020304" pitchFamily="18" charset="0"/>
                <a:cs typeface="Times New Roman" panose="02020603050405020304" pitchFamily="18" charset="0"/>
              </a:rPr>
              <a:t>10.10.2016.</a:t>
            </a:r>
          </a:p>
          <a:p>
            <a:pPr algn="just"/>
            <a:r>
              <a:rPr lang="ru-RU" sz="2400" dirty="0">
                <a:latin typeface="Times New Roman" panose="02020603050405020304" pitchFamily="18" charset="0"/>
                <a:cs typeface="Times New Roman" panose="02020603050405020304" pitchFamily="18" charset="0"/>
              </a:rPr>
              <a:t>Среди международных договоров межведомственного характера можно отметить, например, </a:t>
            </a:r>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Соглашение </a:t>
            </a:r>
            <a:r>
              <a:rPr lang="ru-RU" sz="2400" dirty="0">
                <a:latin typeface="Times New Roman" panose="02020603050405020304" pitchFamily="18" charset="0"/>
                <a:cs typeface="Times New Roman" panose="02020603050405020304" pitchFamily="18" charset="0"/>
              </a:rPr>
              <a:t>между Федеральной службой по экологическому, технологическому и атомному надзору (Российская Федерация) и Министерством по чрезвычайным ситуациям Республики Армения о сотрудничестве в области регулирования промышленной </a:t>
            </a:r>
            <a:r>
              <a:rPr lang="ru-RU" sz="2400" dirty="0" smtClean="0">
                <a:latin typeface="Times New Roman" panose="02020603050405020304" pitchFamily="18" charset="0"/>
                <a:cs typeface="Times New Roman" panose="02020603050405020304" pitchFamily="18" charset="0"/>
              </a:rPr>
              <a:t>безопасности</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(совершено </a:t>
            </a:r>
            <a:r>
              <a:rPr lang="ru-RU" sz="2400" dirty="0">
                <a:latin typeface="Times New Roman" panose="02020603050405020304" pitchFamily="18" charset="0"/>
                <a:cs typeface="Times New Roman" panose="02020603050405020304" pitchFamily="18" charset="0"/>
              </a:rPr>
              <a:t>в Ереване 24 октября 2017 </a:t>
            </a:r>
            <a:r>
              <a:rPr lang="ru-RU" sz="2400" dirty="0" smtClean="0">
                <a:latin typeface="Times New Roman" panose="02020603050405020304" pitchFamily="18" charset="0"/>
                <a:cs typeface="Times New Roman" panose="02020603050405020304" pitchFamily="18" charset="0"/>
              </a:rPr>
              <a:t>года.</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9709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CD9E26D-15AF-EE41-D344-6C1E42DA8112}"/>
              </a:ext>
            </a:extLst>
          </p:cNvPr>
          <p:cNvSpPr>
            <a:spLocks noGrp="1"/>
          </p:cNvSpPr>
          <p:nvPr>
            <p:ph type="title"/>
          </p:nvPr>
        </p:nvSpPr>
        <p:spPr>
          <a:solidFill>
            <a:schemeClr val="accent1"/>
          </a:solidFill>
        </p:spPr>
        <p:txBody>
          <a:bodyPr/>
          <a:lstStyle/>
          <a:p>
            <a:pPr algn="ctr"/>
            <a:r>
              <a:rPr lang="ru-RU" b="1" dirty="0">
                <a:latin typeface="Times New Roman" panose="02020603050405020304" pitchFamily="18" charset="0"/>
                <a:cs typeface="Times New Roman" panose="02020603050405020304" pitchFamily="18" charset="0"/>
              </a:rPr>
              <a:t>О</a:t>
            </a:r>
            <a:r>
              <a:rPr lang="ru-RU" sz="4400" b="1" dirty="0" smtClean="0">
                <a:latin typeface="Times New Roman" panose="02020603050405020304" pitchFamily="18" charset="0"/>
                <a:cs typeface="Times New Roman" panose="02020603050405020304" pitchFamily="18" charset="0"/>
              </a:rPr>
              <a:t>бычаи</a:t>
            </a:r>
            <a:endParaRPr lang="ru-RU" dirty="0"/>
          </a:p>
        </p:txBody>
      </p:sp>
      <p:sp>
        <p:nvSpPr>
          <p:cNvPr id="3" name="Объект 2">
            <a:extLst>
              <a:ext uri="{FF2B5EF4-FFF2-40B4-BE49-F238E27FC236}">
                <a16:creationId xmlns="" xmlns:a16="http://schemas.microsoft.com/office/drawing/2014/main" id="{50099518-DFA4-6898-7BFB-401D4E90E117}"/>
              </a:ext>
            </a:extLst>
          </p:cNvPr>
          <p:cNvSpPr>
            <a:spLocks noGrp="1"/>
          </p:cNvSpPr>
          <p:nvPr>
            <p:ph idx="1"/>
          </p:nvPr>
        </p:nvSpPr>
        <p:spPr>
          <a:solidFill>
            <a:schemeClr val="accent4">
              <a:lumMod val="40000"/>
              <a:lumOff val="60000"/>
            </a:schemeClr>
          </a:solidFill>
        </p:spPr>
        <p:txBody>
          <a:bodyPr>
            <a:normAutofit fontScale="92500"/>
          </a:bodyPr>
          <a:lstStyle/>
          <a:p>
            <a:pPr marL="0" indent="0" algn="just">
              <a:buNone/>
            </a:pPr>
            <a:endParaRPr lang="ru-RU" sz="2000" dirty="0" smtClean="0">
              <a:latin typeface="Times New Roman" panose="02020603050405020304" pitchFamily="18" charset="0"/>
              <a:cs typeface="Times New Roman" panose="02020603050405020304" pitchFamily="18" charset="0"/>
            </a:endParaRPr>
          </a:p>
          <a:p>
            <a:pPr marL="0" indent="0" algn="just">
              <a:buNone/>
            </a:pPr>
            <a:r>
              <a:rPr lang="ru-RU" sz="2000" dirty="0" smtClean="0">
                <a:latin typeface="Times New Roman" panose="02020603050405020304" pitchFamily="18" charset="0"/>
                <a:cs typeface="Times New Roman" panose="02020603050405020304" pitchFamily="18" charset="0"/>
              </a:rPr>
              <a:t>Исторически </a:t>
            </a:r>
            <a:r>
              <a:rPr lang="ru-RU" sz="2000" dirty="0">
                <a:latin typeface="Times New Roman" panose="02020603050405020304" pitchFamily="18" charset="0"/>
                <a:cs typeface="Times New Roman" panose="02020603050405020304" pitchFamily="18" charset="0"/>
              </a:rPr>
              <a:t>правовой обычай как источник права предшествует всем другим источникам права. Значение обычая как источника права нельзя недооценивать, несмотря на большое количество принимаемых законов и других нормативно-правовых актов</a:t>
            </a:r>
            <a:r>
              <a:rPr lang="ru-RU" sz="2000" dirty="0" smtClean="0">
                <a:latin typeface="Times New Roman" panose="02020603050405020304" pitchFamily="18" charset="0"/>
                <a:cs typeface="Times New Roman" panose="02020603050405020304" pitchFamily="18" charset="0"/>
              </a:rPr>
              <a:t>.</a:t>
            </a:r>
          </a:p>
          <a:p>
            <a:pPr marL="0" indent="0" algn="just">
              <a:buNone/>
            </a:pPr>
            <a:r>
              <a:rPr lang="ru-RU" sz="2000" dirty="0" smtClean="0">
                <a:latin typeface="Times New Roman" panose="02020603050405020304" pitchFamily="18" charset="0"/>
                <a:cs typeface="Times New Roman" panose="02020603050405020304" pitchFamily="18" charset="0"/>
              </a:rPr>
              <a:t>В </a:t>
            </a:r>
            <a:r>
              <a:rPr lang="ru-RU" sz="2000" dirty="0">
                <a:latin typeface="Times New Roman" panose="02020603050405020304" pitchFamily="18" charset="0"/>
                <a:cs typeface="Times New Roman" panose="02020603050405020304" pitchFamily="18" charset="0"/>
              </a:rPr>
              <a:t>сфере энергетики, включая газовую отрасль, обычаи применяются, например, при осуществлении поставок энергетических ресурсов, энергетического оборудования (условия поставки </a:t>
            </a:r>
            <a:r>
              <a:rPr lang="ru-RU" sz="2000" dirty="0" err="1">
                <a:latin typeface="Times New Roman" panose="02020603050405020304" pitchFamily="18" charset="0"/>
                <a:cs typeface="Times New Roman" panose="02020603050405020304" pitchFamily="18" charset="0"/>
              </a:rPr>
              <a:t>Инкотермс</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marL="0" indent="0" algn="just">
              <a:buNone/>
            </a:pPr>
            <a:r>
              <a:rPr lang="ru-RU" sz="2000" dirty="0" smtClean="0">
                <a:latin typeface="Times New Roman" panose="02020603050405020304" pitchFamily="18" charset="0"/>
                <a:cs typeface="Times New Roman" panose="02020603050405020304" pitchFamily="18" charset="0"/>
              </a:rPr>
              <a:t>при </a:t>
            </a:r>
            <a:r>
              <a:rPr lang="ru-RU" sz="2000" dirty="0">
                <a:latin typeface="Times New Roman" panose="02020603050405020304" pitchFamily="18" charset="0"/>
                <a:cs typeface="Times New Roman" panose="02020603050405020304" pitchFamily="18" charset="0"/>
              </a:rPr>
              <a:t>осуществлении подрядчиком всего комплекса работ и передаче заказчику построенного энергетического объекта, готового к эксплуатации (условия ФИДИК — контракты «Т</a:t>
            </a:r>
            <a:r>
              <a:rPr lang="en-US" sz="2000" dirty="0" err="1">
                <a:latin typeface="Times New Roman" panose="02020603050405020304" pitchFamily="18" charset="0"/>
                <a:cs typeface="Times New Roman" panose="02020603050405020304" pitchFamily="18" charset="0"/>
              </a:rPr>
              <a:t>urnkey</a:t>
            </a:r>
            <a:r>
              <a:rPr lang="ru-RU" sz="2000" dirty="0">
                <a:latin typeface="Times New Roman" panose="02020603050405020304" pitchFamily="18" charset="0"/>
                <a:cs typeface="Times New Roman" panose="02020603050405020304" pitchFamily="18" charset="0"/>
              </a:rPr>
              <a:t>»), при осуществлении подрядчиком работ, включающих инжиниринг, проектирование, строительство, а иногда и менеджмент проектом (условия ФИДИК — ИПС/ ИПСМ контракты</a:t>
            </a:r>
            <a:r>
              <a:rPr lang="ru-RU" sz="2000" dirty="0" smtClean="0">
                <a:latin typeface="Times New Roman" panose="02020603050405020304" pitchFamily="18" charset="0"/>
                <a:cs typeface="Times New Roman" panose="02020603050405020304" pitchFamily="18" charset="0"/>
              </a:rPr>
              <a:t>).</a:t>
            </a:r>
          </a:p>
          <a:p>
            <a:pPr marL="0" indent="0" algn="just">
              <a:buNone/>
            </a:pPr>
            <a:r>
              <a:rPr lang="ru-RU"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a:t>
            </a:r>
            <a:r>
              <a:rPr lang="ru-RU" sz="2000" dirty="0">
                <a:latin typeface="Times New Roman" panose="02020603050405020304" pitchFamily="18" charset="0"/>
                <a:cs typeface="Times New Roman" panose="02020603050405020304" pitchFamily="18" charset="0"/>
              </a:rPr>
              <a:t> 1 января 2020 г. вступила в силу новая редакция  </a:t>
            </a:r>
            <a:r>
              <a:rPr lang="ru-RU" sz="2000" dirty="0" err="1" smtClean="0">
                <a:latin typeface="Times New Roman" panose="02020603050405020304" pitchFamily="18" charset="0"/>
                <a:cs typeface="Times New Roman" panose="02020603050405020304" pitchFamily="18" charset="0"/>
              </a:rPr>
              <a:t>Incoterms</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2020, которая является  обновленной </a:t>
            </a:r>
            <a:r>
              <a:rPr lang="ru-RU" sz="2000" dirty="0" smtClean="0">
                <a:latin typeface="Times New Roman" panose="02020603050405020304" pitchFamily="18" charset="0"/>
                <a:cs typeface="Times New Roman" panose="02020603050405020304" pitchFamily="18" charset="0"/>
              </a:rPr>
              <a:t>версией  </a:t>
            </a:r>
            <a:r>
              <a:rPr lang="en-US" sz="2000" dirty="0" smtClean="0">
                <a:latin typeface="Times New Roman" panose="02020603050405020304" pitchFamily="18" charset="0"/>
                <a:cs typeface="Times New Roman" panose="02020603050405020304" pitchFamily="18" charset="0"/>
              </a:rPr>
              <a:t>Incoterms</a:t>
            </a:r>
            <a:r>
              <a:rPr lang="ru-RU"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2010</a:t>
            </a:r>
            <a:r>
              <a:rPr lang="ru-RU" sz="2000" dirty="0" smtClean="0">
                <a:latin typeface="Times New Roman" panose="02020603050405020304" pitchFamily="18" charset="0"/>
                <a:cs typeface="Times New Roman" panose="02020603050405020304" pitchFamily="18" charset="0"/>
              </a:rPr>
              <a:t>.</a:t>
            </a:r>
          </a:p>
          <a:p>
            <a:pPr marL="0" indent="0" algn="just">
              <a:buNone/>
            </a:pPr>
            <a:r>
              <a:rPr lang="ru-RU" sz="2000" dirty="0">
                <a:latin typeface="Times New Roman" panose="02020603050405020304" pitchFamily="18" charset="0"/>
                <a:cs typeface="Times New Roman" panose="02020603050405020304" pitchFamily="18" charset="0"/>
              </a:rPr>
              <a:t>Стороны сами определяют какую редакцию использовать и указывать в контрактах.</a:t>
            </a:r>
          </a:p>
          <a:p>
            <a:pPr marL="0" indent="0" algn="just">
              <a:buNone/>
            </a:pPr>
            <a:endParaRPr lang="ru-RU" sz="2000" dirty="0">
              <a:latin typeface="Times New Roman" panose="02020603050405020304" pitchFamily="18" charset="0"/>
              <a:cs typeface="Times New Roman" panose="02020603050405020304" pitchFamily="18" charset="0"/>
            </a:endParaRPr>
          </a:p>
          <a:p>
            <a:pPr marL="0" indent="0" algn="just">
              <a:buNone/>
            </a:pPr>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92372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normAutofit/>
          </a:bodyPr>
          <a:lstStyle/>
          <a:p>
            <a:pPr algn="ctr"/>
            <a:r>
              <a:rPr lang="ru-RU" sz="4000"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sz="4000" b="1" dirty="0"/>
          </a:p>
        </p:txBody>
      </p:sp>
      <p:sp>
        <p:nvSpPr>
          <p:cNvPr id="3" name="Объект 2"/>
          <p:cNvSpPr>
            <a:spLocks noGrp="1"/>
          </p:cNvSpPr>
          <p:nvPr>
            <p:ph idx="1"/>
          </p:nvPr>
        </p:nvSpPr>
        <p:spPr>
          <a:solidFill>
            <a:schemeClr val="accent4">
              <a:lumMod val="40000"/>
              <a:lumOff val="60000"/>
            </a:schemeClr>
          </a:solidFill>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В статье 16 Федерального закона «О газоснабжении в Российской Федерации» закреплены основы создания и развития единого рынка газа на территории Российской Федерации, к которым отнесены: </a:t>
            </a:r>
          </a:p>
          <a:p>
            <a:pPr algn="just"/>
            <a:r>
              <a:rPr lang="ru-RU" dirty="0">
                <a:latin typeface="Times New Roman" panose="02020603050405020304" pitchFamily="18" charset="0"/>
                <a:cs typeface="Times New Roman" panose="02020603050405020304" pitchFamily="18" charset="0"/>
              </a:rPr>
              <a:t>формирование круга потребителей газа на основе широкого внедрения газа как энергетического и топливного ресурса в производство и быт на федеральных территориях и территориях субъектов Российской Федерации - развитие газификации; </a:t>
            </a:r>
          </a:p>
          <a:p>
            <a:pPr algn="just"/>
            <a:r>
              <a:rPr lang="ru-RU" dirty="0">
                <a:latin typeface="Times New Roman" panose="02020603050405020304" pitchFamily="18" charset="0"/>
                <a:cs typeface="Times New Roman" panose="02020603050405020304" pitchFamily="18" charset="0"/>
              </a:rPr>
              <a:t>создание экономически взаимовыгодных отношений потребителей и поставщиков газа; </a:t>
            </a:r>
          </a:p>
          <a:p>
            <a:pPr algn="just"/>
            <a:r>
              <a:rPr lang="ru-RU" dirty="0">
                <a:latin typeface="Times New Roman" panose="02020603050405020304" pitchFamily="18" charset="0"/>
                <a:cs typeface="Times New Roman" panose="02020603050405020304" pitchFamily="18" charset="0"/>
              </a:rPr>
              <a:t>создание условий надежного обеспечения газом потребителей различных категорий; </a:t>
            </a:r>
          </a:p>
          <a:p>
            <a:pPr algn="just"/>
            <a:r>
              <a:rPr lang="ru-RU" dirty="0">
                <a:latin typeface="Times New Roman" panose="02020603050405020304" pitchFamily="18" charset="0"/>
                <a:cs typeface="Times New Roman" panose="02020603050405020304" pitchFamily="18" charset="0"/>
              </a:rPr>
              <a:t>проведение государственной политики ценообразования, направленной на развитие единого рынка газа. </a:t>
            </a:r>
          </a:p>
          <a:p>
            <a:endParaRPr lang="ru-RU" dirty="0"/>
          </a:p>
        </p:txBody>
      </p:sp>
    </p:spTree>
    <p:extLst>
      <p:ext uri="{BB962C8B-B14F-4D97-AF65-F5344CB8AC3E}">
        <p14:creationId xmlns:p14="http://schemas.microsoft.com/office/powerpoint/2010/main" val="3611349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AF463FA-A01E-67C1-A27D-AF4D3F43D613}"/>
              </a:ext>
            </a:extLst>
          </p:cNvPr>
          <p:cNvSpPr>
            <a:spLocks noGrp="1"/>
          </p:cNvSpPr>
          <p:nvPr>
            <p:ph type="title"/>
          </p:nvPr>
        </p:nvSpPr>
        <p:spPr>
          <a:xfrm>
            <a:off x="1041400" y="376414"/>
            <a:ext cx="10515600" cy="1325563"/>
          </a:xfrm>
          <a:solidFill>
            <a:schemeClr val="accent1"/>
          </a:solidFill>
        </p:spPr>
        <p:txBody>
          <a:bodyPr>
            <a:normAutofit/>
          </a:bodyPr>
          <a:lstStyle/>
          <a:p>
            <a:pPr algn="ctr"/>
            <a:r>
              <a:rPr lang="ru-RU" sz="3600" b="1" dirty="0">
                <a:latin typeface="Times New Roman" panose="02020603050405020304" pitchFamily="18" charset="0"/>
                <a:cs typeface="Times New Roman" panose="02020603050405020304" pitchFamily="18" charset="0"/>
              </a:rPr>
              <a:t>Л</a:t>
            </a:r>
            <a:r>
              <a:rPr lang="ru-RU" sz="3600" b="1" dirty="0" smtClean="0">
                <a:latin typeface="Times New Roman" panose="02020603050405020304" pitchFamily="18" charset="0"/>
                <a:cs typeface="Times New Roman" panose="02020603050405020304" pitchFamily="18" charset="0"/>
              </a:rPr>
              <a:t>окальные </a:t>
            </a:r>
            <a:r>
              <a:rPr lang="ru-RU" sz="3600" b="1" dirty="0">
                <a:latin typeface="Times New Roman" panose="02020603050405020304" pitchFamily="18" charset="0"/>
                <a:cs typeface="Times New Roman" panose="02020603050405020304" pitchFamily="18" charset="0"/>
              </a:rPr>
              <a:t>акты компаний</a:t>
            </a:r>
            <a:endParaRPr lang="ru-RU" sz="3600" dirty="0"/>
          </a:p>
        </p:txBody>
      </p:sp>
      <p:sp>
        <p:nvSpPr>
          <p:cNvPr id="3" name="Объект 2">
            <a:extLst>
              <a:ext uri="{FF2B5EF4-FFF2-40B4-BE49-F238E27FC236}">
                <a16:creationId xmlns="" xmlns:a16="http://schemas.microsoft.com/office/drawing/2014/main" id="{66F6B290-67C7-7078-2B9F-3CA05BA8B852}"/>
              </a:ext>
            </a:extLst>
          </p:cNvPr>
          <p:cNvSpPr>
            <a:spLocks noGrp="1"/>
          </p:cNvSpPr>
          <p:nvPr>
            <p:ph idx="1"/>
          </p:nvPr>
        </p:nvSpPr>
        <p:spPr>
          <a:solidFill>
            <a:schemeClr val="accent4">
              <a:lumMod val="40000"/>
              <a:lumOff val="60000"/>
            </a:schemeClr>
          </a:solidFill>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При изучении источников энергетического права обращается внимание на предусмотренные на уровне Федерального закона нормотворческие полномочия Государственной корпорации по атомной энергии «</a:t>
            </a:r>
            <a:r>
              <a:rPr lang="ru-RU" dirty="0" err="1">
                <a:latin typeface="Times New Roman" panose="02020603050405020304" pitchFamily="18" charset="0"/>
                <a:cs typeface="Times New Roman" panose="02020603050405020304" pitchFamily="18" charset="0"/>
              </a:rPr>
              <a:t>Росатом</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(ГК </a:t>
            </a:r>
            <a:r>
              <a:rPr lang="ru-RU" dirty="0" err="1" smtClean="0">
                <a:latin typeface="Times New Roman" panose="02020603050405020304" pitchFamily="18" charset="0"/>
                <a:cs typeface="Times New Roman" panose="02020603050405020304" pitchFamily="18" charset="0"/>
              </a:rPr>
              <a:t>Росатом</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Статья 8 Федерального  закона от 01.12.2007 N 317-ФЗ «О Государственной корпорации по атомной энергии «</a:t>
            </a:r>
            <a:r>
              <a:rPr lang="ru-RU" dirty="0" err="1">
                <a:latin typeface="Times New Roman" panose="02020603050405020304" pitchFamily="18" charset="0"/>
                <a:cs typeface="Times New Roman" panose="02020603050405020304" pitchFamily="18" charset="0"/>
              </a:rPr>
              <a:t>Росатом</a:t>
            </a:r>
            <a:r>
              <a:rPr lang="ru-RU" dirty="0">
                <a:latin typeface="Times New Roman" panose="02020603050405020304" pitchFamily="18" charset="0"/>
                <a:cs typeface="Times New Roman" panose="02020603050405020304" pitchFamily="18" charset="0"/>
              </a:rPr>
              <a:t>» закрепляет полномочия ГК </a:t>
            </a:r>
            <a:r>
              <a:rPr lang="ru-RU" dirty="0" err="1">
                <a:latin typeface="Times New Roman" panose="02020603050405020304" pitchFamily="18" charset="0"/>
                <a:cs typeface="Times New Roman" panose="02020603050405020304" pitchFamily="18" charset="0"/>
              </a:rPr>
              <a:t>Росатом</a:t>
            </a:r>
            <a:r>
              <a:rPr lang="ru-RU" dirty="0">
                <a:latin typeface="Times New Roman" panose="02020603050405020304" pitchFamily="18" charset="0"/>
                <a:cs typeface="Times New Roman" panose="02020603050405020304" pitchFamily="18" charset="0"/>
              </a:rPr>
              <a:t> по нормативно-правовому регулированию. Перечень нормативных правовых актов, принимаемых ГК </a:t>
            </a:r>
            <a:r>
              <a:rPr lang="ru-RU" dirty="0" err="1">
                <a:latin typeface="Times New Roman" panose="02020603050405020304" pitchFamily="18" charset="0"/>
                <a:cs typeface="Times New Roman" panose="02020603050405020304" pitchFamily="18" charset="0"/>
              </a:rPr>
              <a:t>Росатом</a:t>
            </a:r>
            <a:r>
              <a:rPr lang="ru-RU" dirty="0">
                <a:latin typeface="Times New Roman" panose="02020603050405020304" pitchFamily="18" charset="0"/>
                <a:cs typeface="Times New Roman" panose="02020603050405020304" pitchFamily="18" charset="0"/>
              </a:rPr>
              <a:t>,  не является исчерпывающим</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Нормативные </a:t>
            </a:r>
            <a:r>
              <a:rPr lang="ru-RU" dirty="0">
                <a:latin typeface="Times New Roman" panose="02020603050405020304" pitchFamily="18" charset="0"/>
                <a:cs typeface="Times New Roman" panose="02020603050405020304" pitchFamily="18" charset="0"/>
              </a:rPr>
              <a:t>правовые акты ГК </a:t>
            </a:r>
            <a:r>
              <a:rPr lang="ru-RU" dirty="0" err="1">
                <a:latin typeface="Times New Roman" panose="02020603050405020304" pitchFamily="18" charset="0"/>
                <a:cs typeface="Times New Roman" panose="02020603050405020304" pitchFamily="18" charset="0"/>
              </a:rPr>
              <a:t>Росатом</a:t>
            </a:r>
            <a:r>
              <a:rPr lang="ru-RU" dirty="0">
                <a:latin typeface="Times New Roman" panose="02020603050405020304" pitchFamily="18" charset="0"/>
                <a:cs typeface="Times New Roman" panose="02020603050405020304" pitchFamily="18" charset="0"/>
              </a:rPr>
              <a:t> подлежат регистрации и опубликованию в порядке, установленном для государственной регистрации и опубликования нормативных правовых актов федеральных органов исполнительной власти. </a:t>
            </a:r>
          </a:p>
          <a:p>
            <a:pPr algn="just"/>
            <a:r>
              <a:rPr lang="ru-RU" dirty="0">
                <a:latin typeface="Times New Roman" panose="02020603050405020304" pitchFamily="18" charset="0"/>
                <a:cs typeface="Times New Roman" panose="02020603050405020304" pitchFamily="18" charset="0"/>
              </a:rPr>
              <a:t>У собственника единой системы газоснабжения на сегодняшний  день аналогичные полномочия не предусмотрены, так же как и у иных ключевых компаний в других отраслях энергетики.</a:t>
            </a:r>
          </a:p>
          <a:p>
            <a:endParaRPr lang="ru-RU" dirty="0"/>
          </a:p>
          <a:p>
            <a:endParaRPr lang="ru-RU" dirty="0" smtClean="0"/>
          </a:p>
          <a:p>
            <a:endParaRPr lang="ru-RU" dirty="0"/>
          </a:p>
        </p:txBody>
      </p:sp>
    </p:spTree>
    <p:extLst>
      <p:ext uri="{BB962C8B-B14F-4D97-AF65-F5344CB8AC3E}">
        <p14:creationId xmlns:p14="http://schemas.microsoft.com/office/powerpoint/2010/main" val="1291590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smtClean="0">
                <a:latin typeface="Times New Roman" panose="02020603050405020304" pitchFamily="18" charset="0"/>
                <a:cs typeface="Times New Roman" panose="02020603050405020304" pitchFamily="18" charset="0"/>
              </a:rPr>
              <a:t>Локальные акты компаний</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lstStyle/>
          <a:p>
            <a:pPr algn="just"/>
            <a:r>
              <a:rPr lang="ru-RU" sz="2400" dirty="0">
                <a:latin typeface="Times New Roman" panose="02020603050405020304" pitchFamily="18" charset="0"/>
                <a:cs typeface="Times New Roman" panose="02020603050405020304" pitchFamily="18" charset="0"/>
              </a:rPr>
              <a:t>В правовой литературе также обращается внимание на регулирующее воздействие локальные актов юридических лиц после принятия Федерального закона от 18.07.2011 № 223-ФЗ «О закупках товаров, работ, услуг отдельными видами юридических лиц</a:t>
            </a:r>
            <a:r>
              <a:rPr lang="ru-RU" sz="2400" dirty="0" smtClean="0">
                <a:latin typeface="Times New Roman" panose="02020603050405020304" pitchFamily="18" charset="0"/>
                <a:cs typeface="Times New Roman" panose="02020603050405020304" pitchFamily="18" charset="0"/>
              </a:rPr>
              <a:t>».</a:t>
            </a:r>
          </a:p>
          <a:p>
            <a:pPr algn="just"/>
            <a:r>
              <a:rPr lang="ru-RU" sz="2400" dirty="0">
                <a:latin typeface="Times New Roman" panose="02020603050405020304" pitchFamily="18" charset="0"/>
                <a:cs typeface="Times New Roman" panose="02020603050405020304" pitchFamily="18" charset="0"/>
              </a:rPr>
              <a:t>Для энергетической сферы, в том числе для газовой отрасли, характерно наличие отраслевых стандартов закупок – с учетом отдельных отраслей, комплексов, что обусловлено спецификой структуры и порядка взаимодействия субъектов энергетических рынков, входящих в определенные группы компаний, например, группу компаний ПАО «Газпром».</a:t>
            </a:r>
          </a:p>
          <a:p>
            <a:pPr algn="just"/>
            <a:r>
              <a:rPr lang="ru-RU" sz="2400" dirty="0">
                <a:latin typeface="Times New Roman" panose="02020603050405020304" pitchFamily="18" charset="0"/>
                <a:cs typeface="Times New Roman" panose="02020603050405020304" pitchFamily="18" charset="0"/>
              </a:rPr>
              <a:t>На сайте ПАО «Газпром» размещено Положение о закупках товаров, работ, услуг ПАО «Газпром» и компаний Группы «Газпром</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48303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Локальные акты компаний</a:t>
            </a:r>
            <a:endParaRPr lang="ru-RU" dirty="0"/>
          </a:p>
        </p:txBody>
      </p:sp>
      <p:sp>
        <p:nvSpPr>
          <p:cNvPr id="3" name="Объект 2"/>
          <p:cNvSpPr>
            <a:spLocks noGrp="1"/>
          </p:cNvSpPr>
          <p:nvPr>
            <p:ph idx="1"/>
          </p:nvPr>
        </p:nvSpPr>
        <p:spPr>
          <a:solidFill>
            <a:schemeClr val="accent4">
              <a:lumMod val="40000"/>
              <a:lumOff val="60000"/>
            </a:schemeClr>
          </a:solidFill>
        </p:spPr>
        <p:txBody>
          <a:bodyPr/>
          <a:lstStyle/>
          <a:p>
            <a:pPr algn="just"/>
            <a:r>
              <a:rPr lang="ru-RU" sz="2400" dirty="0" smtClean="0">
                <a:latin typeface="Times New Roman" panose="02020603050405020304" pitchFamily="18" charset="0"/>
                <a:cs typeface="Times New Roman" panose="02020603050405020304" pitchFamily="18" charset="0"/>
              </a:rPr>
              <a:t>См. </a:t>
            </a:r>
            <a:r>
              <a:rPr lang="ru-RU" sz="2400" dirty="0" err="1" smtClean="0">
                <a:latin typeface="Times New Roman" panose="02020603050405020304" pitchFamily="18" charset="0"/>
                <a:cs typeface="Times New Roman" panose="02020603050405020304" pitchFamily="18" charset="0"/>
              </a:rPr>
              <a:t>подр</a:t>
            </a:r>
            <a:r>
              <a:rPr lang="ru-RU" sz="2400" dirty="0" smtClean="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Постановление </a:t>
            </a:r>
            <a:r>
              <a:rPr lang="ru-RU" sz="2000" dirty="0">
                <a:latin typeface="Times New Roman" panose="02020603050405020304" pitchFamily="18" charset="0"/>
                <a:cs typeface="Times New Roman" panose="02020603050405020304" pitchFamily="18" charset="0"/>
              </a:rPr>
              <a:t>Конституционного Суда РФ от 23.12.2022 N 57-П «По делу о проверке конституционности пункта 2 статьи 432, пункта 1 статьи 438, пункта 4 статьи 445, пункта 5 статьи 447 и пункта 4 статьи 448 Гражданского кодекса Российской Федерации в связи с жалобой акционерного общества "Системный оператор Единой энергетической системы</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a:t>
            </a:r>
            <a:r>
              <a:rPr lang="ru-RU" sz="2000" b="1" dirty="0" smtClean="0">
                <a:latin typeface="Times New Roman" panose="02020603050405020304" pitchFamily="18" charset="0"/>
                <a:cs typeface="Times New Roman" panose="02020603050405020304" pitchFamily="18" charset="0"/>
              </a:rPr>
              <a:t>Фактически </a:t>
            </a:r>
            <a:r>
              <a:rPr lang="ru-RU" sz="2000" b="1" dirty="0">
                <a:latin typeface="Times New Roman" panose="02020603050405020304" pitchFamily="18" charset="0"/>
                <a:cs typeface="Times New Roman" panose="02020603050405020304" pitchFamily="18" charset="0"/>
              </a:rPr>
              <a:t>по объему регулирования положение о закупке призвано восполнить краткость регулирования собственно закупочной деятельности в </a:t>
            </a:r>
            <a:r>
              <a:rPr lang="ru-RU" sz="2000" b="1" dirty="0" smtClean="0">
                <a:latin typeface="Times New Roman" panose="02020603050405020304" pitchFamily="18" charset="0"/>
                <a:cs typeface="Times New Roman" panose="02020603050405020304" pitchFamily="18" charset="0"/>
              </a:rPr>
              <a:t>Федеральном законе</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Необходимо учитывать, что в </a:t>
            </a:r>
            <a:r>
              <a:rPr lang="ru-RU" sz="2000" dirty="0">
                <a:latin typeface="Times New Roman" panose="02020603050405020304" pitchFamily="18" charset="0"/>
                <a:cs typeface="Times New Roman" panose="02020603050405020304" pitchFamily="18" charset="0"/>
              </a:rPr>
              <a:t>2022 году в законодательство о закупках вносились изменения, обусловленные необходимостью обеспечения безопасности Российской Федерации</a:t>
            </a: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См. </a:t>
            </a:r>
            <a:r>
              <a:rPr lang="ru-RU" sz="2000" dirty="0" err="1" smtClean="0">
                <a:latin typeface="Times New Roman" panose="02020603050405020304" pitchFamily="18" charset="0"/>
                <a:cs typeface="Times New Roman" panose="02020603050405020304" pitchFamily="18" charset="0"/>
              </a:rPr>
              <a:t>подр</a:t>
            </a:r>
            <a:r>
              <a:rPr lang="ru-RU" sz="2000" dirty="0" smtClean="0">
                <a:latin typeface="Times New Roman" panose="02020603050405020304" pitchFamily="18" charset="0"/>
                <a:cs typeface="Times New Roman" panose="02020603050405020304" pitchFamily="18" charset="0"/>
              </a:rPr>
              <a:t>.: Федеральным </a:t>
            </a:r>
            <a:r>
              <a:rPr lang="ru-RU" sz="2000" dirty="0">
                <a:latin typeface="Times New Roman" panose="02020603050405020304" pitchFamily="18" charset="0"/>
                <a:cs typeface="Times New Roman" panose="02020603050405020304" pitchFamily="18" charset="0"/>
              </a:rPr>
              <a:t>законом  от 16.04.2022 N 104-ФЗ «О внесении изменений в отдельные законодательные акты Российской Федерации»</a:t>
            </a:r>
          </a:p>
          <a:p>
            <a:pPr algn="just"/>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6902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693F112-B0D1-2FCF-0B32-6BA4F298E06C}"/>
              </a:ext>
            </a:extLst>
          </p:cNvPr>
          <p:cNvSpPr>
            <a:spLocks noGrp="1"/>
          </p:cNvSpPr>
          <p:nvPr>
            <p:ph type="title"/>
          </p:nvPr>
        </p:nvSpPr>
        <p:spPr>
          <a:solidFill>
            <a:schemeClr val="accent1"/>
          </a:solidFill>
        </p:spPr>
        <p:txBody>
          <a:bodyPr/>
          <a:lstStyle/>
          <a:p>
            <a:pPr algn="ctr"/>
            <a:r>
              <a:rPr lang="ru-RU" b="1" dirty="0" smtClean="0">
                <a:latin typeface="Times New Roman" panose="02020603050405020304" pitchFamily="18" charset="0"/>
                <a:cs typeface="Times New Roman" panose="02020603050405020304" pitchFamily="18" charset="0"/>
              </a:rPr>
              <a:t>Акты высших судебных инстанций, судебная практика</a:t>
            </a:r>
            <a:endParaRPr lang="ru-RU"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 xmlns:a16="http://schemas.microsoft.com/office/drawing/2014/main" id="{DA05C06A-E7AD-6F7A-8A77-42142B9BE576}"/>
              </a:ext>
            </a:extLst>
          </p:cNvPr>
          <p:cNvSpPr>
            <a:spLocks noGrp="1"/>
          </p:cNvSpPr>
          <p:nvPr>
            <p:ph idx="1"/>
          </p:nvPr>
        </p:nvSpPr>
        <p:spPr>
          <a:solidFill>
            <a:schemeClr val="accent4">
              <a:lumMod val="40000"/>
              <a:lumOff val="60000"/>
            </a:schemeClr>
          </a:solidFill>
        </p:spPr>
        <p:txBody>
          <a:bodyPr>
            <a:normAutofit lnSpcReduction="10000"/>
          </a:bodyPr>
          <a:lstStyle/>
          <a:p>
            <a:pPr algn="just"/>
            <a:r>
              <a:rPr lang="ru-RU" dirty="0">
                <a:latin typeface="Times New Roman" panose="02020603050405020304" pitchFamily="18" charset="0"/>
                <a:cs typeface="Times New Roman" panose="02020603050405020304" pitchFamily="18" charset="0"/>
              </a:rPr>
              <a:t>Постановление Конституционного Суда РФ от 11.11.2021 N 48-П «По делу о проверке конституционности положений пункта 6 части четвертой статьи 392 Гражданского процессуального кодекса Российской Федерации, пункта 1 статьи 222 Гражданского кодекса Российской Федерации и статьи 32 Федерального закона "О газоснабжении в Российской Федерации" в связи с жалобой гражданина Ю.В. Тихонова</a:t>
            </a:r>
            <a:r>
              <a:rPr lang="ru-RU" dirty="0" smtClean="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Указанное Постановление Конституционного Суда Российской Федерации </a:t>
            </a:r>
            <a:r>
              <a:rPr lang="ru-RU" dirty="0" smtClean="0">
                <a:latin typeface="Times New Roman" panose="02020603050405020304" pitchFamily="18" charset="0"/>
                <a:cs typeface="Times New Roman" panose="02020603050405020304" pitchFamily="18" charset="0"/>
              </a:rPr>
              <a:t>нашло </a:t>
            </a:r>
            <a:r>
              <a:rPr lang="ru-RU" dirty="0">
                <a:latin typeface="Times New Roman" panose="02020603050405020304" pitchFamily="18" charset="0"/>
                <a:cs typeface="Times New Roman" panose="02020603050405020304" pitchFamily="18" charset="0"/>
              </a:rPr>
              <a:t>отражение в Обзоре практики Конституционного Суда Российской Федерации за четвертый квартал 2021 </a:t>
            </a:r>
            <a:r>
              <a:rPr lang="ru-RU" dirty="0" smtClean="0">
                <a:latin typeface="Times New Roman" panose="02020603050405020304" pitchFamily="18" charset="0"/>
                <a:cs typeface="Times New Roman" panose="02020603050405020304" pitchFamily="18" charset="0"/>
              </a:rPr>
              <a:t>года</a:t>
            </a:r>
            <a:r>
              <a:rPr lang="ru-RU" dirty="0" smtClean="0"/>
              <a:t>.</a:t>
            </a:r>
            <a:endParaRPr lang="ru-RU" dirty="0"/>
          </a:p>
        </p:txBody>
      </p:sp>
    </p:spTree>
    <p:extLst>
      <p:ext uri="{BB962C8B-B14F-4D97-AF65-F5344CB8AC3E}">
        <p14:creationId xmlns:p14="http://schemas.microsoft.com/office/powerpoint/2010/main" val="2925128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normAutofit/>
          </a:bodyPr>
          <a:lstStyle/>
          <a:p>
            <a:pPr algn="ctr"/>
            <a:r>
              <a:rPr lang="ru-RU" sz="4000" b="1" dirty="0" smtClean="0">
                <a:latin typeface="Times New Roman" panose="02020603050405020304" pitchFamily="18" charset="0"/>
                <a:cs typeface="Times New Roman" panose="02020603050405020304" pitchFamily="18" charset="0"/>
              </a:rPr>
              <a:t>Акты </a:t>
            </a:r>
            <a:r>
              <a:rPr lang="ru-RU" sz="4000" b="1" dirty="0">
                <a:latin typeface="Times New Roman" panose="02020603050405020304" pitchFamily="18" charset="0"/>
                <a:cs typeface="Times New Roman" panose="02020603050405020304" pitchFamily="18" charset="0"/>
              </a:rPr>
              <a:t>высших судебных </a:t>
            </a:r>
            <a:r>
              <a:rPr lang="ru-RU" sz="4000" b="1" dirty="0" smtClean="0">
                <a:latin typeface="Times New Roman" panose="02020603050405020304" pitchFamily="18" charset="0"/>
                <a:cs typeface="Times New Roman" panose="02020603050405020304" pitchFamily="18" charset="0"/>
              </a:rPr>
              <a:t>инстанций,</a:t>
            </a:r>
            <a:br>
              <a:rPr lang="ru-RU" sz="4000" b="1" dirty="0" smtClean="0">
                <a:latin typeface="Times New Roman" panose="02020603050405020304" pitchFamily="18" charset="0"/>
                <a:cs typeface="Times New Roman" panose="02020603050405020304" pitchFamily="18" charset="0"/>
              </a:rPr>
            </a:br>
            <a:r>
              <a:rPr lang="ru-RU" sz="4000" b="1" dirty="0" smtClean="0">
                <a:latin typeface="Times New Roman" panose="02020603050405020304" pitchFamily="18" charset="0"/>
                <a:cs typeface="Times New Roman" panose="02020603050405020304" pitchFamily="18" charset="0"/>
              </a:rPr>
              <a:t>судебная практика</a:t>
            </a:r>
            <a:endParaRPr lang="ru-RU" sz="4000" dirty="0"/>
          </a:p>
        </p:txBody>
      </p:sp>
      <p:sp>
        <p:nvSpPr>
          <p:cNvPr id="3" name="Объект 2"/>
          <p:cNvSpPr>
            <a:spLocks noGrp="1"/>
          </p:cNvSpPr>
          <p:nvPr>
            <p:ph idx="1"/>
          </p:nvPr>
        </p:nvSpPr>
        <p:spPr>
          <a:solidFill>
            <a:schemeClr val="accent4">
              <a:lumMod val="40000"/>
              <a:lumOff val="60000"/>
            </a:schemeClr>
          </a:solidFill>
        </p:spPr>
        <p:txBody>
          <a:bodyPr>
            <a:normAutofit/>
          </a:bodyPr>
          <a:lstStyle/>
          <a:p>
            <a:pPr algn="just"/>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Постановление </a:t>
            </a:r>
            <a:r>
              <a:rPr lang="ru-RU" sz="2400" dirty="0">
                <a:latin typeface="Times New Roman" panose="02020603050405020304" pitchFamily="18" charset="0"/>
                <a:cs typeface="Times New Roman" panose="02020603050405020304" pitchFamily="18" charset="0"/>
              </a:rPr>
              <a:t>Конституционного Суда РФ от 03.07.2019 N 26-П «По делу о проверке конституционности статей 15, 16 и 1069 Гражданского кодекса Российской Федерации, пункта 4 статьи 242.2 Бюджетного кодекса Российской Федерации и части 10 статьи 85 Федерального закона "Об общих принципах организации местного самоуправления в Российской Федерации" в связи с жалобой администрации городского округа Верхняя Пышма</a:t>
            </a:r>
            <a:r>
              <a:rPr lang="ru-RU" sz="2400" dirty="0" smtClean="0">
                <a:latin typeface="Times New Roman" panose="02020603050405020304" pitchFamily="18" charset="0"/>
                <a:cs typeface="Times New Roman" panose="02020603050405020304" pitchFamily="18" charset="0"/>
              </a:rPr>
              <a:t>»</a:t>
            </a:r>
          </a:p>
          <a:p>
            <a:pPr algn="just"/>
            <a:endParaRPr lang="ru-RU" sz="2400" baseline="30000" dirty="0" smtClean="0">
              <a:latin typeface="Times New Roman" panose="02020603050405020304" pitchFamily="18" charset="0"/>
              <a:cs typeface="Times New Roman" panose="02020603050405020304" pitchFamily="18" charset="0"/>
            </a:endParaRPr>
          </a:p>
          <a:p>
            <a:pPr algn="just"/>
            <a:r>
              <a:rPr lang="ru-RU" baseline="30000" dirty="0" smtClean="0">
                <a:latin typeface="Times New Roman" panose="02020603050405020304" pitchFamily="18" charset="0"/>
                <a:cs typeface="Times New Roman" panose="02020603050405020304" pitchFamily="18" charset="0"/>
              </a:rPr>
              <a:t>Обзор </a:t>
            </a:r>
            <a:r>
              <a:rPr lang="ru-RU" baseline="30000" dirty="0">
                <a:latin typeface="Times New Roman" panose="02020603050405020304" pitchFamily="18" charset="0"/>
                <a:cs typeface="Times New Roman" panose="02020603050405020304" pitchFamily="18" charset="0"/>
              </a:rPr>
              <a:t>судебной практики по спорам, связанным с возведением зданий и сооружений в охранных зонах трубопроводов и в границах минимальных расстояний до магистральных или промышленных трубопроводов, утв. Президиумом Верховного Суда РФ 23.06.2021</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4770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dirty="0" smtClean="0">
                <a:latin typeface="Times New Roman" panose="02020603050405020304" pitchFamily="18" charset="0"/>
                <a:cs typeface="Times New Roman" panose="02020603050405020304" pitchFamily="18" charset="0"/>
              </a:rPr>
              <a:t>Акты высших судебных инстанций,</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судебная практика</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4">
              <a:lumMod val="40000"/>
              <a:lumOff val="60000"/>
            </a:schemeClr>
          </a:solidFill>
        </p:spPr>
        <p:txBody>
          <a:bodyPr/>
          <a:lstStyle/>
          <a:p>
            <a:pPr algn="just"/>
            <a:r>
              <a:rPr lang="ru-RU" dirty="0">
                <a:latin typeface="Times New Roman" panose="02020603050405020304" pitchFamily="18" charset="0"/>
                <a:cs typeface="Times New Roman" panose="02020603050405020304" pitchFamily="18" charset="0"/>
              </a:rPr>
              <a:t>Постановление Пленума Верховного Суда РФ от 27.12.2016 N 63 «О рассмотрении судами споров об оплате энергии в случае признания недействующим нормативного правового акта, которым установлена регулируемая цена</a:t>
            </a:r>
            <a:r>
              <a:rPr lang="ru-R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Постановление </a:t>
            </a:r>
            <a:r>
              <a:rPr lang="ru-RU" dirty="0">
                <a:latin typeface="Times New Roman" panose="02020603050405020304" pitchFamily="18" charset="0"/>
                <a:cs typeface="Times New Roman" panose="02020603050405020304" pitchFamily="18" charset="0"/>
              </a:rPr>
              <a:t>Пленума Верховного Суда РФ от 04.03.2021 N 2 «О некоторых вопросах, возникающих в связи с применением судами антимонопольного </a:t>
            </a:r>
            <a:r>
              <a:rPr lang="ru-RU" dirty="0" smtClean="0">
                <a:latin typeface="Times New Roman" panose="02020603050405020304" pitchFamily="18" charset="0"/>
                <a:cs typeface="Times New Roman" panose="02020603050405020304" pitchFamily="18" charset="0"/>
              </a:rPr>
              <a:t>законодательства»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570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F97BB4B-EE6D-1EDE-A9AB-4F3B04E59989}"/>
              </a:ext>
            </a:extLst>
          </p:cNvPr>
          <p:cNvSpPr>
            <a:spLocks noGrp="1"/>
          </p:cNvSpPr>
          <p:nvPr>
            <p:ph type="title"/>
          </p:nvPr>
        </p:nvSpPr>
        <p:spPr>
          <a:solidFill>
            <a:schemeClr val="accent2"/>
          </a:solidFill>
        </p:spPr>
        <p:txBody>
          <a:bodyPr>
            <a:normAutofit/>
          </a:bodyPr>
          <a:lstStyle/>
          <a:p>
            <a:pPr algn="ctr"/>
            <a:r>
              <a:rPr lang="ru-RU" sz="3600" b="1" dirty="0">
                <a:latin typeface="Times New Roman" panose="02020603050405020304" pitchFamily="18" charset="0"/>
                <a:cs typeface="Times New Roman" panose="02020603050405020304" pitchFamily="18" charset="0"/>
              </a:rPr>
              <a:t>РЕКОМЕНДАЦИИ ДЛЯ САМОСТОЯТЕЛЬНОЙ РАБОТЫ</a:t>
            </a:r>
          </a:p>
        </p:txBody>
      </p:sp>
      <p:sp>
        <p:nvSpPr>
          <p:cNvPr id="3" name="Объект 2">
            <a:extLst>
              <a:ext uri="{FF2B5EF4-FFF2-40B4-BE49-F238E27FC236}">
                <a16:creationId xmlns="" xmlns:a16="http://schemas.microsoft.com/office/drawing/2014/main" id="{7155664E-4119-A94C-4D14-773A63450622}"/>
              </a:ext>
            </a:extLst>
          </p:cNvPr>
          <p:cNvSpPr>
            <a:spLocks noGrp="1"/>
          </p:cNvSpPr>
          <p:nvPr>
            <p:ph idx="1"/>
          </p:nvPr>
        </p:nvSpPr>
        <p:spPr>
          <a:solidFill>
            <a:schemeClr val="accent5">
              <a:lumMod val="40000"/>
              <a:lumOff val="60000"/>
            </a:schemeClr>
          </a:solidFill>
        </p:spPr>
        <p:txBody>
          <a:bodyPr>
            <a:normAutofit/>
          </a:bodyPr>
          <a:lstStyle/>
          <a:p>
            <a:r>
              <a:rPr lang="ru-RU" b="1" dirty="0">
                <a:latin typeface="Times New Roman" panose="02020603050405020304" pitchFamily="18" charset="0"/>
                <a:cs typeface="Times New Roman" panose="02020603050405020304" pitchFamily="18" charset="0"/>
              </a:rPr>
              <a:t>Для подготовки по первому разделу курса рекомендуется:</a:t>
            </a:r>
          </a:p>
          <a:p>
            <a:pPr algn="just"/>
            <a:r>
              <a:rPr lang="ru-RU" dirty="0">
                <a:latin typeface="Times New Roman" panose="02020603050405020304" pitchFamily="18" charset="0"/>
                <a:cs typeface="Times New Roman" panose="02020603050405020304" pitchFamily="18" charset="0"/>
              </a:rPr>
              <a:t>1.  Ознакомиться с ключевыми научными и учебными изданиями;</a:t>
            </a:r>
          </a:p>
          <a:p>
            <a:pPr algn="just"/>
            <a:r>
              <a:rPr lang="ru-RU" dirty="0">
                <a:latin typeface="Times New Roman" panose="02020603050405020304" pitchFamily="18" charset="0"/>
                <a:cs typeface="Times New Roman" panose="02020603050405020304" pitchFamily="18" charset="0"/>
              </a:rPr>
              <a:t>2. Проанализировать основные нормативные правовые акты по </a:t>
            </a:r>
            <a:r>
              <a:rPr lang="ru-RU" dirty="0" smtClean="0">
                <a:latin typeface="Times New Roman" panose="02020603050405020304" pitchFamily="18" charset="0"/>
                <a:cs typeface="Times New Roman" panose="02020603050405020304" pitchFamily="18" charset="0"/>
              </a:rPr>
              <a:t>газовому праву</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3. Проанализировать положения </a:t>
            </a:r>
            <a:r>
              <a:rPr lang="ru-RU" dirty="0" smtClean="0">
                <a:latin typeface="Times New Roman" panose="02020603050405020304" pitchFamily="18" charset="0"/>
                <a:cs typeface="Times New Roman" panose="02020603050405020304" pitchFamily="18" charset="0"/>
              </a:rPr>
              <a:t>международных договоров;</a:t>
            </a:r>
            <a:endParaRPr lang="ru-RU"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4. Проанализировать положения локального нормативно-правового регулирования.</a:t>
            </a:r>
          </a:p>
          <a:p>
            <a:pPr algn="just"/>
            <a:r>
              <a:rPr lang="ru-RU" dirty="0">
                <a:latin typeface="Times New Roman" panose="02020603050405020304" pitchFamily="18" charset="0"/>
                <a:cs typeface="Times New Roman" panose="02020603050405020304" pitchFamily="18" charset="0"/>
              </a:rPr>
              <a:t>5. Проанализировать позиции высших судебных инстанций, судебную практику.</a:t>
            </a:r>
          </a:p>
          <a:p>
            <a:endParaRPr lang="ru-RU" dirty="0"/>
          </a:p>
        </p:txBody>
      </p:sp>
    </p:spTree>
    <p:extLst>
      <p:ext uri="{BB962C8B-B14F-4D97-AF65-F5344CB8AC3E}">
        <p14:creationId xmlns:p14="http://schemas.microsoft.com/office/powerpoint/2010/main" val="14573456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3E2DC91-FD86-B572-3AED-4BEE5264F1A2}"/>
              </a:ext>
            </a:extLst>
          </p:cNvPr>
          <p:cNvSpPr>
            <a:spLocks noGrp="1"/>
          </p:cNvSpPr>
          <p:nvPr>
            <p:ph type="title"/>
          </p:nvPr>
        </p:nvSpPr>
        <p:spPr>
          <a:solidFill>
            <a:schemeClr val="accent2"/>
          </a:solidFill>
        </p:spPr>
        <p:txBody>
          <a:bodyPr>
            <a:normAutofit/>
          </a:bodyPr>
          <a:lstStyle/>
          <a:p>
            <a:pPr algn="ctr"/>
            <a:r>
              <a:rPr lang="ru-RU" sz="3600" b="1" dirty="0">
                <a:latin typeface="Times New Roman" panose="02020603050405020304" pitchFamily="18" charset="0"/>
                <a:cs typeface="Times New Roman" panose="02020603050405020304" pitchFamily="18" charset="0"/>
              </a:rPr>
              <a:t>НАУЧНЫЕ И УЧЕБНЫЕ ИЗДАНИЯ ДЛЯ САМОСТОЯТЕЛЬНОЙ РАБОТЫ</a:t>
            </a:r>
          </a:p>
        </p:txBody>
      </p:sp>
      <p:sp>
        <p:nvSpPr>
          <p:cNvPr id="3" name="Объект 2">
            <a:extLst>
              <a:ext uri="{FF2B5EF4-FFF2-40B4-BE49-F238E27FC236}">
                <a16:creationId xmlns="" xmlns:a16="http://schemas.microsoft.com/office/drawing/2014/main" id="{A5711492-1858-4FC2-714F-DFCDF97FD49E}"/>
              </a:ext>
            </a:extLst>
          </p:cNvPr>
          <p:cNvSpPr>
            <a:spLocks noGrp="1"/>
          </p:cNvSpPr>
          <p:nvPr>
            <p:ph idx="1"/>
          </p:nvPr>
        </p:nvSpPr>
        <p:spPr>
          <a:solidFill>
            <a:schemeClr val="accent5">
              <a:lumMod val="40000"/>
              <a:lumOff val="60000"/>
            </a:schemeClr>
          </a:solidFill>
        </p:spPr>
        <p:txBody>
          <a:bodyPr>
            <a:normAutofit fontScale="47500" lnSpcReduction="20000"/>
          </a:bodyPr>
          <a:lstStyle/>
          <a:p>
            <a:pPr algn="just"/>
            <a:r>
              <a:rPr lang="ru-RU" dirty="0">
                <a:latin typeface="Times New Roman" panose="02020603050405020304" pitchFamily="18" charset="0"/>
                <a:cs typeface="Times New Roman" panose="02020603050405020304" pitchFamily="18" charset="0"/>
              </a:rPr>
              <a:t>Рекомендуется следующие научные и учебные издания:</a:t>
            </a:r>
          </a:p>
          <a:p>
            <a:pPr algn="just"/>
            <a:r>
              <a:rPr lang="ru-RU" dirty="0">
                <a:latin typeface="Times New Roman" panose="02020603050405020304" pitchFamily="18" charset="0"/>
                <a:cs typeface="Times New Roman" panose="02020603050405020304" pitchFamily="18" charset="0"/>
              </a:rPr>
              <a:t>Актуальные задачи энергетического права. Монография под ред. </a:t>
            </a:r>
            <a:r>
              <a:rPr lang="ru-RU" dirty="0" err="1">
                <a:latin typeface="Times New Roman" panose="02020603050405020304" pitchFamily="18" charset="0"/>
                <a:cs typeface="Times New Roman" panose="02020603050405020304" pitchFamily="18" charset="0"/>
              </a:rPr>
              <a:t>В.В.Романовой</a:t>
            </a:r>
            <a:r>
              <a:rPr lang="ru-RU" dirty="0">
                <a:latin typeface="Times New Roman" panose="02020603050405020304" pitchFamily="18" charset="0"/>
                <a:cs typeface="Times New Roman" panose="02020603050405020304" pitchFamily="18" charset="0"/>
              </a:rPr>
              <a:t>. М.: Издательство «Интеграция: Образование и наука».2022 г. </a:t>
            </a:r>
          </a:p>
          <a:p>
            <a:pPr algn="just"/>
            <a:r>
              <a:rPr lang="ru-RU" dirty="0">
                <a:latin typeface="Times New Roman" panose="02020603050405020304" pitchFamily="18" charset="0"/>
                <a:cs typeface="Times New Roman" panose="02020603050405020304" pitchFamily="18" charset="0"/>
              </a:rPr>
              <a:t>Романова В.В. Энергетическое право. Учебник для подготовки кадров высшей квалификации.</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М.: Издательская группа «Юрист». 2021 г.</a:t>
            </a:r>
          </a:p>
          <a:p>
            <a:pPr lvl="0"/>
            <a:r>
              <a:rPr lang="ru-RU" dirty="0">
                <a:latin typeface="Times New Roman" panose="02020603050405020304" pitchFamily="18" charset="0"/>
                <a:cs typeface="Times New Roman" panose="02020603050405020304" pitchFamily="18" charset="0"/>
              </a:rPr>
              <a:t>Лисицын-</a:t>
            </a:r>
            <a:r>
              <a:rPr lang="ru-RU" dirty="0" err="1">
                <a:latin typeface="Times New Roman" panose="02020603050405020304" pitchFamily="18" charset="0"/>
                <a:cs typeface="Times New Roman" panose="02020603050405020304" pitchFamily="18" charset="0"/>
              </a:rPr>
              <a:t>Светланов</a:t>
            </a:r>
            <a:r>
              <a:rPr lang="ru-RU" dirty="0">
                <a:latin typeface="Times New Roman" panose="02020603050405020304" pitchFamily="18" charset="0"/>
                <a:cs typeface="Times New Roman" panose="02020603050405020304" pitchFamily="18" charset="0"/>
              </a:rPr>
              <a:t> А.Г. Энергетическое право: задачи дальнейшего развития отрасли / А.Г. Лисицын-</a:t>
            </a:r>
            <a:r>
              <a:rPr lang="ru-RU" dirty="0" err="1">
                <a:latin typeface="Times New Roman" panose="02020603050405020304" pitchFamily="18" charset="0"/>
                <a:cs typeface="Times New Roman" panose="02020603050405020304" pitchFamily="18" charset="0"/>
              </a:rPr>
              <a:t>Светланов</a:t>
            </a:r>
            <a:r>
              <a:rPr lang="ru-RU" dirty="0">
                <a:latin typeface="Times New Roman" panose="02020603050405020304" pitchFamily="18" charset="0"/>
                <a:cs typeface="Times New Roman" panose="02020603050405020304" pitchFamily="18" charset="0"/>
              </a:rPr>
              <a:t> // Сборник материалов международной научно-практической конференции. Москва : Издательство «Юрист», 2013. С. 10–15.</a:t>
            </a:r>
          </a:p>
          <a:p>
            <a:pPr lvl="0"/>
            <a:r>
              <a:rPr lang="ru-RU" dirty="0" err="1">
                <a:latin typeface="Times New Roman" panose="02020603050405020304" pitchFamily="18" charset="0"/>
                <a:cs typeface="Times New Roman" panose="02020603050405020304" pitchFamily="18" charset="0"/>
              </a:rPr>
              <a:t>Клеандров</a:t>
            </a:r>
            <a:r>
              <a:rPr lang="ru-RU" dirty="0">
                <a:latin typeface="Times New Roman" panose="02020603050405020304" pitchFamily="18" charset="0"/>
                <a:cs typeface="Times New Roman" panose="02020603050405020304" pitchFamily="18" charset="0"/>
              </a:rPr>
              <a:t> М.И. Науке энергетического права — светлое будущее / М.И. </a:t>
            </a:r>
            <a:r>
              <a:rPr lang="ru-RU" dirty="0" err="1">
                <a:latin typeface="Times New Roman" panose="02020603050405020304" pitchFamily="18" charset="0"/>
                <a:cs typeface="Times New Roman" panose="02020603050405020304" pitchFamily="18" charset="0"/>
              </a:rPr>
              <a:t>Клеандров</a:t>
            </a:r>
            <a:r>
              <a:rPr lang="ru-RU" dirty="0">
                <a:latin typeface="Times New Roman" panose="02020603050405020304" pitchFamily="18" charset="0"/>
                <a:cs typeface="Times New Roman" panose="02020603050405020304" pitchFamily="18" charset="0"/>
              </a:rPr>
              <a:t> // Правовой энергетический форум. 2018. № 2. С. 9–11.</a:t>
            </a:r>
          </a:p>
          <a:p>
            <a:pPr lvl="0"/>
            <a:r>
              <a:rPr lang="ru-RU" dirty="0" err="1">
                <a:latin typeface="Times New Roman" panose="02020603050405020304" pitchFamily="18" charset="0"/>
                <a:cs typeface="Times New Roman" panose="02020603050405020304" pitchFamily="18" charset="0"/>
              </a:rPr>
              <a:t>Клеандров</a:t>
            </a:r>
            <a:r>
              <a:rPr lang="ru-RU" dirty="0">
                <a:latin typeface="Times New Roman" panose="02020603050405020304" pitchFamily="18" charset="0"/>
                <a:cs typeface="Times New Roman" panose="02020603050405020304" pitchFamily="18" charset="0"/>
              </a:rPr>
              <a:t> М.И. Фундаментальные основы энергетического права / М.И. </a:t>
            </a:r>
            <a:r>
              <a:rPr lang="ru-RU" dirty="0" err="1">
                <a:latin typeface="Times New Roman" panose="02020603050405020304" pitchFamily="18" charset="0"/>
                <a:cs typeface="Times New Roman" panose="02020603050405020304" pitchFamily="18" charset="0"/>
              </a:rPr>
              <a:t>Клеандров</a:t>
            </a:r>
            <a:r>
              <a:rPr lang="ru-RU" dirty="0">
                <a:latin typeface="Times New Roman" panose="02020603050405020304" pitchFamily="18" charset="0"/>
                <a:cs typeface="Times New Roman" panose="02020603050405020304" pitchFamily="18" charset="0"/>
              </a:rPr>
              <a:t> // Правовой энергетический форум. 2020. № 2. С. 16–23.</a:t>
            </a:r>
          </a:p>
          <a:p>
            <a:pPr lvl="0"/>
            <a:r>
              <a:rPr lang="ru-RU" dirty="0">
                <a:latin typeface="Times New Roman" panose="02020603050405020304" pitchFamily="18" charset="0"/>
                <a:cs typeface="Times New Roman" panose="02020603050405020304" pitchFamily="18" charset="0"/>
              </a:rPr>
              <a:t>Яковлев В.Ф. Энергетическое право как комплексная отрасль права России. Энергетическое право России и Германии: сравнительно-правовое исследование / В.Ф. Яковлев, П.Г. </a:t>
            </a:r>
            <a:r>
              <a:rPr lang="ru-RU" dirty="0" err="1">
                <a:latin typeface="Times New Roman" panose="02020603050405020304" pitchFamily="18" charset="0"/>
                <a:cs typeface="Times New Roman" panose="02020603050405020304" pitchFamily="18" charset="0"/>
              </a:rPr>
              <a:t>Лахно</a:t>
            </a:r>
            <a:r>
              <a:rPr lang="ru-RU" dirty="0">
                <a:latin typeface="Times New Roman" panose="02020603050405020304" pitchFamily="18" charset="0"/>
                <a:cs typeface="Times New Roman" panose="02020603050405020304" pitchFamily="18" charset="0"/>
              </a:rPr>
              <a:t> ; под редакцией П.Г. </a:t>
            </a:r>
            <a:r>
              <a:rPr lang="ru-RU" dirty="0" err="1">
                <a:latin typeface="Times New Roman" panose="02020603050405020304" pitchFamily="18" charset="0"/>
                <a:cs typeface="Times New Roman" panose="02020603050405020304" pitchFamily="18" charset="0"/>
              </a:rPr>
              <a:t>Лахно</a:t>
            </a:r>
            <a:r>
              <a:rPr lang="ru-RU" dirty="0">
                <a:latin typeface="Times New Roman" panose="02020603050405020304" pitchFamily="18" charset="0"/>
                <a:cs typeface="Times New Roman" panose="02020603050405020304" pitchFamily="18" charset="0"/>
              </a:rPr>
              <a:t>. Москва : Издательская группа «Юрист», 2011.</a:t>
            </a:r>
          </a:p>
          <a:p>
            <a:pPr lvl="0"/>
            <a:r>
              <a:rPr lang="ru-RU" dirty="0" err="1">
                <a:latin typeface="Times New Roman" panose="02020603050405020304" pitchFamily="18" charset="0"/>
                <a:cs typeface="Times New Roman" panose="02020603050405020304" pitchFamily="18" charset="0"/>
              </a:rPr>
              <a:t>Хеффрон</a:t>
            </a:r>
            <a:r>
              <a:rPr lang="ru-RU" dirty="0">
                <a:latin typeface="Times New Roman" panose="02020603050405020304" pitchFamily="18" charset="0"/>
                <a:cs typeface="Times New Roman" panose="02020603050405020304" pitchFamily="18" charset="0"/>
              </a:rPr>
              <a:t> Р. Энергетическое право в период с 2020 по 2030 гг. Часть 1 / Р. </a:t>
            </a:r>
            <a:r>
              <a:rPr lang="ru-RU" dirty="0" err="1">
                <a:latin typeface="Times New Roman" panose="02020603050405020304" pitchFamily="18" charset="0"/>
                <a:cs typeface="Times New Roman" panose="02020603050405020304" pitchFamily="18" charset="0"/>
              </a:rPr>
              <a:t>Хеффрон</a:t>
            </a:r>
            <a:r>
              <a:rPr lang="ru-RU" dirty="0">
                <a:latin typeface="Times New Roman" panose="02020603050405020304" pitchFamily="18" charset="0"/>
                <a:cs typeface="Times New Roman" panose="02020603050405020304" pitchFamily="18" charset="0"/>
              </a:rPr>
              <a:t> // Правовой энергетический форум. 2020. № 2. С. 30–34; </a:t>
            </a:r>
            <a:r>
              <a:rPr lang="ru-RU" dirty="0" err="1">
                <a:latin typeface="Times New Roman" panose="02020603050405020304" pitchFamily="18" charset="0"/>
                <a:cs typeface="Times New Roman" panose="02020603050405020304" pitchFamily="18" charset="0"/>
              </a:rPr>
              <a:t>Хеффрон</a:t>
            </a:r>
            <a:r>
              <a:rPr lang="ru-RU" dirty="0">
                <a:latin typeface="Times New Roman" panose="02020603050405020304" pitchFamily="18" charset="0"/>
                <a:cs typeface="Times New Roman" panose="02020603050405020304" pitchFamily="18" charset="0"/>
              </a:rPr>
              <a:t> Р. Энергетическое право в период с 2020 по 2030 гг. Часть 2 / Р. </a:t>
            </a:r>
            <a:r>
              <a:rPr lang="ru-RU" dirty="0" err="1">
                <a:latin typeface="Times New Roman" panose="02020603050405020304" pitchFamily="18" charset="0"/>
                <a:cs typeface="Times New Roman" panose="02020603050405020304" pitchFamily="18" charset="0"/>
              </a:rPr>
              <a:t>Хеффрон</a:t>
            </a:r>
            <a:r>
              <a:rPr lang="ru-RU" dirty="0">
                <a:latin typeface="Times New Roman" panose="02020603050405020304" pitchFamily="18" charset="0"/>
                <a:cs typeface="Times New Roman" panose="02020603050405020304" pitchFamily="18" charset="0"/>
              </a:rPr>
              <a:t> // Правовой энергетический форум. 2020. № 3. </a:t>
            </a:r>
          </a:p>
          <a:p>
            <a:pPr lvl="0"/>
            <a:r>
              <a:rPr lang="ru-RU" dirty="0">
                <a:latin typeface="Times New Roman" panose="02020603050405020304" pitchFamily="18" charset="0"/>
                <a:cs typeface="Times New Roman" panose="02020603050405020304" pitchFamily="18" charset="0"/>
              </a:rPr>
              <a:t>Романова В.В</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Современные задачи энергетического права как науки и как учебной дисциплины / В.В</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Романова // Правовой энергетический форум. 2020. № 2. С. 24–29.</a:t>
            </a:r>
          </a:p>
          <a:p>
            <a:pPr algn="just"/>
            <a:r>
              <a:rPr lang="ru-RU" b="1" dirty="0" smtClean="0">
                <a:latin typeface="Times New Roman" panose="02020603050405020304" pitchFamily="18" charset="0"/>
                <a:cs typeface="Times New Roman" panose="02020603050405020304" pitchFamily="18" charset="0"/>
              </a:rPr>
              <a:t>и др.</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Для удобства в работе в разделе данного курса прикреплены </a:t>
            </a:r>
            <a:r>
              <a:rPr lang="en-US" dirty="0">
                <a:latin typeface="Times New Roman" panose="02020603050405020304" pitchFamily="18" charset="0"/>
                <a:cs typeface="Times New Roman" panose="02020603050405020304" pitchFamily="18" charset="0"/>
              </a:rPr>
              <a:t>pdf </a:t>
            </a:r>
            <a:r>
              <a:rPr lang="ru-RU" dirty="0">
                <a:latin typeface="Times New Roman" panose="02020603050405020304" pitchFamily="18" charset="0"/>
                <a:cs typeface="Times New Roman" panose="02020603050405020304" pitchFamily="18" charset="0"/>
              </a:rPr>
              <a:t>версии большинства научных и учебных  изданий.</a:t>
            </a:r>
          </a:p>
          <a:p>
            <a:r>
              <a:rPr lang="ru-RU" dirty="0">
                <a:latin typeface="Times New Roman" panose="02020603050405020304" pitchFamily="18" charset="0"/>
                <a:cs typeface="Times New Roman" panose="02020603050405020304" pitchFamily="18" charset="0"/>
              </a:rPr>
              <a:t>Для слушателей курса предусмотрена возможность работы в электронной библиотечной системе </a:t>
            </a:r>
            <a:r>
              <a:rPr lang="en-US" b="1" dirty="0">
                <a:latin typeface="Times New Roman" panose="02020603050405020304" pitchFamily="18" charset="0"/>
                <a:cs typeface="Times New Roman" panose="02020603050405020304" pitchFamily="18" charset="0"/>
              </a:rPr>
              <a:t>IPR BOOKS</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2"/>
              </a:rPr>
              <a:t>https://iprmedia.ru/products/ipr-books.html</a:t>
            </a:r>
            <a:r>
              <a:rPr lang="ru-RU" dirty="0">
                <a:latin typeface="Times New Roman" panose="02020603050405020304" pitchFamily="18" charset="0"/>
                <a:cs typeface="Times New Roman" panose="02020603050405020304" pitchFamily="18" charset="0"/>
              </a:rPr>
              <a:t> </a:t>
            </a:r>
          </a:p>
          <a:p>
            <a:r>
              <a:rPr lang="ru-RU" b="1" dirty="0">
                <a:latin typeface="Times New Roman" panose="02020603050405020304" pitchFamily="18" charset="0"/>
                <a:cs typeface="Times New Roman" panose="02020603050405020304" pitchFamily="18" charset="0"/>
              </a:rPr>
              <a:t>С научными публикациями по энергетическому праву можно также ознакомиться на сайте журнала «Правовой энергетический форум», где размещены в том числе архивные номера журнала</a:t>
            </a:r>
            <a:r>
              <a:rPr lang="ru-R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3"/>
              </a:rPr>
              <a:t>https://mlcjournal.ru/</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126005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F138D91-22EA-2AF7-4DA2-13B0DD75FC97}"/>
              </a:ext>
            </a:extLst>
          </p:cNvPr>
          <p:cNvSpPr>
            <a:spLocks noGrp="1"/>
          </p:cNvSpPr>
          <p:nvPr>
            <p:ph type="title"/>
          </p:nvPr>
        </p:nvSpPr>
        <p:spPr>
          <a:solidFill>
            <a:srgbClr val="00B050"/>
          </a:solidFill>
        </p:spPr>
        <p:txBody>
          <a:bodyPr>
            <a:normAutofit/>
          </a:bodyPr>
          <a:lstStyle/>
          <a:p>
            <a:pPr algn="ctr"/>
            <a:r>
              <a:rPr lang="ru-RU" sz="3600" dirty="0">
                <a:latin typeface="Times New Roman" panose="02020603050405020304" pitchFamily="18" charset="0"/>
                <a:cs typeface="Times New Roman" panose="02020603050405020304" pitchFamily="18" charset="0"/>
              </a:rPr>
              <a:t>ВОПРОСЫ ДЛЯ ЗАЧЕТА</a:t>
            </a:r>
          </a:p>
        </p:txBody>
      </p:sp>
      <p:sp>
        <p:nvSpPr>
          <p:cNvPr id="3" name="Объект 2">
            <a:extLst>
              <a:ext uri="{FF2B5EF4-FFF2-40B4-BE49-F238E27FC236}">
                <a16:creationId xmlns="" xmlns:a16="http://schemas.microsoft.com/office/drawing/2014/main" id="{594D44EF-42FF-84CA-FF26-CD759FAA01F5}"/>
              </a:ext>
            </a:extLst>
          </p:cNvPr>
          <p:cNvSpPr>
            <a:spLocks noGrp="1"/>
          </p:cNvSpPr>
          <p:nvPr>
            <p:ph idx="1"/>
          </p:nvPr>
        </p:nvSpPr>
        <p:spPr>
          <a:solidFill>
            <a:schemeClr val="accent5">
              <a:lumMod val="40000"/>
              <a:lumOff val="60000"/>
            </a:schemeClr>
          </a:solidFill>
        </p:spPr>
        <p:txBody>
          <a:bodyPr>
            <a:normAutofit fontScale="77500" lnSpcReduction="20000"/>
          </a:bodyPr>
          <a:lstStyle/>
          <a:p>
            <a:pPr marL="514350" lvl="0" indent="-514350">
              <a:buAutoNum type="arabicPeriod"/>
            </a:pPr>
            <a:r>
              <a:rPr lang="ru-RU" sz="3400" dirty="0" smtClean="0">
                <a:latin typeface="Times New Roman" panose="02020603050405020304" pitchFamily="18" charset="0"/>
                <a:cs typeface="Times New Roman" panose="02020603050405020304" pitchFamily="18" charset="0"/>
              </a:rPr>
              <a:t>Какие общественные отношения регулируются газовым правом?</a:t>
            </a:r>
          </a:p>
          <a:p>
            <a:pPr marL="514350" lvl="0" indent="-514350">
              <a:buAutoNum type="arabicPeriod"/>
            </a:pPr>
            <a:r>
              <a:rPr lang="ru-RU" sz="3400" dirty="0" smtClean="0">
                <a:latin typeface="Times New Roman" panose="02020603050405020304" pitchFamily="18" charset="0"/>
                <a:cs typeface="Times New Roman" panose="02020603050405020304" pitchFamily="18" charset="0"/>
              </a:rPr>
              <a:t>Охарактеризуйте систему источников газового права.</a:t>
            </a:r>
          </a:p>
          <a:p>
            <a:pPr marL="514350" lvl="0" indent="-514350">
              <a:buAutoNum type="arabicPeriod"/>
            </a:pPr>
            <a:r>
              <a:rPr lang="ru-RU" sz="3400" dirty="0" smtClean="0">
                <a:latin typeface="Times New Roman" panose="02020603050405020304" pitchFamily="18" charset="0"/>
                <a:cs typeface="Times New Roman" panose="02020603050405020304" pitchFamily="18" charset="0"/>
              </a:rPr>
              <a:t>Ключевые нормативные правовые акты  как источник газового права.</a:t>
            </a:r>
          </a:p>
          <a:p>
            <a:pPr marL="514350" lvl="0" indent="-514350">
              <a:buAutoNum type="arabicPeriod"/>
            </a:pPr>
            <a:r>
              <a:rPr lang="ru-RU" sz="3400" dirty="0" smtClean="0">
                <a:latin typeface="Times New Roman" panose="02020603050405020304" pitchFamily="18" charset="0"/>
                <a:cs typeface="Times New Roman" panose="02020603050405020304" pitchFamily="18" charset="0"/>
              </a:rPr>
              <a:t>Международные договоры как источник газового права.</a:t>
            </a:r>
          </a:p>
          <a:p>
            <a:pPr marL="514350" lvl="0" indent="-514350">
              <a:buAutoNum type="arabicPeriod"/>
            </a:pPr>
            <a:r>
              <a:rPr lang="ru-RU" sz="3400" dirty="0" smtClean="0">
                <a:latin typeface="Times New Roman" panose="02020603050405020304" pitchFamily="18" charset="0"/>
                <a:cs typeface="Times New Roman" panose="02020603050405020304" pitchFamily="18" charset="0"/>
              </a:rPr>
              <a:t>Локальные нормативные акты как источник газового права.</a:t>
            </a:r>
          </a:p>
          <a:p>
            <a:pPr marL="514350" lvl="0" indent="-514350">
              <a:buAutoNum type="arabicPeriod"/>
            </a:pPr>
            <a:endParaRPr lang="ru-RU" sz="3400" dirty="0" smtClean="0">
              <a:latin typeface="Times New Roman" panose="02020603050405020304" pitchFamily="18" charset="0"/>
              <a:cs typeface="Times New Roman" panose="02020603050405020304" pitchFamily="18" charset="0"/>
            </a:endParaRPr>
          </a:p>
          <a:p>
            <a:pPr marL="0" lvl="0" indent="0">
              <a:buNone/>
            </a:pPr>
            <a:endParaRPr lang="ru-RU" dirty="0">
              <a:latin typeface="Times New Roman" panose="02020603050405020304" pitchFamily="18" charset="0"/>
              <a:cs typeface="Times New Roman" panose="02020603050405020304" pitchFamily="18" charset="0"/>
            </a:endParaRPr>
          </a:p>
          <a:p>
            <a:pPr marL="0" lvl="0" indent="0" algn="just">
              <a:buNone/>
            </a:pPr>
            <a:r>
              <a:rPr lang="ru-RU" dirty="0" smtClean="0">
                <a:latin typeface="Times New Roman" panose="02020603050405020304" pitchFamily="18" charset="0"/>
                <a:cs typeface="Times New Roman" panose="02020603050405020304" pitchFamily="18" charset="0"/>
              </a:rPr>
              <a:t>Зачет </a:t>
            </a:r>
            <a:r>
              <a:rPr lang="ru-RU" dirty="0">
                <a:latin typeface="Times New Roman" panose="02020603050405020304" pitchFamily="18" charset="0"/>
                <a:cs typeface="Times New Roman" panose="02020603050405020304" pitchFamily="18" charset="0"/>
              </a:rPr>
              <a:t>проводится в письменном виде. Необходимо подготовить письменные краткие ответы 	на вопросы. Оформление: формат </a:t>
            </a:r>
            <a:r>
              <a:rPr lang="en-US" dirty="0">
                <a:latin typeface="Times New Roman" panose="02020603050405020304" pitchFamily="18" charset="0"/>
                <a:cs typeface="Times New Roman" panose="02020603050405020304" pitchFamily="18" charset="0"/>
              </a:rPr>
              <a:t>word</a:t>
            </a:r>
            <a:r>
              <a:rPr lang="ru-RU" dirty="0">
                <a:latin typeface="Times New Roman" panose="02020603050405020304" pitchFamily="18" charset="0"/>
                <a:cs typeface="Times New Roman" panose="02020603050405020304" pitchFamily="18" charset="0"/>
              </a:rPr>
              <a:t>, шрифт 14, интервал 1,5. Необходимо сверху указать 	ФИО, место работы, должность, дату. Ответ необходимо направить на почту: 	</a:t>
            </a:r>
            <a:r>
              <a:rPr lang="en-US" dirty="0">
                <a:latin typeface="Times New Roman" panose="02020603050405020304" pitchFamily="18" charset="0"/>
                <a:cs typeface="Times New Roman" panose="02020603050405020304" pitchFamily="18" charset="0"/>
                <a:hlinkClick r:id="rId2"/>
              </a:rPr>
              <a:t>musinlc@musinlc.ru</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дату, установленную для зачета согласно расписанию курса.</a:t>
            </a:r>
            <a:endParaRPr lang="en-US" dirty="0">
              <a:latin typeface="Times New Roman" panose="02020603050405020304" pitchFamily="18" charset="0"/>
              <a:cs typeface="Times New Roman" panose="02020603050405020304" pitchFamily="18" charset="0"/>
            </a:endParaRPr>
          </a:p>
          <a:p>
            <a:pPr lvl="0"/>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089545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Положения Федерального закона «О газоснабжении в Российской Федерации» основываются на положениях Конституции Российской Федерации, в соответствии с которыми вопросы, касающиеся федеральных энергетических систем, правовых основ единого рынка, основ ценовой политики, безопасности Российской Федерации, относятся к предметам ведения Российской Федерации. </a:t>
            </a:r>
          </a:p>
          <a:p>
            <a:pPr algn="just"/>
            <a:r>
              <a:rPr lang="ru-RU" dirty="0">
                <a:latin typeface="Times New Roman" panose="02020603050405020304" pitchFamily="18" charset="0"/>
                <a:cs typeface="Times New Roman" panose="02020603050405020304" pitchFamily="18" charset="0"/>
              </a:rPr>
              <a:t>Согласно статьи 5 Федерального закона «О газоснабжении в Российской Федерации» федеральная система газоснабжения - совокупность действующих на территории Российской Федерации систем газоснабжения: Единой системы газоснабжения, региональных систем газоснабжения, газораспределительных систем и независимых организаций. Федеральная система газоснабжения является одной из федеральных энергетических систем Российской Федерации. </a:t>
            </a:r>
          </a:p>
          <a:p>
            <a:pPr algn="just"/>
            <a:r>
              <a:rPr lang="ru-RU" dirty="0">
                <a:latin typeface="Times New Roman" panose="02020603050405020304" pitchFamily="18" charset="0"/>
                <a:cs typeface="Times New Roman" panose="02020603050405020304" pitchFamily="18" charset="0"/>
              </a:rPr>
              <a:t>Для входящих в федеральную систему газоснабжения организаций независимо от форм их собственности и организационно-правовых форм действуют единые правовые основы формирования рынка и ценовой политики, единые требования энергетической, промышленной и экологической безопасности, установленные Федеральным законом «О газоснабжении в Российской Федерации», другими федеральными законами и принимаемыми в соответствии с ними иными нормативными правовыми актами Российской Федерации. </a:t>
            </a:r>
          </a:p>
          <a:p>
            <a:endParaRPr lang="ru-RU" dirty="0"/>
          </a:p>
        </p:txBody>
      </p:sp>
    </p:spTree>
    <p:extLst>
      <p:ext uri="{BB962C8B-B14F-4D97-AF65-F5344CB8AC3E}">
        <p14:creationId xmlns:p14="http://schemas.microsoft.com/office/powerpoint/2010/main" val="1154936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85000" lnSpcReduction="20000"/>
          </a:bodyPr>
          <a:lstStyle/>
          <a:p>
            <a:pPr algn="just"/>
            <a:r>
              <a:rPr lang="ru-RU" dirty="0">
                <a:latin typeface="Times New Roman" panose="02020603050405020304" pitchFamily="18" charset="0"/>
                <a:cs typeface="Times New Roman" panose="02020603050405020304" pitchFamily="18" charset="0"/>
              </a:rPr>
              <a:t>Указанные нормы газового права являются базовыми и обусловливают подходы к регулированию общественных отношений в газовой отрасли.</a:t>
            </a:r>
          </a:p>
          <a:p>
            <a:pPr algn="just"/>
            <a:r>
              <a:rPr lang="ru-RU" dirty="0">
                <a:latin typeface="Times New Roman" panose="02020603050405020304" pitchFamily="18" charset="0"/>
                <a:cs typeface="Times New Roman" panose="02020603050405020304" pitchFamily="18" charset="0"/>
              </a:rPr>
              <a:t>Для целей анализа текущего состояния и дальнейшего развития правового регулирования на рынке газа представляется целесообразным выделить некоторые классификации в зависимости от разных оснований. </a:t>
            </a:r>
            <a:endParaRPr lang="ru-RU" dirty="0" smtClean="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Так, для анализа правового регулирования национального рынка газа можно подразделить нормы газового права на следующие условные группы.</a:t>
            </a:r>
          </a:p>
          <a:p>
            <a:pPr lvl="0" algn="just"/>
            <a:r>
              <a:rPr lang="ru-RU" dirty="0">
                <a:latin typeface="Times New Roman" panose="02020603050405020304" pitchFamily="18" charset="0"/>
                <a:cs typeface="Times New Roman" panose="02020603050405020304" pitchFamily="18" charset="0"/>
              </a:rPr>
              <a:t>В зависимости от разновидности газа: </a:t>
            </a:r>
          </a:p>
          <a:p>
            <a:pPr algn="just"/>
            <a:r>
              <a:rPr lang="ru-RU" dirty="0">
                <a:latin typeface="Times New Roman" panose="02020603050405020304" pitchFamily="18" charset="0"/>
                <a:cs typeface="Times New Roman" panose="02020603050405020304" pitchFamily="18" charset="0"/>
              </a:rPr>
              <a:t>- правовое регулирование рынка природного газа, </a:t>
            </a:r>
          </a:p>
          <a:p>
            <a:pPr algn="just"/>
            <a:r>
              <a:rPr lang="ru-RU" dirty="0">
                <a:latin typeface="Times New Roman" panose="02020603050405020304" pitchFamily="18" charset="0"/>
                <a:cs typeface="Times New Roman" panose="02020603050405020304" pitchFamily="18" charset="0"/>
              </a:rPr>
              <a:t>- правовое регулирование рынка сжиженного природного газа (далее – рынок  СПГ) , </a:t>
            </a:r>
          </a:p>
          <a:p>
            <a:pPr algn="just"/>
            <a:r>
              <a:rPr lang="ru-RU" dirty="0">
                <a:latin typeface="Times New Roman" panose="02020603050405020304" pitchFamily="18" charset="0"/>
                <a:cs typeface="Times New Roman" panose="02020603050405020304" pitchFamily="18" charset="0"/>
              </a:rPr>
              <a:t>- правовое регулирование рынка сжиженного углеводородного газа (далее – рынок СУГ).</a:t>
            </a:r>
          </a:p>
          <a:p>
            <a:endParaRPr lang="ru-RU" dirty="0"/>
          </a:p>
        </p:txBody>
      </p:sp>
    </p:spTree>
    <p:extLst>
      <p:ext uri="{BB962C8B-B14F-4D97-AF65-F5344CB8AC3E}">
        <p14:creationId xmlns:p14="http://schemas.microsoft.com/office/powerpoint/2010/main" val="2190256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85000" lnSpcReduction="10000"/>
          </a:bodyPr>
          <a:lstStyle/>
          <a:p>
            <a:pPr lvl="0" algn="just"/>
            <a:r>
              <a:rPr lang="ru-RU" dirty="0">
                <a:latin typeface="Times New Roman" panose="02020603050405020304" pitchFamily="18" charset="0"/>
                <a:cs typeface="Times New Roman" panose="02020603050405020304" pitchFamily="18" charset="0"/>
              </a:rPr>
              <a:t>В зависимости от способа торговли:</a:t>
            </a:r>
          </a:p>
          <a:p>
            <a:pPr algn="just"/>
            <a:r>
              <a:rPr lang="ru-RU" dirty="0">
                <a:latin typeface="Times New Roman" panose="02020603050405020304" pitchFamily="18" charset="0"/>
                <a:cs typeface="Times New Roman" panose="02020603050405020304" pitchFamily="18" charset="0"/>
              </a:rPr>
              <a:t>- правовое регулирование внебиржевого рынка газа;</a:t>
            </a:r>
          </a:p>
          <a:p>
            <a:pPr algn="just"/>
            <a:r>
              <a:rPr lang="ru-RU" dirty="0">
                <a:latin typeface="Times New Roman" panose="02020603050405020304" pitchFamily="18" charset="0"/>
                <a:cs typeface="Times New Roman" panose="02020603050405020304" pitchFamily="18" charset="0"/>
              </a:rPr>
              <a:t>-  правовое регулирование биржевого рынка газа.</a:t>
            </a:r>
          </a:p>
          <a:p>
            <a:pPr lvl="0" algn="just"/>
            <a:r>
              <a:rPr lang="ru-RU" dirty="0">
                <a:latin typeface="Times New Roman" panose="02020603050405020304" pitchFamily="18" charset="0"/>
                <a:cs typeface="Times New Roman" panose="02020603050405020304" pitchFamily="18" charset="0"/>
              </a:rPr>
              <a:t>В зависимости от целей использования газа: </a:t>
            </a:r>
          </a:p>
          <a:p>
            <a:pPr algn="just"/>
            <a:r>
              <a:rPr lang="ru-RU" dirty="0">
                <a:latin typeface="Times New Roman" panose="02020603050405020304" pitchFamily="18" charset="0"/>
                <a:cs typeface="Times New Roman" panose="02020603050405020304" pitchFamily="18" charset="0"/>
              </a:rPr>
              <a:t>- правовое регулирование на рынке газа для коммунально-бытовых нужд;</a:t>
            </a:r>
          </a:p>
          <a:p>
            <a:pPr algn="just"/>
            <a:r>
              <a:rPr lang="ru-RU" dirty="0">
                <a:latin typeface="Times New Roman" panose="02020603050405020304" pitchFamily="18" charset="0"/>
                <a:cs typeface="Times New Roman" panose="02020603050405020304" pitchFamily="18" charset="0"/>
              </a:rPr>
              <a:t>- правовое регулирование на рынке газа для промышленных и иных нужд, не относящихся к коммунально-бытовым.</a:t>
            </a:r>
          </a:p>
          <a:p>
            <a:pPr lvl="0" algn="just"/>
            <a:r>
              <a:rPr lang="ru-RU" dirty="0">
                <a:latin typeface="Times New Roman" panose="02020603050405020304" pitchFamily="18" charset="0"/>
                <a:cs typeface="Times New Roman" panose="02020603050405020304" pitchFamily="18" charset="0"/>
              </a:rPr>
              <a:t>В зависимости от ценообразования: </a:t>
            </a:r>
          </a:p>
          <a:p>
            <a:pPr algn="just"/>
            <a:r>
              <a:rPr lang="ru-RU" dirty="0">
                <a:latin typeface="Times New Roman" panose="02020603050405020304" pitchFamily="18" charset="0"/>
                <a:cs typeface="Times New Roman" panose="02020603050405020304" pitchFamily="18" charset="0"/>
              </a:rPr>
              <a:t>- правовое обеспечение на рынке газа по регулируемым государством ценам;</a:t>
            </a:r>
          </a:p>
          <a:p>
            <a:pPr algn="just"/>
            <a:r>
              <a:rPr lang="ru-RU" dirty="0">
                <a:latin typeface="Times New Roman" panose="02020603050405020304" pitchFamily="18" charset="0"/>
                <a:cs typeface="Times New Roman" panose="02020603050405020304" pitchFamily="18" charset="0"/>
              </a:rPr>
              <a:t>-  правое регулирование на рынке газа по нерегулируемым государством ценам.</a:t>
            </a:r>
          </a:p>
          <a:p>
            <a:endParaRPr lang="ru-RU" dirty="0"/>
          </a:p>
        </p:txBody>
      </p:sp>
    </p:spTree>
    <p:extLst>
      <p:ext uri="{BB962C8B-B14F-4D97-AF65-F5344CB8AC3E}">
        <p14:creationId xmlns:p14="http://schemas.microsoft.com/office/powerpoint/2010/main" val="995545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92500"/>
          </a:bodyPr>
          <a:lstStyle/>
          <a:p>
            <a:r>
              <a:rPr lang="ru-RU" dirty="0">
                <a:latin typeface="Times New Roman" panose="02020603050405020304" pitchFamily="18" charset="0"/>
                <a:cs typeface="Times New Roman" panose="02020603050405020304" pitchFamily="18" charset="0"/>
              </a:rPr>
              <a:t>Внешние рынки газа для проведения анализа правового регулирования можно подразделить на следующие условные группы:</a:t>
            </a:r>
          </a:p>
          <a:p>
            <a:pPr lvl="0"/>
            <a:r>
              <a:rPr lang="ru-RU" dirty="0">
                <a:latin typeface="Times New Roman" panose="02020603050405020304" pitchFamily="18" charset="0"/>
                <a:cs typeface="Times New Roman" panose="02020603050405020304" pitchFamily="18" charset="0"/>
              </a:rPr>
              <a:t>В зависимости от субъектного состава : </a:t>
            </a:r>
          </a:p>
          <a:p>
            <a:r>
              <a:rPr lang="ru-RU" dirty="0">
                <a:latin typeface="Times New Roman" panose="02020603050405020304" pitchFamily="18" charset="0"/>
                <a:cs typeface="Times New Roman" panose="02020603050405020304" pitchFamily="18" charset="0"/>
              </a:rPr>
              <a:t>- региональные международные рынки газа,</a:t>
            </a:r>
          </a:p>
          <a:p>
            <a:r>
              <a:rPr lang="ru-RU" dirty="0">
                <a:latin typeface="Times New Roman" panose="02020603050405020304" pitchFamily="18" charset="0"/>
                <a:cs typeface="Times New Roman" panose="02020603050405020304" pitchFamily="18" charset="0"/>
              </a:rPr>
              <a:t>-  зарубежные рынки газа.</a:t>
            </a:r>
          </a:p>
          <a:p>
            <a:pPr lvl="0"/>
            <a:r>
              <a:rPr lang="ru-RU" dirty="0">
                <a:latin typeface="Times New Roman" panose="02020603050405020304" pitchFamily="18" charset="0"/>
                <a:cs typeface="Times New Roman" panose="02020603050405020304" pitchFamily="18" charset="0"/>
              </a:rPr>
              <a:t>В зависимости от разновидности газа: </a:t>
            </a:r>
          </a:p>
          <a:p>
            <a:r>
              <a:rPr lang="ru-RU" dirty="0">
                <a:latin typeface="Times New Roman" panose="02020603050405020304" pitchFamily="18" charset="0"/>
                <a:cs typeface="Times New Roman" panose="02020603050405020304" pitchFamily="18" charset="0"/>
              </a:rPr>
              <a:t>- внешний рынок природного газа, </a:t>
            </a:r>
          </a:p>
          <a:p>
            <a:r>
              <a:rPr lang="ru-RU" dirty="0">
                <a:latin typeface="Times New Roman" panose="02020603050405020304" pitchFamily="18" charset="0"/>
                <a:cs typeface="Times New Roman" panose="02020603050405020304" pitchFamily="18" charset="0"/>
              </a:rPr>
              <a:t>- внешний рынок сжиженного природного газа, </a:t>
            </a:r>
          </a:p>
          <a:p>
            <a:r>
              <a:rPr lang="ru-RU" dirty="0">
                <a:latin typeface="Times New Roman" panose="02020603050405020304" pitchFamily="18" charset="0"/>
                <a:cs typeface="Times New Roman" panose="02020603050405020304" pitchFamily="18" charset="0"/>
              </a:rPr>
              <a:t>- внешний рынок сжиженного углеводородного газа.</a:t>
            </a:r>
          </a:p>
          <a:p>
            <a:endParaRPr lang="ru-RU" dirty="0"/>
          </a:p>
        </p:txBody>
      </p:sp>
    </p:spTree>
    <p:extLst>
      <p:ext uri="{BB962C8B-B14F-4D97-AF65-F5344CB8AC3E}">
        <p14:creationId xmlns:p14="http://schemas.microsoft.com/office/powerpoint/2010/main" val="3142208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lnSpcReduction="10000"/>
          </a:bodyPr>
          <a:lstStyle/>
          <a:p>
            <a:pPr algn="just"/>
            <a:r>
              <a:rPr lang="ru-RU" dirty="0">
                <a:latin typeface="Times New Roman" panose="02020603050405020304" pitchFamily="18" charset="0"/>
                <a:cs typeface="Times New Roman" panose="02020603050405020304" pitchFamily="18" charset="0"/>
              </a:rPr>
              <a:t>Следует отметить, что значение газовой промышленности  не уменьшается даже при современном направлении на развитие </a:t>
            </a:r>
            <a:r>
              <a:rPr lang="ru-RU" dirty="0" err="1">
                <a:latin typeface="Times New Roman" panose="02020603050405020304" pitchFamily="18" charset="0"/>
                <a:cs typeface="Times New Roman" panose="02020603050405020304" pitchFamily="18" charset="0"/>
              </a:rPr>
              <a:t>низкоуглеродной</a:t>
            </a:r>
            <a:r>
              <a:rPr lang="ru-RU" dirty="0">
                <a:latin typeface="Times New Roman" panose="02020603050405020304" pitchFamily="18" charset="0"/>
                <a:cs typeface="Times New Roman" panose="02020603050405020304" pitchFamily="18" charset="0"/>
              </a:rPr>
              <a:t> энергетики.</a:t>
            </a:r>
          </a:p>
          <a:p>
            <a:pPr algn="just"/>
            <a:r>
              <a:rPr lang="ru-RU" dirty="0">
                <a:latin typeface="Times New Roman" panose="02020603050405020304" pitchFamily="18" charset="0"/>
                <a:cs typeface="Times New Roman" panose="02020603050405020304" pitchFamily="18" charset="0"/>
              </a:rPr>
              <a:t>Согласно данным Международного энергетического агентства на природный газ приходится около четверти мирового производства электроэнергии. Несмотря на то, что в долгосрочной перспективе Международное энергетическое агентство считает доминирующими возобновляемые источники энергии, отмечается, что в ближайшие годы использование природного газа будет продолжать сильно расти во всех сценариях, изученных Международным энергетическим </a:t>
            </a:r>
            <a:r>
              <a:rPr lang="ru-RU" dirty="0" smtClean="0">
                <a:latin typeface="Times New Roman" panose="02020603050405020304" pitchFamily="18" charset="0"/>
                <a:cs typeface="Times New Roman" panose="02020603050405020304" pitchFamily="18" charset="0"/>
              </a:rPr>
              <a:t>агентством.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1232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75000"/>
            </a:schemeClr>
          </a:solidFill>
        </p:spPr>
        <p:txBody>
          <a:bodyPr/>
          <a:lstStyle/>
          <a:p>
            <a:pPr algn="ctr"/>
            <a:r>
              <a:rPr lang="ru-RU" b="1" dirty="0">
                <a:latin typeface="Times New Roman" panose="02020603050405020304" pitchFamily="18" charset="0"/>
                <a:cs typeface="Times New Roman" panose="02020603050405020304" pitchFamily="18" charset="0"/>
              </a:rPr>
              <a:t>Понятие и история формирования газового права</a:t>
            </a:r>
            <a:endParaRPr lang="ru-RU" dirty="0"/>
          </a:p>
        </p:txBody>
      </p:sp>
      <p:sp>
        <p:nvSpPr>
          <p:cNvPr id="3" name="Объект 2"/>
          <p:cNvSpPr>
            <a:spLocks noGrp="1"/>
          </p:cNvSpPr>
          <p:nvPr>
            <p:ph idx="1"/>
          </p:nvPr>
        </p:nvSpPr>
        <p:spPr>
          <a:solidFill>
            <a:schemeClr val="accent4">
              <a:lumMod val="40000"/>
              <a:lumOff val="60000"/>
            </a:schemeClr>
          </a:solidFill>
        </p:spPr>
        <p:txBody>
          <a:bodyPr>
            <a:normAutofit fontScale="92500" lnSpcReduction="10000"/>
          </a:bodyPr>
          <a:lstStyle/>
          <a:p>
            <a:pPr algn="just"/>
            <a:r>
              <a:rPr lang="ru-RU" dirty="0">
                <a:latin typeface="Times New Roman" panose="02020603050405020304" pitchFamily="18" charset="0"/>
                <a:cs typeface="Times New Roman" panose="02020603050405020304" pitchFamily="18" charset="0"/>
              </a:rPr>
              <a:t>Председатель Правления ПАО «Газпром» </a:t>
            </a:r>
            <a:r>
              <a:rPr lang="ru-RU" dirty="0" err="1">
                <a:latin typeface="Times New Roman" panose="02020603050405020304" pitchFamily="18" charset="0"/>
                <a:cs typeface="Times New Roman" panose="02020603050405020304" pitchFamily="18" charset="0"/>
              </a:rPr>
              <a:t>А.Б.Миллер</a:t>
            </a:r>
            <a:r>
              <a:rPr lang="ru-RU" dirty="0">
                <a:latin typeface="Times New Roman" panose="02020603050405020304" pitchFamily="18" charset="0"/>
                <a:cs typeface="Times New Roman" panose="02020603050405020304" pitchFamily="18" charset="0"/>
              </a:rPr>
              <a:t> отметил, что «мировой рынок газа будет развиваться высокими темпами, и по долгосрочному прогнозу в ближайшие 20 лет потребление вырастет на 20%. Поэтому, конечно же, мы думаем о будущем, мы думаем о наших новых проектах, мы думаем об энергетической безопасности. Я хотел бы отметить, что наши морские газопроводы — «Турецкий поток», «Голубой поток» — уверенно работают. А сейчас мы с Турцией начали прорабатывать проект газового </a:t>
            </a:r>
            <a:r>
              <a:rPr lang="ru-RU" dirty="0" err="1">
                <a:latin typeface="Times New Roman" panose="02020603050405020304" pitchFamily="18" charset="0"/>
                <a:cs typeface="Times New Roman" panose="02020603050405020304" pitchFamily="18" charset="0"/>
              </a:rPr>
              <a:t>хаба</a:t>
            </a:r>
            <a:r>
              <a:rPr lang="ru-RU" dirty="0">
                <a:latin typeface="Times New Roman" panose="02020603050405020304" pitchFamily="18" charset="0"/>
                <a:cs typeface="Times New Roman" panose="02020603050405020304" pitchFamily="18" charset="0"/>
              </a:rPr>
              <a:t> в этой стране. Это решение принято на уровне руководителей двух государств, и мы уже приступили к его практической реализации. Газовый </a:t>
            </a:r>
            <a:r>
              <a:rPr lang="ru-RU" dirty="0" err="1">
                <a:latin typeface="Times New Roman" panose="02020603050405020304" pitchFamily="18" charset="0"/>
                <a:cs typeface="Times New Roman" panose="02020603050405020304" pitchFamily="18" charset="0"/>
              </a:rPr>
              <a:t>хаб</a:t>
            </a:r>
            <a:r>
              <a:rPr lang="ru-RU" dirty="0">
                <a:latin typeface="Times New Roman" panose="02020603050405020304" pitchFamily="18" charset="0"/>
                <a:cs typeface="Times New Roman" panose="02020603050405020304" pitchFamily="18" charset="0"/>
              </a:rPr>
              <a:t> позволит обеспечить прозрачное и справедливое ценообразование на рынке природного газа»</a:t>
            </a:r>
          </a:p>
        </p:txBody>
      </p:sp>
    </p:spTree>
    <p:extLst>
      <p:ext uri="{BB962C8B-B14F-4D97-AF65-F5344CB8AC3E}">
        <p14:creationId xmlns:p14="http://schemas.microsoft.com/office/powerpoint/2010/main" val="168040756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TotalTime>
  <Words>4082</Words>
  <Application>Microsoft Office PowerPoint</Application>
  <PresentationFormat>Произвольный</PresentationFormat>
  <Paragraphs>199</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Тема Office</vt:lpstr>
      <vt:lpstr>Презентация PowerPoint</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Понятие и история формирования газового права</vt:lpstr>
      <vt:lpstr>ИСТОЧНИКИ ГАЗОВОГО ПРАВА</vt:lpstr>
      <vt:lpstr>Нормативные правовые акты</vt:lpstr>
      <vt:lpstr>Нормативные правовые акты</vt:lpstr>
      <vt:lpstr>Нормативные правовые акты</vt:lpstr>
      <vt:lpstr>Нормативные правовые акты</vt:lpstr>
      <vt:lpstr>Нормативные правовые акты</vt:lpstr>
      <vt:lpstr>Международные договоры</vt:lpstr>
      <vt:lpstr>Международные договоры</vt:lpstr>
      <vt:lpstr>Международные договоры</vt:lpstr>
      <vt:lpstr>Международные договоры</vt:lpstr>
      <vt:lpstr>Обычаи</vt:lpstr>
      <vt:lpstr>Локальные акты компаний</vt:lpstr>
      <vt:lpstr>Локальные акты компаний</vt:lpstr>
      <vt:lpstr>Локальные акты компаний</vt:lpstr>
      <vt:lpstr>Акты высших судебных инстанций, судебная практика</vt:lpstr>
      <vt:lpstr>Акты высших судебных инстанций, судебная практика</vt:lpstr>
      <vt:lpstr>Акты высших судебных инстанций, судебная практика</vt:lpstr>
      <vt:lpstr>РЕКОМЕНДАЦИИ ДЛЯ САМОСТОЯТЕЛЬНОЙ РАБОТЫ</vt:lpstr>
      <vt:lpstr>НАУЧНЫЕ И УЧЕБНЫЕ ИЗДАНИЯ ДЛЯ САМОСТОЯТЕЛЬНОЙ РАБОТЫ</vt:lpstr>
      <vt:lpstr>ВОПРОСЫ ДЛЯ ЗАЧЕТА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 V</dc:creator>
  <cp:lastModifiedBy>user</cp:lastModifiedBy>
  <cp:revision>27</cp:revision>
  <dcterms:created xsi:type="dcterms:W3CDTF">2023-03-01T08:41:15Z</dcterms:created>
  <dcterms:modified xsi:type="dcterms:W3CDTF">2023-04-02T21:15:01Z</dcterms:modified>
</cp:coreProperties>
</file>