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8" r:id="rId6"/>
    <p:sldId id="259" r:id="rId7"/>
    <p:sldId id="264" r:id="rId8"/>
    <p:sldId id="265" r:id="rId9"/>
    <p:sldId id="260" r:id="rId10"/>
    <p:sldId id="266" r:id="rId11"/>
    <p:sldId id="261" r:id="rId12"/>
    <p:sldId id="267" r:id="rId13"/>
    <p:sldId id="269" r:id="rId14"/>
    <p:sldId id="270" r:id="rId15"/>
    <p:sldId id="27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AE2B8C2-5801-4963-94CF-7A301B0C0E79}" type="datetimeFigureOut">
              <a:rPr lang="ru-RU" smtClean="0"/>
              <a:t>27.02.2023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2953107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AE2B8C2-5801-4963-94CF-7A301B0C0E79}" type="datetimeFigureOut">
              <a:rPr lang="ru-RU" smtClean="0"/>
              <a:t>27.02.2023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4156385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AE2B8C2-5801-4963-94CF-7A301B0C0E79}" type="datetimeFigureOut">
              <a:rPr lang="ru-RU" smtClean="0"/>
              <a:t>27.02.2023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985817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AE2B8C2-5801-4963-94CF-7A301B0C0E79}" type="datetimeFigureOut">
              <a:rPr lang="ru-RU" smtClean="0"/>
              <a:t>27.02.2023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2180053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AE2B8C2-5801-4963-94CF-7A301B0C0E79}" type="datetimeFigureOut">
              <a:rPr lang="ru-RU" smtClean="0"/>
              <a:t>27.02.2023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3486227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AE2B8C2-5801-4963-94CF-7A301B0C0E79}" type="datetimeFigureOut">
              <a:rPr lang="ru-RU" smtClean="0"/>
              <a:t>27.02.2023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2269715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AE2B8C2-5801-4963-94CF-7A301B0C0E79}" type="datetimeFigureOut">
              <a:rPr lang="ru-RU" smtClean="0"/>
              <a:t>27.02.2023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17547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AE2B8C2-5801-4963-94CF-7A301B0C0E79}" type="datetimeFigureOut">
              <a:rPr lang="ru-RU" smtClean="0"/>
              <a:t>27.02.2023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934611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AE2B8C2-5801-4963-94CF-7A301B0C0E79}" type="datetimeFigureOut">
              <a:rPr lang="ru-RU" smtClean="0"/>
              <a:t>27.02.2023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646764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AE2B8C2-5801-4963-94CF-7A301B0C0E79}" type="datetimeFigureOut">
              <a:rPr lang="ru-RU" smtClean="0"/>
              <a:t>27.02.2023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1903279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AE2B8C2-5801-4963-94CF-7A301B0C0E79}" type="datetimeFigureOut">
              <a:rPr lang="ru-RU" smtClean="0"/>
              <a:t>27.02.2023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BB7A56-5C4E-4A59-A101-34ED6113962D}" type="slidenum">
              <a:rPr lang="ru-RU" smtClean="0"/>
              <a:t>‹#›</a:t>
            </a:fld>
            <a:endParaRPr lang="ru-RU"/>
          </a:p>
        </p:txBody>
      </p:sp>
    </p:spTree>
    <p:extLst>
      <p:ext uri="{BB962C8B-B14F-4D97-AF65-F5344CB8AC3E}">
        <p14:creationId xmlns:p14="http://schemas.microsoft.com/office/powerpoint/2010/main" val="1611584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E2B8C2-5801-4963-94CF-7A301B0C0E79}" type="datetimeFigureOut">
              <a:rPr lang="ru-RU" smtClean="0"/>
              <a:t>27.02.2023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BB7A56-5C4E-4A59-A101-34ED6113962D}" type="slidenum">
              <a:rPr lang="ru-RU" smtClean="0"/>
              <a:t>‹#›</a:t>
            </a:fld>
            <a:endParaRPr lang="ru-RU"/>
          </a:p>
        </p:txBody>
      </p:sp>
    </p:spTree>
    <p:extLst>
      <p:ext uri="{BB962C8B-B14F-4D97-AF65-F5344CB8AC3E}">
        <p14:creationId xmlns:p14="http://schemas.microsoft.com/office/powerpoint/2010/main" val="516319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disser.spbu.ru/files/phd_spsu/tubdenov_disser.pdf" TargetMode="External"/><Relationship Id="rId2" Type="http://schemas.openxmlformats.org/officeDocument/2006/relationships/hyperlink" Target="https://disser.spbu.ru/files/2020/disser_akimov.pdf" TargetMode="External"/><Relationship Id="rId1" Type="http://schemas.openxmlformats.org/officeDocument/2006/relationships/slideLayout" Target="../slideLayouts/slideLayout2.xml"/><Relationship Id="rId6" Type="http://schemas.openxmlformats.org/officeDocument/2006/relationships/hyperlink" Target="https://mlcjournal.ru/" TargetMode="External"/><Relationship Id="rId5" Type="http://schemas.openxmlformats.org/officeDocument/2006/relationships/hyperlink" Target="https://iprmedia.ru/products/ipr-books.html" TargetMode="External"/><Relationship Id="rId4" Type="http://schemas.openxmlformats.org/officeDocument/2006/relationships/hyperlink" Target="https://mlcjournal.ru/s231243500022351-4-1/"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mailto:musinlc@musinlc.r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rg.gazprom.ru/press/news/2021/05/202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3568" y="260648"/>
            <a:ext cx="7772400" cy="1470025"/>
          </a:xfrm>
          <a:solidFill>
            <a:schemeClr val="tx2">
              <a:lumMod val="60000"/>
              <a:lumOff val="40000"/>
            </a:schemeClr>
          </a:solidFill>
        </p:spPr>
        <p:txBody>
          <a:bodyPr>
            <a:normAutofit fontScale="90000"/>
          </a:bodyPr>
          <a:lstStyle/>
          <a:p>
            <a:r>
              <a:rPr lang="ru-RU" sz="3600" b="1" dirty="0" smtClean="0">
                <a:latin typeface="Times New Roman" panose="02020603050405020304" pitchFamily="18" charset="0"/>
                <a:cs typeface="Times New Roman" panose="02020603050405020304" pitchFamily="18" charset="0"/>
              </a:rPr>
              <a:t>СОВРЕМЕННОЕ ЭНЕРГЕТИЧЕСКОЕ ПРАВО</a:t>
            </a:r>
            <a:br>
              <a:rPr lang="ru-RU" sz="3600" b="1" dirty="0" smtClean="0">
                <a:latin typeface="Times New Roman" panose="02020603050405020304" pitchFamily="18" charset="0"/>
                <a:cs typeface="Times New Roman" panose="02020603050405020304" pitchFamily="18" charset="0"/>
              </a:rPr>
            </a:br>
            <a:r>
              <a:rPr lang="ru-RU" sz="3600" dirty="0" smtClean="0">
                <a:latin typeface="Times New Roman" panose="02020603050405020304" pitchFamily="18" charset="0"/>
                <a:cs typeface="Times New Roman" panose="02020603050405020304" pitchFamily="18" charset="0"/>
              </a:rPr>
              <a:t>Раздел </a:t>
            </a:r>
            <a:r>
              <a:rPr lang="en-US" sz="3600" dirty="0" smtClean="0">
                <a:latin typeface="Times New Roman" panose="02020603050405020304" pitchFamily="18" charset="0"/>
                <a:cs typeface="Times New Roman" panose="02020603050405020304" pitchFamily="18" charset="0"/>
              </a:rPr>
              <a:t>2</a:t>
            </a:r>
            <a:endParaRPr lang="ru-RU" sz="3600"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331640" y="2132856"/>
            <a:ext cx="6400800" cy="2112640"/>
          </a:xfrm>
          <a:solidFill>
            <a:schemeClr val="tx2">
              <a:lumMod val="60000"/>
              <a:lumOff val="40000"/>
            </a:schemeClr>
          </a:solidFill>
        </p:spPr>
        <p:txBody>
          <a:bodyPr>
            <a:normAutofit fontScale="25000" lnSpcReduction="20000"/>
          </a:bodyPr>
          <a:lstStyle/>
          <a:p>
            <a:r>
              <a:rPr lang="ru-RU" sz="14400" b="1" dirty="0" smtClean="0">
                <a:solidFill>
                  <a:schemeClr val="tx1"/>
                </a:solidFill>
                <a:latin typeface="Times New Roman" panose="02020603050405020304" pitchFamily="18" charset="0"/>
                <a:cs typeface="Times New Roman" panose="02020603050405020304" pitchFamily="18" charset="0"/>
              </a:rPr>
              <a:t>Правовое регулирование частноправовых отношений в сфере </a:t>
            </a:r>
            <a:r>
              <a:rPr lang="ru-RU" sz="14400" b="1" dirty="0" smtClean="0">
                <a:solidFill>
                  <a:schemeClr val="tx1"/>
                </a:solidFill>
                <a:latin typeface="Times New Roman" panose="02020603050405020304" pitchFamily="18" charset="0"/>
                <a:cs typeface="Times New Roman" panose="02020603050405020304" pitchFamily="18" charset="0"/>
              </a:rPr>
              <a:t>энергетики</a:t>
            </a:r>
          </a:p>
          <a:p>
            <a:endParaRPr lang="ru-RU" sz="3600" b="1" dirty="0" smtClean="0">
              <a:solidFill>
                <a:schemeClr val="tx1"/>
              </a:solidFill>
              <a:latin typeface="Times New Roman" panose="02020603050405020304" pitchFamily="18" charset="0"/>
              <a:cs typeface="Times New Roman" panose="02020603050405020304" pitchFamily="18" charset="0"/>
            </a:endParaRPr>
          </a:p>
          <a:p>
            <a:endParaRPr lang="ru-RU" sz="3600" b="1" dirty="0">
              <a:solidFill>
                <a:schemeClr val="tx1"/>
              </a:solidFill>
              <a:latin typeface="Times New Roman" panose="02020603050405020304" pitchFamily="18" charset="0"/>
              <a:cs typeface="Times New Roman" panose="02020603050405020304" pitchFamily="18" charset="0"/>
            </a:endParaRPr>
          </a:p>
          <a:p>
            <a:r>
              <a:rPr lang="ru-RU" sz="6400" b="1" smtClean="0">
                <a:solidFill>
                  <a:schemeClr val="tx1"/>
                </a:solidFill>
                <a:latin typeface="Times New Roman" panose="02020603050405020304" pitchFamily="18" charset="0"/>
                <a:cs typeface="Times New Roman" panose="02020603050405020304" pitchFamily="18" charset="0"/>
              </a:rPr>
              <a:t>© В.В.Романова</a:t>
            </a:r>
            <a:r>
              <a:rPr lang="ru-RU" sz="6400" b="1" dirty="0">
                <a:solidFill>
                  <a:schemeClr val="tx1"/>
                </a:solidFill>
                <a:latin typeface="Times New Roman" panose="02020603050405020304" pitchFamily="18" charset="0"/>
                <a:cs typeface="Times New Roman" panose="02020603050405020304" pitchFamily="18" charset="0"/>
              </a:rPr>
              <a:t>. 2023</a:t>
            </a:r>
            <a:r>
              <a:rPr lang="ru-RU" sz="3600" b="1" dirty="0">
                <a:solidFill>
                  <a:schemeClr val="tx1"/>
                </a:solidFill>
                <a:latin typeface="Times New Roman" panose="02020603050405020304" pitchFamily="18" charset="0"/>
                <a:cs typeface="Times New Roman" panose="02020603050405020304" pitchFamily="18" charset="0"/>
              </a:rPr>
              <a:t>.</a:t>
            </a:r>
          </a:p>
          <a:p>
            <a:endParaRPr lang="ru-RU" sz="3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6950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fontScale="90000"/>
          </a:bodyPr>
          <a:lstStyle/>
          <a:p>
            <a:r>
              <a:rPr lang="ru-RU" sz="2800" b="1" dirty="0" smtClean="0">
                <a:latin typeface="Times New Roman" panose="02020603050405020304" pitchFamily="18" charset="0"/>
                <a:cs typeface="Times New Roman" panose="02020603050405020304" pitchFamily="18" charset="0"/>
              </a:rPr>
              <a:t>КЛАССИФИКАЦИИ СУБЪЕКТОВ ЧАСТНОПРАВОВЫХ ОТНОШЕНИЙ В СФЕРЕ ЭНЕРГЕТИКИ</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62500" lnSpcReduction="20000"/>
          </a:bodyPr>
          <a:lstStyle/>
          <a:p>
            <a:pPr marL="0" indent="0" algn="just">
              <a:buNone/>
            </a:pPr>
            <a:r>
              <a:rPr lang="ru-RU" sz="1400" b="1" dirty="0" smtClean="0">
                <a:latin typeface="Times New Roman" panose="02020603050405020304" pitchFamily="18" charset="0"/>
                <a:cs typeface="Times New Roman" panose="02020603050405020304" pitchFamily="18" charset="0"/>
              </a:rPr>
              <a:t>●	</a:t>
            </a:r>
            <a:r>
              <a:rPr lang="ru-RU" sz="2200" b="1" dirty="0" smtClean="0">
                <a:latin typeface="Times New Roman" panose="02020603050405020304" pitchFamily="18" charset="0"/>
                <a:cs typeface="Times New Roman" panose="02020603050405020304" pitchFamily="18" charset="0"/>
              </a:rPr>
              <a:t>Для </a:t>
            </a:r>
            <a:r>
              <a:rPr lang="ru-RU" sz="2200" b="1" dirty="0">
                <a:latin typeface="Times New Roman" panose="02020603050405020304" pitchFamily="18" charset="0"/>
                <a:cs typeface="Times New Roman" panose="02020603050405020304" pitchFamily="18" charset="0"/>
              </a:rPr>
              <a:t>изучения особенностей правового положения субъектов частноправовых отношений в сфере энергетики может быть предложено несколько условных классификаций:</a:t>
            </a:r>
          </a:p>
          <a:p>
            <a:pPr marL="0" indent="0" algn="just">
              <a:buNone/>
            </a:pPr>
            <a:r>
              <a:rPr lang="ru-RU" sz="2200" dirty="0" smtClean="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Самая общая классификация может быть обозначена как «поставщик» - «покупатель». Данная классификация основывается на том, что одна сторона частноправовых отношений поставляет энергетические ресурсы, предоставляет определенные услуги, создает новый или модернизирует существующий энергетический объект, а другая — приобретает соответствующие энергетические ресурсы, услуги, принимает построенный энергетический или модернизированный энергетический объект.</a:t>
            </a:r>
          </a:p>
          <a:p>
            <a:pPr marL="0" indent="0" algn="just">
              <a:buNone/>
            </a:pPr>
            <a:r>
              <a:rPr lang="ru-RU" sz="2200" dirty="0" smtClean="0">
                <a:latin typeface="Times New Roman" panose="02020603050405020304" pitchFamily="18" charset="0"/>
                <a:cs typeface="Times New Roman" panose="02020603050405020304" pitchFamily="18" charset="0"/>
              </a:rPr>
              <a:t>►	В </a:t>
            </a:r>
            <a:r>
              <a:rPr lang="ru-RU" sz="2200" dirty="0">
                <a:latin typeface="Times New Roman" panose="02020603050405020304" pitchFamily="18" charset="0"/>
                <a:cs typeface="Times New Roman" panose="02020603050405020304" pitchFamily="18" charset="0"/>
              </a:rPr>
              <a:t>зависимости от вида деятельности в определенной отрасли энергетики - субъекты, осуществляющие добычу, переработку, производство энергетических ресурсов; поставщики энергетических ресурсов, субъекты, осуществляющие транспортировку энергетических ресурсов, субъекты, осуществляющие хранение энергетических ресурсов; субъекты, осуществляющие строительство энергетических объектов; субъекты, оказывающие различные услуги в сфере энергетики.</a:t>
            </a:r>
          </a:p>
          <a:p>
            <a:pPr marL="0" indent="0" algn="just">
              <a:buNone/>
            </a:pPr>
            <a:r>
              <a:rPr lang="ru-RU" sz="2200" dirty="0" smtClean="0">
                <a:latin typeface="Times New Roman" panose="02020603050405020304" pitchFamily="18" charset="0"/>
                <a:cs typeface="Times New Roman" panose="02020603050405020304" pitchFamily="18" charset="0"/>
              </a:rPr>
              <a:t>►	В </a:t>
            </a:r>
            <a:r>
              <a:rPr lang="ru-RU" sz="2200" dirty="0">
                <a:latin typeface="Times New Roman" panose="02020603050405020304" pitchFamily="18" charset="0"/>
                <a:cs typeface="Times New Roman" panose="02020603050405020304" pitchFamily="18" charset="0"/>
              </a:rPr>
              <a:t>зависимости от участия или неучастия государства в уставном капитале субъектов частноправовых отношений в сфере энергетики - компании с участием государства и компании без государственного участия. </a:t>
            </a:r>
          </a:p>
          <a:p>
            <a:pPr marL="0" indent="0" algn="just">
              <a:buNone/>
            </a:pPr>
            <a:r>
              <a:rPr lang="ru-RU" sz="2200" dirty="0" smtClean="0">
                <a:latin typeface="Times New Roman" panose="02020603050405020304" pitchFamily="18" charset="0"/>
                <a:cs typeface="Times New Roman" panose="02020603050405020304" pitchFamily="18" charset="0"/>
              </a:rPr>
              <a:t>►	В </a:t>
            </a:r>
            <a:r>
              <a:rPr lang="ru-RU" sz="2200" dirty="0">
                <a:latin typeface="Times New Roman" panose="02020603050405020304" pitchFamily="18" charset="0"/>
                <a:cs typeface="Times New Roman" panose="02020603050405020304" pitchFamily="18" charset="0"/>
              </a:rPr>
              <a:t>зависимости от стратегического значения — стратегические и нестратегические субъекты.</a:t>
            </a:r>
          </a:p>
          <a:p>
            <a:pPr marL="0" indent="0" algn="just">
              <a:buNone/>
            </a:pPr>
            <a:r>
              <a:rPr lang="ru-RU" sz="2200" dirty="0" smtClean="0">
                <a:latin typeface="Times New Roman" panose="02020603050405020304" pitchFamily="18" charset="0"/>
                <a:cs typeface="Times New Roman" panose="02020603050405020304" pitchFamily="18" charset="0"/>
              </a:rPr>
              <a:t>►	В </a:t>
            </a:r>
            <a:r>
              <a:rPr lang="ru-RU" sz="2200" dirty="0">
                <a:latin typeface="Times New Roman" panose="02020603050405020304" pitchFamily="18" charset="0"/>
                <a:cs typeface="Times New Roman" panose="02020603050405020304" pitchFamily="18" charset="0"/>
              </a:rPr>
              <a:t>зависимости от состояния товарного </a:t>
            </a:r>
            <a:r>
              <a:rPr lang="ru-RU" sz="2200" dirty="0" smtClean="0">
                <a:latin typeface="Times New Roman" panose="02020603050405020304" pitchFamily="18" charset="0"/>
                <a:cs typeface="Times New Roman" panose="02020603050405020304" pitchFamily="18" charset="0"/>
              </a:rPr>
              <a:t>рынка – субъекты естественной монополии и субъекты, не являющиеся субъектами естественной монополии.</a:t>
            </a:r>
            <a:endParaRPr lang="ru-RU" sz="2200" dirty="0">
              <a:latin typeface="Times New Roman" panose="02020603050405020304" pitchFamily="18" charset="0"/>
              <a:cs typeface="Times New Roman" panose="02020603050405020304" pitchFamily="18" charset="0"/>
            </a:endParaRPr>
          </a:p>
          <a:p>
            <a:pPr marL="0" indent="0" algn="just">
              <a:buNone/>
            </a:pPr>
            <a:r>
              <a:rPr lang="ru-RU" sz="2200" dirty="0" smtClean="0">
                <a:latin typeface="Times New Roman" panose="02020603050405020304" pitchFamily="18" charset="0"/>
                <a:cs typeface="Times New Roman" panose="02020603050405020304" pitchFamily="18" charset="0"/>
              </a:rPr>
              <a:t>►	В </a:t>
            </a:r>
            <a:r>
              <a:rPr lang="ru-RU" sz="2200" dirty="0">
                <a:latin typeface="Times New Roman" panose="02020603050405020304" pitchFamily="18" charset="0"/>
                <a:cs typeface="Times New Roman" panose="02020603050405020304" pitchFamily="18" charset="0"/>
              </a:rPr>
              <a:t>зависимости от территории деятельности - субъекты, осуществляющие деятельность в сфере энергетики на внутреннем рынке, и субъекты, осуществляющие внешнеэкономическую деятельность.</a:t>
            </a:r>
          </a:p>
          <a:p>
            <a:endParaRPr lang="ru-RU" dirty="0"/>
          </a:p>
        </p:txBody>
      </p:sp>
    </p:spTree>
    <p:extLst>
      <p:ext uri="{BB962C8B-B14F-4D97-AF65-F5344CB8AC3E}">
        <p14:creationId xmlns:p14="http://schemas.microsoft.com/office/powerpoint/2010/main" val="1596438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3200" b="1" dirty="0" smtClean="0">
                <a:latin typeface="Times New Roman" panose="02020603050405020304" pitchFamily="18" charset="0"/>
                <a:cs typeface="Times New Roman" panose="02020603050405020304" pitchFamily="18" charset="0"/>
              </a:rPr>
              <a:t>ДОГОВОРНОЕ РЕГУЛИРОВАНИЕ В СФЕРЕ ЭНЕРГЕТИКИ</a:t>
            </a:r>
            <a:endParaRPr lang="ru-RU" sz="32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lnSpcReduction="10000"/>
          </a:bodyPr>
          <a:lstStyle/>
          <a:p>
            <a:pPr marL="0" indent="0" algn="just">
              <a:buNone/>
            </a:pPr>
            <a:r>
              <a:rPr lang="ru-RU" sz="1400" b="1" dirty="0" smtClean="0">
                <a:latin typeface="Times New Roman" panose="02020603050405020304" pitchFamily="18" charset="0"/>
                <a:cs typeface="Times New Roman" panose="02020603050405020304" pitchFamily="18" charset="0"/>
              </a:rPr>
              <a:t>●	</a:t>
            </a:r>
            <a:r>
              <a:rPr lang="ru-RU" sz="1600" b="1" dirty="0" smtClean="0">
                <a:latin typeface="Times New Roman" panose="02020603050405020304" pitchFamily="18" charset="0"/>
                <a:cs typeface="Times New Roman" panose="02020603050405020304" pitchFamily="18" charset="0"/>
              </a:rPr>
              <a:t>Договорное </a:t>
            </a:r>
            <a:r>
              <a:rPr lang="ru-RU" sz="1600" b="1" dirty="0">
                <a:latin typeface="Times New Roman" panose="02020603050405020304" pitchFamily="18" charset="0"/>
                <a:cs typeface="Times New Roman" panose="02020603050405020304" pitchFamily="18" charset="0"/>
              </a:rPr>
              <a:t>регулирование является одним из ключевых элементов системы правового регулирования в сфере энергетики, призванное обеспечивать реализацию принципов энергетического права, обеспечивать надлежащее состояние энергетической безопасности, энергетического правопорядка.</a:t>
            </a:r>
          </a:p>
          <a:p>
            <a:pPr marL="0" indent="0" algn="just">
              <a:buNone/>
            </a:pPr>
            <a:r>
              <a:rPr lang="ru-RU" sz="1600" dirty="0" smtClean="0">
                <a:latin typeface="Times New Roman" panose="02020603050405020304" pitchFamily="18" charset="0"/>
                <a:cs typeface="Times New Roman" panose="02020603050405020304" pitchFamily="18" charset="0"/>
              </a:rPr>
              <a:t>	Система </a:t>
            </a:r>
            <a:r>
              <a:rPr lang="ru-RU" sz="1600" dirty="0">
                <a:latin typeface="Times New Roman" panose="02020603050405020304" pitchFamily="18" charset="0"/>
                <a:cs typeface="Times New Roman" panose="02020603050405020304" pitchFamily="18" charset="0"/>
              </a:rPr>
              <a:t>договорного регулирования в сфере энергетики  включает договорное регулирование отношений по добыче, поставке, транспортировке, передаче, хранения энергетических ресурсов, проектированию, строительству, эксплуатации энергетических объектов и др.</a:t>
            </a:r>
          </a:p>
          <a:p>
            <a:pPr marL="0" indent="0" algn="just">
              <a:buNone/>
            </a:pPr>
            <a:r>
              <a:rPr lang="ru-RU" sz="1600" dirty="0" smtClean="0">
                <a:latin typeface="Times New Roman" panose="02020603050405020304" pitchFamily="18" charset="0"/>
                <a:cs typeface="Times New Roman" panose="02020603050405020304" pitchFamily="18" charset="0"/>
              </a:rPr>
              <a:t>	Договорные </a:t>
            </a:r>
            <a:r>
              <a:rPr lang="ru-RU" sz="1600" dirty="0">
                <a:latin typeface="Times New Roman" panose="02020603050405020304" pitchFamily="18" charset="0"/>
                <a:cs typeface="Times New Roman" panose="02020603050405020304" pitchFamily="18" charset="0"/>
              </a:rPr>
              <a:t>отношения складываются как между участниками внутренних энергетических рынков, так и при осуществлении внешнеэкономической деятельности.</a:t>
            </a:r>
          </a:p>
          <a:p>
            <a:pPr marL="0" indent="0" algn="just">
              <a:buNone/>
            </a:pPr>
            <a:r>
              <a:rPr lang="ru-RU" sz="1600" dirty="0" smtClean="0">
                <a:latin typeface="Times New Roman" panose="02020603050405020304" pitchFamily="18" charset="0"/>
                <a:cs typeface="Times New Roman" panose="02020603050405020304" pitchFamily="18" charset="0"/>
              </a:rPr>
              <a:t>●	Особенности </a:t>
            </a:r>
            <a:r>
              <a:rPr lang="ru-RU" sz="1600" dirty="0">
                <a:latin typeface="Times New Roman" panose="02020603050405020304" pitchFamily="18" charset="0"/>
                <a:cs typeface="Times New Roman" panose="02020603050405020304" pitchFamily="18" charset="0"/>
              </a:rPr>
              <a:t>договорного регулирования в сфере энергетики обусловлены прежде всего существенным влиянием государственного регулирования на частноправовые отношения. Это особенно характерно для таких отраслей энергетики как электроэнергетика, теплоэнергетика, газовая.  </a:t>
            </a:r>
          </a:p>
          <a:p>
            <a:pPr marL="0" indent="0" algn="just">
              <a:buNone/>
            </a:pPr>
            <a:r>
              <a:rPr lang="ru-RU" sz="1600" dirty="0" smtClean="0">
                <a:latin typeface="Times New Roman" panose="02020603050405020304" pitchFamily="18" charset="0"/>
                <a:cs typeface="Times New Roman" panose="02020603050405020304" pitchFamily="18" charset="0"/>
              </a:rPr>
              <a:t>	При </a:t>
            </a:r>
            <a:r>
              <a:rPr lang="ru-RU" sz="1600" dirty="0">
                <a:latin typeface="Times New Roman" panose="02020603050405020304" pitchFamily="18" charset="0"/>
                <a:cs typeface="Times New Roman" panose="02020603050405020304" pitchFamily="18" charset="0"/>
              </a:rPr>
              <a:t>проведении правового анализа договорного регулирования в сфере энергетики целесообразно классифицировать заключаемые в данной сфере договоры, исследовать источники правового регулирования обязательственных отношений в сфере энергетики, выявить особенности, характерные для отдельных видов и разновидностей договоров в сфере энергетики. </a:t>
            </a:r>
          </a:p>
          <a:p>
            <a:endParaRPr lang="ru-RU" dirty="0"/>
          </a:p>
        </p:txBody>
      </p:sp>
    </p:spTree>
    <p:extLst>
      <p:ext uri="{BB962C8B-B14F-4D97-AF65-F5344CB8AC3E}">
        <p14:creationId xmlns:p14="http://schemas.microsoft.com/office/powerpoint/2010/main" val="2720282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КЛАССИФИКАЦИЯ ДОГОВОРОВ В СФЕРЕ ЭНЕРГЕТИКИ</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32500" lnSpcReduction="20000"/>
          </a:bodyPr>
          <a:lstStyle/>
          <a:p>
            <a:pPr marL="0" indent="0" algn="just">
              <a:buNone/>
            </a:pPr>
            <a:r>
              <a:rPr lang="ru-RU" sz="1400" dirty="0" smtClean="0">
                <a:latin typeface="Times New Roman" panose="02020603050405020304" pitchFamily="18" charset="0"/>
                <a:cs typeface="Times New Roman" panose="02020603050405020304" pitchFamily="18" charset="0"/>
              </a:rPr>
              <a:t>	</a:t>
            </a:r>
            <a:r>
              <a:rPr lang="ru-RU" sz="3700" b="1" dirty="0" smtClean="0">
                <a:latin typeface="Times New Roman" panose="02020603050405020304" pitchFamily="18" charset="0"/>
                <a:cs typeface="Times New Roman" panose="02020603050405020304" pitchFamily="18" charset="0"/>
              </a:rPr>
              <a:t>В </a:t>
            </a:r>
            <a:r>
              <a:rPr lang="ru-RU" sz="3700" b="1" dirty="0">
                <a:latin typeface="Times New Roman" panose="02020603050405020304" pitchFamily="18" charset="0"/>
                <a:cs typeface="Times New Roman" panose="02020603050405020304" pitchFamily="18" charset="0"/>
              </a:rPr>
              <a:t>целях изучения, правового анализа договорного регулирования в сфере энергетики  в целях дальнейшего развития правового  регулирования может быть проведена условная классификация в зависимости от предмета соглашения, который может заключаться в том числе  в поставке того или иного вида энергетического ресурса, транспортировке, передаче того или иного вида энергетического ресурса, хранении энергетических ресурсов, строительстве энергетического объекта, поставке энергетического оборудования, создании инновационного продукта для использования в сфере энергетики и др. </a:t>
            </a:r>
          </a:p>
          <a:p>
            <a:pPr marL="0" indent="0" algn="just">
              <a:buNone/>
            </a:pPr>
            <a:r>
              <a:rPr lang="ru-RU" sz="3700" dirty="0" smtClean="0">
                <a:latin typeface="Times New Roman" panose="02020603050405020304" pitchFamily="18" charset="0"/>
                <a:cs typeface="Times New Roman" panose="02020603050405020304" pitchFamily="18" charset="0"/>
              </a:rPr>
              <a:t>	Предлагаемая </a:t>
            </a:r>
            <a:r>
              <a:rPr lang="ru-RU" sz="3700" dirty="0">
                <a:latin typeface="Times New Roman" panose="02020603050405020304" pitchFamily="18" charset="0"/>
                <a:cs typeface="Times New Roman" panose="02020603050405020304" pitchFamily="18" charset="0"/>
              </a:rPr>
              <a:t>условная классификация договоров в сфере энергетики включает в том числе следующие договоры:</a:t>
            </a:r>
          </a:p>
          <a:p>
            <a:pPr marL="0" lvl="0" indent="0">
              <a:buNone/>
            </a:pPr>
            <a:r>
              <a:rPr lang="ru-RU" sz="3700" dirty="0" smtClean="0">
                <a:latin typeface="Times New Roman" panose="02020603050405020304" pitchFamily="18" charset="0"/>
                <a:cs typeface="Times New Roman" panose="02020603050405020304" pitchFamily="18" charset="0"/>
              </a:rPr>
              <a:t>►	</a:t>
            </a:r>
            <a:r>
              <a:rPr lang="ru-RU" sz="3700" b="1" dirty="0" smtClean="0">
                <a:latin typeface="Times New Roman" panose="02020603050405020304" pitchFamily="18" charset="0"/>
                <a:cs typeface="Times New Roman" panose="02020603050405020304" pitchFamily="18" charset="0"/>
              </a:rPr>
              <a:t>Договоры</a:t>
            </a:r>
            <a:r>
              <a:rPr lang="ru-RU" sz="3700" b="1" dirty="0">
                <a:latin typeface="Times New Roman" panose="02020603050405020304" pitchFamily="18" charset="0"/>
                <a:cs typeface="Times New Roman" panose="02020603050405020304" pitchFamily="18" charset="0"/>
              </a:rPr>
              <a:t>, регулирующие отношения по поставке энергетических ресурсов</a:t>
            </a:r>
            <a:r>
              <a:rPr lang="ru-RU" sz="3700" dirty="0">
                <a:latin typeface="Times New Roman" panose="02020603050405020304" pitchFamily="18" charset="0"/>
                <a:cs typeface="Times New Roman" panose="02020603050405020304" pitchFamily="18" charset="0"/>
              </a:rPr>
              <a:t>. Данная группа договоров может быть подразделена на подгруппы по видам энергетических ресурсов, видов энергии:</a:t>
            </a:r>
          </a:p>
          <a:p>
            <a:pPr lvl="1"/>
            <a:r>
              <a:rPr lang="ru-RU" sz="3700" dirty="0">
                <a:latin typeface="Times New Roman" panose="02020603050405020304" pitchFamily="18" charset="0"/>
                <a:cs typeface="Times New Roman" panose="02020603050405020304" pitchFamily="18" charset="0"/>
              </a:rPr>
              <a:t>Договоры поставки электрической энергии и мощности.</a:t>
            </a:r>
          </a:p>
          <a:p>
            <a:pPr lvl="1"/>
            <a:r>
              <a:rPr lang="ru-RU" sz="3700" dirty="0">
                <a:latin typeface="Times New Roman" panose="02020603050405020304" pitchFamily="18" charset="0"/>
                <a:cs typeface="Times New Roman" panose="02020603050405020304" pitchFamily="18" charset="0"/>
              </a:rPr>
              <a:t>Договоры поставки газа.</a:t>
            </a:r>
          </a:p>
          <a:p>
            <a:pPr lvl="1"/>
            <a:r>
              <a:rPr lang="ru-RU" sz="3700" dirty="0">
                <a:latin typeface="Times New Roman" panose="02020603050405020304" pitchFamily="18" charset="0"/>
                <a:cs typeface="Times New Roman" panose="02020603050405020304" pitchFamily="18" charset="0"/>
              </a:rPr>
              <a:t>Договоры поставки нефти и нефтепродуктов.</a:t>
            </a:r>
          </a:p>
          <a:p>
            <a:pPr lvl="1"/>
            <a:r>
              <a:rPr lang="ru-RU" sz="3700" dirty="0">
                <a:latin typeface="Times New Roman" panose="02020603050405020304" pitchFamily="18" charset="0"/>
                <a:cs typeface="Times New Roman" panose="02020603050405020304" pitchFamily="18" charset="0"/>
              </a:rPr>
              <a:t>Договор теплоснабжения.</a:t>
            </a:r>
          </a:p>
          <a:p>
            <a:pPr marL="0" lvl="0" indent="0">
              <a:buNone/>
            </a:pPr>
            <a:r>
              <a:rPr lang="ru-RU" sz="3700" dirty="0" smtClean="0">
                <a:latin typeface="Times New Roman" panose="02020603050405020304" pitchFamily="18" charset="0"/>
                <a:cs typeface="Times New Roman" panose="02020603050405020304" pitchFamily="18" charset="0"/>
              </a:rPr>
              <a:t>►	Договоры</a:t>
            </a:r>
            <a:r>
              <a:rPr lang="ru-RU" sz="3700" dirty="0">
                <a:latin typeface="Times New Roman" panose="02020603050405020304" pitchFamily="18" charset="0"/>
                <a:cs typeface="Times New Roman" panose="02020603050405020304" pitchFamily="18" charset="0"/>
              </a:rPr>
              <a:t>, регулирующие отношения по транспортировке, передаче, перевозке энергетических ресурсов.</a:t>
            </a:r>
          </a:p>
          <a:p>
            <a:pPr marL="0" lvl="0" indent="0">
              <a:buNone/>
            </a:pPr>
            <a:r>
              <a:rPr lang="ru-RU" sz="3700" dirty="0" smtClean="0">
                <a:latin typeface="Times New Roman" panose="02020603050405020304" pitchFamily="18" charset="0"/>
                <a:cs typeface="Times New Roman" panose="02020603050405020304" pitchFamily="18" charset="0"/>
              </a:rPr>
              <a:t>►	Договоры </a:t>
            </a:r>
            <a:r>
              <a:rPr lang="ru-RU" sz="3700" dirty="0">
                <a:latin typeface="Times New Roman" panose="02020603050405020304" pitchFamily="18" charset="0"/>
                <a:cs typeface="Times New Roman" panose="02020603050405020304" pitchFamily="18" charset="0"/>
              </a:rPr>
              <a:t>на технологическое присоединение к электрическим сетям, к системам теплоснабжения, к газораспределительным, газотранспортным сетям, магистральным нефтепроводам.</a:t>
            </a:r>
          </a:p>
          <a:p>
            <a:pPr marL="0" lvl="0" indent="0">
              <a:buNone/>
            </a:pPr>
            <a:r>
              <a:rPr lang="ru-RU" sz="3700" dirty="0" smtClean="0">
                <a:latin typeface="Times New Roman" panose="02020603050405020304" pitchFamily="18" charset="0"/>
                <a:cs typeface="Times New Roman" panose="02020603050405020304" pitchFamily="18" charset="0"/>
              </a:rPr>
              <a:t>►	Соглашения </a:t>
            </a:r>
            <a:r>
              <a:rPr lang="ru-RU" sz="3700" dirty="0">
                <a:latin typeface="Times New Roman" panose="02020603050405020304" pitchFamily="18" charset="0"/>
                <a:cs typeface="Times New Roman" panose="02020603050405020304" pitchFamily="18" charset="0"/>
              </a:rPr>
              <a:t>о разделе продукции.</a:t>
            </a:r>
          </a:p>
          <a:p>
            <a:pPr marL="0" lvl="0" indent="0">
              <a:buNone/>
            </a:pPr>
            <a:r>
              <a:rPr lang="ru-RU" sz="3700" dirty="0" smtClean="0">
                <a:latin typeface="Times New Roman" panose="02020603050405020304" pitchFamily="18" charset="0"/>
                <a:cs typeface="Times New Roman" panose="02020603050405020304" pitchFamily="18" charset="0"/>
              </a:rPr>
              <a:t>►	Концессионные </a:t>
            </a:r>
            <a:r>
              <a:rPr lang="ru-RU" sz="3700" dirty="0">
                <a:latin typeface="Times New Roman" panose="02020603050405020304" pitchFamily="18" charset="0"/>
                <a:cs typeface="Times New Roman" panose="02020603050405020304" pitchFamily="18" charset="0"/>
              </a:rPr>
              <a:t>соглашения.</a:t>
            </a:r>
          </a:p>
          <a:p>
            <a:pPr marL="0" lvl="0" indent="0">
              <a:buNone/>
            </a:pPr>
            <a:r>
              <a:rPr lang="ru-RU" sz="3700" dirty="0" smtClean="0">
                <a:latin typeface="Times New Roman" panose="02020603050405020304" pitchFamily="18" charset="0"/>
                <a:cs typeface="Times New Roman" panose="02020603050405020304" pitchFamily="18" charset="0"/>
              </a:rPr>
              <a:t>►	Договоры </a:t>
            </a:r>
            <a:r>
              <a:rPr lang="ru-RU" sz="3700" dirty="0">
                <a:latin typeface="Times New Roman" panose="02020603050405020304" pitchFamily="18" charset="0"/>
                <a:cs typeface="Times New Roman" panose="02020603050405020304" pitchFamily="18" charset="0"/>
              </a:rPr>
              <a:t>на хранение энергетических ресурсов.</a:t>
            </a:r>
          </a:p>
          <a:p>
            <a:pPr marL="0" lvl="0" indent="0">
              <a:buNone/>
            </a:pPr>
            <a:r>
              <a:rPr lang="ru-RU" sz="3700" dirty="0" smtClean="0">
                <a:latin typeface="Times New Roman" panose="02020603050405020304" pitchFamily="18" charset="0"/>
                <a:cs typeface="Times New Roman" panose="02020603050405020304" pitchFamily="18" charset="0"/>
              </a:rPr>
              <a:t>►	Договоры </a:t>
            </a:r>
            <a:r>
              <a:rPr lang="ru-RU" sz="3700" dirty="0">
                <a:latin typeface="Times New Roman" panose="02020603050405020304" pitchFamily="18" charset="0"/>
                <a:cs typeface="Times New Roman" panose="02020603050405020304" pitchFamily="18" charset="0"/>
              </a:rPr>
              <a:t>на строительство, реконструкцию и модернизацию энергетических объектов.</a:t>
            </a:r>
          </a:p>
          <a:p>
            <a:pPr marL="0" lvl="0" indent="0">
              <a:buNone/>
            </a:pPr>
            <a:r>
              <a:rPr lang="ru-RU" sz="3700" dirty="0" smtClean="0">
                <a:latin typeface="Times New Roman" panose="02020603050405020304" pitchFamily="18" charset="0"/>
                <a:cs typeface="Times New Roman" panose="02020603050405020304" pitchFamily="18" charset="0"/>
              </a:rPr>
              <a:t>►	Договоры </a:t>
            </a:r>
            <a:r>
              <a:rPr lang="ru-RU" sz="3700" dirty="0">
                <a:latin typeface="Times New Roman" panose="02020603050405020304" pitchFamily="18" charset="0"/>
                <a:cs typeface="Times New Roman" panose="02020603050405020304" pitchFamily="18" charset="0"/>
              </a:rPr>
              <a:t>поставки энергетического оборудования.</a:t>
            </a:r>
          </a:p>
          <a:p>
            <a:pPr marL="0" lvl="0" indent="0">
              <a:buNone/>
            </a:pPr>
            <a:r>
              <a:rPr lang="ru-RU" sz="3700" dirty="0" smtClean="0">
                <a:latin typeface="Times New Roman" panose="02020603050405020304" pitchFamily="18" charset="0"/>
                <a:cs typeface="Times New Roman" panose="02020603050405020304" pitchFamily="18" charset="0"/>
              </a:rPr>
              <a:t>►	</a:t>
            </a:r>
            <a:r>
              <a:rPr lang="ru-RU" sz="3700" dirty="0" err="1" smtClean="0">
                <a:latin typeface="Times New Roman" panose="02020603050405020304" pitchFamily="18" charset="0"/>
                <a:cs typeface="Times New Roman" panose="02020603050405020304" pitchFamily="18" charset="0"/>
              </a:rPr>
              <a:t>Энергосервисные</a:t>
            </a:r>
            <a:r>
              <a:rPr lang="ru-RU" sz="3700" dirty="0" smtClean="0">
                <a:latin typeface="Times New Roman" panose="02020603050405020304" pitchFamily="18" charset="0"/>
                <a:cs typeface="Times New Roman" panose="02020603050405020304" pitchFamily="18" charset="0"/>
              </a:rPr>
              <a:t> </a:t>
            </a:r>
            <a:r>
              <a:rPr lang="ru-RU" sz="3700" dirty="0">
                <a:latin typeface="Times New Roman" panose="02020603050405020304" pitchFamily="18" charset="0"/>
                <a:cs typeface="Times New Roman" panose="02020603050405020304" pitchFamily="18" charset="0"/>
              </a:rPr>
              <a:t>договоры (контракты).</a:t>
            </a:r>
          </a:p>
          <a:p>
            <a:pPr marL="0" lvl="0" indent="0">
              <a:buNone/>
            </a:pPr>
            <a:r>
              <a:rPr lang="ru-RU" sz="3700" dirty="0" smtClean="0">
                <a:latin typeface="Times New Roman" panose="02020603050405020304" pitchFamily="18" charset="0"/>
                <a:cs typeface="Times New Roman" panose="02020603050405020304" pitchFamily="18" charset="0"/>
              </a:rPr>
              <a:t>►	Договоры </a:t>
            </a:r>
            <a:r>
              <a:rPr lang="ru-RU" sz="3700" dirty="0">
                <a:latin typeface="Times New Roman" panose="02020603050405020304" pitchFamily="18" charset="0"/>
                <a:cs typeface="Times New Roman" panose="02020603050405020304" pitchFamily="18" charset="0"/>
              </a:rPr>
              <a:t>на создание инновационных продуктов в сфере энергетики.</a:t>
            </a:r>
          </a:p>
          <a:p>
            <a:pPr marL="0" lvl="0" indent="0">
              <a:buNone/>
            </a:pPr>
            <a:r>
              <a:rPr lang="ru-RU" sz="3700" dirty="0" smtClean="0">
                <a:latin typeface="Times New Roman" panose="02020603050405020304" pitchFamily="18" charset="0"/>
                <a:cs typeface="Times New Roman" panose="02020603050405020304" pitchFamily="18" charset="0"/>
              </a:rPr>
              <a:t>►	Соглашение </a:t>
            </a:r>
            <a:r>
              <a:rPr lang="ru-RU" sz="3700" dirty="0">
                <a:latin typeface="Times New Roman" panose="02020603050405020304" pitchFamily="18" charset="0"/>
                <a:cs typeface="Times New Roman" panose="02020603050405020304" pitchFamily="18" charset="0"/>
              </a:rPr>
              <a:t>о государственно-частном партнерстве, соглашение о </a:t>
            </a:r>
            <a:r>
              <a:rPr lang="ru-RU" sz="3700" dirty="0" err="1">
                <a:latin typeface="Times New Roman" panose="02020603050405020304" pitchFamily="18" charset="0"/>
                <a:cs typeface="Times New Roman" panose="02020603050405020304" pitchFamily="18" charset="0"/>
              </a:rPr>
              <a:t>муниципально</a:t>
            </a:r>
            <a:r>
              <a:rPr lang="ru-RU" sz="3700" dirty="0">
                <a:latin typeface="Times New Roman" panose="02020603050405020304" pitchFamily="18" charset="0"/>
                <a:cs typeface="Times New Roman" panose="02020603050405020304" pitchFamily="18" charset="0"/>
              </a:rPr>
              <a:t>-частном партнерстве.</a:t>
            </a:r>
          </a:p>
          <a:p>
            <a:pPr marL="0" indent="0">
              <a:buNone/>
            </a:pPr>
            <a:r>
              <a:rPr lang="ru-RU" sz="3700" dirty="0">
                <a:latin typeface="Times New Roman" panose="02020603050405020304" pitchFamily="18" charset="0"/>
                <a:cs typeface="Times New Roman" panose="02020603050405020304" pitchFamily="18" charset="0"/>
              </a:rPr>
              <a:t> </a:t>
            </a:r>
          </a:p>
          <a:p>
            <a:endParaRPr lang="ru-RU" sz="3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8004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lumMod val="75000"/>
            </a:schemeClr>
          </a:solidFill>
        </p:spPr>
        <p:txBody>
          <a:bodyPr>
            <a:noAutofit/>
          </a:bodyPr>
          <a:lstStyle/>
          <a:p>
            <a:r>
              <a:rPr lang="ru-RU" sz="3200" b="1" dirty="0" smtClean="0">
                <a:latin typeface="Times New Roman" panose="02020603050405020304" pitchFamily="18" charset="0"/>
                <a:cs typeface="Times New Roman" panose="02020603050405020304" pitchFamily="18" charset="0"/>
              </a:rPr>
              <a:t>РЕКОМЕНДАЦИИ ДЛЯ САМОСТОЯТЕЛЬНОЙ РАБОТЫ</a:t>
            </a:r>
            <a:endParaRPr lang="ru-RU" sz="32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lnSpcReduction="10000"/>
          </a:bodyPr>
          <a:lstStyle/>
          <a:p>
            <a:r>
              <a:rPr lang="ru-RU" b="1" dirty="0">
                <a:latin typeface="Times New Roman" panose="02020603050405020304" pitchFamily="18" charset="0"/>
                <a:cs typeface="Times New Roman" panose="02020603050405020304" pitchFamily="18" charset="0"/>
              </a:rPr>
              <a:t> </a:t>
            </a:r>
            <a:r>
              <a:rPr lang="ru-RU" sz="1600" b="1" dirty="0">
                <a:latin typeface="Times New Roman" panose="02020603050405020304" pitchFamily="18" charset="0"/>
                <a:cs typeface="Times New Roman" panose="02020603050405020304" pitchFamily="18" charset="0"/>
              </a:rPr>
              <a:t>Для подготовки по </a:t>
            </a:r>
            <a:r>
              <a:rPr lang="ru-RU" sz="1600" b="1" dirty="0" smtClean="0">
                <a:latin typeface="Times New Roman" panose="02020603050405020304" pitchFamily="18" charset="0"/>
                <a:cs typeface="Times New Roman" panose="02020603050405020304" pitchFamily="18" charset="0"/>
              </a:rPr>
              <a:t>второму  </a:t>
            </a:r>
            <a:r>
              <a:rPr lang="ru-RU" sz="1600" b="1" dirty="0">
                <a:latin typeface="Times New Roman" panose="02020603050405020304" pitchFamily="18" charset="0"/>
                <a:cs typeface="Times New Roman" panose="02020603050405020304" pitchFamily="18" charset="0"/>
              </a:rPr>
              <a:t>разделу курса рекомендуется:</a:t>
            </a:r>
          </a:p>
          <a:p>
            <a:pPr marL="0" indent="0">
              <a:buNone/>
            </a:pPr>
            <a:r>
              <a:rPr lang="ru-RU" sz="1600" dirty="0" smtClean="0">
                <a:latin typeface="Times New Roman" panose="02020603050405020304" pitchFamily="18" charset="0"/>
                <a:cs typeface="Times New Roman" panose="02020603050405020304" pitchFamily="18" charset="0"/>
              </a:rPr>
              <a:t>	1</a:t>
            </a:r>
            <a:r>
              <a:rPr lang="ru-RU" sz="160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Ознакомиться с ключевыми научными и учебными </a:t>
            </a:r>
            <a:r>
              <a:rPr lang="ru-RU" sz="1400" dirty="0" smtClean="0">
                <a:latin typeface="Times New Roman" panose="02020603050405020304" pitchFamily="18" charset="0"/>
                <a:cs typeface="Times New Roman" panose="02020603050405020304" pitchFamily="18" charset="0"/>
              </a:rPr>
              <a:t>изданиями.</a:t>
            </a:r>
            <a:endParaRPr lang="ru-RU" sz="1400" dirty="0">
              <a:latin typeface="Times New Roman" panose="02020603050405020304" pitchFamily="18" charset="0"/>
              <a:cs typeface="Times New Roman" panose="02020603050405020304" pitchFamily="18" charset="0"/>
            </a:endParaRPr>
          </a:p>
          <a:p>
            <a:pPr marL="0" indent="0">
              <a:buNone/>
            </a:pPr>
            <a:r>
              <a:rPr lang="ru-RU" sz="1400" dirty="0" smtClean="0">
                <a:latin typeface="Times New Roman" panose="02020603050405020304" pitchFamily="18" charset="0"/>
                <a:cs typeface="Times New Roman" panose="02020603050405020304" pitchFamily="18" charset="0"/>
              </a:rPr>
              <a:t>	2</a:t>
            </a:r>
            <a:r>
              <a:rPr lang="ru-RU" sz="1400"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Проанализировать основные нормативные правовые </a:t>
            </a:r>
            <a:r>
              <a:rPr lang="ru-RU" sz="1400" dirty="0" smtClean="0">
                <a:latin typeface="Times New Roman" panose="02020603050405020304" pitchFamily="18" charset="0"/>
                <a:cs typeface="Times New Roman" panose="02020603050405020304" pitchFamily="18" charset="0"/>
              </a:rPr>
              <a:t>акты, устанавливающие особенности правового режима энергетических ресурсов, энергетических объектов, правового положения субъектов частноправовых отношений, договорного регулирования.</a:t>
            </a:r>
            <a:endParaRPr lang="ru-RU" sz="1400" dirty="0">
              <a:latin typeface="Times New Roman" panose="02020603050405020304" pitchFamily="18" charset="0"/>
              <a:cs typeface="Times New Roman" panose="02020603050405020304" pitchFamily="18" charset="0"/>
            </a:endParaRPr>
          </a:p>
          <a:p>
            <a:pPr marL="0" indent="0">
              <a:buNone/>
            </a:pPr>
            <a:r>
              <a:rPr lang="ru-RU" sz="1400" dirty="0" smtClean="0">
                <a:latin typeface="Times New Roman" panose="02020603050405020304" pitchFamily="18" charset="0"/>
                <a:cs typeface="Times New Roman" panose="02020603050405020304" pitchFamily="18" charset="0"/>
              </a:rPr>
              <a:t>	3</a:t>
            </a:r>
            <a:r>
              <a:rPr lang="ru-RU" sz="1400"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Проанализировать позиции высших судебных инстанций, судебную практику</a:t>
            </a:r>
            <a:r>
              <a:rPr lang="ru-RU" sz="1400" dirty="0" smtClean="0">
                <a:latin typeface="Times New Roman" panose="02020603050405020304" pitchFamily="18" charset="0"/>
                <a:cs typeface="Times New Roman" panose="02020603050405020304" pitchFamily="18" charset="0"/>
              </a:rPr>
              <a:t>.</a:t>
            </a:r>
          </a:p>
          <a:p>
            <a:pPr marL="0" indent="0">
              <a:buNone/>
            </a:pPr>
            <a:endParaRPr lang="ru-RU" sz="1400" dirty="0">
              <a:latin typeface="Times New Roman" panose="02020603050405020304" pitchFamily="18" charset="0"/>
              <a:cs typeface="Times New Roman" panose="02020603050405020304" pitchFamily="18" charset="0"/>
            </a:endParaRPr>
          </a:p>
          <a:p>
            <a:pPr marL="0" indent="0" algn="just">
              <a:buNone/>
            </a:pPr>
            <a:r>
              <a:rPr lang="ru-RU" sz="1400" b="1" dirty="0" smtClean="0">
                <a:latin typeface="Times New Roman" panose="02020603050405020304" pitchFamily="18" charset="0"/>
                <a:cs typeface="Times New Roman" panose="02020603050405020304" pitchFamily="18" charset="0"/>
              </a:rPr>
              <a:t>	По вопросу об определении цены за поставленный энергетический ресурс рекомендуется ознакомиться с </a:t>
            </a:r>
            <a:r>
              <a:rPr lang="ru-RU" sz="1400" dirty="0" smtClean="0">
                <a:latin typeface="Times New Roman" panose="02020603050405020304" pitchFamily="18" charset="0"/>
                <a:cs typeface="Times New Roman" panose="02020603050405020304" pitchFamily="18" charset="0"/>
              </a:rPr>
              <a:t>Постановлением </a:t>
            </a:r>
            <a:r>
              <a:rPr lang="ru-RU" sz="1400" dirty="0">
                <a:latin typeface="Times New Roman" panose="02020603050405020304" pitchFamily="18" charset="0"/>
                <a:cs typeface="Times New Roman" panose="02020603050405020304" pitchFamily="18" charset="0"/>
              </a:rPr>
              <a:t>Пленума Верховного Суда РФ от 27.12.2016 N 63 </a:t>
            </a:r>
            <a:r>
              <a:rPr lang="ru-RU" sz="1400" dirty="0" smtClean="0">
                <a:latin typeface="Times New Roman" panose="02020603050405020304" pitchFamily="18" charset="0"/>
                <a:cs typeface="Times New Roman" panose="02020603050405020304" pitchFamily="18" charset="0"/>
              </a:rPr>
              <a:t>«О </a:t>
            </a:r>
            <a:r>
              <a:rPr lang="ru-RU" sz="1400" dirty="0">
                <a:latin typeface="Times New Roman" panose="02020603050405020304" pitchFamily="18" charset="0"/>
                <a:cs typeface="Times New Roman" panose="02020603050405020304" pitchFamily="18" charset="0"/>
              </a:rPr>
              <a:t>рассмотрении судами споров об оплате энергии в случае признания недействующим нормативного правового акта, которым установлена регулируемая </a:t>
            </a:r>
            <a:r>
              <a:rPr lang="ru-RU" sz="1400" dirty="0" smtClean="0">
                <a:latin typeface="Times New Roman" panose="02020603050405020304" pitchFamily="18" charset="0"/>
                <a:cs typeface="Times New Roman" panose="02020603050405020304" pitchFamily="18" charset="0"/>
              </a:rPr>
              <a:t>цена».</a:t>
            </a:r>
            <a:endParaRPr lang="ru-RU" sz="1400" dirty="0">
              <a:latin typeface="Times New Roman" panose="02020603050405020304" pitchFamily="18" charset="0"/>
              <a:cs typeface="Times New Roman" panose="02020603050405020304" pitchFamily="18" charset="0"/>
            </a:endParaRPr>
          </a:p>
          <a:p>
            <a:pPr marL="0" indent="0" algn="just">
              <a:buNone/>
            </a:pPr>
            <a:r>
              <a:rPr lang="ru-RU" sz="1400" b="1" dirty="0" smtClean="0">
                <a:latin typeface="Times New Roman" panose="02020603050405020304" pitchFamily="18" charset="0"/>
                <a:cs typeface="Times New Roman" panose="02020603050405020304" pitchFamily="18" charset="0"/>
              </a:rPr>
              <a:t>	По </a:t>
            </a:r>
            <a:r>
              <a:rPr lang="ru-RU" sz="1400" b="1" dirty="0">
                <a:latin typeface="Times New Roman" panose="02020603050405020304" pitchFamily="18" charset="0"/>
                <a:cs typeface="Times New Roman" panose="02020603050405020304" pitchFamily="18" charset="0"/>
              </a:rPr>
              <a:t>вопросу о правовой природе договора о технологическом присоединении </a:t>
            </a:r>
            <a:r>
              <a:rPr lang="ru-RU" sz="1400" b="1" dirty="0" smtClean="0">
                <a:latin typeface="Times New Roman" panose="02020603050405020304" pitchFamily="18" charset="0"/>
                <a:cs typeface="Times New Roman" panose="02020603050405020304" pitchFamily="18" charset="0"/>
              </a:rPr>
              <a:t> рекомендуется проанализировать судебную практику: </a:t>
            </a:r>
            <a:endParaRPr lang="ru-RU" sz="1400" dirty="0">
              <a:latin typeface="Times New Roman" panose="02020603050405020304" pitchFamily="18" charset="0"/>
              <a:cs typeface="Times New Roman" panose="02020603050405020304" pitchFamily="18" charset="0"/>
            </a:endParaRPr>
          </a:p>
          <a:p>
            <a:pPr marL="0" indent="0" algn="just">
              <a:buNone/>
            </a:pPr>
            <a:r>
              <a:rPr lang="ru-RU" sz="1400" dirty="0" smtClean="0">
                <a:latin typeface="Times New Roman" panose="02020603050405020304" pitchFamily="18" charset="0"/>
                <a:cs typeface="Times New Roman" panose="02020603050405020304" pitchFamily="18" charset="0"/>
              </a:rPr>
              <a:t>	Определение </a:t>
            </a:r>
            <a:r>
              <a:rPr lang="ru-RU" sz="1400" dirty="0">
                <a:latin typeface="Times New Roman" panose="02020603050405020304" pitchFamily="18" charset="0"/>
                <a:cs typeface="Times New Roman" panose="02020603050405020304" pitchFamily="18" charset="0"/>
              </a:rPr>
              <a:t>Судебной коллегии по экономическим спорам Верховного Суда Российской Федерации от 06.09.2021 N 305-ЭС21-8682 по делу N А40-32523/2018 </a:t>
            </a:r>
          </a:p>
          <a:p>
            <a:pPr marL="0" indent="0" algn="just">
              <a:buNone/>
            </a:pPr>
            <a:r>
              <a:rPr lang="ru-RU" sz="1400" dirty="0" smtClean="0">
                <a:latin typeface="Times New Roman" panose="02020603050405020304" pitchFamily="18" charset="0"/>
                <a:cs typeface="Times New Roman" panose="02020603050405020304" pitchFamily="18" charset="0"/>
              </a:rPr>
              <a:t>	Постановление </a:t>
            </a:r>
            <a:r>
              <a:rPr lang="ru-RU" sz="1400" dirty="0">
                <a:latin typeface="Times New Roman" panose="02020603050405020304" pitchFamily="18" charset="0"/>
                <a:cs typeface="Times New Roman" panose="02020603050405020304" pitchFamily="18" charset="0"/>
              </a:rPr>
              <a:t>Президиума ВАС РФ от 10.07.2012 N 2551/12 по делу N А56-66569/2010 </a:t>
            </a:r>
            <a:endParaRPr lang="ru-RU" sz="1400" dirty="0" smtClean="0">
              <a:latin typeface="Times New Roman" panose="02020603050405020304" pitchFamily="18" charset="0"/>
              <a:cs typeface="Times New Roman" panose="02020603050405020304" pitchFamily="18" charset="0"/>
            </a:endParaRPr>
          </a:p>
          <a:p>
            <a:pPr marL="0" indent="0" algn="just">
              <a:buNone/>
            </a:pPr>
            <a:r>
              <a:rPr lang="ru-RU" sz="1400" dirty="0" smtClean="0">
                <a:latin typeface="Times New Roman" panose="02020603050405020304" pitchFamily="18" charset="0"/>
                <a:cs typeface="Times New Roman" panose="02020603050405020304" pitchFamily="18" charset="0"/>
              </a:rPr>
              <a:t>	Обзор </a:t>
            </a:r>
            <a:r>
              <a:rPr lang="ru-RU" sz="1400" dirty="0">
                <a:latin typeface="Times New Roman" panose="02020603050405020304" pitchFamily="18" charset="0"/>
                <a:cs typeface="Times New Roman" panose="02020603050405020304" pitchFamily="18" charset="0"/>
              </a:rPr>
              <a:t>судебной практики Верховного Суда Российской Федерации N 1 (2018</a:t>
            </a:r>
            <a:r>
              <a:rPr lang="ru-RU" sz="1400" dirty="0" smtClean="0">
                <a:latin typeface="Times New Roman" panose="02020603050405020304" pitchFamily="18" charset="0"/>
                <a:cs typeface="Times New Roman" panose="02020603050405020304" pitchFamily="18" charset="0"/>
              </a:rPr>
              <a:t>). утв</a:t>
            </a:r>
            <a:r>
              <a:rPr lang="ru-RU" sz="1400" dirty="0">
                <a:latin typeface="Times New Roman" panose="02020603050405020304" pitchFamily="18" charset="0"/>
                <a:cs typeface="Times New Roman" panose="02020603050405020304" pitchFamily="18" charset="0"/>
              </a:rPr>
              <a:t>. Президиумом Верховного Суда РФ </a:t>
            </a:r>
            <a:r>
              <a:rPr lang="ru-RU" sz="1400" dirty="0" smtClean="0">
                <a:latin typeface="Times New Roman" panose="02020603050405020304" pitchFamily="18" charset="0"/>
                <a:cs typeface="Times New Roman" panose="02020603050405020304" pitchFamily="18" charset="0"/>
              </a:rPr>
              <a:t>28.03.2018 . См. п. 23.</a:t>
            </a:r>
            <a:endParaRPr lang="ru-RU" sz="1400" dirty="0">
              <a:latin typeface="Times New Roman" panose="02020603050405020304" pitchFamily="18" charset="0"/>
              <a:cs typeface="Times New Roman" panose="02020603050405020304" pitchFamily="18" charset="0"/>
            </a:endParaRPr>
          </a:p>
          <a:p>
            <a:pPr marL="0" indent="0">
              <a:buNone/>
            </a:pPr>
            <a:endParaRPr lang="ru-RU" sz="1400" dirty="0" smtClean="0">
              <a:latin typeface="Times New Roman" panose="02020603050405020304" pitchFamily="18" charset="0"/>
              <a:cs typeface="Times New Roman" panose="02020603050405020304" pitchFamily="18" charset="0"/>
            </a:endParaRPr>
          </a:p>
          <a:p>
            <a:endParaRPr lang="ru-RU" sz="1400" dirty="0">
              <a:latin typeface="Times New Roman" panose="02020603050405020304" pitchFamily="18" charset="0"/>
              <a:cs typeface="Times New Roman" panose="02020603050405020304" pitchFamily="18" charset="0"/>
            </a:endParaRPr>
          </a:p>
          <a:p>
            <a:endParaRPr lang="ru-RU" sz="1400" dirty="0">
              <a:latin typeface="Times New Roman" panose="02020603050405020304" pitchFamily="18" charset="0"/>
              <a:cs typeface="Times New Roman" panose="02020603050405020304" pitchFamily="18" charset="0"/>
            </a:endParaRPr>
          </a:p>
          <a:p>
            <a:endParaRPr lang="ru-RU" sz="1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909862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lumMod val="75000"/>
            </a:schemeClr>
          </a:solidFill>
        </p:spPr>
        <p:txBody>
          <a:bodyPr>
            <a:normAutofit/>
          </a:bodyPr>
          <a:lstStyle/>
          <a:p>
            <a:r>
              <a:rPr lang="ru-RU" sz="3200" b="1" dirty="0">
                <a:latin typeface="Times New Roman" panose="02020603050405020304" pitchFamily="18" charset="0"/>
                <a:cs typeface="Times New Roman" panose="02020603050405020304" pitchFamily="18" charset="0"/>
              </a:rPr>
              <a:t>НАУЧНЫЕ И УЧЕБНЫЕ ИЗДАНИЯ ДЛЯ САМОСТОЯТЕЛЬНОГО ИЗУЧЕНИЯ</a:t>
            </a:r>
            <a:endParaRPr lang="ru-RU" sz="3200" b="1" dirty="0"/>
          </a:p>
        </p:txBody>
      </p:sp>
      <p:sp>
        <p:nvSpPr>
          <p:cNvPr id="3" name="Объект 2"/>
          <p:cNvSpPr>
            <a:spLocks noGrp="1"/>
          </p:cNvSpPr>
          <p:nvPr>
            <p:ph idx="1"/>
          </p:nvPr>
        </p:nvSpPr>
        <p:spPr/>
        <p:txBody>
          <a:bodyPr>
            <a:noAutofit/>
          </a:bodyPr>
          <a:lstStyle/>
          <a:p>
            <a:pPr algn="just"/>
            <a:r>
              <a:rPr lang="ru-RU" sz="1200" b="1" dirty="0">
                <a:latin typeface="Times New Roman" panose="02020603050405020304" pitchFamily="18" charset="0"/>
                <a:cs typeface="Times New Roman" panose="02020603050405020304" pitchFamily="18" charset="0"/>
              </a:rPr>
              <a:t>Рекомендуется следующие научные и учебные издания</a:t>
            </a:r>
            <a:r>
              <a:rPr lang="ru-RU" sz="1200" dirty="0">
                <a:latin typeface="Times New Roman" panose="02020603050405020304" pitchFamily="18" charset="0"/>
                <a:cs typeface="Times New Roman" panose="02020603050405020304" pitchFamily="18" charset="0"/>
              </a:rPr>
              <a:t>:</a:t>
            </a:r>
          </a:p>
          <a:p>
            <a:pPr algn="just"/>
            <a:r>
              <a:rPr lang="ru-RU" sz="1200" dirty="0">
                <a:latin typeface="Times New Roman" panose="02020603050405020304" pitchFamily="18" charset="0"/>
                <a:cs typeface="Times New Roman" panose="02020603050405020304" pitchFamily="18" charset="0"/>
              </a:rPr>
              <a:t>Актуальные задачи энергетического </a:t>
            </a:r>
            <a:r>
              <a:rPr lang="ru-RU" sz="1200" dirty="0" smtClean="0">
                <a:latin typeface="Times New Roman" panose="02020603050405020304" pitchFamily="18" charset="0"/>
                <a:cs typeface="Times New Roman" panose="02020603050405020304" pitchFamily="18" charset="0"/>
              </a:rPr>
              <a:t>права</a:t>
            </a:r>
            <a:r>
              <a:rPr lang="ru-RU" sz="1200" b="1" dirty="0" smtClean="0">
                <a:latin typeface="Times New Roman" panose="02020603050405020304" pitchFamily="18" charset="0"/>
                <a:cs typeface="Times New Roman" panose="02020603050405020304" pitchFamily="18" charset="0"/>
              </a:rPr>
              <a:t>. </a:t>
            </a:r>
            <a:r>
              <a:rPr lang="ru-RU" sz="1200" dirty="0" smtClean="0">
                <a:latin typeface="Times New Roman" panose="02020603050405020304" pitchFamily="18" charset="0"/>
                <a:cs typeface="Times New Roman" panose="02020603050405020304" pitchFamily="18" charset="0"/>
              </a:rPr>
              <a:t>Монография  </a:t>
            </a:r>
            <a:r>
              <a:rPr lang="ru-RU" sz="1200" dirty="0">
                <a:latin typeface="Times New Roman" panose="02020603050405020304" pitchFamily="18" charset="0"/>
                <a:cs typeface="Times New Roman" panose="02020603050405020304" pitchFamily="18" charset="0"/>
              </a:rPr>
              <a:t>под ред. </a:t>
            </a:r>
            <a:r>
              <a:rPr lang="ru-RU" sz="1200" dirty="0" err="1">
                <a:latin typeface="Times New Roman" panose="02020603050405020304" pitchFamily="18" charset="0"/>
                <a:cs typeface="Times New Roman" panose="02020603050405020304" pitchFamily="18" charset="0"/>
              </a:rPr>
              <a:t>В.В.Романовой</a:t>
            </a:r>
            <a:r>
              <a:rPr lang="ru-RU" sz="1200" dirty="0">
                <a:latin typeface="Times New Roman" panose="02020603050405020304" pitchFamily="18" charset="0"/>
                <a:cs typeface="Times New Roman" panose="02020603050405020304" pitchFamily="18" charset="0"/>
              </a:rPr>
              <a:t>. М.: Издательство «Интеграция: Образование и наука».2022 г. </a:t>
            </a:r>
          </a:p>
          <a:p>
            <a:pPr algn="just"/>
            <a:r>
              <a:rPr lang="ru-RU" sz="1200" dirty="0">
                <a:latin typeface="Times New Roman" panose="02020603050405020304" pitchFamily="18" charset="0"/>
                <a:cs typeface="Times New Roman" panose="02020603050405020304" pitchFamily="18" charset="0"/>
              </a:rPr>
              <a:t>Романова В.В. Энергетическое право. Учебник для подготовки кадров высшей квалификации</a:t>
            </a:r>
            <a:r>
              <a:rPr lang="ru-RU" sz="1200" b="1" dirty="0">
                <a:latin typeface="Times New Roman" panose="02020603050405020304" pitchFamily="18" charset="0"/>
                <a:cs typeface="Times New Roman" panose="02020603050405020304" pitchFamily="18" charset="0"/>
              </a:rPr>
              <a:t>. </a:t>
            </a:r>
            <a:r>
              <a:rPr lang="ru-RU" sz="1200" dirty="0">
                <a:latin typeface="Times New Roman" panose="02020603050405020304" pitchFamily="18" charset="0"/>
                <a:cs typeface="Times New Roman" panose="02020603050405020304" pitchFamily="18" charset="0"/>
              </a:rPr>
              <a:t>М.: Издательская группа «Юрист». 2021 г</a:t>
            </a:r>
            <a:r>
              <a:rPr lang="ru-RU" sz="1200" dirty="0" smtClean="0">
                <a:latin typeface="Times New Roman" panose="02020603050405020304" pitchFamily="18" charset="0"/>
                <a:cs typeface="Times New Roman" panose="02020603050405020304" pitchFamily="18" charset="0"/>
              </a:rPr>
              <a:t>.</a:t>
            </a:r>
          </a:p>
          <a:p>
            <a:pPr algn="just"/>
            <a:r>
              <a:rPr lang="ru-RU" sz="1200" dirty="0" smtClean="0">
                <a:latin typeface="Times New Roman" panose="02020603050405020304" pitchFamily="18" charset="0"/>
                <a:cs typeface="Times New Roman" panose="02020603050405020304" pitchFamily="18" charset="0"/>
              </a:rPr>
              <a:t>Актуальные проблемы и задачи корпоративного права. Монография  </a:t>
            </a:r>
            <a:r>
              <a:rPr lang="ru-RU" sz="1200" dirty="0">
                <a:latin typeface="Times New Roman" panose="02020603050405020304" pitchFamily="18" charset="0"/>
                <a:cs typeface="Times New Roman" panose="02020603050405020304" pitchFamily="18" charset="0"/>
              </a:rPr>
              <a:t>под ред. </a:t>
            </a:r>
            <a:r>
              <a:rPr lang="ru-RU" sz="1200" dirty="0" err="1" smtClean="0">
                <a:latin typeface="Times New Roman" panose="02020603050405020304" pitchFamily="18" charset="0"/>
                <a:cs typeface="Times New Roman" panose="02020603050405020304" pitchFamily="18" charset="0"/>
              </a:rPr>
              <a:t>В.В.Романовой</a:t>
            </a:r>
            <a:r>
              <a:rPr lang="ru-RU" sz="1200" dirty="0" smtClean="0">
                <a:latin typeface="Times New Roman" panose="02020603050405020304" pitchFamily="18" charset="0"/>
                <a:cs typeface="Times New Roman" panose="02020603050405020304" pitchFamily="18" charset="0"/>
              </a:rPr>
              <a:t>.</a:t>
            </a:r>
            <a:r>
              <a:rPr lang="ru-RU" sz="1200" dirty="0">
                <a:latin typeface="Times New Roman" panose="02020603050405020304" pitchFamily="18" charset="0"/>
                <a:cs typeface="Times New Roman" panose="02020603050405020304" pitchFamily="18" charset="0"/>
              </a:rPr>
              <a:t> М.: Издательская группа «Юрист». </a:t>
            </a:r>
            <a:r>
              <a:rPr lang="ru-RU" sz="1200" dirty="0" smtClean="0">
                <a:latin typeface="Times New Roman" panose="02020603050405020304" pitchFamily="18" charset="0"/>
                <a:cs typeface="Times New Roman" panose="02020603050405020304" pitchFamily="18" charset="0"/>
              </a:rPr>
              <a:t>2020  </a:t>
            </a:r>
            <a:r>
              <a:rPr lang="ru-RU" sz="1200" dirty="0">
                <a:latin typeface="Times New Roman" panose="02020603050405020304" pitchFamily="18" charset="0"/>
                <a:cs typeface="Times New Roman" panose="02020603050405020304" pitchFamily="18" charset="0"/>
              </a:rPr>
              <a:t>г</a:t>
            </a:r>
            <a:r>
              <a:rPr lang="ru-RU" sz="1200" dirty="0" smtClean="0">
                <a:latin typeface="Times New Roman" panose="02020603050405020304" pitchFamily="18" charset="0"/>
                <a:cs typeface="Times New Roman" panose="02020603050405020304" pitchFamily="18" charset="0"/>
              </a:rPr>
              <a:t>.</a:t>
            </a:r>
          </a:p>
          <a:p>
            <a:pPr algn="just"/>
            <a:r>
              <a:rPr lang="ru-RU" sz="1200" dirty="0" smtClean="0">
                <a:latin typeface="Times New Roman" panose="02020603050405020304" pitchFamily="18" charset="0"/>
                <a:cs typeface="Times New Roman" panose="02020603050405020304" pitchFamily="18" charset="0"/>
              </a:rPr>
              <a:t>Акимов Н.А.</a:t>
            </a:r>
            <a:r>
              <a:rPr lang="ru-RU" sz="1200" dirty="0">
                <a:latin typeface="Times New Roman" panose="02020603050405020304" pitchFamily="18" charset="0"/>
                <a:cs typeface="Times New Roman" panose="02020603050405020304" pitchFamily="18" charset="0"/>
              </a:rPr>
              <a:t> ПРАВОВОЕ ОБЕСПЕЧЕНИЕ КОРПОРАТИВНОГО УПРАВЛЕНИЯ В КОМПАНИЯХ С ГОСУДАРСТВЕННЫМ УЧАСТИЕМ В СФЕРЕ </a:t>
            </a:r>
            <a:r>
              <a:rPr lang="ru-RU" sz="1200" dirty="0" smtClean="0">
                <a:latin typeface="Times New Roman" panose="02020603050405020304" pitchFamily="18" charset="0"/>
                <a:cs typeface="Times New Roman" panose="02020603050405020304" pitchFamily="18" charset="0"/>
              </a:rPr>
              <a:t>ЭНЕРГЕТИКИ. </a:t>
            </a:r>
            <a:r>
              <a:rPr lang="ru-RU" sz="1200" dirty="0" err="1" smtClean="0">
                <a:latin typeface="Times New Roman" panose="02020603050405020304" pitchFamily="18" charset="0"/>
                <a:cs typeface="Times New Roman" panose="02020603050405020304" pitchFamily="18" charset="0"/>
              </a:rPr>
              <a:t>Дисс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к.ю.н</a:t>
            </a:r>
            <a:r>
              <a:rPr lang="ru-RU" sz="1200" dirty="0" smtClean="0">
                <a:latin typeface="Times New Roman" panose="02020603050405020304" pitchFamily="18" charset="0"/>
                <a:cs typeface="Times New Roman" panose="02020603050405020304" pitchFamily="18" charset="0"/>
              </a:rPr>
              <a:t>. М.2020. </a:t>
            </a:r>
            <a:r>
              <a:rPr lang="en-US" sz="1200" u="sng" dirty="0">
                <a:latin typeface="Times New Roman" panose="02020603050405020304" pitchFamily="18" charset="0"/>
                <a:cs typeface="Times New Roman" panose="02020603050405020304" pitchFamily="18" charset="0"/>
                <a:hlinkClick r:id="rId2"/>
              </a:rPr>
              <a:t>https://</a:t>
            </a:r>
            <a:r>
              <a:rPr lang="en-US" sz="1200" u="sng" dirty="0" smtClean="0">
                <a:latin typeface="Times New Roman" panose="02020603050405020304" pitchFamily="18" charset="0"/>
                <a:cs typeface="Times New Roman" panose="02020603050405020304" pitchFamily="18" charset="0"/>
                <a:hlinkClick r:id="rId2"/>
              </a:rPr>
              <a:t>disser.spbu.ru/files/2020/disser_akimov.pdf</a:t>
            </a:r>
            <a:r>
              <a:rPr lang="ru-RU" sz="1200" u="sng" dirty="0" smtClean="0">
                <a:latin typeface="Times New Roman" panose="02020603050405020304" pitchFamily="18" charset="0"/>
                <a:cs typeface="Times New Roman" panose="02020603050405020304" pitchFamily="18" charset="0"/>
              </a:rPr>
              <a:t> </a:t>
            </a:r>
          </a:p>
          <a:p>
            <a:pPr algn="just"/>
            <a:r>
              <a:rPr lang="ru-RU" sz="1200" dirty="0" err="1" smtClean="0">
                <a:latin typeface="Times New Roman" panose="02020603050405020304" pitchFamily="18" charset="0"/>
                <a:cs typeface="Times New Roman" panose="02020603050405020304" pitchFamily="18" charset="0"/>
              </a:rPr>
              <a:t>Тубденов</a:t>
            </a:r>
            <a:r>
              <a:rPr lang="ru-RU" sz="1200" dirty="0" smtClean="0">
                <a:latin typeface="Times New Roman" panose="02020603050405020304" pitchFamily="18" charset="0"/>
                <a:cs typeface="Times New Roman" panose="02020603050405020304" pitchFamily="18" charset="0"/>
              </a:rPr>
              <a:t> В.Г. ПРАВОВОЕ </a:t>
            </a:r>
            <a:r>
              <a:rPr lang="ru-RU" sz="1200" dirty="0">
                <a:latin typeface="Times New Roman" panose="02020603050405020304" pitchFamily="18" charset="0"/>
                <a:cs typeface="Times New Roman" panose="02020603050405020304" pitchFamily="18" charset="0"/>
              </a:rPr>
              <a:t>ПОЛОЖЕНИЕ ДОБЫВАЮЩИХ ЭНЕРГЕТИЧЕСКИХ КОМПАНИЙ НЕФТЕГАЗОВОГО </a:t>
            </a:r>
            <a:r>
              <a:rPr lang="ru-RU" sz="1200" dirty="0" smtClean="0">
                <a:latin typeface="Times New Roman" panose="02020603050405020304" pitchFamily="18" charset="0"/>
                <a:cs typeface="Times New Roman" panose="02020603050405020304" pitchFamily="18" charset="0"/>
              </a:rPr>
              <a:t>КОМПЛЕКСА. </a:t>
            </a:r>
            <a:r>
              <a:rPr lang="ru-RU" sz="1200" dirty="0" err="1" smtClean="0">
                <a:latin typeface="Times New Roman" panose="02020603050405020304" pitchFamily="18" charset="0"/>
                <a:cs typeface="Times New Roman" panose="02020603050405020304" pitchFamily="18" charset="0"/>
              </a:rPr>
              <a:t>Дисс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к.ю.н</a:t>
            </a:r>
            <a:r>
              <a:rPr lang="ru-RU" sz="1200" dirty="0" smtClean="0">
                <a:latin typeface="Times New Roman" panose="02020603050405020304" pitchFamily="18" charset="0"/>
                <a:cs typeface="Times New Roman" panose="02020603050405020304" pitchFamily="18" charset="0"/>
              </a:rPr>
              <a:t>. М. 2018.</a:t>
            </a:r>
            <a:r>
              <a:rPr lang="en-US" sz="1200" dirty="0">
                <a:latin typeface="Times New Roman" panose="02020603050405020304" pitchFamily="18" charset="0"/>
                <a:cs typeface="Times New Roman" panose="02020603050405020304" pitchFamily="18" charset="0"/>
              </a:rPr>
              <a:t> </a:t>
            </a:r>
            <a:r>
              <a:rPr lang="en-US" sz="1200" u="sng" dirty="0">
                <a:latin typeface="Times New Roman" panose="02020603050405020304" pitchFamily="18" charset="0"/>
                <a:cs typeface="Times New Roman" panose="02020603050405020304" pitchFamily="18" charset="0"/>
                <a:hlinkClick r:id="rId3"/>
              </a:rPr>
              <a:t>https://</a:t>
            </a:r>
            <a:r>
              <a:rPr lang="en-US" sz="1200" u="sng" dirty="0" smtClean="0">
                <a:latin typeface="Times New Roman" panose="02020603050405020304" pitchFamily="18" charset="0"/>
                <a:cs typeface="Times New Roman" panose="02020603050405020304" pitchFamily="18" charset="0"/>
                <a:hlinkClick r:id="rId3"/>
              </a:rPr>
              <a:t>disser.spbu.ru/files/phd_spsu/tubdenov_disser.pdf</a:t>
            </a:r>
            <a:r>
              <a:rPr lang="ru-RU" sz="1200" u="sng" dirty="0" smtClean="0">
                <a:latin typeface="Times New Roman" panose="02020603050405020304" pitchFamily="18" charset="0"/>
                <a:cs typeface="Times New Roman" panose="02020603050405020304" pitchFamily="18" charset="0"/>
              </a:rPr>
              <a:t> </a:t>
            </a:r>
            <a:endParaRPr lang="en-US" sz="1200" u="sng" dirty="0" smtClean="0">
              <a:latin typeface="Times New Roman" panose="02020603050405020304" pitchFamily="18" charset="0"/>
              <a:cs typeface="Times New Roman" panose="02020603050405020304" pitchFamily="18" charset="0"/>
            </a:endParaRPr>
          </a:p>
          <a:p>
            <a:pPr algn="just"/>
            <a:r>
              <a:rPr lang="ru-RU" sz="1200" u="sng" dirty="0" smtClean="0">
                <a:latin typeface="Times New Roman" panose="02020603050405020304" pitchFamily="18" charset="0"/>
                <a:cs typeface="Times New Roman" panose="02020603050405020304" pitchFamily="18" charset="0"/>
                <a:hlinkClick r:id="rId4"/>
              </a:rPr>
              <a:t>Шевченко Л.И. Контрактные </a:t>
            </a:r>
            <a:r>
              <a:rPr lang="ru-RU" sz="1200" u="sng" dirty="0">
                <a:latin typeface="Times New Roman" panose="02020603050405020304" pitchFamily="18" charset="0"/>
                <a:cs typeface="Times New Roman" panose="02020603050405020304" pitchFamily="18" charset="0"/>
                <a:hlinkClick r:id="rId4"/>
              </a:rPr>
              <a:t>отношения в сфере газоснабжения и вопросы совершенствования их нормативно-правовой </a:t>
            </a:r>
            <a:r>
              <a:rPr lang="ru-RU" sz="1200" u="sng" dirty="0" smtClean="0">
                <a:latin typeface="Times New Roman" panose="02020603050405020304" pitchFamily="18" charset="0"/>
                <a:cs typeface="Times New Roman" panose="02020603050405020304" pitchFamily="18" charset="0"/>
                <a:hlinkClick r:id="rId4"/>
              </a:rPr>
              <a:t>основы</a:t>
            </a:r>
            <a:r>
              <a:rPr lang="ru-RU" sz="1200" u="sng" dirty="0" smtClean="0">
                <a:latin typeface="Times New Roman" panose="02020603050405020304" pitchFamily="18" charset="0"/>
                <a:cs typeface="Times New Roman" panose="02020603050405020304" pitchFamily="18" charset="0"/>
              </a:rPr>
              <a:t>.  Правовой энергетический форум. 2022.№ 3. с.5-11.</a:t>
            </a:r>
          </a:p>
          <a:p>
            <a:r>
              <a:rPr lang="ru-RU" sz="1200" dirty="0" smtClean="0">
                <a:latin typeface="Times New Roman" panose="02020603050405020304" pitchFamily="18" charset="0"/>
                <a:cs typeface="Times New Roman" panose="02020603050405020304" pitchFamily="18" charset="0"/>
              </a:rPr>
              <a:t>Шевченко </a:t>
            </a:r>
            <a:r>
              <a:rPr lang="ru-RU" sz="1200" dirty="0">
                <a:latin typeface="Times New Roman" panose="02020603050405020304" pitchFamily="18" charset="0"/>
                <a:cs typeface="Times New Roman" panose="02020603050405020304" pitchFamily="18" charset="0"/>
              </a:rPr>
              <a:t>Л.И. Некоторые вопросы </a:t>
            </a:r>
            <a:r>
              <a:rPr lang="ru-RU" sz="1200" dirty="0" smtClean="0">
                <a:latin typeface="Times New Roman" panose="02020603050405020304" pitchFamily="18" charset="0"/>
                <a:cs typeface="Times New Roman" panose="02020603050405020304" pitchFamily="18" charset="0"/>
              </a:rPr>
              <a:t>договорного регулирования </a:t>
            </a:r>
            <a:r>
              <a:rPr lang="ru-RU" sz="1200" dirty="0">
                <a:latin typeface="Times New Roman" panose="02020603050405020304" pitchFamily="18" charset="0"/>
                <a:cs typeface="Times New Roman" panose="02020603050405020304" pitchFamily="18" charset="0"/>
              </a:rPr>
              <a:t>отношений по освоению</a:t>
            </a:r>
          </a:p>
          <a:p>
            <a:pPr marL="0" indent="0">
              <a:buNone/>
            </a:pPr>
            <a:r>
              <a:rPr lang="ru-RU" sz="1200" dirty="0">
                <a:latin typeface="Times New Roman" panose="02020603050405020304" pitchFamily="18" charset="0"/>
                <a:cs typeface="Times New Roman" panose="02020603050405020304" pitchFamily="18" charset="0"/>
              </a:rPr>
              <a:t>углеводородных </a:t>
            </a:r>
            <a:r>
              <a:rPr lang="ru-RU" sz="1200" dirty="0" smtClean="0">
                <a:latin typeface="Times New Roman" panose="02020603050405020304" pitchFamily="18" charset="0"/>
                <a:cs typeface="Times New Roman" panose="02020603050405020304" pitchFamily="18" charset="0"/>
              </a:rPr>
              <a:t>месторождений. Правовой энергетический форум. 2021. № 3. 5-7.</a:t>
            </a:r>
          </a:p>
          <a:p>
            <a:pPr algn="just"/>
            <a:r>
              <a:rPr lang="ru-RU" sz="1200" dirty="0" smtClean="0">
                <a:latin typeface="Times New Roman" panose="02020603050405020304" pitchFamily="18" charset="0"/>
                <a:cs typeface="Times New Roman" panose="02020603050405020304" pitchFamily="18" charset="0"/>
              </a:rPr>
              <a:t>Для </a:t>
            </a:r>
            <a:r>
              <a:rPr lang="ru-RU" sz="1200" dirty="0">
                <a:latin typeface="Times New Roman" panose="02020603050405020304" pitchFamily="18" charset="0"/>
                <a:cs typeface="Times New Roman" panose="02020603050405020304" pitchFamily="18" charset="0"/>
              </a:rPr>
              <a:t>удобства в работе в разделе данного курса прикреплены </a:t>
            </a:r>
            <a:r>
              <a:rPr lang="en-US" sz="1200" dirty="0">
                <a:latin typeface="Times New Roman" panose="02020603050405020304" pitchFamily="18" charset="0"/>
                <a:cs typeface="Times New Roman" panose="02020603050405020304" pitchFamily="18" charset="0"/>
              </a:rPr>
              <a:t>pdf </a:t>
            </a:r>
            <a:r>
              <a:rPr lang="ru-RU" sz="1200" dirty="0">
                <a:latin typeface="Times New Roman" panose="02020603050405020304" pitchFamily="18" charset="0"/>
                <a:cs typeface="Times New Roman" panose="02020603050405020304" pitchFamily="18" charset="0"/>
              </a:rPr>
              <a:t>версии большинства научных и учебных  изданий.</a:t>
            </a:r>
          </a:p>
          <a:p>
            <a:r>
              <a:rPr lang="ru-RU" sz="1200" dirty="0">
                <a:latin typeface="Times New Roman" panose="02020603050405020304" pitchFamily="18" charset="0"/>
                <a:cs typeface="Times New Roman" panose="02020603050405020304" pitchFamily="18" charset="0"/>
              </a:rPr>
              <a:t>Для слушателей курса предусмотрена возможность работы в электронной библиотечной системе </a:t>
            </a:r>
            <a:r>
              <a:rPr lang="en-US" sz="1200" b="1" dirty="0">
                <a:latin typeface="Times New Roman" panose="02020603050405020304" pitchFamily="18" charset="0"/>
                <a:cs typeface="Times New Roman" panose="02020603050405020304" pitchFamily="18" charset="0"/>
              </a:rPr>
              <a:t>IPR BOOKS</a:t>
            </a:r>
            <a:r>
              <a:rPr lang="ru-RU" sz="12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hlinkClick r:id="rId5"/>
              </a:rPr>
              <a:t>https://iprmedia.ru/products/ipr-books.html</a:t>
            </a:r>
            <a:r>
              <a:rPr lang="ru-RU" sz="1200" dirty="0">
                <a:latin typeface="Times New Roman" panose="02020603050405020304" pitchFamily="18" charset="0"/>
                <a:cs typeface="Times New Roman" panose="02020603050405020304" pitchFamily="18" charset="0"/>
              </a:rPr>
              <a:t> </a:t>
            </a:r>
          </a:p>
          <a:p>
            <a:r>
              <a:rPr lang="ru-RU" sz="1200" b="1" dirty="0">
                <a:latin typeface="Times New Roman" panose="02020603050405020304" pitchFamily="18" charset="0"/>
                <a:cs typeface="Times New Roman" panose="02020603050405020304" pitchFamily="18" charset="0"/>
              </a:rPr>
              <a:t>С научными публикациями по энергетическому праву можно также ознакомиться на сайте журнала «Правовой энергетический форум», где размещены в том числе архивные номера журнала</a:t>
            </a:r>
            <a:r>
              <a:rPr lang="ru-RU" sz="1200" dirty="0">
                <a:latin typeface="Times New Roman" panose="02020603050405020304" pitchFamily="18" charset="0"/>
                <a:cs typeface="Times New Roman" panose="02020603050405020304" pitchFamily="18" charset="0"/>
              </a:rPr>
              <a:t>:</a:t>
            </a:r>
            <a:r>
              <a:rPr lang="en-US" sz="1200" dirty="0">
                <a:latin typeface="Times New Roman" panose="02020603050405020304" pitchFamily="18" charset="0"/>
                <a:cs typeface="Times New Roman" panose="02020603050405020304" pitchFamily="18" charset="0"/>
              </a:rPr>
              <a:t> </a:t>
            </a:r>
            <a:r>
              <a:rPr lang="en-US" sz="1200" dirty="0">
                <a:latin typeface="Times New Roman" panose="02020603050405020304" pitchFamily="18" charset="0"/>
                <a:cs typeface="Times New Roman" panose="02020603050405020304" pitchFamily="18" charset="0"/>
                <a:hlinkClick r:id="rId6"/>
              </a:rPr>
              <a:t>https://mlcjournal.ru</a:t>
            </a:r>
            <a:endParaRPr lang="ru-RU" sz="1200" dirty="0"/>
          </a:p>
        </p:txBody>
      </p:sp>
    </p:spTree>
    <p:extLst>
      <p:ext uri="{BB962C8B-B14F-4D97-AF65-F5344CB8AC3E}">
        <p14:creationId xmlns:p14="http://schemas.microsoft.com/office/powerpoint/2010/main" val="706511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00B050"/>
          </a:solidFill>
        </p:spPr>
        <p:txBody>
          <a:bodyPr/>
          <a:lstStyle/>
          <a:p>
            <a:r>
              <a:rPr lang="ru-RU" b="1" dirty="0">
                <a:latin typeface="Times New Roman" panose="02020603050405020304" pitchFamily="18" charset="0"/>
                <a:cs typeface="Times New Roman" panose="02020603050405020304" pitchFamily="18" charset="0"/>
              </a:rPr>
              <a:t>ВОПРОСЫ ДЛЯ ЗАЧЕТА</a:t>
            </a:r>
            <a:endParaRPr lang="ru-RU" dirty="0"/>
          </a:p>
        </p:txBody>
      </p:sp>
      <p:sp>
        <p:nvSpPr>
          <p:cNvPr id="3" name="Объект 2"/>
          <p:cNvSpPr>
            <a:spLocks noGrp="1"/>
          </p:cNvSpPr>
          <p:nvPr>
            <p:ph idx="1"/>
          </p:nvPr>
        </p:nvSpPr>
        <p:spPr/>
        <p:txBody>
          <a:bodyPr>
            <a:normAutofit/>
          </a:bodyPr>
          <a:lstStyle/>
          <a:p>
            <a:pPr lvl="0"/>
            <a:r>
              <a:rPr lang="ru-RU" sz="1400" dirty="0" smtClean="0">
                <a:latin typeface="Times New Roman" panose="02020603050405020304" pitchFamily="18" charset="0"/>
                <a:cs typeface="Times New Roman" panose="02020603050405020304" pitchFamily="18" charset="0"/>
              </a:rPr>
              <a:t>1. Понятие энергетического ресурса. Требования к учету энергетических ресурсов.</a:t>
            </a:r>
          </a:p>
          <a:p>
            <a:pPr lvl="0"/>
            <a:r>
              <a:rPr lang="ru-RU" sz="1400" dirty="0" smtClean="0">
                <a:latin typeface="Times New Roman" panose="02020603050405020304" pitchFamily="18" charset="0"/>
                <a:cs typeface="Times New Roman" panose="02020603050405020304" pitchFamily="18" charset="0"/>
              </a:rPr>
              <a:t>2. Общая характеристика правового режима энергетических ресурсов.</a:t>
            </a:r>
          </a:p>
          <a:p>
            <a:pPr lvl="0"/>
            <a:r>
              <a:rPr lang="ru-RU" sz="1400" dirty="0" smtClean="0">
                <a:latin typeface="Times New Roman" panose="02020603050405020304" pitchFamily="18" charset="0"/>
                <a:cs typeface="Times New Roman" panose="02020603050405020304" pitchFamily="18" charset="0"/>
              </a:rPr>
              <a:t>3. Понятие энергетического объекта. Классификации энергетических объектов.</a:t>
            </a:r>
          </a:p>
          <a:p>
            <a:pPr lvl="0"/>
            <a:r>
              <a:rPr lang="ru-RU" sz="1400" dirty="0" smtClean="0">
                <a:latin typeface="Times New Roman" panose="02020603050405020304" pitchFamily="18" charset="0"/>
                <a:cs typeface="Times New Roman" panose="02020603050405020304" pitchFamily="18" charset="0"/>
              </a:rPr>
              <a:t>4. Классификации субъектов частноправовых отношений в сфере энергетики.</a:t>
            </a:r>
          </a:p>
          <a:p>
            <a:pPr lvl="0"/>
            <a:r>
              <a:rPr lang="ru-RU" sz="1400" dirty="0" smtClean="0">
                <a:latin typeface="Times New Roman" panose="02020603050405020304" pitchFamily="18" charset="0"/>
                <a:cs typeface="Times New Roman" panose="02020603050405020304" pitchFamily="18" charset="0"/>
              </a:rPr>
              <a:t>5.  Система и особенности договорного регулирования в сфере энергетики.</a:t>
            </a:r>
          </a:p>
          <a:p>
            <a:pPr lvl="0"/>
            <a:endParaRPr lang="ru-RU" sz="1400" dirty="0">
              <a:latin typeface="Times New Roman" panose="02020603050405020304" pitchFamily="18" charset="0"/>
              <a:cs typeface="Times New Roman" panose="02020603050405020304" pitchFamily="18" charset="0"/>
            </a:endParaRPr>
          </a:p>
          <a:p>
            <a:pPr marL="0" lvl="0" indent="0">
              <a:buNone/>
            </a:pPr>
            <a:r>
              <a:rPr lang="ru-RU" sz="1400" dirty="0">
                <a:latin typeface="Times New Roman" panose="02020603050405020304" pitchFamily="18" charset="0"/>
                <a:cs typeface="Times New Roman" panose="02020603050405020304" pitchFamily="18" charset="0"/>
              </a:rPr>
              <a:t>Зачет проводится в письменном виде. Необходимо подготовить письменные краткие ответы 	на вопросы. Оформление: формат </a:t>
            </a:r>
            <a:r>
              <a:rPr lang="en-US" sz="1400" dirty="0">
                <a:latin typeface="Times New Roman" panose="02020603050405020304" pitchFamily="18" charset="0"/>
                <a:cs typeface="Times New Roman" panose="02020603050405020304" pitchFamily="18" charset="0"/>
              </a:rPr>
              <a:t>word</a:t>
            </a:r>
            <a:r>
              <a:rPr lang="ru-RU" sz="1400" dirty="0">
                <a:latin typeface="Times New Roman" panose="02020603050405020304" pitchFamily="18" charset="0"/>
                <a:cs typeface="Times New Roman" panose="02020603050405020304" pitchFamily="18" charset="0"/>
              </a:rPr>
              <a:t>, шрифт 14, интервал 1,5. Необходимо сверху указать 	ФИО, место работы, должность, дату. Ответ необходимо направить на почту: 	</a:t>
            </a:r>
            <a:r>
              <a:rPr lang="en-US" sz="1400" dirty="0">
                <a:latin typeface="Times New Roman" panose="02020603050405020304" pitchFamily="18" charset="0"/>
                <a:cs typeface="Times New Roman" panose="02020603050405020304" pitchFamily="18" charset="0"/>
                <a:hlinkClick r:id="rId2"/>
              </a:rPr>
              <a:t>musinlc@musinlc.ru</a:t>
            </a:r>
            <a:r>
              <a:rPr lang="en-US" sz="1400" dirty="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 до</a:t>
            </a:r>
            <a:r>
              <a:rPr lang="en-US" sz="1400" dirty="0">
                <a:latin typeface="Times New Roman" panose="02020603050405020304" pitchFamily="18" charset="0"/>
                <a:cs typeface="Times New Roman" panose="02020603050405020304" pitchFamily="18" charset="0"/>
              </a:rPr>
              <a:t> 1</a:t>
            </a:r>
            <a:r>
              <a:rPr lang="ru-RU" sz="1400" dirty="0">
                <a:latin typeface="Times New Roman" panose="02020603050405020304" pitchFamily="18" charset="0"/>
                <a:cs typeface="Times New Roman" panose="02020603050405020304" pitchFamily="18" charset="0"/>
              </a:rPr>
              <a:t>5</a:t>
            </a:r>
            <a:r>
              <a:rPr lang="en-US" sz="1400" dirty="0">
                <a:latin typeface="Times New Roman" panose="02020603050405020304" pitchFamily="18" charset="0"/>
                <a:cs typeface="Times New Roman" panose="02020603050405020304" pitchFamily="18" charset="0"/>
              </a:rPr>
              <a:t>.00</a:t>
            </a:r>
            <a:r>
              <a:rPr lang="ru-RU" sz="1400" dirty="0">
                <a:latin typeface="Times New Roman" panose="02020603050405020304" pitchFamily="18" charset="0"/>
                <a:cs typeface="Times New Roman" panose="02020603050405020304" pitchFamily="18" charset="0"/>
              </a:rPr>
              <a:t>  в дату, установленную для зачета согласно расписанию курса.</a:t>
            </a:r>
            <a:endParaRPr lang="en-US" sz="1400" dirty="0">
              <a:latin typeface="Times New Roman" panose="02020603050405020304" pitchFamily="18" charset="0"/>
              <a:cs typeface="Times New Roman" panose="02020603050405020304" pitchFamily="18" charset="0"/>
            </a:endParaRPr>
          </a:p>
          <a:p>
            <a:pPr lvl="0"/>
            <a:endParaRPr lang="ru-RU" sz="1400" dirty="0">
              <a:latin typeface="Times New Roman" panose="02020603050405020304" pitchFamily="18" charset="0"/>
              <a:cs typeface="Times New Roman" panose="02020603050405020304" pitchFamily="18" charset="0"/>
            </a:endParaRPr>
          </a:p>
          <a:p>
            <a:pPr lvl="0"/>
            <a:endParaRPr lang="ru-RU" sz="1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845492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Autofit/>
          </a:bodyPr>
          <a:lstStyle/>
          <a:p>
            <a:r>
              <a:rPr lang="ru-RU" sz="2400" b="1" dirty="0" smtClean="0">
                <a:latin typeface="Times New Roman" panose="02020603050405020304" pitchFamily="18" charset="0"/>
                <a:cs typeface="Times New Roman" panose="02020603050405020304" pitchFamily="18" charset="0"/>
              </a:rPr>
              <a:t>Общая характеристика и особенности правового регулирования частноправовых отношений в сфере энергетики</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25000" lnSpcReduction="20000"/>
          </a:bodyPr>
          <a:lstStyle/>
          <a:p>
            <a:pPr marL="0" indent="0" algn="just">
              <a:buNone/>
            </a:pPr>
            <a:r>
              <a:rPr lang="ru-RU" sz="1400" dirty="0" smtClean="0">
                <a:latin typeface="Times New Roman" panose="02020603050405020304" pitchFamily="18" charset="0"/>
                <a:cs typeface="Times New Roman" panose="02020603050405020304" pitchFamily="18" charset="0"/>
              </a:rPr>
              <a:t>	</a:t>
            </a:r>
            <a:r>
              <a:rPr lang="ru-RU" sz="5600" dirty="0" smtClean="0">
                <a:latin typeface="Times New Roman" panose="02020603050405020304" pitchFamily="18" charset="0"/>
                <a:cs typeface="Times New Roman" panose="02020603050405020304" pitchFamily="18" charset="0"/>
              </a:rPr>
              <a:t>В данном разделе курса рассматриваются: правовой режим энергетических ресурсов, правовой режим энергетических объектов, правовое положение субъектов частноправовых отношений в сфере энергетики, договорное регулирование в сфере энергетики.</a:t>
            </a:r>
          </a:p>
          <a:p>
            <a:pPr marL="0" indent="0" algn="just">
              <a:buNone/>
            </a:pPr>
            <a:r>
              <a:rPr lang="ru-RU" sz="5600" dirty="0">
                <a:latin typeface="Times New Roman" panose="02020603050405020304" pitchFamily="18" charset="0"/>
                <a:cs typeface="Times New Roman" panose="02020603050405020304" pitchFamily="18" charset="0"/>
              </a:rPr>
              <a:t>	</a:t>
            </a:r>
            <a:r>
              <a:rPr lang="ru-RU" sz="5600" dirty="0" smtClean="0">
                <a:latin typeface="Times New Roman" panose="02020603050405020304" pitchFamily="18" charset="0"/>
                <a:cs typeface="Times New Roman" panose="02020603050405020304" pitchFamily="18" charset="0"/>
              </a:rPr>
              <a:t>Каждый из указанных элементов  системы правового регулирования в сфере энергетики постоянно развивается.  Особенности  содержания правовых режимов, правового положения, договорного регулирования в сфере энергетики обусловлены прежде всего отраслевой спецификой. Характерной чертой правового регулирования частноправовых отношений в сфере энергетики – существенное влияние публично-правового регулирования. Это касается требований, установленных в том числе в отношении добычи, переработки, производства энергетических ресурсов, проектирования, строительства, модернизации, эксплуатации энергетических объектов, порядка создания, деятельности определенных субъектов частноправовых отношений, корпоративного управления в энергетических компаниях, порядка заключения, исполнения, изменения, прекращения договоров, ценообразования и т.д.</a:t>
            </a:r>
          </a:p>
          <a:p>
            <a:pPr marL="0" indent="0" algn="just">
              <a:buNone/>
            </a:pPr>
            <a:r>
              <a:rPr lang="ru-RU" sz="5600" dirty="0" smtClean="0">
                <a:latin typeface="Times New Roman" panose="02020603050405020304" pitchFamily="18" charset="0"/>
                <a:cs typeface="Times New Roman" panose="02020603050405020304" pitchFamily="18" charset="0"/>
              </a:rPr>
              <a:t>	Единого унифицированного акта, закрепляющего требования в отношении какого-либо из отмеченных элементов системы правового регулирования, нет. Нормы, определяющие содержание правовых режимов объектов частноправовых отношений, правового положения субъектов частноправовых отношений, договорного регулирования содержатся в различных источниках энергетического права. В то же время есть определенные тенденции к унификации положений на законодательном уровне. Отдельные положения закреплены в том числе в Гражданском кодексе Российской Федерации, Жилищном кодекса Российской Федерации, в специальных федеральных законах.</a:t>
            </a:r>
          </a:p>
          <a:p>
            <a:pPr marL="0" indent="0" algn="just">
              <a:buNone/>
            </a:pPr>
            <a:r>
              <a:rPr lang="ru-RU" sz="5600" dirty="0" smtClean="0">
                <a:latin typeface="Times New Roman" panose="02020603050405020304" pitchFamily="18" charset="0"/>
                <a:cs typeface="Times New Roman" panose="02020603050405020304" pitchFamily="18" charset="0"/>
              </a:rPr>
              <a:t>	В качестве примеров можно привести также: </a:t>
            </a:r>
            <a:r>
              <a:rPr lang="ru-RU" sz="5600" dirty="0">
                <a:latin typeface="Times New Roman" panose="02020603050405020304" pitchFamily="18" charset="0"/>
                <a:cs typeface="Times New Roman" panose="02020603050405020304" pitchFamily="18" charset="0"/>
              </a:rPr>
              <a:t>Федеральный закон от 23.11.2009 N 261-ФЗ </a:t>
            </a:r>
            <a:r>
              <a:rPr lang="ru-RU" sz="5600" dirty="0" smtClean="0">
                <a:latin typeface="Times New Roman" panose="02020603050405020304" pitchFamily="18" charset="0"/>
                <a:cs typeface="Times New Roman" panose="02020603050405020304" pitchFamily="18" charset="0"/>
              </a:rPr>
              <a:t>«Об </a:t>
            </a:r>
            <a:r>
              <a:rPr lang="ru-RU" sz="5600" dirty="0">
                <a:latin typeface="Times New Roman" panose="02020603050405020304" pitchFamily="18" charset="0"/>
                <a:cs typeface="Times New Roman" panose="02020603050405020304" pitchFamily="18" charset="0"/>
              </a:rPr>
              <a:t>энергосбережении и о повышении энергетической эффективности и о внесении изменений в отдельные законодательные акты Российской </a:t>
            </a:r>
            <a:r>
              <a:rPr lang="ru-RU" sz="5600" dirty="0" smtClean="0">
                <a:latin typeface="Times New Roman" panose="02020603050405020304" pitchFamily="18" charset="0"/>
                <a:cs typeface="Times New Roman" panose="02020603050405020304" pitchFamily="18" charset="0"/>
              </a:rPr>
              <a:t>Федерации», </a:t>
            </a:r>
            <a:r>
              <a:rPr lang="ru-RU" sz="5600" dirty="0">
                <a:latin typeface="Times New Roman" panose="02020603050405020304" pitchFamily="18" charset="0"/>
                <a:cs typeface="Times New Roman" panose="02020603050405020304" pitchFamily="18" charset="0"/>
              </a:rPr>
              <a:t>Федеральный закон от 03.11.2015 N 307-ФЗ </a:t>
            </a:r>
            <a:r>
              <a:rPr lang="ru-RU" sz="5600" dirty="0" smtClean="0">
                <a:latin typeface="Times New Roman" panose="02020603050405020304" pitchFamily="18" charset="0"/>
                <a:cs typeface="Times New Roman" panose="02020603050405020304" pitchFamily="18" charset="0"/>
              </a:rPr>
              <a:t>«О </a:t>
            </a:r>
            <a:r>
              <a:rPr lang="ru-RU" sz="5600" dirty="0">
                <a:latin typeface="Times New Roman" panose="02020603050405020304" pitchFamily="18" charset="0"/>
                <a:cs typeface="Times New Roman" panose="02020603050405020304" pitchFamily="18" charset="0"/>
              </a:rPr>
              <a:t>внесении изменений в отдельные законодательные акты Российской Федерации в связи с укреплением платежной дисциплины потребителей энергетических </a:t>
            </a:r>
            <a:r>
              <a:rPr lang="ru-RU" sz="5600" dirty="0" smtClean="0">
                <a:latin typeface="Times New Roman" panose="02020603050405020304" pitchFamily="18" charset="0"/>
                <a:cs typeface="Times New Roman" panose="02020603050405020304" pitchFamily="18" charset="0"/>
              </a:rPr>
              <a:t>ресурсов» и др. </a:t>
            </a:r>
            <a:endParaRPr lang="ru-RU" sz="5600" dirty="0">
              <a:latin typeface="Times New Roman" panose="02020603050405020304" pitchFamily="18" charset="0"/>
              <a:cs typeface="Times New Roman" panose="02020603050405020304" pitchFamily="18" charset="0"/>
            </a:endParaRPr>
          </a:p>
          <a:p>
            <a:r>
              <a:rPr lang="ru-RU" sz="5600" dirty="0" smtClean="0">
                <a:latin typeface="Times New Roman" panose="02020603050405020304" pitchFamily="18" charset="0"/>
                <a:cs typeface="Times New Roman" panose="02020603050405020304" pitchFamily="18" charset="0"/>
              </a:rPr>
              <a:t> </a:t>
            </a:r>
            <a:endParaRPr lang="ru-RU" sz="5600" dirty="0">
              <a:latin typeface="Times New Roman" panose="02020603050405020304" pitchFamily="18" charset="0"/>
              <a:cs typeface="Times New Roman" panose="02020603050405020304" pitchFamily="18" charset="0"/>
            </a:endParaRPr>
          </a:p>
          <a:p>
            <a:pPr marL="0" indent="0" algn="just">
              <a:buNone/>
            </a:pPr>
            <a:endParaRPr lang="ru-RU" sz="1400" dirty="0" smtClean="0">
              <a:latin typeface="Times New Roman" panose="02020603050405020304" pitchFamily="18" charset="0"/>
              <a:cs typeface="Times New Roman" panose="02020603050405020304" pitchFamily="18" charset="0"/>
            </a:endParaRPr>
          </a:p>
          <a:p>
            <a:pPr marL="0" indent="0" algn="just">
              <a:buNone/>
            </a:pPr>
            <a:r>
              <a:rPr lang="ru-RU" sz="1400"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0707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Autofit/>
          </a:bodyPr>
          <a:lstStyle/>
          <a:p>
            <a:r>
              <a:rPr lang="ru-RU" sz="2800" b="1" dirty="0" smtClean="0">
                <a:latin typeface="Times New Roman" panose="02020603050405020304" pitchFamily="18" charset="0"/>
                <a:cs typeface="Times New Roman" panose="02020603050405020304" pitchFamily="18" charset="0"/>
              </a:rPr>
              <a:t>ПРАВОВОЙ РЕЖИМ ЭНЕРГЕТИЧЕСКИХ РЕСУРСОВ</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lnSpcReduction="20000"/>
          </a:bodyPr>
          <a:lstStyle/>
          <a:p>
            <a:pPr marL="0" indent="0">
              <a:buNone/>
            </a:pPr>
            <a:r>
              <a:rPr lang="ru-RU" sz="1400" dirty="0" smtClean="0">
                <a:latin typeface="Times New Roman" panose="02020603050405020304" pitchFamily="18" charset="0"/>
                <a:cs typeface="Times New Roman" panose="02020603050405020304" pitchFamily="18" charset="0"/>
              </a:rPr>
              <a:t>●	</a:t>
            </a:r>
            <a:r>
              <a:rPr lang="ru-RU" sz="1400" b="1" dirty="0" smtClean="0">
                <a:latin typeface="Times New Roman" panose="02020603050405020304" pitchFamily="18" charset="0"/>
                <a:cs typeface="Times New Roman" panose="02020603050405020304" pitchFamily="18" charset="0"/>
              </a:rPr>
              <a:t>Энергетические ресурсы являются ключевым объектом общественных отношений входящих в предмет энергетического права</a:t>
            </a:r>
            <a:r>
              <a:rPr lang="ru-RU" sz="1400" dirty="0" smtClean="0">
                <a:latin typeface="Times New Roman" panose="02020603050405020304" pitchFamily="18" charset="0"/>
                <a:cs typeface="Times New Roman" panose="02020603050405020304" pitchFamily="18" charset="0"/>
              </a:rPr>
              <a:t>.</a:t>
            </a:r>
          </a:p>
          <a:p>
            <a:pPr marL="0" indent="0" algn="just">
              <a:buNone/>
            </a:pPr>
            <a:r>
              <a:rPr lang="ru-RU" sz="1400" dirty="0" smtClean="0">
                <a:latin typeface="Times New Roman" panose="02020603050405020304" pitchFamily="18" charset="0"/>
                <a:cs typeface="Times New Roman" panose="02020603050405020304" pitchFamily="18" charset="0"/>
              </a:rPr>
              <a:t>●	Унифицированного </a:t>
            </a:r>
            <a:r>
              <a:rPr lang="ru-RU" sz="1400" dirty="0">
                <a:latin typeface="Times New Roman" panose="02020603050405020304" pitchFamily="18" charset="0"/>
                <a:cs typeface="Times New Roman" panose="02020603050405020304" pitchFamily="18" charset="0"/>
              </a:rPr>
              <a:t>нормативного правового акта, устанавливающего требования к правовым режимам энергетических ресурсов, на сегодняшний день нет. Особенности правового режима энергетических ресурсов, в зависимости от того объектом каких отношений являются энергетические ресурсы, закреплены в различных нормативных правовых актах, международных соглашениях, а также определяются в соответствии  с условиями согласованными сторонами соответствующих договоров</a:t>
            </a:r>
            <a:r>
              <a:rPr lang="ru-RU" sz="1400" dirty="0" smtClean="0">
                <a:latin typeface="Times New Roman" panose="02020603050405020304" pitchFamily="18" charset="0"/>
                <a:cs typeface="Times New Roman" panose="02020603050405020304" pitchFamily="18" charset="0"/>
              </a:rPr>
              <a:t>.</a:t>
            </a:r>
          </a:p>
          <a:p>
            <a:pPr marL="0" indent="0" algn="just">
              <a:buNone/>
            </a:pPr>
            <a:r>
              <a:rPr lang="ru-RU" sz="1400" dirty="0" smtClean="0"/>
              <a:t>●	</a:t>
            </a:r>
            <a:r>
              <a:rPr lang="ru-RU" sz="1500" b="1" dirty="0" smtClean="0">
                <a:latin typeface="Times New Roman" panose="02020603050405020304" pitchFamily="18" charset="0"/>
                <a:cs typeface="Times New Roman" panose="02020603050405020304" pitchFamily="18" charset="0"/>
              </a:rPr>
              <a:t>Принципы </a:t>
            </a:r>
            <a:r>
              <a:rPr lang="ru-RU" sz="1500" b="1" dirty="0">
                <a:latin typeface="Times New Roman" panose="02020603050405020304" pitchFamily="18" charset="0"/>
                <a:cs typeface="Times New Roman" panose="02020603050405020304" pitchFamily="18" charset="0"/>
              </a:rPr>
              <a:t>использования энергетических ресурсов должны обеспечивать баланс интересов различных участников энергетических рынков</a:t>
            </a:r>
            <a:r>
              <a:rPr lang="ru-RU" sz="1500" dirty="0">
                <a:latin typeface="Times New Roman" panose="02020603050405020304" pitchFamily="18" charset="0"/>
                <a:cs typeface="Times New Roman" panose="02020603050405020304" pitchFamily="18" charset="0"/>
              </a:rPr>
              <a:t>. К основным принципам использования энергетических ресурсов относятся:</a:t>
            </a:r>
          </a:p>
          <a:p>
            <a:pPr marL="0" indent="0" algn="just">
              <a:buNone/>
            </a:pPr>
            <a:r>
              <a:rPr lang="ru-RU" sz="1500" dirty="0">
                <a:latin typeface="Times New Roman" panose="02020603050405020304" pitchFamily="18" charset="0"/>
                <a:cs typeface="Times New Roman" panose="02020603050405020304" pitchFamily="18" charset="0"/>
              </a:rPr>
              <a:t>- доступность энергетических ресурсов для потребителей;</a:t>
            </a:r>
          </a:p>
          <a:p>
            <a:pPr marL="0" indent="0" algn="just">
              <a:buNone/>
            </a:pPr>
            <a:r>
              <a:rPr lang="ru-RU" sz="1500" dirty="0">
                <a:latin typeface="Times New Roman" panose="02020603050405020304" pitchFamily="18" charset="0"/>
                <a:cs typeface="Times New Roman" panose="02020603050405020304" pitchFamily="18" charset="0"/>
              </a:rPr>
              <a:t>- учет используемых энергетических ресурсов на всех стадиях, включая добычу, производство, поставку, транспортировку, передачу, хранение;</a:t>
            </a:r>
          </a:p>
          <a:p>
            <a:pPr marL="0" indent="0" algn="just">
              <a:buNone/>
            </a:pPr>
            <a:r>
              <a:rPr lang="ru-RU" sz="1500" dirty="0">
                <a:latin typeface="Times New Roman" panose="02020603050405020304" pitchFamily="18" charset="0"/>
                <a:cs typeface="Times New Roman" panose="02020603050405020304" pitchFamily="18" charset="0"/>
              </a:rPr>
              <a:t>- адекватное ценообразование на энергетические ресурсы;</a:t>
            </a:r>
          </a:p>
          <a:p>
            <a:pPr marL="0" indent="0" algn="just">
              <a:buNone/>
            </a:pPr>
            <a:r>
              <a:rPr lang="ru-RU" sz="1500" dirty="0">
                <a:latin typeface="Times New Roman" panose="02020603050405020304" pitchFamily="18" charset="0"/>
                <a:cs typeface="Times New Roman" panose="02020603050405020304" pitchFamily="18" charset="0"/>
              </a:rPr>
              <a:t>- применение энергосберегающих, </a:t>
            </a:r>
            <a:r>
              <a:rPr lang="ru-RU" sz="1500" dirty="0" err="1">
                <a:latin typeface="Times New Roman" panose="02020603050405020304" pitchFamily="18" charset="0"/>
                <a:cs typeface="Times New Roman" panose="02020603050405020304" pitchFamily="18" charset="0"/>
              </a:rPr>
              <a:t>энергоэффективных</a:t>
            </a:r>
            <a:r>
              <a:rPr lang="ru-RU" sz="1500" dirty="0">
                <a:latin typeface="Times New Roman" panose="02020603050405020304" pitchFamily="18" charset="0"/>
                <a:cs typeface="Times New Roman" panose="02020603050405020304" pitchFamily="18" charset="0"/>
              </a:rPr>
              <a:t> технологий;</a:t>
            </a:r>
          </a:p>
          <a:p>
            <a:pPr marL="0" indent="0" algn="just">
              <a:buNone/>
            </a:pPr>
            <a:r>
              <a:rPr lang="ru-RU" sz="1500" dirty="0">
                <a:latin typeface="Times New Roman" panose="02020603050405020304" pitchFamily="18" charset="0"/>
                <a:cs typeface="Times New Roman" panose="02020603050405020304" pitchFamily="18" charset="0"/>
              </a:rPr>
              <a:t>- безопасность при использовании энергетических ресурсов;</a:t>
            </a:r>
          </a:p>
          <a:p>
            <a:pPr marL="0" indent="0" algn="just">
              <a:buNone/>
            </a:pPr>
            <a:r>
              <a:rPr lang="ru-RU" sz="1500" dirty="0">
                <a:latin typeface="Times New Roman" panose="02020603050405020304" pitchFamily="18" charset="0"/>
                <a:cs typeface="Times New Roman" panose="02020603050405020304" pitchFamily="18" charset="0"/>
              </a:rPr>
              <a:t>- надлежащее состояние энергетической инфраструктуры, включая обеспечение требований промышленной безопасности и антитеррористической защищенности</a:t>
            </a:r>
            <a:r>
              <a:rPr lang="ru-RU" sz="1400" dirty="0"/>
              <a:t>.</a:t>
            </a:r>
          </a:p>
          <a:p>
            <a:pPr marL="0" indent="0" algn="just">
              <a:buNone/>
            </a:pPr>
            <a:endParaRPr lang="ru-RU" sz="1400" dirty="0" smtClean="0">
              <a:latin typeface="Times New Roman" panose="02020603050405020304" pitchFamily="18" charset="0"/>
              <a:cs typeface="Times New Roman" panose="02020603050405020304" pitchFamily="18" charset="0"/>
            </a:endParaRPr>
          </a:p>
          <a:p>
            <a:pPr marL="0" indent="0" algn="just">
              <a:buNone/>
            </a:pPr>
            <a:r>
              <a:rPr lang="ru-RU" sz="1400" dirty="0" smtClean="0">
                <a:latin typeface="Times New Roman" panose="02020603050405020304" pitchFamily="18" charset="0"/>
                <a:cs typeface="Times New Roman" panose="02020603050405020304" pitchFamily="18" charset="0"/>
              </a:rPr>
              <a:t>●	В </a:t>
            </a:r>
            <a:r>
              <a:rPr lang="ru-RU" sz="1400" dirty="0">
                <a:latin typeface="Times New Roman" panose="02020603050405020304" pitchFamily="18" charset="0"/>
                <a:cs typeface="Times New Roman" panose="02020603050405020304" pitchFamily="18" charset="0"/>
              </a:rPr>
              <a:t>силу специфики энергетических ресурсов унификация </a:t>
            </a:r>
            <a:r>
              <a:rPr lang="ru-RU" sz="1400" dirty="0" smtClean="0">
                <a:latin typeface="Times New Roman" panose="02020603050405020304" pitchFamily="18" charset="0"/>
                <a:cs typeface="Times New Roman" panose="02020603050405020304" pitchFamily="18" charset="0"/>
              </a:rPr>
              <a:t>положений, устанавливающих требования к их правовому режиму как </a:t>
            </a:r>
            <a:r>
              <a:rPr lang="ru-RU" sz="1400" dirty="0">
                <a:latin typeface="Times New Roman" panose="02020603050405020304" pitchFamily="18" charset="0"/>
                <a:cs typeface="Times New Roman" panose="02020603050405020304" pitchFamily="18" charset="0"/>
              </a:rPr>
              <a:t>на национальном, так и на международном уровнях осуществляется в основном по отраслевому принципу. </a:t>
            </a:r>
            <a:endParaRPr lang="ru-RU" sz="1400" dirty="0" smtClean="0">
              <a:latin typeface="Times New Roman" panose="02020603050405020304" pitchFamily="18" charset="0"/>
              <a:cs typeface="Times New Roman" panose="02020603050405020304" pitchFamily="18" charset="0"/>
            </a:endParaRPr>
          </a:p>
          <a:p>
            <a:pPr marL="0" indent="0" algn="just">
              <a:buNone/>
            </a:pPr>
            <a:endParaRPr lang="ru-RU" sz="1400" dirty="0">
              <a:latin typeface="Times New Roman" panose="02020603050405020304" pitchFamily="18" charset="0"/>
              <a:cs typeface="Times New Roman" panose="02020603050405020304" pitchFamily="18" charset="0"/>
            </a:endParaRPr>
          </a:p>
          <a:p>
            <a:pPr marL="0" indent="0" algn="just">
              <a:buNone/>
            </a:pPr>
            <a:endParaRPr lang="ru-RU" sz="1400" dirty="0">
              <a:latin typeface="Times New Roman" panose="02020603050405020304" pitchFamily="18" charset="0"/>
              <a:cs typeface="Times New Roman" panose="02020603050405020304" pitchFamily="18" charset="0"/>
            </a:endParaRPr>
          </a:p>
          <a:p>
            <a:pPr marL="0" indent="0" algn="just">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8680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ПРАВОВОЙ РЕЖИМ ЭНЕРГЕТИЧЕСКИХ РЕСУРСОВ</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lnSpcReduction="20000"/>
          </a:bodyPr>
          <a:lstStyle/>
          <a:p>
            <a:pPr marL="0" indent="0">
              <a:buNone/>
            </a:pPr>
            <a:r>
              <a:rPr lang="ru-RU" sz="1400" dirty="0" smtClean="0">
                <a:latin typeface="Times New Roman" panose="02020603050405020304" pitchFamily="18" charset="0"/>
                <a:cs typeface="Times New Roman" panose="02020603050405020304" pitchFamily="18" charset="0"/>
              </a:rPr>
              <a:t>	Определение понятие энергетического ресурса закреплено в Федеральном законе «Об энергосбережении и о повышении энергетической эффективности и о внесении изменений в отдельные законодательные акты Российской Федерации»:</a:t>
            </a:r>
          </a:p>
          <a:p>
            <a:pPr marL="0" indent="0" algn="just">
              <a:buNone/>
            </a:pPr>
            <a:r>
              <a:rPr lang="ru-RU" sz="1400" dirty="0" smtClean="0">
                <a:latin typeface="Times New Roman" panose="02020603050405020304" pitchFamily="18" charset="0"/>
                <a:cs typeface="Times New Roman" panose="02020603050405020304" pitchFamily="18" charset="0"/>
              </a:rPr>
              <a:t>«</a:t>
            </a:r>
            <a:r>
              <a:rPr lang="ru-RU" sz="1400" b="1" dirty="0" smtClean="0">
                <a:latin typeface="Times New Roman" panose="02020603050405020304" pitchFamily="18" charset="0"/>
                <a:cs typeface="Times New Roman" panose="02020603050405020304" pitchFamily="18" charset="0"/>
              </a:rPr>
              <a:t>энергетический </a:t>
            </a:r>
            <a:r>
              <a:rPr lang="ru-RU" sz="1400" b="1" dirty="0">
                <a:latin typeface="Times New Roman" panose="02020603050405020304" pitchFamily="18" charset="0"/>
                <a:cs typeface="Times New Roman" panose="02020603050405020304" pitchFamily="18" charset="0"/>
              </a:rPr>
              <a:t>ресурс - носитель энергии, энергия которого используется или может быть использована при осуществлении хозяйственной и иной деятельности, а также вид энергии (атомная, тепловая, электрическая, электромагнитная энергия или другой вид энергии</a:t>
            </a:r>
            <a:r>
              <a:rPr lang="ru-RU" sz="1400" dirty="0" smtClean="0">
                <a:latin typeface="Times New Roman" panose="02020603050405020304" pitchFamily="18" charset="0"/>
                <a:cs typeface="Times New Roman" panose="02020603050405020304" pitchFamily="18" charset="0"/>
              </a:rPr>
              <a:t>)» ( п.1 ст.2).</a:t>
            </a:r>
          </a:p>
          <a:p>
            <a:pPr marL="0" indent="0" algn="just">
              <a:buNone/>
            </a:pPr>
            <a:r>
              <a:rPr lang="ru-RU" sz="1400" dirty="0" smtClean="0">
                <a:latin typeface="Times New Roman" panose="02020603050405020304" pitchFamily="18" charset="0"/>
                <a:cs typeface="Times New Roman" panose="02020603050405020304" pitchFamily="18" charset="0"/>
              </a:rPr>
              <a:t>	Особенности правового режима отдельных видов энергетических ресурсов закреплены в различных источниках энергетического права, в том числе в отраслевом законодательстве</a:t>
            </a:r>
            <a:r>
              <a:rPr lang="ru-RU" sz="1400" b="1" dirty="0" smtClean="0">
                <a:latin typeface="Times New Roman" panose="02020603050405020304" pitchFamily="18" charset="0"/>
                <a:cs typeface="Times New Roman" panose="02020603050405020304" pitchFamily="18" charset="0"/>
              </a:rPr>
              <a:t>.</a:t>
            </a:r>
            <a:endParaRPr lang="ru-RU" sz="1400" b="1" dirty="0">
              <a:latin typeface="Times New Roman" panose="02020603050405020304" pitchFamily="18" charset="0"/>
              <a:cs typeface="Times New Roman" panose="02020603050405020304" pitchFamily="18" charset="0"/>
            </a:endParaRPr>
          </a:p>
          <a:p>
            <a:pPr marL="0" indent="0">
              <a:buNone/>
            </a:pPr>
            <a:r>
              <a:rPr lang="ru-RU" sz="1400" dirty="0" smtClean="0">
                <a:latin typeface="Times New Roman" panose="02020603050405020304" pitchFamily="18" charset="0"/>
                <a:cs typeface="Times New Roman" panose="02020603050405020304" pitchFamily="18" charset="0"/>
              </a:rPr>
              <a:t>	</a:t>
            </a:r>
            <a:r>
              <a:rPr lang="ru-RU" sz="1400" b="1" dirty="0" smtClean="0">
                <a:latin typeface="Times New Roman" panose="02020603050405020304" pitchFamily="18" charset="0"/>
                <a:cs typeface="Times New Roman" panose="02020603050405020304" pitchFamily="18" charset="0"/>
              </a:rPr>
              <a:t>На </a:t>
            </a:r>
            <a:r>
              <a:rPr lang="ru-RU" sz="1400" b="1" dirty="0">
                <a:latin typeface="Times New Roman" panose="02020603050405020304" pitchFamily="18" charset="0"/>
                <a:cs typeface="Times New Roman" panose="02020603050405020304" pitchFamily="18" charset="0"/>
              </a:rPr>
              <a:t>сегодняшний день сформировался особый правовой режим энергетического ресурса в том числе: </a:t>
            </a:r>
            <a:endParaRPr lang="ru-RU" sz="1400" b="1" dirty="0" smtClean="0">
              <a:latin typeface="Times New Roman" panose="02020603050405020304" pitchFamily="18" charset="0"/>
              <a:cs typeface="Times New Roman" panose="02020603050405020304" pitchFamily="18" charset="0"/>
            </a:endParaRPr>
          </a:p>
          <a:p>
            <a:pPr>
              <a:buAutoNum type="arabicParenBoth"/>
            </a:pPr>
            <a:r>
              <a:rPr lang="ru-RU" sz="1400" b="1" dirty="0" smtClean="0">
                <a:latin typeface="Times New Roman" panose="02020603050405020304" pitchFamily="18" charset="0"/>
                <a:cs typeface="Times New Roman" panose="02020603050405020304" pitchFamily="18" charset="0"/>
              </a:rPr>
              <a:t>как </a:t>
            </a:r>
            <a:r>
              <a:rPr lang="ru-RU" sz="1400" b="1" dirty="0">
                <a:latin typeface="Times New Roman" panose="02020603050405020304" pitchFamily="18" charset="0"/>
                <a:cs typeface="Times New Roman" panose="02020603050405020304" pitchFamily="18" charset="0"/>
              </a:rPr>
              <a:t>товара; </a:t>
            </a:r>
            <a:endParaRPr lang="ru-RU" sz="1400" b="1" dirty="0" smtClean="0">
              <a:latin typeface="Times New Roman" panose="02020603050405020304" pitchFamily="18" charset="0"/>
              <a:cs typeface="Times New Roman" panose="02020603050405020304" pitchFamily="18" charset="0"/>
            </a:endParaRPr>
          </a:p>
          <a:p>
            <a:pPr>
              <a:buAutoNum type="arabicParenBoth"/>
            </a:pPr>
            <a:r>
              <a:rPr lang="ru-RU" sz="1400" b="1" dirty="0" smtClean="0">
                <a:latin typeface="Times New Roman" panose="02020603050405020304" pitchFamily="18" charset="0"/>
                <a:cs typeface="Times New Roman" panose="02020603050405020304" pitchFamily="18" charset="0"/>
              </a:rPr>
              <a:t> </a:t>
            </a:r>
            <a:r>
              <a:rPr lang="ru-RU" sz="1400" b="1" dirty="0">
                <a:latin typeface="Times New Roman" panose="02020603050405020304" pitchFamily="18" charset="0"/>
                <a:cs typeface="Times New Roman" panose="02020603050405020304" pitchFamily="18" charset="0"/>
              </a:rPr>
              <a:t>как объекта биржевой торговли; </a:t>
            </a:r>
            <a:endParaRPr lang="ru-RU" sz="1400" b="1" dirty="0" smtClean="0">
              <a:latin typeface="Times New Roman" panose="02020603050405020304" pitchFamily="18" charset="0"/>
              <a:cs typeface="Times New Roman" panose="02020603050405020304" pitchFamily="18" charset="0"/>
            </a:endParaRPr>
          </a:p>
          <a:p>
            <a:pPr>
              <a:buAutoNum type="arabicParenBoth"/>
            </a:pPr>
            <a:r>
              <a:rPr lang="ru-RU" sz="1400" b="1" dirty="0" smtClean="0">
                <a:latin typeface="Times New Roman" panose="02020603050405020304" pitchFamily="18" charset="0"/>
                <a:cs typeface="Times New Roman" panose="02020603050405020304" pitchFamily="18" charset="0"/>
              </a:rPr>
              <a:t> </a:t>
            </a:r>
            <a:r>
              <a:rPr lang="ru-RU" sz="1400" b="1" dirty="0">
                <a:latin typeface="Times New Roman" panose="02020603050405020304" pitchFamily="18" charset="0"/>
                <a:cs typeface="Times New Roman" panose="02020603050405020304" pitchFamily="18" charset="0"/>
              </a:rPr>
              <a:t>как объекта отношений </a:t>
            </a:r>
            <a:r>
              <a:rPr lang="ru-RU" sz="1400" b="1" dirty="0" smtClean="0">
                <a:latin typeface="Times New Roman" panose="02020603050405020304" pitchFamily="18" charset="0"/>
                <a:cs typeface="Times New Roman" panose="02020603050405020304" pitchFamily="18" charset="0"/>
              </a:rPr>
              <a:t>по  </a:t>
            </a:r>
            <a:r>
              <a:rPr lang="ru-RU" sz="1400" b="1" dirty="0">
                <a:latin typeface="Times New Roman" panose="02020603050405020304" pitchFamily="18" charset="0"/>
                <a:cs typeface="Times New Roman" panose="02020603050405020304" pitchFamily="18" charset="0"/>
              </a:rPr>
              <a:t>передаче </a:t>
            </a:r>
            <a:r>
              <a:rPr lang="ru-RU" sz="1400" b="1" dirty="0" smtClean="0">
                <a:latin typeface="Times New Roman" panose="02020603050405020304" pitchFamily="18" charset="0"/>
                <a:cs typeface="Times New Roman" panose="02020603050405020304" pitchFamily="18" charset="0"/>
              </a:rPr>
              <a:t>, транспортировке, перевозке энергетических </a:t>
            </a:r>
            <a:r>
              <a:rPr lang="ru-RU" sz="1400" b="1" dirty="0">
                <a:latin typeface="Times New Roman" panose="02020603050405020304" pitchFamily="18" charset="0"/>
                <a:cs typeface="Times New Roman" panose="02020603050405020304" pitchFamily="18" charset="0"/>
              </a:rPr>
              <a:t>ресурсов; </a:t>
            </a:r>
            <a:endParaRPr lang="ru-RU" sz="1400" b="1" dirty="0" smtClean="0">
              <a:latin typeface="Times New Roman" panose="02020603050405020304" pitchFamily="18" charset="0"/>
              <a:cs typeface="Times New Roman" panose="02020603050405020304" pitchFamily="18" charset="0"/>
            </a:endParaRPr>
          </a:p>
          <a:p>
            <a:pPr>
              <a:buAutoNum type="arabicParenBoth"/>
            </a:pPr>
            <a:r>
              <a:rPr lang="ru-RU" sz="1400" b="1" dirty="0" smtClean="0">
                <a:latin typeface="Times New Roman" panose="02020603050405020304" pitchFamily="18" charset="0"/>
                <a:cs typeface="Times New Roman" panose="02020603050405020304" pitchFamily="18" charset="0"/>
              </a:rPr>
              <a:t> </a:t>
            </a:r>
            <a:r>
              <a:rPr lang="ru-RU" sz="1400" b="1" dirty="0">
                <a:latin typeface="Times New Roman" panose="02020603050405020304" pitchFamily="18" charset="0"/>
                <a:cs typeface="Times New Roman" panose="02020603050405020304" pitchFamily="18" charset="0"/>
              </a:rPr>
              <a:t>как объекта внешнеэкономических </a:t>
            </a:r>
            <a:r>
              <a:rPr lang="ru-RU" sz="1400" b="1" dirty="0" smtClean="0">
                <a:latin typeface="Times New Roman" panose="02020603050405020304" pitchFamily="18" charset="0"/>
                <a:cs typeface="Times New Roman" panose="02020603050405020304" pitchFamily="18" charset="0"/>
              </a:rPr>
              <a:t>сделок</a:t>
            </a:r>
            <a:r>
              <a:rPr lang="ru-RU" sz="1400" b="1" dirty="0">
                <a:latin typeface="Times New Roman" panose="02020603050405020304" pitchFamily="18" charset="0"/>
                <a:cs typeface="Times New Roman" panose="02020603050405020304" pitchFamily="18" charset="0"/>
              </a:rPr>
              <a:t> </a:t>
            </a:r>
            <a:r>
              <a:rPr lang="ru-RU" sz="1400" b="1" dirty="0" smtClean="0">
                <a:latin typeface="Times New Roman" panose="02020603050405020304" pitchFamily="18" charset="0"/>
                <a:cs typeface="Times New Roman" panose="02020603050405020304" pitchFamily="18" charset="0"/>
              </a:rPr>
              <a:t>.</a:t>
            </a:r>
          </a:p>
          <a:p>
            <a:pPr marL="0" indent="0">
              <a:buNone/>
            </a:pPr>
            <a:r>
              <a:rPr lang="ru-RU" sz="1400" b="1" dirty="0" smtClean="0">
                <a:latin typeface="Times New Roman" panose="02020603050405020304" pitchFamily="18" charset="0"/>
                <a:cs typeface="Times New Roman" panose="02020603050405020304" pitchFamily="18" charset="0"/>
              </a:rPr>
              <a:t>О текущем состоянии и тенденциях формирования правового режима энергетических ресурсов см. </a:t>
            </a:r>
            <a:r>
              <a:rPr lang="ru-RU" sz="1400" b="1" dirty="0" err="1" smtClean="0">
                <a:latin typeface="Times New Roman" panose="02020603050405020304" pitchFamily="18" charset="0"/>
                <a:cs typeface="Times New Roman" panose="02020603050405020304" pitchFamily="18" charset="0"/>
              </a:rPr>
              <a:t>подр</a:t>
            </a:r>
            <a:r>
              <a:rPr lang="ru-RU" sz="1400" b="1" dirty="0" smtClean="0">
                <a:latin typeface="Times New Roman" panose="02020603050405020304" pitchFamily="18" charset="0"/>
                <a:cs typeface="Times New Roman" panose="02020603050405020304" pitchFamily="18" charset="0"/>
              </a:rPr>
              <a:t>. Романова В.В. Энергетическое право. Учебник для подготовки кадров высшей квалификации. </a:t>
            </a:r>
            <a:r>
              <a:rPr lang="ru-RU" sz="1400" b="1" dirty="0" err="1" smtClean="0">
                <a:latin typeface="Times New Roman" panose="02020603050405020304" pitchFamily="18" charset="0"/>
                <a:cs typeface="Times New Roman" panose="02020603050405020304" pitchFamily="18" charset="0"/>
              </a:rPr>
              <a:t>М.:Издательская</a:t>
            </a:r>
            <a:r>
              <a:rPr lang="ru-RU" sz="1400" b="1" dirty="0" smtClean="0">
                <a:latin typeface="Times New Roman" panose="02020603050405020304" pitchFamily="18" charset="0"/>
                <a:cs typeface="Times New Roman" panose="02020603050405020304" pitchFamily="18" charset="0"/>
              </a:rPr>
              <a:t> группа «Юрист». 2021. с. 60-86.</a:t>
            </a:r>
          </a:p>
          <a:p>
            <a:pPr marL="0" indent="0">
              <a:buNone/>
            </a:pPr>
            <a:endParaRPr lang="ru-RU" sz="1400" b="1" dirty="0" smtClean="0">
              <a:latin typeface="Times New Roman" panose="02020603050405020304" pitchFamily="18" charset="0"/>
              <a:cs typeface="Times New Roman" panose="02020603050405020304" pitchFamily="18" charset="0"/>
            </a:endParaRPr>
          </a:p>
          <a:p>
            <a:pPr marL="0" indent="0" algn="just">
              <a:buNone/>
            </a:pPr>
            <a:r>
              <a:rPr lang="ru-RU" sz="1400" dirty="0" smtClean="0">
                <a:latin typeface="Times New Roman" panose="02020603050405020304" pitchFamily="18" charset="0"/>
                <a:cs typeface="Times New Roman" panose="02020603050405020304" pitchFamily="18" charset="0"/>
              </a:rPr>
              <a:t>Наиболее острые вопросы правового регулирования относятся на сегодняшний день к экспорту энергетических ресурсов. Действующее правовое регулирование было дополнено с учетом специальных экономических мер.</a:t>
            </a:r>
            <a:endParaRPr lang="ru-RU" sz="1400" dirty="0">
              <a:latin typeface="Times New Roman" panose="02020603050405020304" pitchFamily="18" charset="0"/>
              <a:cs typeface="Times New Roman" panose="02020603050405020304" pitchFamily="18" charset="0"/>
            </a:endParaRPr>
          </a:p>
          <a:p>
            <a:pPr marL="0" indent="0" algn="just">
              <a:buNone/>
            </a:pPr>
            <a:r>
              <a:rPr lang="ru-RU" sz="1200" dirty="0" smtClean="0">
                <a:latin typeface="Times New Roman" panose="02020603050405020304" pitchFamily="18" charset="0"/>
                <a:cs typeface="Times New Roman" panose="02020603050405020304" pitchFamily="18" charset="0"/>
              </a:rPr>
              <a:t>См. подробнее </a:t>
            </a:r>
            <a:r>
              <a:rPr lang="ru-RU" sz="1200" b="1" dirty="0" smtClean="0">
                <a:latin typeface="Times New Roman" panose="02020603050405020304" pitchFamily="18" charset="0"/>
                <a:cs typeface="Times New Roman" panose="02020603050405020304" pitchFamily="18" charset="0"/>
              </a:rPr>
              <a:t>:</a:t>
            </a:r>
            <a:r>
              <a:rPr lang="ru-RU" sz="1200" dirty="0" smtClean="0">
                <a:latin typeface="Times New Roman" panose="02020603050405020304" pitchFamily="18" charset="0"/>
                <a:cs typeface="Times New Roman" panose="02020603050405020304" pitchFamily="18" charset="0"/>
              </a:rPr>
              <a:t>Федеральный </a:t>
            </a:r>
            <a:r>
              <a:rPr lang="ru-RU" sz="1200" dirty="0">
                <a:latin typeface="Times New Roman" panose="02020603050405020304" pitchFamily="18" charset="0"/>
                <a:cs typeface="Times New Roman" panose="02020603050405020304" pitchFamily="18" charset="0"/>
              </a:rPr>
              <a:t>закон от 08.12.2003 N 164-ФЗ </a:t>
            </a:r>
            <a:r>
              <a:rPr lang="ru-RU" sz="1200" dirty="0" smtClean="0">
                <a:latin typeface="Times New Roman" panose="02020603050405020304" pitchFamily="18" charset="0"/>
                <a:cs typeface="Times New Roman" panose="02020603050405020304" pitchFamily="18" charset="0"/>
              </a:rPr>
              <a:t>«Об </a:t>
            </a:r>
            <a:r>
              <a:rPr lang="ru-RU" sz="1200" dirty="0">
                <a:latin typeface="Times New Roman" panose="02020603050405020304" pitchFamily="18" charset="0"/>
                <a:cs typeface="Times New Roman" panose="02020603050405020304" pitchFamily="18" charset="0"/>
              </a:rPr>
              <a:t>основах государственного регулирования внешнеторговой </a:t>
            </a:r>
            <a:r>
              <a:rPr lang="ru-RU" sz="1200" dirty="0" smtClean="0">
                <a:latin typeface="Times New Roman" panose="02020603050405020304" pitchFamily="18" charset="0"/>
                <a:cs typeface="Times New Roman" panose="02020603050405020304" pitchFamily="18" charset="0"/>
              </a:rPr>
              <a:t>деятельности», </a:t>
            </a:r>
            <a:r>
              <a:rPr lang="ru-RU" sz="1200" dirty="0">
                <a:latin typeface="Times New Roman" panose="02020603050405020304" pitchFamily="18" charset="0"/>
                <a:cs typeface="Times New Roman" panose="02020603050405020304" pitchFamily="18" charset="0"/>
              </a:rPr>
              <a:t>Закон РФ от 21.05.1993 N 5003-1 </a:t>
            </a:r>
            <a:r>
              <a:rPr lang="ru-RU" sz="1200" dirty="0" smtClean="0">
                <a:latin typeface="Times New Roman" panose="02020603050405020304" pitchFamily="18" charset="0"/>
                <a:cs typeface="Times New Roman" panose="02020603050405020304" pitchFamily="18" charset="0"/>
              </a:rPr>
              <a:t>«О </a:t>
            </a:r>
            <a:r>
              <a:rPr lang="ru-RU" sz="1200" dirty="0">
                <a:latin typeface="Times New Roman" panose="02020603050405020304" pitchFamily="18" charset="0"/>
                <a:cs typeface="Times New Roman" panose="02020603050405020304" pitchFamily="18" charset="0"/>
              </a:rPr>
              <a:t>таможенном </a:t>
            </a:r>
            <a:r>
              <a:rPr lang="ru-RU" sz="1200" dirty="0" smtClean="0">
                <a:latin typeface="Times New Roman" panose="02020603050405020304" pitchFamily="18" charset="0"/>
                <a:cs typeface="Times New Roman" panose="02020603050405020304" pitchFamily="18" charset="0"/>
              </a:rPr>
              <a:t>тарифе», </a:t>
            </a:r>
            <a:r>
              <a:rPr lang="ru-RU" sz="1200" dirty="0">
                <a:latin typeface="Times New Roman" panose="02020603050405020304" pitchFamily="18" charset="0"/>
                <a:cs typeface="Times New Roman" panose="02020603050405020304" pitchFamily="18" charset="0"/>
              </a:rPr>
              <a:t>Федеральный закон от 03.08.2018 N 289-ФЗ </a:t>
            </a:r>
            <a:r>
              <a:rPr lang="ru-RU" sz="1200" dirty="0" smtClean="0">
                <a:latin typeface="Times New Roman" panose="02020603050405020304" pitchFamily="18" charset="0"/>
                <a:cs typeface="Times New Roman" panose="02020603050405020304" pitchFamily="18" charset="0"/>
              </a:rPr>
              <a:t> «О </a:t>
            </a:r>
            <a:r>
              <a:rPr lang="ru-RU" sz="1200" dirty="0">
                <a:latin typeface="Times New Roman" panose="02020603050405020304" pitchFamily="18" charset="0"/>
                <a:cs typeface="Times New Roman" panose="02020603050405020304" pitchFamily="18" charset="0"/>
              </a:rPr>
              <a:t>таможенном регулировании в Российской Федерации и о внесении изменений в отдельные законодательные акты Российской </a:t>
            </a:r>
            <a:r>
              <a:rPr lang="ru-RU" sz="1200" dirty="0" smtClean="0">
                <a:latin typeface="Times New Roman" panose="02020603050405020304" pitchFamily="18" charset="0"/>
                <a:cs typeface="Times New Roman" panose="02020603050405020304" pitchFamily="18" charset="0"/>
              </a:rPr>
              <a:t>Федерации», </a:t>
            </a:r>
            <a:r>
              <a:rPr lang="ru-RU" sz="1200" dirty="0">
                <a:latin typeface="Times New Roman" panose="02020603050405020304" pitchFamily="18" charset="0"/>
                <a:cs typeface="Times New Roman" panose="02020603050405020304" pitchFamily="18" charset="0"/>
              </a:rPr>
              <a:t>Федеральный закон от 10.12.2003 N 173-ФЗ </a:t>
            </a:r>
            <a:r>
              <a:rPr lang="ru-RU" sz="1200" dirty="0" smtClean="0">
                <a:latin typeface="Times New Roman" panose="02020603050405020304" pitchFamily="18" charset="0"/>
                <a:cs typeface="Times New Roman" panose="02020603050405020304" pitchFamily="18" charset="0"/>
              </a:rPr>
              <a:t>«О </a:t>
            </a:r>
            <a:r>
              <a:rPr lang="ru-RU" sz="1200" dirty="0">
                <a:latin typeface="Times New Roman" panose="02020603050405020304" pitchFamily="18" charset="0"/>
                <a:cs typeface="Times New Roman" panose="02020603050405020304" pitchFamily="18" charset="0"/>
              </a:rPr>
              <a:t>валютном регулировании и валютном </a:t>
            </a:r>
            <a:r>
              <a:rPr lang="ru-RU" sz="1200" dirty="0" smtClean="0">
                <a:latin typeface="Times New Roman" panose="02020603050405020304" pitchFamily="18" charset="0"/>
                <a:cs typeface="Times New Roman" panose="02020603050405020304" pitchFamily="18" charset="0"/>
              </a:rPr>
              <a:t>контроле», Указ Президента Российской Федерации </a:t>
            </a:r>
            <a:r>
              <a:rPr lang="ru-RU" sz="1200" dirty="0">
                <a:latin typeface="Times New Roman" panose="02020603050405020304" pitchFamily="18" charset="0"/>
                <a:cs typeface="Times New Roman" panose="02020603050405020304" pitchFamily="18" charset="0"/>
              </a:rPr>
              <a:t>от 31.03.2022 N 172 </a:t>
            </a:r>
            <a:r>
              <a:rPr lang="ru-RU" sz="1200" dirty="0" smtClean="0">
                <a:latin typeface="Times New Roman" panose="02020603050405020304" pitchFamily="18" charset="0"/>
                <a:cs typeface="Times New Roman" panose="02020603050405020304" pitchFamily="18" charset="0"/>
              </a:rPr>
              <a:t>«О </a:t>
            </a:r>
            <a:r>
              <a:rPr lang="ru-RU" sz="1200" dirty="0">
                <a:latin typeface="Times New Roman" panose="02020603050405020304" pitchFamily="18" charset="0"/>
                <a:cs typeface="Times New Roman" panose="02020603050405020304" pitchFamily="18" charset="0"/>
              </a:rPr>
              <a:t>специальном порядке исполнения иностранными покупателями обязательств перед российскими поставщиками природного </a:t>
            </a:r>
            <a:r>
              <a:rPr lang="ru-RU" sz="1200" dirty="0" smtClean="0">
                <a:latin typeface="Times New Roman" panose="02020603050405020304" pitchFamily="18" charset="0"/>
                <a:cs typeface="Times New Roman" panose="02020603050405020304" pitchFamily="18" charset="0"/>
              </a:rPr>
              <a:t>газа» и др. </a:t>
            </a:r>
            <a:endParaRPr lang="ru-RU" sz="1200" dirty="0">
              <a:latin typeface="Times New Roman" panose="02020603050405020304" pitchFamily="18" charset="0"/>
              <a:cs typeface="Times New Roman" panose="02020603050405020304" pitchFamily="18" charset="0"/>
            </a:endParaRPr>
          </a:p>
          <a:p>
            <a:endParaRPr lang="ru-RU" sz="1400" dirty="0"/>
          </a:p>
          <a:p>
            <a:endParaRPr lang="ru-RU" sz="1400" dirty="0"/>
          </a:p>
          <a:p>
            <a:endParaRPr lang="ru-RU" sz="1400" dirty="0"/>
          </a:p>
          <a:p>
            <a:endParaRPr lang="ru-RU" sz="1400" dirty="0"/>
          </a:p>
          <a:p>
            <a:pPr marL="0" indent="0">
              <a:buNone/>
            </a:pPr>
            <a:endParaRPr lang="ru-RU" sz="1400" b="1" dirty="0" smtClean="0">
              <a:latin typeface="Times New Roman" panose="02020603050405020304" pitchFamily="18" charset="0"/>
              <a:cs typeface="Times New Roman" panose="02020603050405020304" pitchFamily="18" charset="0"/>
            </a:endParaRPr>
          </a:p>
          <a:p>
            <a:pPr marL="0" indent="0">
              <a:buNone/>
            </a:pPr>
            <a:endParaRPr lang="ru-RU" sz="1400" dirty="0">
              <a:latin typeface="Times New Roman" panose="02020603050405020304" pitchFamily="18" charset="0"/>
              <a:cs typeface="Times New Roman" panose="02020603050405020304" pitchFamily="18" charset="0"/>
            </a:endParaRPr>
          </a:p>
          <a:p>
            <a:pPr marL="0" indent="0">
              <a:buNone/>
            </a:pPr>
            <a:endParaRPr lang="ru-RU" sz="1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4479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ТРЕБОВАНИЯ К УЧЕТУ ЭНЕРГЕТИЧЕСКИХ РЕСУРСОВ</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lnSpcReduction="10000"/>
          </a:bodyPr>
          <a:lstStyle/>
          <a:p>
            <a:pPr marL="0" indent="0" algn="just">
              <a:buNone/>
            </a:pPr>
            <a:r>
              <a:rPr lang="ru-RU" sz="1400" dirty="0" smtClean="0">
                <a:latin typeface="Times New Roman" panose="02020603050405020304" pitchFamily="18" charset="0"/>
                <a:cs typeface="Times New Roman" panose="02020603050405020304" pitchFamily="18" charset="0"/>
              </a:rPr>
              <a:t>	В </a:t>
            </a:r>
            <a:r>
              <a:rPr lang="ru-RU" sz="1400" dirty="0">
                <a:latin typeface="Times New Roman" panose="02020603050405020304" pitchFamily="18" charset="0"/>
                <a:cs typeface="Times New Roman" panose="02020603050405020304" pitchFamily="18" charset="0"/>
              </a:rPr>
              <a:t>Федеральном законе «Об энергосбережении и о повышении энергетической эффективности и о внесении изменений в отдельные законодательные акты Российской Федерации» закреплены также требования к учету используемых энергетических ресурсов, принципы  правового регулирования в области энергосбережения и повышения энергетической эффективности, полномочия государственных органов в данной сфере, положения о  государственном регулировании, проведению энергетического обследования, требования энергетической эффективности.</a:t>
            </a:r>
          </a:p>
          <a:p>
            <a:pPr marL="0" indent="0" algn="just">
              <a:buNone/>
            </a:pPr>
            <a:r>
              <a:rPr lang="ru-RU" sz="1400" b="1" dirty="0" smtClean="0">
                <a:latin typeface="Times New Roman" panose="02020603050405020304" pitchFamily="18" charset="0"/>
                <a:cs typeface="Times New Roman" panose="02020603050405020304" pitchFamily="18" charset="0"/>
              </a:rPr>
              <a:t>	Общие </a:t>
            </a:r>
            <a:r>
              <a:rPr lang="ru-RU" sz="1400" b="1" dirty="0">
                <a:latin typeface="Times New Roman" panose="02020603050405020304" pitchFamily="18" charset="0"/>
                <a:cs typeface="Times New Roman" panose="02020603050405020304" pitchFamily="18" charset="0"/>
              </a:rPr>
              <a:t>положения об учете энергетических ресурсов закреплены в ст.13 Федерального закона </a:t>
            </a:r>
            <a:r>
              <a:rPr lang="ru-RU" sz="1400" dirty="0">
                <a:latin typeface="Times New Roman" panose="02020603050405020304" pitchFamily="18" charset="0"/>
                <a:cs typeface="Times New Roman" panose="02020603050405020304" pitchFamily="18" charset="0"/>
              </a:rPr>
              <a:t>«Об энергосбережении и о повышении энергетической эффективности и о внесении изменений в отдельные законодательные акты Российской Федерации», согласно которой:</a:t>
            </a:r>
          </a:p>
          <a:p>
            <a:pPr marL="0" indent="0" algn="just">
              <a:buNone/>
            </a:pPr>
            <a:r>
              <a:rPr lang="ru-RU" sz="1400" b="1" dirty="0" smtClean="0">
                <a:latin typeface="Times New Roman" panose="02020603050405020304" pitchFamily="18" charset="0"/>
                <a:cs typeface="Times New Roman" panose="02020603050405020304" pitchFamily="18" charset="0"/>
              </a:rPr>
              <a:t>	Производимые</a:t>
            </a:r>
            <a:r>
              <a:rPr lang="ru-RU" sz="1400" b="1" dirty="0">
                <a:latin typeface="Times New Roman" panose="02020603050405020304" pitchFamily="18" charset="0"/>
                <a:cs typeface="Times New Roman" panose="02020603050405020304" pitchFamily="18" charset="0"/>
              </a:rPr>
              <a:t>, передаваемые, потребляемые энергетические ресурсы подлежат обязательному учету с применением приборов учета используемых энергетических ресурсов. </a:t>
            </a:r>
            <a:r>
              <a:rPr lang="ru-RU" sz="1400" b="1" dirty="0" smtClean="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Требования </a:t>
            </a:r>
            <a:r>
              <a:rPr lang="ru-RU" sz="1400" dirty="0">
                <a:latin typeface="Times New Roman" panose="02020603050405020304" pitchFamily="18" charset="0"/>
                <a:cs typeface="Times New Roman" panose="02020603050405020304" pitchFamily="18" charset="0"/>
              </a:rPr>
              <a:t>к характеристикам приборов учета используемых энергетических ресурсов определяются в соответствии с </a:t>
            </a:r>
            <a:r>
              <a:rPr lang="ru-RU" sz="1400" dirty="0" smtClean="0">
                <a:latin typeface="Times New Roman" panose="02020603050405020304" pitchFamily="18" charset="0"/>
                <a:cs typeface="Times New Roman" panose="02020603050405020304" pitchFamily="18" charset="0"/>
              </a:rPr>
              <a:t>законодательством  </a:t>
            </a:r>
            <a:r>
              <a:rPr lang="ru-RU" sz="1400" dirty="0">
                <a:latin typeface="Times New Roman" panose="02020603050405020304" pitchFamily="18" charset="0"/>
                <a:cs typeface="Times New Roman" panose="02020603050405020304" pitchFamily="18" charset="0"/>
              </a:rPr>
              <a:t>Российской Федерации. </a:t>
            </a:r>
            <a:endParaRPr lang="ru-RU" sz="1400" dirty="0" smtClean="0">
              <a:latin typeface="Times New Roman" panose="02020603050405020304" pitchFamily="18" charset="0"/>
              <a:cs typeface="Times New Roman" panose="02020603050405020304" pitchFamily="18" charset="0"/>
            </a:endParaRPr>
          </a:p>
          <a:p>
            <a:pPr marL="0" indent="0" algn="just">
              <a:buNone/>
            </a:pPr>
            <a:r>
              <a:rPr lang="ru-RU" sz="1400" dirty="0" smtClean="0">
                <a:latin typeface="Times New Roman" panose="02020603050405020304" pitchFamily="18" charset="0"/>
                <a:cs typeface="Times New Roman" panose="02020603050405020304" pitchFamily="18" charset="0"/>
              </a:rPr>
              <a:t>	Необходимо учитывать, что в энергетическом  законодательстве закреплены положения об интеллектуальной системе учета электрической энергии.</a:t>
            </a:r>
            <a:r>
              <a:rPr lang="ru-RU" sz="1400"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 Соответствующие изменения был внесены в соответствии с </a:t>
            </a:r>
            <a:r>
              <a:rPr lang="ru-RU" sz="1400" b="1" dirty="0" smtClean="0">
                <a:latin typeface="Times New Roman" panose="02020603050405020304" pitchFamily="18" charset="0"/>
                <a:cs typeface="Times New Roman" panose="02020603050405020304" pitchFamily="18" charset="0"/>
              </a:rPr>
              <a:t>Федеральным законом </a:t>
            </a:r>
            <a:r>
              <a:rPr lang="ru-RU" sz="1400" b="1" dirty="0">
                <a:latin typeface="Times New Roman" panose="02020603050405020304" pitchFamily="18" charset="0"/>
                <a:cs typeface="Times New Roman" panose="02020603050405020304" pitchFamily="18" charset="0"/>
              </a:rPr>
              <a:t>от 27.12.2018 N 522-ФЗ </a:t>
            </a:r>
            <a:r>
              <a:rPr lang="ru-RU" sz="1400" b="1" dirty="0" smtClean="0">
                <a:latin typeface="Times New Roman" panose="02020603050405020304" pitchFamily="18" charset="0"/>
                <a:cs typeface="Times New Roman" panose="02020603050405020304" pitchFamily="18" charset="0"/>
              </a:rPr>
              <a:t>«О </a:t>
            </a:r>
            <a:r>
              <a:rPr lang="ru-RU" sz="1400" b="1" dirty="0">
                <a:latin typeface="Times New Roman" panose="02020603050405020304" pitchFamily="18" charset="0"/>
                <a:cs typeface="Times New Roman" panose="02020603050405020304" pitchFamily="18" charset="0"/>
              </a:rPr>
              <a:t>внесении изменений в отдельные законодательные акты Российской Федерации в связи с развитием систем учета электрической энергии (мощности) в Российской </a:t>
            </a:r>
            <a:r>
              <a:rPr lang="ru-RU" sz="1400" b="1" dirty="0" smtClean="0">
                <a:latin typeface="Times New Roman" panose="02020603050405020304" pitchFamily="18" charset="0"/>
                <a:cs typeface="Times New Roman" panose="02020603050405020304" pitchFamily="18" charset="0"/>
              </a:rPr>
              <a:t>Федерации». </a:t>
            </a:r>
          </a:p>
          <a:p>
            <a:pPr marL="0" indent="0" algn="just">
              <a:buNone/>
            </a:pPr>
            <a:r>
              <a:rPr lang="ru-RU" sz="1400" b="1"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Внедрение аналогичных моделей для учета иных энергетических ресурсов, например, газа, рассматривается</a:t>
            </a:r>
            <a:r>
              <a:rPr lang="ru-RU" sz="1400" b="1" dirty="0" smtClean="0">
                <a:latin typeface="Times New Roman" panose="02020603050405020304" pitchFamily="18" charset="0"/>
                <a:cs typeface="Times New Roman" panose="02020603050405020304" pitchFamily="18" charset="0"/>
              </a:rPr>
              <a:t>:  </a:t>
            </a:r>
            <a:r>
              <a:rPr lang="en-US" sz="1400" b="1" dirty="0">
                <a:latin typeface="Times New Roman" panose="02020603050405020304" pitchFamily="18" charset="0"/>
                <a:cs typeface="Times New Roman" panose="02020603050405020304" pitchFamily="18" charset="0"/>
                <a:hlinkClick r:id="rId2"/>
              </a:rPr>
              <a:t>https://mrg.gazprom.ru/press/news/2021/05/2028</a:t>
            </a:r>
            <a:r>
              <a:rPr lang="en-US" sz="1400" b="1" dirty="0" smtClean="0">
                <a:latin typeface="Times New Roman" panose="02020603050405020304" pitchFamily="18" charset="0"/>
                <a:cs typeface="Times New Roman" panose="02020603050405020304" pitchFamily="18" charset="0"/>
                <a:hlinkClick r:id="rId2"/>
              </a:rPr>
              <a:t>/</a:t>
            </a:r>
            <a:r>
              <a:rPr lang="ru-RU" sz="1400" b="1" dirty="0" smtClean="0">
                <a:latin typeface="Times New Roman" panose="02020603050405020304" pitchFamily="18" charset="0"/>
                <a:cs typeface="Times New Roman" panose="02020603050405020304" pitchFamily="18" charset="0"/>
              </a:rPr>
              <a:t> </a:t>
            </a:r>
            <a:endParaRPr lang="ru-RU" sz="1400" b="1" dirty="0">
              <a:latin typeface="Times New Roman" panose="02020603050405020304" pitchFamily="18" charset="0"/>
              <a:cs typeface="Times New Roman" panose="02020603050405020304" pitchFamily="18" charset="0"/>
            </a:endParaRPr>
          </a:p>
          <a:p>
            <a:pPr marL="0" indent="0" algn="just">
              <a:buNone/>
            </a:pPr>
            <a:endParaRPr lang="ru-RU" sz="1400" dirty="0">
              <a:latin typeface="Times New Roman" panose="02020603050405020304" pitchFamily="18" charset="0"/>
              <a:cs typeface="Times New Roman" panose="02020603050405020304" pitchFamily="18" charset="0"/>
            </a:endParaRPr>
          </a:p>
          <a:p>
            <a:pPr marL="0" indent="0" algn="just">
              <a:buNone/>
            </a:pPr>
            <a:endParaRPr lang="ru-RU" sz="1400" b="1" dirty="0">
              <a:latin typeface="Times New Roman" panose="02020603050405020304" pitchFamily="18" charset="0"/>
              <a:cs typeface="Times New Roman" panose="02020603050405020304" pitchFamily="18" charset="0"/>
            </a:endParaRPr>
          </a:p>
          <a:p>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5353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Autofit/>
          </a:bodyPr>
          <a:lstStyle/>
          <a:p>
            <a:r>
              <a:rPr lang="ru-RU" sz="3600" b="1" dirty="0" smtClean="0">
                <a:latin typeface="Times New Roman" panose="02020603050405020304" pitchFamily="18" charset="0"/>
                <a:cs typeface="Times New Roman" panose="02020603050405020304" pitchFamily="18" charset="0"/>
              </a:rPr>
              <a:t>ПРАВОВОЙ РЕЖИМ ЭНЕРГЕТИЧЕСКИХ ОБЪЕКТОВ</a:t>
            </a:r>
            <a:endParaRPr lang="ru-RU" sz="36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lgn="just">
              <a:buNone/>
            </a:pPr>
            <a:r>
              <a:rPr lang="ru-RU" sz="1400" dirty="0" smtClean="0">
                <a:latin typeface="Times New Roman" panose="02020603050405020304" pitchFamily="18" charset="0"/>
                <a:cs typeface="Times New Roman" panose="02020603050405020304" pitchFamily="18" charset="0"/>
              </a:rPr>
              <a:t>●	</a:t>
            </a:r>
            <a:r>
              <a:rPr lang="ru-RU" sz="1400" b="1" dirty="0" smtClean="0">
                <a:latin typeface="Times New Roman" panose="02020603050405020304" pitchFamily="18" charset="0"/>
                <a:cs typeface="Times New Roman" panose="02020603050405020304" pitchFamily="18" charset="0"/>
              </a:rPr>
              <a:t>Энергетические </a:t>
            </a:r>
            <a:r>
              <a:rPr lang="ru-RU" sz="1400" b="1" dirty="0">
                <a:latin typeface="Times New Roman" panose="02020603050405020304" pitchFamily="18" charset="0"/>
                <a:cs typeface="Times New Roman" panose="02020603050405020304" pitchFamily="18" charset="0"/>
              </a:rPr>
              <a:t>объекты используются для добычи, производства, передачи, транспортировки, переработки, хранения энергетических ресурсов.</a:t>
            </a:r>
          </a:p>
          <a:p>
            <a:pPr marL="0" indent="0" algn="just">
              <a:buNone/>
            </a:pPr>
            <a:r>
              <a:rPr lang="ru-RU" sz="1400" dirty="0" smtClean="0">
                <a:latin typeface="Times New Roman" panose="02020603050405020304" pitchFamily="18" charset="0"/>
                <a:cs typeface="Times New Roman" panose="02020603050405020304" pitchFamily="18" charset="0"/>
              </a:rPr>
              <a:t>	Энергетическая </a:t>
            </a:r>
            <a:r>
              <a:rPr lang="ru-RU" sz="1400" dirty="0">
                <a:latin typeface="Times New Roman" panose="02020603050405020304" pitchFamily="18" charset="0"/>
                <a:cs typeface="Times New Roman" panose="02020603050405020304" pitchFamily="18" charset="0"/>
              </a:rPr>
              <a:t>инфраструктура Российской Федерации, основу которой составляют Единая энергетическая система России, Единая система газоснабжения, система магистральных трубопроводов для транспортировки нефти и нефтепродуктов, является одной из самых протяженных в мире и функционирует в различных природно-климатических условиях - от арктической до субтропической </a:t>
            </a:r>
            <a:r>
              <a:rPr lang="ru-RU" sz="1400" dirty="0" smtClean="0">
                <a:latin typeface="Times New Roman" panose="02020603050405020304" pitchFamily="18" charset="0"/>
                <a:cs typeface="Times New Roman" panose="02020603050405020304" pitchFamily="18" charset="0"/>
              </a:rPr>
              <a:t>зоны</a:t>
            </a:r>
            <a:r>
              <a:rPr lang="ru-RU" sz="1400" dirty="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 указано в Энергетической стратегии Российской Федерации на период до 2035 года).</a:t>
            </a:r>
            <a:endParaRPr lang="ru-RU" sz="1400" dirty="0">
              <a:latin typeface="Times New Roman" panose="02020603050405020304" pitchFamily="18" charset="0"/>
              <a:cs typeface="Times New Roman" panose="02020603050405020304" pitchFamily="18" charset="0"/>
            </a:endParaRPr>
          </a:p>
          <a:p>
            <a:pPr marL="0" indent="0">
              <a:buNone/>
            </a:pPr>
            <a:r>
              <a:rPr lang="ru-RU" sz="1400" dirty="0" smtClean="0">
                <a:latin typeface="Times New Roman" panose="02020603050405020304" pitchFamily="18" charset="0"/>
                <a:cs typeface="Times New Roman" panose="02020603050405020304" pitchFamily="18" charset="0"/>
              </a:rPr>
              <a:t>●	Особенности </a:t>
            </a:r>
            <a:r>
              <a:rPr lang="ru-RU" sz="1400" dirty="0">
                <a:latin typeface="Times New Roman" panose="02020603050405020304" pitchFamily="18" charset="0"/>
                <a:cs typeface="Times New Roman" panose="02020603050405020304" pitchFamily="18" charset="0"/>
              </a:rPr>
              <a:t>правового режима </a:t>
            </a:r>
            <a:r>
              <a:rPr lang="ru-RU" sz="1400" dirty="0" smtClean="0">
                <a:latin typeface="Times New Roman" panose="02020603050405020304" pitchFamily="18" charset="0"/>
                <a:cs typeface="Times New Roman" panose="02020603050405020304" pitchFamily="18" charset="0"/>
              </a:rPr>
              <a:t>энергетических объектов обусловлены </a:t>
            </a:r>
            <a:r>
              <a:rPr lang="ru-RU" sz="1400" dirty="0">
                <a:latin typeface="Times New Roman" panose="02020603050405020304" pitchFamily="18" charset="0"/>
                <a:cs typeface="Times New Roman" panose="02020603050405020304" pitchFamily="18" charset="0"/>
              </a:rPr>
              <a:t>функциональным назначением и предусматриваются в законодательных, подзаконных нормативных правовых актов, международных договорах, локальных актах.</a:t>
            </a:r>
          </a:p>
          <a:p>
            <a:pPr marL="0" indent="0" algn="just">
              <a:buNone/>
            </a:pPr>
            <a:r>
              <a:rPr lang="ru-RU" sz="1400" dirty="0" smtClean="0">
                <a:latin typeface="Times New Roman" panose="02020603050405020304" pitchFamily="18" charset="0"/>
                <a:cs typeface="Times New Roman" panose="02020603050405020304" pitchFamily="18" charset="0"/>
              </a:rPr>
              <a:t>●	</a:t>
            </a:r>
            <a:r>
              <a:rPr lang="ru-RU" sz="1400" b="1" dirty="0" smtClean="0">
                <a:latin typeface="Times New Roman" panose="02020603050405020304" pitchFamily="18" charset="0"/>
                <a:cs typeface="Times New Roman" panose="02020603050405020304" pitchFamily="18" charset="0"/>
              </a:rPr>
              <a:t>Специфика </a:t>
            </a:r>
            <a:r>
              <a:rPr lang="ru-RU" sz="1400" b="1" dirty="0">
                <a:latin typeface="Times New Roman" panose="02020603050405020304" pitchFamily="18" charset="0"/>
                <a:cs typeface="Times New Roman" panose="02020603050405020304" pitchFamily="18" charset="0"/>
              </a:rPr>
              <a:t>правового режима энергетических объектов распространяется на весь «жизненный цикл» таких объектов, включая стадии проектирования, строительства, эксплуатации, модернизации, реконструкции, ремонта, вывода из эксплуатации</a:t>
            </a:r>
            <a:r>
              <a:rPr lang="ru-RU" sz="1400" dirty="0">
                <a:latin typeface="Times New Roman" panose="02020603050405020304" pitchFamily="18" charset="0"/>
                <a:cs typeface="Times New Roman" panose="02020603050405020304" pitchFamily="18" charset="0"/>
              </a:rPr>
              <a:t>.</a:t>
            </a:r>
          </a:p>
          <a:p>
            <a:pPr marL="0" indent="0" algn="just">
              <a:buNone/>
            </a:pPr>
            <a:r>
              <a:rPr lang="ru-RU" sz="1400" dirty="0" smtClean="0">
                <a:latin typeface="Times New Roman" panose="02020603050405020304" pitchFamily="18" charset="0"/>
                <a:cs typeface="Times New Roman" panose="02020603050405020304" pitchFamily="18" charset="0"/>
              </a:rPr>
              <a:t>●	Содержание </a:t>
            </a:r>
            <a:r>
              <a:rPr lang="ru-RU" sz="1400" dirty="0">
                <a:latin typeface="Times New Roman" panose="02020603050405020304" pitchFamily="18" charset="0"/>
                <a:cs typeface="Times New Roman" panose="02020603050405020304" pitchFamily="18" charset="0"/>
              </a:rPr>
              <a:t>правового режима энергетических объектов складывается из требований к энергетическим объектам как к объектам отношений в том числе по проектированию, строительству, как к объектам недвижимого или движимого имущества, как объектам отношений по купле-продаже, аренде, перевозке, страхованию,  эксплуатации на внутреннем рынке и как к объектам внешнеэкономических сделок.</a:t>
            </a:r>
          </a:p>
          <a:p>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6394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КЛАССИФИКАЦИИ ЭНЕРГЕТИЧЕСКИХ ОБЪЕКТОВ</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lnSpcReduction="10000"/>
          </a:bodyPr>
          <a:lstStyle/>
          <a:p>
            <a:pPr marL="0" indent="0" algn="just">
              <a:buNone/>
            </a:pPr>
            <a:r>
              <a:rPr lang="ru-RU" sz="1400" dirty="0" smtClean="0">
                <a:latin typeface="Times New Roman" panose="02020603050405020304" pitchFamily="18" charset="0"/>
                <a:cs typeface="Times New Roman" panose="02020603050405020304" pitchFamily="18" charset="0"/>
              </a:rPr>
              <a:t>●</a:t>
            </a:r>
            <a:r>
              <a:rPr lang="en-US" sz="1400" dirty="0" smtClean="0">
                <a:latin typeface="Times New Roman" panose="02020603050405020304" pitchFamily="18" charset="0"/>
                <a:cs typeface="Times New Roman" panose="02020603050405020304" pitchFamily="18" charset="0"/>
              </a:rPr>
              <a:t>	</a:t>
            </a:r>
            <a:r>
              <a:rPr lang="ru-RU" sz="1500" b="1" dirty="0" smtClean="0">
                <a:latin typeface="Times New Roman" panose="02020603050405020304" pitchFamily="18" charset="0"/>
                <a:cs typeface="Times New Roman" panose="02020603050405020304" pitchFamily="18" charset="0"/>
              </a:rPr>
              <a:t>По </a:t>
            </a:r>
            <a:r>
              <a:rPr lang="ru-RU" sz="1500" b="1" dirty="0">
                <a:latin typeface="Times New Roman" panose="02020603050405020304" pitchFamily="18" charset="0"/>
                <a:cs typeface="Times New Roman" panose="02020603050405020304" pitchFamily="18" charset="0"/>
              </a:rPr>
              <a:t>функциональному значению энергетические объекты могут быть условно классифицированы на следующие группы</a:t>
            </a:r>
            <a:r>
              <a:rPr lang="ru-RU" sz="1500" dirty="0" smtClean="0">
                <a:latin typeface="Times New Roman" panose="02020603050405020304" pitchFamily="18" charset="0"/>
                <a:cs typeface="Times New Roman" panose="02020603050405020304" pitchFamily="18" charset="0"/>
              </a:rPr>
              <a:t>:</a:t>
            </a:r>
          </a:p>
          <a:p>
            <a:pPr marL="0" indent="0" algn="just">
              <a:buNone/>
            </a:pPr>
            <a:endParaRPr lang="ru-RU" sz="1400" dirty="0">
              <a:latin typeface="Times New Roman" panose="02020603050405020304" pitchFamily="18" charset="0"/>
              <a:cs typeface="Times New Roman" panose="02020603050405020304" pitchFamily="18" charset="0"/>
            </a:endParaRPr>
          </a:p>
          <a:p>
            <a:pPr marL="0" lvl="0" indent="0">
              <a:buNone/>
            </a:pPr>
            <a:r>
              <a:rPr lang="ru-RU" sz="1400" dirty="0" smtClean="0">
                <a:latin typeface="Times New Roman" panose="02020603050405020304" pitchFamily="18" charset="0"/>
                <a:cs typeface="Times New Roman" panose="02020603050405020304" pitchFamily="18" charset="0"/>
              </a:rPr>
              <a:t>►</a:t>
            </a:r>
            <a:r>
              <a:rPr lang="en-US" sz="1400" dirty="0" smtClean="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Объекты, используемые для поиска и добычи энергетических ресурсов;</a:t>
            </a:r>
          </a:p>
          <a:p>
            <a:pPr marL="0" lvl="0" indent="0">
              <a:buNone/>
            </a:pPr>
            <a:r>
              <a:rPr lang="ru-RU" sz="1400" dirty="0" smtClean="0">
                <a:latin typeface="Times New Roman" panose="02020603050405020304" pitchFamily="18" charset="0"/>
                <a:cs typeface="Times New Roman" panose="02020603050405020304" pitchFamily="18" charset="0"/>
              </a:rPr>
              <a:t>►</a:t>
            </a:r>
            <a:r>
              <a:rPr lang="en-US" sz="1400" dirty="0" smtClean="0">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Объекты</a:t>
            </a:r>
            <a:r>
              <a:rPr lang="ru-RU" sz="1400" dirty="0">
                <a:latin typeface="Times New Roman" panose="02020603050405020304" pitchFamily="18" charset="0"/>
                <a:cs typeface="Times New Roman" panose="02020603050405020304" pitchFamily="18" charset="0"/>
              </a:rPr>
              <a:t>, используемые для производства энергии;</a:t>
            </a:r>
          </a:p>
          <a:p>
            <a:pPr marL="0" lvl="0" indent="0">
              <a:buNone/>
            </a:pPr>
            <a:r>
              <a:rPr lang="ru-RU" sz="1400" dirty="0" smtClean="0">
                <a:latin typeface="Times New Roman" panose="02020603050405020304" pitchFamily="18" charset="0"/>
                <a:cs typeface="Times New Roman" panose="02020603050405020304" pitchFamily="18" charset="0"/>
              </a:rPr>
              <a:t>►	Объекты</a:t>
            </a:r>
            <a:r>
              <a:rPr lang="ru-RU" sz="1400" dirty="0">
                <a:latin typeface="Times New Roman" panose="02020603050405020304" pitchFamily="18" charset="0"/>
                <a:cs typeface="Times New Roman" panose="02020603050405020304" pitchFamily="18" charset="0"/>
              </a:rPr>
              <a:t>, используемые для переработки энергетических </a:t>
            </a:r>
            <a:r>
              <a:rPr lang="ru-RU" sz="1400" dirty="0" smtClean="0">
                <a:latin typeface="Times New Roman" panose="02020603050405020304" pitchFamily="18" charset="0"/>
                <a:cs typeface="Times New Roman" panose="02020603050405020304" pitchFamily="18" charset="0"/>
              </a:rPr>
              <a:t>ресурсов</a:t>
            </a:r>
            <a:r>
              <a:rPr lang="ru-RU" sz="1400" dirty="0">
                <a:latin typeface="Times New Roman" panose="02020603050405020304" pitchFamily="18" charset="0"/>
                <a:cs typeface="Times New Roman" panose="02020603050405020304" pitchFamily="18" charset="0"/>
              </a:rPr>
              <a:t>;</a:t>
            </a:r>
          </a:p>
          <a:p>
            <a:pPr marL="0" lvl="0" indent="0">
              <a:buNone/>
            </a:pP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Объекты, используемые для транспортировки, передачи, перевозки  энергетических ресурсов;</a:t>
            </a:r>
          </a:p>
          <a:p>
            <a:pPr marL="0" lvl="0" indent="0">
              <a:buNone/>
            </a:pP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Объекты, используемые для поставки, купли-продажи энергетических ресурсов;</a:t>
            </a:r>
          </a:p>
          <a:p>
            <a:pPr marL="0" lvl="0" indent="0">
              <a:buNone/>
            </a:pP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Объекты, используемые для хранения энергетических ресурсов</a:t>
            </a:r>
            <a:r>
              <a:rPr lang="ru-RU" sz="1400" dirty="0" smtClean="0">
                <a:latin typeface="Times New Roman" panose="02020603050405020304" pitchFamily="18" charset="0"/>
                <a:cs typeface="Times New Roman" panose="02020603050405020304" pitchFamily="18" charset="0"/>
              </a:rPr>
              <a:t>.</a:t>
            </a:r>
          </a:p>
          <a:p>
            <a:pPr marL="0" lvl="0" indent="0">
              <a:buNone/>
            </a:pPr>
            <a:endParaRPr lang="ru-RU" sz="1400" dirty="0">
              <a:latin typeface="Times New Roman" panose="02020603050405020304" pitchFamily="18" charset="0"/>
              <a:cs typeface="Times New Roman" panose="02020603050405020304" pitchFamily="18" charset="0"/>
            </a:endParaRPr>
          </a:p>
          <a:p>
            <a:pPr marL="0" indent="0">
              <a:buNone/>
            </a:pPr>
            <a:r>
              <a:rPr lang="ru-RU" sz="1500" b="1" dirty="0">
                <a:latin typeface="Times New Roman" panose="02020603050405020304" pitchFamily="18" charset="0"/>
                <a:cs typeface="Times New Roman" panose="02020603050405020304" pitchFamily="18" charset="0"/>
              </a:rPr>
              <a:t>Энергетические объекты также могут быть условно классифицированы на несколько групп  по отраслевому признаку</a:t>
            </a:r>
            <a:r>
              <a:rPr lang="ru-RU" sz="1500" dirty="0">
                <a:latin typeface="Times New Roman" panose="02020603050405020304" pitchFamily="18" charset="0"/>
                <a:cs typeface="Times New Roman" panose="02020603050405020304" pitchFamily="18" charset="0"/>
              </a:rPr>
              <a:t>:</a:t>
            </a:r>
          </a:p>
          <a:p>
            <a:pPr lvl="0"/>
            <a:r>
              <a:rPr lang="ru-RU" sz="1500" dirty="0">
                <a:latin typeface="Times New Roman" panose="02020603050405020304" pitchFamily="18" charset="0"/>
                <a:cs typeface="Times New Roman" panose="02020603050405020304" pitchFamily="18" charset="0"/>
              </a:rPr>
              <a:t>Объекты электроэнергетики;</a:t>
            </a:r>
          </a:p>
          <a:p>
            <a:pPr lvl="0"/>
            <a:r>
              <a:rPr lang="ru-RU" sz="1500" dirty="0">
                <a:latin typeface="Times New Roman" panose="02020603050405020304" pitchFamily="18" charset="0"/>
                <a:cs typeface="Times New Roman" panose="02020603050405020304" pitchFamily="18" charset="0"/>
              </a:rPr>
              <a:t>Объекты тепловой энергетики;</a:t>
            </a:r>
          </a:p>
          <a:p>
            <a:pPr lvl="0"/>
            <a:r>
              <a:rPr lang="ru-RU" sz="1500" dirty="0">
                <a:latin typeface="Times New Roman" panose="02020603050405020304" pitchFamily="18" charset="0"/>
                <a:cs typeface="Times New Roman" panose="02020603050405020304" pitchFamily="18" charset="0"/>
              </a:rPr>
              <a:t>Объекты газовой отрасли;</a:t>
            </a:r>
          </a:p>
          <a:p>
            <a:pPr lvl="0"/>
            <a:r>
              <a:rPr lang="ru-RU" sz="1500" dirty="0">
                <a:latin typeface="Times New Roman" panose="02020603050405020304" pitchFamily="18" charset="0"/>
                <a:cs typeface="Times New Roman" panose="02020603050405020304" pitchFamily="18" charset="0"/>
              </a:rPr>
              <a:t>Объекты нефтяной отрасли;</a:t>
            </a:r>
          </a:p>
          <a:p>
            <a:pPr lvl="0"/>
            <a:r>
              <a:rPr lang="ru-RU" sz="1500" dirty="0">
                <a:latin typeface="Times New Roman" panose="02020603050405020304" pitchFamily="18" charset="0"/>
                <a:cs typeface="Times New Roman" panose="02020603050405020304" pitchFamily="18" charset="0"/>
              </a:rPr>
              <a:t>Объекты угольной отрасли;</a:t>
            </a:r>
          </a:p>
          <a:p>
            <a:pPr lvl="0"/>
            <a:r>
              <a:rPr lang="ru-RU" sz="1500" dirty="0">
                <a:latin typeface="Times New Roman" panose="02020603050405020304" pitchFamily="18" charset="0"/>
                <a:cs typeface="Times New Roman" panose="02020603050405020304" pitchFamily="18" charset="0"/>
              </a:rPr>
              <a:t>Объекты атомной </a:t>
            </a:r>
            <a:r>
              <a:rPr lang="ru-RU" sz="1500" dirty="0" smtClean="0">
                <a:latin typeface="Times New Roman" panose="02020603050405020304" pitchFamily="18" charset="0"/>
                <a:cs typeface="Times New Roman" panose="02020603050405020304" pitchFamily="18" charset="0"/>
              </a:rPr>
              <a:t>отрасли.</a:t>
            </a:r>
            <a:endParaRPr lang="ru-RU" sz="1500" dirty="0">
              <a:latin typeface="Times New Roman" panose="02020603050405020304" pitchFamily="18" charset="0"/>
              <a:cs typeface="Times New Roman" panose="02020603050405020304" pitchFamily="18" charset="0"/>
            </a:endParaRPr>
          </a:p>
          <a:p>
            <a:pPr marL="0" indent="0">
              <a:buNone/>
            </a:pPr>
            <a:r>
              <a:rPr lang="ru-RU" sz="1400" dirty="0"/>
              <a:t> </a:t>
            </a:r>
          </a:p>
          <a:p>
            <a:pPr marL="0" lvl="0" indent="0">
              <a:buNone/>
            </a:pPr>
            <a:endParaRPr lang="ru-RU" sz="1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862274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КЛАССИФИКАЦИИ ЭНЕРГЕТИЧЕСКИХ ОБЪЕКТОВ</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lnSpcReduction="10000"/>
          </a:bodyPr>
          <a:lstStyle/>
          <a:p>
            <a:pPr marL="0" indent="0" algn="just">
              <a:buNone/>
            </a:pPr>
            <a:r>
              <a:rPr lang="ru-RU" sz="1500" dirty="0" smtClean="0">
                <a:latin typeface="Times New Roman" panose="02020603050405020304" pitchFamily="18" charset="0"/>
                <a:cs typeface="Times New Roman" panose="02020603050405020304" pitchFamily="18" charset="0"/>
              </a:rPr>
              <a:t>●	Энергетические </a:t>
            </a:r>
            <a:r>
              <a:rPr lang="ru-RU" sz="1500" dirty="0">
                <a:latin typeface="Times New Roman" panose="02020603050405020304" pitchFamily="18" charset="0"/>
                <a:cs typeface="Times New Roman" panose="02020603050405020304" pitchFamily="18" charset="0"/>
              </a:rPr>
              <a:t>объекты могут быть классифицированы также на группы, в основе которой относимость объекта к недвижимому имуществу или движимому имуществу.</a:t>
            </a:r>
          </a:p>
          <a:p>
            <a:pPr marL="0" indent="0" algn="just">
              <a:buNone/>
            </a:pPr>
            <a:r>
              <a:rPr lang="ru-RU" sz="1500" dirty="0" smtClean="0">
                <a:latin typeface="Times New Roman" panose="02020603050405020304" pitchFamily="18" charset="0"/>
                <a:cs typeface="Times New Roman" panose="02020603050405020304" pitchFamily="18" charset="0"/>
              </a:rPr>
              <a:t>●	Энергетические </a:t>
            </a:r>
            <a:r>
              <a:rPr lang="ru-RU" sz="1500" dirty="0">
                <a:latin typeface="Times New Roman" panose="02020603050405020304" pitchFamily="18" charset="0"/>
                <a:cs typeface="Times New Roman" panose="02020603050405020304" pitchFamily="18" charset="0"/>
              </a:rPr>
              <a:t>объекты могут быть классифицированы и с учетом критериев, установленных в Градостроительном Кодексе Российской Федерации, федеральных законах, например, Федеральном законе «О промышленной безопасности», Федеральном законе «О безопасности объектов топливно-энергетического комплекса». Категории объектов, предусмотренные данными законами необходимо учитывать при проектировании, строительстве, эксплуатации энергетических объектов.</a:t>
            </a:r>
          </a:p>
          <a:p>
            <a:pPr marL="0" indent="0" algn="just">
              <a:buNone/>
            </a:pPr>
            <a:r>
              <a:rPr lang="ru-RU" sz="1500" dirty="0" smtClean="0">
                <a:latin typeface="Times New Roman" panose="02020603050405020304" pitchFamily="18" charset="0"/>
                <a:cs typeface="Times New Roman" panose="02020603050405020304" pitchFamily="18" charset="0"/>
              </a:rPr>
              <a:t>●	Основные </a:t>
            </a:r>
            <a:r>
              <a:rPr lang="ru-RU" sz="1500" dirty="0">
                <a:latin typeface="Times New Roman" panose="02020603050405020304" pitchFamily="18" charset="0"/>
                <a:cs typeface="Times New Roman" panose="02020603050405020304" pitchFamily="18" charset="0"/>
              </a:rPr>
              <a:t>требования к правовому режиму энергетических объектов закреплены в отраслевом правовом регулировании, что обусловлено спецификой содержания энергетических объектов с учетом особенностей соответствующих энергетических ресурсов</a:t>
            </a:r>
            <a:r>
              <a:rPr lang="ru-RU" sz="1500" dirty="0" smtClean="0">
                <a:latin typeface="Times New Roman" panose="02020603050405020304" pitchFamily="18" charset="0"/>
                <a:cs typeface="Times New Roman" panose="02020603050405020304" pitchFamily="18" charset="0"/>
              </a:rPr>
              <a:t>.</a:t>
            </a:r>
            <a:r>
              <a:rPr lang="ru-RU" sz="1600" dirty="0"/>
              <a:t> </a:t>
            </a:r>
            <a:r>
              <a:rPr lang="ru-RU" sz="1400" dirty="0">
                <a:latin typeface="Times New Roman" panose="02020603050405020304" pitchFamily="18" charset="0"/>
                <a:cs typeface="Times New Roman" panose="02020603050405020304" pitchFamily="18" charset="0"/>
              </a:rPr>
              <a:t>Особенности содержания правового режима энергетических объектов, установленные в отраслевом энергетическом законодательстве также охватывают весь жизненных цикл таких объектов, включая положения о праве собственности, порядку сдачи в аренду и ремонту и т.д.</a:t>
            </a:r>
          </a:p>
          <a:p>
            <a:pPr marL="0" indent="0" algn="just">
              <a:buNone/>
            </a:pPr>
            <a:r>
              <a:rPr lang="ru-RU" sz="1500" dirty="0" smtClean="0">
                <a:latin typeface="Times New Roman" panose="02020603050405020304" pitchFamily="18" charset="0"/>
                <a:cs typeface="Times New Roman" panose="02020603050405020304" pitchFamily="18" charset="0"/>
              </a:rPr>
              <a:t>●	Следует </a:t>
            </a:r>
            <a:r>
              <a:rPr lang="ru-RU" sz="1500" dirty="0">
                <a:latin typeface="Times New Roman" panose="02020603050405020304" pitchFamily="18" charset="0"/>
                <a:cs typeface="Times New Roman" panose="02020603050405020304" pitchFamily="18" charset="0"/>
              </a:rPr>
              <a:t>отметить </a:t>
            </a:r>
            <a:r>
              <a:rPr lang="ru-RU" sz="1500" dirty="0" smtClean="0">
                <a:latin typeface="Times New Roman" panose="02020603050405020304" pitchFamily="18" charset="0"/>
                <a:cs typeface="Times New Roman" panose="02020603050405020304" pitchFamily="18" charset="0"/>
              </a:rPr>
              <a:t> также унификацию</a:t>
            </a:r>
            <a:r>
              <a:rPr lang="ru-RU" sz="1500" dirty="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проводимую на </a:t>
            </a:r>
            <a:r>
              <a:rPr lang="ru-RU" sz="1500" dirty="0">
                <a:latin typeface="Times New Roman" panose="02020603050405020304" pitchFamily="18" charset="0"/>
                <a:cs typeface="Times New Roman" panose="02020603050405020304" pitchFamily="18" charset="0"/>
              </a:rPr>
              <a:t>международном </a:t>
            </a:r>
            <a:r>
              <a:rPr lang="ru-RU" sz="1500" dirty="0" smtClean="0">
                <a:latin typeface="Times New Roman" panose="02020603050405020304" pitchFamily="18" charset="0"/>
                <a:cs typeface="Times New Roman" panose="02020603050405020304" pitchFamily="18" charset="0"/>
              </a:rPr>
              <a:t>уровне ( см. напр., положения Договора о Евразийском экономическом союзе; Соглашение между Правительством Российской Федерации и Правительством Турецкой Республики по проекту газопровода «Турецкий поток</a:t>
            </a:r>
            <a:r>
              <a:rPr lang="ru-RU" sz="1400" dirty="0" smtClean="0">
                <a:latin typeface="Times New Roman" panose="02020603050405020304" pitchFamily="18" charset="0"/>
                <a:cs typeface="Times New Roman" panose="02020603050405020304" pitchFamily="18" charset="0"/>
              </a:rPr>
              <a:t>», </a:t>
            </a:r>
            <a:r>
              <a:rPr lang="ru-RU" sz="1400" dirty="0">
                <a:latin typeface="Times New Roman" panose="02020603050405020304" pitchFamily="18" charset="0"/>
                <a:cs typeface="Times New Roman" panose="02020603050405020304" pitchFamily="18" charset="0"/>
              </a:rPr>
              <a:t>Соглашение между Правительством Российской Федерации и Правительством Турецкой Республики о сотрудничестве в сфере строительства и эксплуатации атомной электростанции на площадке "</a:t>
            </a:r>
            <a:r>
              <a:rPr lang="ru-RU" sz="1400" dirty="0" err="1">
                <a:latin typeface="Times New Roman" panose="02020603050405020304" pitchFamily="18" charset="0"/>
                <a:cs typeface="Times New Roman" panose="02020603050405020304" pitchFamily="18" charset="0"/>
              </a:rPr>
              <a:t>Аккую</a:t>
            </a:r>
            <a:r>
              <a:rPr lang="ru-RU" sz="1400" dirty="0">
                <a:latin typeface="Times New Roman" panose="02020603050405020304" pitchFamily="18" charset="0"/>
                <a:cs typeface="Times New Roman" panose="02020603050405020304" pitchFamily="18" charset="0"/>
              </a:rPr>
              <a:t>" в Турецкой Республике</a:t>
            </a:r>
            <a:r>
              <a:rPr lang="ru-RU" sz="1400" dirty="0" smtClean="0">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575840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Autofit/>
          </a:bodyPr>
          <a:lstStyle/>
          <a:p>
            <a:r>
              <a:rPr lang="ru-RU" sz="2400" b="1" dirty="0" smtClean="0">
                <a:latin typeface="Times New Roman" panose="02020603050405020304" pitchFamily="18" charset="0"/>
                <a:cs typeface="Times New Roman" panose="02020603050405020304" pitchFamily="18" charset="0"/>
              </a:rPr>
              <a:t>ПРАВОВОЕ ПОЛОЖЕНИЕ СУБЪЕКТОВ ЧАСТНОПРАВОВЫХ ОТНОШЕНИЙ В СФЕРЕ ЭНЕРГЕТИКИ</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lnSpcReduction="20000"/>
          </a:bodyPr>
          <a:lstStyle/>
          <a:p>
            <a:pPr marL="0" indent="0" algn="just">
              <a:buNone/>
            </a:pPr>
            <a:r>
              <a:rPr lang="ru-RU" sz="1400" dirty="0" smtClean="0">
                <a:latin typeface="Times New Roman" panose="02020603050405020304" pitchFamily="18" charset="0"/>
                <a:cs typeface="Times New Roman" panose="02020603050405020304" pitchFamily="18" charset="0"/>
              </a:rPr>
              <a:t>●	</a:t>
            </a:r>
            <a:r>
              <a:rPr lang="ru-RU" sz="1500" dirty="0" smtClean="0">
                <a:latin typeface="Times New Roman" panose="02020603050405020304" pitchFamily="18" charset="0"/>
                <a:cs typeface="Times New Roman" panose="02020603050405020304" pitchFamily="18" charset="0"/>
              </a:rPr>
              <a:t>Частноправовые </a:t>
            </a:r>
            <a:r>
              <a:rPr lang="ru-RU" sz="1500" dirty="0">
                <a:latin typeface="Times New Roman" panose="02020603050405020304" pitchFamily="18" charset="0"/>
                <a:cs typeface="Times New Roman" panose="02020603050405020304" pitchFamily="18" charset="0"/>
              </a:rPr>
              <a:t>отношения в сфере энергетики складываются между лицами, осуществляющими деятельность по добыче энергетических ресурсов, производству, переработке, поставке, хранению, распределению различных видов энергетических ресурсов, проектированию, инженерным изысканиям, строительству, модернизации, реконструкции энергетических объектов, инновационную деятельность, иную деятельность в сфере энергетике, между данными лицами и лицами, которые приобретают различные виды энергетических ресурсов и которым оказываются соответствующие услуги.</a:t>
            </a:r>
          </a:p>
          <a:p>
            <a:pPr marL="0" indent="0" algn="just">
              <a:buNone/>
            </a:pPr>
            <a:r>
              <a:rPr lang="ru-RU" sz="1500" dirty="0" smtClean="0">
                <a:latin typeface="Times New Roman" panose="02020603050405020304" pitchFamily="18" charset="0"/>
                <a:cs typeface="Times New Roman" panose="02020603050405020304" pitchFamily="18" charset="0"/>
              </a:rPr>
              <a:t>	Наиболее </a:t>
            </a:r>
            <a:r>
              <a:rPr lang="ru-RU" sz="1500" dirty="0">
                <a:latin typeface="Times New Roman" panose="02020603050405020304" pitchFamily="18" charset="0"/>
                <a:cs typeface="Times New Roman" panose="02020603050405020304" pitchFamily="18" charset="0"/>
              </a:rPr>
              <a:t>сложной задачей правового регулирования в сфере энергетики является </a:t>
            </a:r>
            <a:r>
              <a:rPr lang="ru-RU" sz="1500" dirty="0" smtClean="0">
                <a:latin typeface="Times New Roman" panose="02020603050405020304" pitchFamily="18" charset="0"/>
                <a:cs typeface="Times New Roman" panose="02020603050405020304" pitchFamily="18" charset="0"/>
              </a:rPr>
              <a:t>обеспечение </a:t>
            </a:r>
            <a:r>
              <a:rPr lang="ru-RU" sz="1500" dirty="0">
                <a:latin typeface="Times New Roman" panose="02020603050405020304" pitchFamily="18" charset="0"/>
                <a:cs typeface="Times New Roman" panose="02020603050405020304" pitchFamily="18" charset="0"/>
              </a:rPr>
              <a:t>баланса интересов участников энергетических рынков</a:t>
            </a:r>
            <a:r>
              <a:rPr lang="ru-RU" sz="1500" dirty="0" smtClean="0">
                <a:latin typeface="Times New Roman" panose="02020603050405020304" pitchFamily="18" charset="0"/>
                <a:cs typeface="Times New Roman" panose="02020603050405020304" pitchFamily="18" charset="0"/>
              </a:rPr>
              <a:t>.</a:t>
            </a:r>
          </a:p>
          <a:p>
            <a:pPr marL="0" indent="0" algn="just">
              <a:buNone/>
            </a:pPr>
            <a:r>
              <a:rPr lang="ru-RU" sz="1500" dirty="0" smtClean="0">
                <a:latin typeface="Times New Roman" panose="02020603050405020304" pitchFamily="18" charset="0"/>
                <a:cs typeface="Times New Roman" panose="02020603050405020304" pitchFamily="18" charset="0"/>
              </a:rPr>
              <a:t>●	Правовое </a:t>
            </a:r>
            <a:r>
              <a:rPr lang="ru-RU" sz="1500" dirty="0">
                <a:latin typeface="Times New Roman" panose="02020603050405020304" pitchFamily="18" charset="0"/>
                <a:cs typeface="Times New Roman" panose="02020603050405020304" pitchFamily="18" charset="0"/>
              </a:rPr>
              <a:t>положение субъектов частноправовых отношений определяется на основании различных нормативных правовых актов и иных источников энергетического права.</a:t>
            </a:r>
          </a:p>
          <a:p>
            <a:pPr marL="0" indent="0" algn="just">
              <a:buNone/>
            </a:pPr>
            <a:r>
              <a:rPr lang="ru-RU" sz="1500" dirty="0">
                <a:latin typeface="Times New Roman" panose="02020603050405020304" pitchFamily="18" charset="0"/>
                <a:cs typeface="Times New Roman" panose="02020603050405020304" pitchFamily="18" charset="0"/>
              </a:rPr>
              <a:t>Среди нормативных правовых актов следует прежде всего отметить: Гражданский кодекс РФ; Федеральный закон от 26.12.1995 № 208-ФЗ «Об акционерных обществах»; Федеральный закон от 08.02.1998 № 14-ФЗ «Об обществах с ограниченной ответственностью»; Федеральный закон от 22.04.1996 № 39 «О рынке ценных бумаг»; Федеральный закон от 26.07.2006 № 135-ФЗ «О защите конкуренции»; Федеральный закон от 17.08.1995 № 147-ФЗ «О естественных монополиях»; Федеральный закон от 26.03.2003 № 35-ФЗ «Об электроэнергетике»; Федеральный закон от 27.07.2010 № 190-ФЗ «О теплоснабжении»; Федеральный закон от 31.03.1999 № 69-ФЗ «О газоснабжении в Российской Федерации»; Федеральный закон от 18.07.2006 № 117-ФЗ «Об экспорте газа»; Федеральный закон от 21.11.1995 № 170-ФЗ «Об использовании атомной энергии»; Федеральный закон от 01.12.2007 № 317-ФЗ «О государственной корпорации по атомной энергии «</a:t>
            </a:r>
            <a:r>
              <a:rPr lang="ru-RU" sz="1500" dirty="0" err="1">
                <a:latin typeface="Times New Roman" panose="02020603050405020304" pitchFamily="18" charset="0"/>
                <a:cs typeface="Times New Roman" panose="02020603050405020304" pitchFamily="18" charset="0"/>
              </a:rPr>
              <a:t>Росатом</a:t>
            </a:r>
            <a:r>
              <a:rPr lang="ru-RU" sz="1500" dirty="0">
                <a:latin typeface="Times New Roman" panose="02020603050405020304" pitchFamily="18" charset="0"/>
                <a:cs typeface="Times New Roman" panose="02020603050405020304" pitchFamily="18" charset="0"/>
              </a:rPr>
              <a:t>»; Федеральным законом от 20.06.1996 № 81-ФЗ «О государственном регулировании в области добычи и использования угля, об особенностях социальной защиты работников организаций угольной промышленности»  и др.</a:t>
            </a:r>
          </a:p>
          <a:p>
            <a:pPr marL="0" indent="0" algn="just">
              <a:buNone/>
            </a:pPr>
            <a:endParaRPr lang="ru-RU"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796526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TotalTime>
  <Words>394</Words>
  <Application>Microsoft Office PowerPoint</Application>
  <PresentationFormat>Экран (4:3)</PresentationFormat>
  <Paragraphs>155</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СОВРЕМЕННОЕ ЭНЕРГЕТИЧЕСКОЕ ПРАВО Раздел 2</vt:lpstr>
      <vt:lpstr>Общая характеристика и особенности правового регулирования частноправовых отношений в сфере энергетики</vt:lpstr>
      <vt:lpstr>ПРАВОВОЙ РЕЖИМ ЭНЕРГЕТИЧЕСКИХ РЕСУРСОВ</vt:lpstr>
      <vt:lpstr>ПРАВОВОЙ РЕЖИМ ЭНЕРГЕТИЧЕСКИХ РЕСУРСОВ</vt:lpstr>
      <vt:lpstr>ТРЕБОВАНИЯ К УЧЕТУ ЭНЕРГЕТИЧЕСКИХ РЕСУРСОВ</vt:lpstr>
      <vt:lpstr>ПРАВОВОЙ РЕЖИМ ЭНЕРГЕТИЧЕСКИХ ОБЪЕКТОВ</vt:lpstr>
      <vt:lpstr>КЛАССИФИКАЦИИ ЭНЕРГЕТИЧЕСКИХ ОБЪЕКТОВ</vt:lpstr>
      <vt:lpstr>КЛАССИФИКАЦИИ ЭНЕРГЕТИЧЕСКИХ ОБЪЕКТОВ</vt:lpstr>
      <vt:lpstr>ПРАВОВОЕ ПОЛОЖЕНИЕ СУБЪЕКТОВ ЧАСТНОПРАВОВЫХ ОТНОШЕНИЙ В СФЕРЕ ЭНЕРГЕТИКИ</vt:lpstr>
      <vt:lpstr>КЛАССИФИКАЦИИ СУБЪЕКТОВ ЧАСТНОПРАВОВЫХ ОТНОШЕНИЙ В СФЕРЕ ЭНЕРГЕТИКИ</vt:lpstr>
      <vt:lpstr>ДОГОВОРНОЕ РЕГУЛИРОВАНИЕ В СФЕРЕ ЭНЕРГЕТИКИ</vt:lpstr>
      <vt:lpstr>КЛАССИФИКАЦИЯ ДОГОВОРОВ В СФЕРЕ ЭНЕРГЕТИКИ</vt:lpstr>
      <vt:lpstr>РЕКОМЕНДАЦИИ ДЛЯ САМОСТОЯТЕЛЬНОЙ РАБОТЫ</vt:lpstr>
      <vt:lpstr>НАУЧНЫЕ И УЧЕБНЫЕ ИЗДАНИЯ ДЛЯ САМОСТОЯТЕЛЬНОГО ИЗУЧЕНИЯ</vt:lpstr>
      <vt:lpstr>ВОПРОСЫ ДЛЯ ЗАЧЕТА</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СОВРЕМЕННОЕ ЭНЕРГЕТИЧЕСКОЕ ПРАВО Раздел 2</dc:title>
  <dc:creator>user</dc:creator>
  <cp:lastModifiedBy>user</cp:lastModifiedBy>
  <cp:revision>53</cp:revision>
  <dcterms:created xsi:type="dcterms:W3CDTF">2023-02-23T23:04:50Z</dcterms:created>
  <dcterms:modified xsi:type="dcterms:W3CDTF">2023-02-27T07:24:38Z</dcterms:modified>
</cp:coreProperties>
</file>